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6" r:id="rId5"/>
    <p:sldMasterId id="2147483677" r:id="rId6"/>
    <p:sldMasterId id="214748367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Lst>
  <p:sldSz cy="6858000" cx="9144000"/>
  <p:notesSz cx="6858000" cy="9144000"/>
  <p:embeddedFontLst>
    <p:embeddedFont>
      <p:font typeface="Merriweather Sans"/>
      <p:regular r:id="rId137"/>
      <p:bold r:id="rId138"/>
      <p:italic r:id="rId139"/>
      <p:boldItalic r:id="rId140"/>
    </p:embeddedFont>
    <p:embeddedFont>
      <p:font typeface="Arimo"/>
      <p:regular r:id="rId141"/>
      <p:bold r:id="rId142"/>
      <p:italic r:id="rId143"/>
      <p:boldItalic r:id="rId144"/>
    </p:embeddedFont>
    <p:embeddedFont>
      <p:font typeface="Tahoma"/>
      <p:regular r:id="rId145"/>
      <p:bold r:id="rId146"/>
    </p:embeddedFont>
    <p:embeddedFont>
      <p:font typeface="Helvetica Neue"/>
      <p:regular r:id="rId147"/>
      <p:bold r:id="rId148"/>
      <p:italic r:id="rId149"/>
      <p:boldItalic r:id="rId1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7C2A31-5A33-40DC-AC9E-306492F2032E}">
  <a:tblStyle styleId="{3B7C2A31-5A33-40DC-AC9E-306492F203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493B06-510F-48E4-8D01-E1FCA44EE2C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font" Target="fonts/HelveticaNeue-boldItalic.fntdata"/><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HelveticaNeue-italic.fntdata"/><Relationship Id="rId4" Type="http://schemas.openxmlformats.org/officeDocument/2006/relationships/tableStyles" Target="tableStyles.xml"/><Relationship Id="rId148" Type="http://schemas.openxmlformats.org/officeDocument/2006/relationships/font" Target="fonts/HelveticaNeue-bold.fntdata"/><Relationship Id="rId9" Type="http://schemas.openxmlformats.org/officeDocument/2006/relationships/slide" Target="slides/slide1.xml"/><Relationship Id="rId143" Type="http://schemas.openxmlformats.org/officeDocument/2006/relationships/font" Target="fonts/Arimo-italic.fntdata"/><Relationship Id="rId142" Type="http://schemas.openxmlformats.org/officeDocument/2006/relationships/font" Target="fonts/Arimo-bold.fntdata"/><Relationship Id="rId141" Type="http://schemas.openxmlformats.org/officeDocument/2006/relationships/font" Target="fonts/Arimo-regular.fntdata"/><Relationship Id="rId140" Type="http://schemas.openxmlformats.org/officeDocument/2006/relationships/font" Target="fonts/MerriweatherSans-boldItalic.fntdata"/><Relationship Id="rId5" Type="http://schemas.openxmlformats.org/officeDocument/2006/relationships/slideMaster" Target="slideMasters/slideMaster1.xml"/><Relationship Id="rId147" Type="http://schemas.openxmlformats.org/officeDocument/2006/relationships/font" Target="fonts/HelveticaNeue-regular.fntdata"/><Relationship Id="rId6" Type="http://schemas.openxmlformats.org/officeDocument/2006/relationships/slideMaster" Target="slideMasters/slideMaster2.xml"/><Relationship Id="rId146" Type="http://schemas.openxmlformats.org/officeDocument/2006/relationships/font" Target="fonts/Tahoma-bold.fntdata"/><Relationship Id="rId7" Type="http://schemas.openxmlformats.org/officeDocument/2006/relationships/slideMaster" Target="slideMasters/slideMaster3.xml"/><Relationship Id="rId145" Type="http://schemas.openxmlformats.org/officeDocument/2006/relationships/font" Target="fonts/Tahoma-regular.fntdata"/><Relationship Id="rId8" Type="http://schemas.openxmlformats.org/officeDocument/2006/relationships/notesMaster" Target="notesMasters/notesMaster1.xml"/><Relationship Id="rId144" Type="http://schemas.openxmlformats.org/officeDocument/2006/relationships/font" Target="fonts/Arimo-boldItalic.fntdata"/><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font" Target="fonts/MerriweatherSans-italic.fntdata"/><Relationship Id="rId138" Type="http://schemas.openxmlformats.org/officeDocument/2006/relationships/font" Target="fonts/MerriweatherSans-bold.fntdata"/><Relationship Id="rId137" Type="http://schemas.openxmlformats.org/officeDocument/2006/relationships/font" Target="fonts/MerriweatherSans-regular.fntdata"/><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57" name="Google Shape;1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5" name="Shape 1415"/>
        <p:cNvGrpSpPr/>
        <p:nvPr/>
      </p:nvGrpSpPr>
      <p:grpSpPr>
        <a:xfrm>
          <a:off x="0" y="0"/>
          <a:ext cx="0" cy="0"/>
          <a:chOff x="0" y="0"/>
          <a:chExt cx="0" cy="0"/>
        </a:xfrm>
      </p:grpSpPr>
      <p:sp>
        <p:nvSpPr>
          <p:cNvPr id="1416" name="Google Shape;1416;g46ca6dda59_0_5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7" name="Google Shape;1417;g46ca6dda59_0_533: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8" name="Google Shape;1418;g46ca6dda59_0_5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46ca6dda59_0_5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4" name="Google Shape;1424;g46ca6dda59_0_539: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5" name="Google Shape;1425;g46ca6dda59_0_5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9" name="Shape 1429"/>
        <p:cNvGrpSpPr/>
        <p:nvPr/>
      </p:nvGrpSpPr>
      <p:grpSpPr>
        <a:xfrm>
          <a:off x="0" y="0"/>
          <a:ext cx="0" cy="0"/>
          <a:chOff x="0" y="0"/>
          <a:chExt cx="0" cy="0"/>
        </a:xfrm>
      </p:grpSpPr>
      <p:sp>
        <p:nvSpPr>
          <p:cNvPr id="1430" name="Google Shape;1430;g46ca6dda59_0_5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1" name="Google Shape;1431;g46ca6dda59_0_545: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2" name="Google Shape;1432;g46ca6dda59_0_5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6" name="Shape 1436"/>
        <p:cNvGrpSpPr/>
        <p:nvPr/>
      </p:nvGrpSpPr>
      <p:grpSpPr>
        <a:xfrm>
          <a:off x="0" y="0"/>
          <a:ext cx="0" cy="0"/>
          <a:chOff x="0" y="0"/>
          <a:chExt cx="0" cy="0"/>
        </a:xfrm>
      </p:grpSpPr>
      <p:sp>
        <p:nvSpPr>
          <p:cNvPr id="1437" name="Google Shape;1437;g46ca6dda59_0_5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g46ca6dda59_0_5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1" name="Shape 1481"/>
        <p:cNvGrpSpPr/>
        <p:nvPr/>
      </p:nvGrpSpPr>
      <p:grpSpPr>
        <a:xfrm>
          <a:off x="0" y="0"/>
          <a:ext cx="0" cy="0"/>
          <a:chOff x="0" y="0"/>
          <a:chExt cx="0" cy="0"/>
        </a:xfrm>
      </p:grpSpPr>
      <p:sp>
        <p:nvSpPr>
          <p:cNvPr id="1482" name="Google Shape;1482;g46ca6dda59_0_5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3" name="Google Shape;1483;g46ca6dda59_0_595: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4" name="Google Shape;1484;g46ca6dda59_0_5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8" name="Shape 1488"/>
        <p:cNvGrpSpPr/>
        <p:nvPr/>
      </p:nvGrpSpPr>
      <p:grpSpPr>
        <a:xfrm>
          <a:off x="0" y="0"/>
          <a:ext cx="0" cy="0"/>
          <a:chOff x="0" y="0"/>
          <a:chExt cx="0" cy="0"/>
        </a:xfrm>
      </p:grpSpPr>
      <p:sp>
        <p:nvSpPr>
          <p:cNvPr id="1489" name="Google Shape;1489;g46ca6dda59_0_6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0" name="Google Shape;1490;g46ca6dda59_0_6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7" name="Shape 1497"/>
        <p:cNvGrpSpPr/>
        <p:nvPr/>
      </p:nvGrpSpPr>
      <p:grpSpPr>
        <a:xfrm>
          <a:off x="0" y="0"/>
          <a:ext cx="0" cy="0"/>
          <a:chOff x="0" y="0"/>
          <a:chExt cx="0" cy="0"/>
        </a:xfrm>
      </p:grpSpPr>
      <p:sp>
        <p:nvSpPr>
          <p:cNvPr id="1498" name="Google Shape;1498;g46ca6dda59_0_6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9" name="Google Shape;1499;g46ca6dda59_0_609: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0" name="Google Shape;1500;g46ca6dda59_0_6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4" name="Shape 1504"/>
        <p:cNvGrpSpPr/>
        <p:nvPr/>
      </p:nvGrpSpPr>
      <p:grpSpPr>
        <a:xfrm>
          <a:off x="0" y="0"/>
          <a:ext cx="0" cy="0"/>
          <a:chOff x="0" y="0"/>
          <a:chExt cx="0" cy="0"/>
        </a:xfrm>
      </p:grpSpPr>
      <p:sp>
        <p:nvSpPr>
          <p:cNvPr id="1505" name="Google Shape;1505;g46ca6dda59_0_6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6" name="Google Shape;1506;g46ca6dda59_0_615: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7" name="Google Shape;1507;g46ca6dda59_0_6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1" name="Shape 1511"/>
        <p:cNvGrpSpPr/>
        <p:nvPr/>
      </p:nvGrpSpPr>
      <p:grpSpPr>
        <a:xfrm>
          <a:off x="0" y="0"/>
          <a:ext cx="0" cy="0"/>
          <a:chOff x="0" y="0"/>
          <a:chExt cx="0" cy="0"/>
        </a:xfrm>
      </p:grpSpPr>
      <p:sp>
        <p:nvSpPr>
          <p:cNvPr id="1512" name="Google Shape;1512;g46ca6dda59_0_6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3" name="Google Shape;1513;g46ca6dda59_0_621: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4" name="Google Shape;1514;g46ca6dda59_0_6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No hay que reutilizar el código.</a:t>
            </a:r>
            <a:endParaRPr/>
          </a:p>
          <a:p>
            <a:pPr indent="0" lvl="0" marL="0" rtl="0" algn="l">
              <a:spcBef>
                <a:spcPts val="0"/>
              </a:spcBef>
              <a:spcAft>
                <a:spcPts val="0"/>
              </a:spcAft>
              <a:buNone/>
            </a:pPr>
            <a:r>
              <a:rPr lang="en-US"/>
              <a:t> 1 Se emplea código reusable dentro de la aplicación.</a:t>
            </a:r>
            <a:endParaRPr/>
          </a:p>
          <a:p>
            <a:pPr indent="0" lvl="0" marL="0" rtl="0" algn="l">
              <a:spcBef>
                <a:spcPts val="0"/>
              </a:spcBef>
              <a:spcAft>
                <a:spcPts val="0"/>
              </a:spcAft>
              <a:buNone/>
            </a:pPr>
            <a:r>
              <a:rPr lang="en-US"/>
              <a:t> 2 Menos del 10% de la aplicación se considera reusable. </a:t>
            </a:r>
            <a:endParaRPr/>
          </a:p>
          <a:p>
            <a:pPr indent="0" lvl="0" marL="0" rtl="0" algn="l">
              <a:spcBef>
                <a:spcPts val="0"/>
              </a:spcBef>
              <a:spcAft>
                <a:spcPts val="0"/>
              </a:spcAft>
              <a:buNone/>
            </a:pPr>
            <a:r>
              <a:rPr lang="en-US"/>
              <a:t>3 El 10% o más de la aplicación se considera reusable. </a:t>
            </a:r>
            <a:endParaRPr/>
          </a:p>
          <a:p>
            <a:pPr indent="0" lvl="0" marL="0" rtl="0" algn="l">
              <a:spcBef>
                <a:spcPts val="0"/>
              </a:spcBef>
              <a:spcAft>
                <a:spcPts val="0"/>
              </a:spcAft>
              <a:buNone/>
            </a:pPr>
            <a:r>
              <a:rPr lang="en-US"/>
              <a:t>4 La aplicación está específicamente preparada y documentada para facilitar la reutilización y se adapta sobre código fuente. </a:t>
            </a:r>
            <a:endParaRPr/>
          </a:p>
          <a:p>
            <a:pPr indent="0" lvl="0" marL="0" rtl="0" algn="l">
              <a:spcBef>
                <a:spcPts val="0"/>
              </a:spcBef>
              <a:spcAft>
                <a:spcPts val="0"/>
              </a:spcAft>
              <a:buNone/>
            </a:pPr>
            <a:r>
              <a:rPr lang="en-US"/>
              <a:t>5 La aplicación está específicamente preparada y documentada para facilitar la reutilización y, además, se adapta sobre parámetros.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8" name="Shape 1518"/>
        <p:cNvGrpSpPr/>
        <p:nvPr/>
      </p:nvGrpSpPr>
      <p:grpSpPr>
        <a:xfrm>
          <a:off x="0" y="0"/>
          <a:ext cx="0" cy="0"/>
          <a:chOff x="0" y="0"/>
          <a:chExt cx="0" cy="0"/>
        </a:xfrm>
      </p:grpSpPr>
      <p:sp>
        <p:nvSpPr>
          <p:cNvPr id="1519" name="Google Shape;1519;g46ca6dda59_0_6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0" name="Google Shape;1520;g46ca6dda59_0_6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9" name="Shape 1559"/>
        <p:cNvGrpSpPr/>
        <p:nvPr/>
      </p:nvGrpSpPr>
      <p:grpSpPr>
        <a:xfrm>
          <a:off x="0" y="0"/>
          <a:ext cx="0" cy="0"/>
          <a:chOff x="0" y="0"/>
          <a:chExt cx="0" cy="0"/>
        </a:xfrm>
      </p:grpSpPr>
      <p:sp>
        <p:nvSpPr>
          <p:cNvPr id="1560" name="Google Shape;1560;g46ca6dda59_0_6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1" name="Google Shape;1561;g46ca6dda59_0_667: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2" name="Google Shape;1562;g46ca6dda59_0_6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El usuario no ha declarado consideraciones especiales para instalación y conversión. </a:t>
            </a:r>
            <a:endParaRPr/>
          </a:p>
          <a:p>
            <a:pPr indent="0" lvl="0" marL="0" rtl="0" algn="l">
              <a:spcBef>
                <a:spcPts val="0"/>
              </a:spcBef>
              <a:spcAft>
                <a:spcPts val="0"/>
              </a:spcAft>
              <a:buNone/>
            </a:pPr>
            <a:r>
              <a:rPr lang="en-US"/>
              <a:t>1 El usuario no ha declarado consideraciones especiales para instalación y conversión, pero se requiere un set especial para la instalación. </a:t>
            </a:r>
            <a:endParaRPr/>
          </a:p>
          <a:p>
            <a:pPr indent="0" lvl="0" marL="0" rtl="0" algn="l">
              <a:spcBef>
                <a:spcPts val="0"/>
              </a:spcBef>
              <a:spcAft>
                <a:spcPts val="0"/>
              </a:spcAft>
              <a:buNone/>
            </a:pPr>
            <a:r>
              <a:rPr lang="en-US"/>
              <a:t>2 El usuario ha declarado consideraciones especiales para la conversión e instalación y se requieren guías probadas de conversión e instalación. </a:t>
            </a:r>
            <a:endParaRPr/>
          </a:p>
          <a:p>
            <a:pPr indent="0" lvl="0" marL="0" rtl="0" algn="l">
              <a:spcBef>
                <a:spcPts val="0"/>
              </a:spcBef>
              <a:spcAft>
                <a:spcPts val="0"/>
              </a:spcAft>
              <a:buNone/>
            </a:pPr>
            <a:r>
              <a:rPr lang="en-US"/>
              <a:t>3 El usuario ha declarado consideraciones especiales para la conversión e instalación y se requieren guías probadas de conversión e instalación y se considera importante el impacto. </a:t>
            </a:r>
            <a:endParaRPr/>
          </a:p>
          <a:p>
            <a:pPr indent="0" lvl="0" marL="0" rtl="0" algn="l">
              <a:spcBef>
                <a:spcPts val="0"/>
              </a:spcBef>
              <a:spcAft>
                <a:spcPts val="0"/>
              </a:spcAft>
              <a:buNone/>
            </a:pPr>
            <a:r>
              <a:rPr lang="en-US"/>
              <a:t>4 El usuario ha declarado consideraciones especiales para la conversión e instalación y se requieren guías probadas de conversión e instalación y, además, se facilitan herramientas probadas para la conversión e instalación.</a:t>
            </a:r>
            <a:endParaRPr/>
          </a:p>
          <a:p>
            <a:pPr indent="0" lvl="0" marL="0" rtl="0" algn="l">
              <a:spcBef>
                <a:spcPts val="0"/>
              </a:spcBef>
              <a:spcAft>
                <a:spcPts val="0"/>
              </a:spcAft>
              <a:buNone/>
            </a:pPr>
            <a:r>
              <a:rPr lang="en-US"/>
              <a:t>5 El usuario ha declarado consideraciones especiales para la conversión e instalación y se requieren guías probadas conversión e instalación, considerándose importante el impacto. Además, se facilitan herramientas probadas para la conversión e instalación. </a:t>
            </a:r>
            <a:endParaRPr/>
          </a:p>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6" name="Shape 1566"/>
        <p:cNvGrpSpPr/>
        <p:nvPr/>
      </p:nvGrpSpPr>
      <p:grpSpPr>
        <a:xfrm>
          <a:off x="0" y="0"/>
          <a:ext cx="0" cy="0"/>
          <a:chOff x="0" y="0"/>
          <a:chExt cx="0" cy="0"/>
        </a:xfrm>
      </p:grpSpPr>
      <p:sp>
        <p:nvSpPr>
          <p:cNvPr id="1567" name="Google Shape;1567;g46ca6dda59_0_6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8" name="Google Shape;1568;g46ca6dda59_0_673: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9" name="Google Shape;1569;g46ca6dda59_0_6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3" name="Shape 1573"/>
        <p:cNvGrpSpPr/>
        <p:nvPr/>
      </p:nvGrpSpPr>
      <p:grpSpPr>
        <a:xfrm>
          <a:off x="0" y="0"/>
          <a:ext cx="0" cy="0"/>
          <a:chOff x="0" y="0"/>
          <a:chExt cx="0" cy="0"/>
        </a:xfrm>
      </p:grpSpPr>
      <p:sp>
        <p:nvSpPr>
          <p:cNvPr id="1574" name="Google Shape;1574;g46ca6dda59_0_6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5" name="Google Shape;1575;g46ca6dda59_0_679: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6" name="Google Shape;1576;g46ca6dda59_0_6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No hay consideraciones especiales de operación. </a:t>
            </a:r>
            <a:endParaRPr/>
          </a:p>
          <a:p>
            <a:pPr indent="0" lvl="0" marL="0" rtl="0" algn="l">
              <a:spcBef>
                <a:spcPts val="0"/>
              </a:spcBef>
              <a:spcAft>
                <a:spcPts val="0"/>
              </a:spcAft>
              <a:buNone/>
            </a:pPr>
            <a:r>
              <a:rPr lang="en-US"/>
              <a:t>1 - 2 Se requieren procesos específicos de arranque, back-up y recuperación debidamente probados. </a:t>
            </a:r>
            <a:endParaRPr/>
          </a:p>
          <a:p>
            <a:pPr indent="0" lvl="0" marL="0" rtl="0" algn="l">
              <a:spcBef>
                <a:spcPts val="0"/>
              </a:spcBef>
              <a:spcAft>
                <a:spcPts val="0"/>
              </a:spcAft>
              <a:buNone/>
            </a:pPr>
            <a:r>
              <a:rPr lang="en-US"/>
              <a:t>3 - 4 Además, la aplicación debe minimizar las necesidades de operaciones manuales, como manejo de papeles o montaje de cintas. </a:t>
            </a:r>
            <a:endParaRPr/>
          </a:p>
          <a:p>
            <a:pPr indent="0" lvl="0" marL="0" rtl="0" algn="l">
              <a:spcBef>
                <a:spcPts val="0"/>
              </a:spcBef>
              <a:spcAft>
                <a:spcPts val="0"/>
              </a:spcAft>
              <a:buNone/>
            </a:pPr>
            <a:r>
              <a:rPr lang="en-US"/>
              <a:t>5 La aplicación debe diseñarse para una operación totalmente automática.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0" name="Shape 1580"/>
        <p:cNvGrpSpPr/>
        <p:nvPr/>
      </p:nvGrpSpPr>
      <p:grpSpPr>
        <a:xfrm>
          <a:off x="0" y="0"/>
          <a:ext cx="0" cy="0"/>
          <a:chOff x="0" y="0"/>
          <a:chExt cx="0" cy="0"/>
        </a:xfrm>
      </p:grpSpPr>
      <p:sp>
        <p:nvSpPr>
          <p:cNvPr id="1581" name="Google Shape;1581;g46ca6dda5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2" name="Google Shape;1582;g46ca6dda59_0_6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46ca6dda59_0_7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0" name="Google Shape;1630;g46ca6dda59_0_732: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1" name="Google Shape;1631;g46ca6dda59_0_7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No hay requerimientos de usuario para más de un lugar. </a:t>
            </a:r>
            <a:endParaRPr/>
          </a:p>
          <a:p>
            <a:pPr indent="0" lvl="0" marL="0" rtl="0" algn="l">
              <a:spcBef>
                <a:spcPts val="0"/>
              </a:spcBef>
              <a:spcAft>
                <a:spcPts val="0"/>
              </a:spcAft>
              <a:buNone/>
            </a:pPr>
            <a:r>
              <a:rPr lang="en-US"/>
              <a:t>1 Se consideran múltiples instalaciones pero con idéntica configuración (tanto hardware como software). </a:t>
            </a:r>
            <a:endParaRPr/>
          </a:p>
          <a:p>
            <a:pPr indent="0" lvl="0" marL="0" rtl="0" algn="l">
              <a:spcBef>
                <a:spcPts val="0"/>
              </a:spcBef>
              <a:spcAft>
                <a:spcPts val="0"/>
              </a:spcAft>
              <a:buNone/>
            </a:pPr>
            <a:r>
              <a:rPr lang="en-US"/>
              <a:t>2 Se consideran múltiples instalaciones pero con similar configuración (tanto hardware como software).</a:t>
            </a:r>
            <a:endParaRPr/>
          </a:p>
          <a:p>
            <a:pPr indent="0" lvl="0" marL="0" rtl="0" algn="l">
              <a:spcBef>
                <a:spcPts val="0"/>
              </a:spcBef>
              <a:spcAft>
                <a:spcPts val="0"/>
              </a:spcAft>
              <a:buNone/>
            </a:pPr>
            <a:r>
              <a:rPr lang="en-US"/>
              <a:t> 3 Se consideran múltiples instalaciones pero con diferente configuración (tanto hardware como software).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 añadirá 1 punto por cada una de las siguientes consideraciones: </a:t>
            </a:r>
            <a:endParaRPr/>
          </a:p>
          <a:p>
            <a:pPr indent="0" lvl="0" marL="0" rtl="0" algn="l">
              <a:spcBef>
                <a:spcPts val="0"/>
              </a:spcBef>
              <a:spcAft>
                <a:spcPts val="0"/>
              </a:spcAft>
              <a:buNone/>
            </a:pPr>
            <a:r>
              <a:rPr lang="en-US"/>
              <a:t>− Se proporcionará documentación y plan de soporte debidamente probados para soportar la aplicación en múltiples sitios.</a:t>
            </a:r>
            <a:endParaRPr/>
          </a:p>
          <a:p>
            <a:pPr indent="0" lvl="0" marL="0" rtl="0" algn="l">
              <a:spcBef>
                <a:spcPts val="0"/>
              </a:spcBef>
              <a:spcAft>
                <a:spcPts val="0"/>
              </a:spcAft>
              <a:buNone/>
            </a:pPr>
            <a:r>
              <a:rPr lang="en-US"/>
              <a:t>− Los lugares están en diferentes países.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g46ca6dda59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g46ca6dda59_0_7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7" name="Shape 1657"/>
        <p:cNvGrpSpPr/>
        <p:nvPr/>
      </p:nvGrpSpPr>
      <p:grpSpPr>
        <a:xfrm>
          <a:off x="0" y="0"/>
          <a:ext cx="0" cy="0"/>
          <a:chOff x="0" y="0"/>
          <a:chExt cx="0" cy="0"/>
        </a:xfrm>
      </p:grpSpPr>
      <p:sp>
        <p:nvSpPr>
          <p:cNvPr id="1658" name="Google Shape;1658;g46ca6dda59_0_7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9" name="Google Shape;1659;g46ca6dda59_0_759: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0" name="Google Shape;1660;g46ca6dda59_0_7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4" name="Shape 1664"/>
        <p:cNvGrpSpPr/>
        <p:nvPr/>
      </p:nvGrpSpPr>
      <p:grpSpPr>
        <a:xfrm>
          <a:off x="0" y="0"/>
          <a:ext cx="0" cy="0"/>
          <a:chOff x="0" y="0"/>
          <a:chExt cx="0" cy="0"/>
        </a:xfrm>
      </p:grpSpPr>
      <p:sp>
        <p:nvSpPr>
          <p:cNvPr id="1665" name="Google Shape;1665;g46ca6dda59_0_7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6" name="Google Shape;1666;g46ca6dda59_0_765: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7" name="Google Shape;1667;g46ca6dda59_0_7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No hay requerimientos especiales de diseño para minimizar o facilitar los cambios. </a:t>
            </a:r>
            <a:endParaRPr/>
          </a:p>
          <a:p>
            <a:pPr indent="0" lvl="0" marL="0" rtl="0" algn="l">
              <a:spcBef>
                <a:spcPts val="0"/>
              </a:spcBef>
              <a:spcAft>
                <a:spcPts val="0"/>
              </a:spcAft>
              <a:buNone/>
            </a:pPr>
            <a:r>
              <a:rPr lang="en-US"/>
              <a:t>1 Se preverá una flexible capacidad de peticiones para modificaciones sencillas. </a:t>
            </a:r>
            <a:endParaRPr/>
          </a:p>
          <a:p>
            <a:pPr indent="0" lvl="0" marL="0" rtl="0" algn="l">
              <a:spcBef>
                <a:spcPts val="0"/>
              </a:spcBef>
              <a:spcAft>
                <a:spcPts val="0"/>
              </a:spcAft>
              <a:buNone/>
            </a:pPr>
            <a:r>
              <a:rPr lang="en-US"/>
              <a:t>2 Se preverá una flexible capacidad de peticiones para modificaciones medias. </a:t>
            </a:r>
            <a:endParaRPr/>
          </a:p>
          <a:p>
            <a:pPr indent="0" lvl="0" marL="0" rtl="0" algn="l">
              <a:spcBef>
                <a:spcPts val="0"/>
              </a:spcBef>
              <a:spcAft>
                <a:spcPts val="0"/>
              </a:spcAft>
              <a:buNone/>
            </a:pPr>
            <a:r>
              <a:rPr lang="en-US"/>
              <a:t>3 Se preverá una flexible capacidad de peticiones para modificaciones complejas. </a:t>
            </a:r>
            <a:endParaRPr/>
          </a:p>
          <a:p>
            <a:pPr indent="0" lvl="0" marL="0" rtl="0" algn="l">
              <a:spcBef>
                <a:spcPts val="0"/>
              </a:spcBef>
              <a:spcAft>
                <a:spcPts val="0"/>
              </a:spcAft>
              <a:buNone/>
            </a:pPr>
            <a:r>
              <a:rPr lang="en-US"/>
              <a:t>− Se añadirán 1 ó 2 puntos dependiendo de que los datos de control significativos se guarden en tablas mantenidas por el usuario mediante procesos interactivos en línea: </a:t>
            </a:r>
            <a:endParaRPr/>
          </a:p>
          <a:p>
            <a:pPr indent="0" lvl="0" marL="0" rtl="0" algn="l">
              <a:spcBef>
                <a:spcPts val="0"/>
              </a:spcBef>
              <a:spcAft>
                <a:spcPts val="0"/>
              </a:spcAft>
              <a:buNone/>
            </a:pPr>
            <a:r>
              <a:rPr lang="en-US"/>
              <a:t>− 1 para actualización diferida. </a:t>
            </a:r>
            <a:endParaRPr/>
          </a:p>
          <a:p>
            <a:pPr indent="0" lvl="0" marL="0" rtl="0" algn="l">
              <a:spcBef>
                <a:spcPts val="0"/>
              </a:spcBef>
              <a:spcAft>
                <a:spcPts val="0"/>
              </a:spcAft>
              <a:buNone/>
            </a:pPr>
            <a:r>
              <a:rPr lang="en-US"/>
              <a:t>− 2 para actualización inmediata.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1" name="Shape 1671"/>
        <p:cNvGrpSpPr/>
        <p:nvPr/>
      </p:nvGrpSpPr>
      <p:grpSpPr>
        <a:xfrm>
          <a:off x="0" y="0"/>
          <a:ext cx="0" cy="0"/>
          <a:chOff x="0" y="0"/>
          <a:chExt cx="0" cy="0"/>
        </a:xfrm>
      </p:grpSpPr>
      <p:sp>
        <p:nvSpPr>
          <p:cNvPr id="1672" name="Google Shape;1672;g46ca6dda59_0_7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3" name="Google Shape;1673;g46ca6dda59_0_7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46ca6dda59_0_7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9" name="Google Shape;1679;g46ca6dda59_0_7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0" name="Google Shape;1680;g46ca6dda59_0_7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46ca6dda59_0_7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7" name="Google Shape;1687;g46ca6dda59_0_783: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8" name="Google Shape;1688;g46ca6dda59_0_7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Una vez ajustados los Puntos Función, bastará multiplicar el valor calculado por los días en que se valore cada Punto Función. </a:t>
            </a:r>
            <a:endParaRPr/>
          </a:p>
          <a:p>
            <a:pPr indent="0" lvl="0" marL="0" rtl="0" algn="l">
              <a:spcBef>
                <a:spcPts val="0"/>
              </a:spcBef>
              <a:spcAft>
                <a:spcPts val="0"/>
              </a:spcAft>
              <a:buNone/>
            </a:pPr>
            <a:r>
              <a:rPr lang="en-US"/>
              <a:t>En cada organización se asigna un valor en días diferente para el Punto Función. </a:t>
            </a:r>
            <a:endParaRPr/>
          </a:p>
          <a:p>
            <a:pPr indent="0" lvl="0" marL="0" rtl="0" algn="l">
              <a:spcBef>
                <a:spcPts val="0"/>
              </a:spcBef>
              <a:spcAft>
                <a:spcPts val="0"/>
              </a:spcAft>
              <a:buNone/>
            </a:pPr>
            <a:r>
              <a:rPr lang="en-US"/>
              <a:t>Es aconsejable que cada organización vaya utilizando su propia experiencia para variar el valor de los Puntos Función dependiendo de sus propios resultados. </a:t>
            </a:r>
            <a:endParaRPr/>
          </a:p>
          <a:p>
            <a:pPr indent="0" lvl="0" marL="0" rtl="0" algn="l">
              <a:spcBef>
                <a:spcPts val="0"/>
              </a:spcBef>
              <a:spcAft>
                <a:spcPts val="0"/>
              </a:spcAft>
              <a:buNone/>
            </a:pPr>
            <a:r>
              <a:rPr lang="en-US"/>
              <a:t>Hay quien estima que, inicialmente, se asigne 1 día de esfuerzo por cada Punto Función, de manera que a medida que vayan cerrándose proyectos se vaya modificando tal valor. Otros, basándose en valores medios de la industria informática, recomiendan partir del valor siguiente: </a:t>
            </a:r>
            <a:endParaRPr/>
          </a:p>
          <a:p>
            <a:pPr indent="0" lvl="0" marL="0" rtl="0" algn="l">
              <a:spcBef>
                <a:spcPts val="0"/>
              </a:spcBef>
              <a:spcAft>
                <a:spcPts val="0"/>
              </a:spcAft>
              <a:buNone/>
            </a:pPr>
            <a:r>
              <a:rPr lang="en-US"/>
              <a:t>1 Mes de esfuerzo (21 días aproximadamente) equivale a 13 Puntos Función.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2" name="Shape 1692"/>
        <p:cNvGrpSpPr/>
        <p:nvPr/>
      </p:nvGrpSpPr>
      <p:grpSpPr>
        <a:xfrm>
          <a:off x="0" y="0"/>
          <a:ext cx="0" cy="0"/>
          <a:chOff x="0" y="0"/>
          <a:chExt cx="0" cy="0"/>
        </a:xfrm>
      </p:grpSpPr>
      <p:sp>
        <p:nvSpPr>
          <p:cNvPr id="1693" name="Google Shape;1693;g46ca6dda59_0_7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4" name="Google Shape;1694;g46ca6dda59_0_7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g46ca6dda59_0_7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9" name="Shape 1699"/>
        <p:cNvGrpSpPr/>
        <p:nvPr/>
      </p:nvGrpSpPr>
      <p:grpSpPr>
        <a:xfrm>
          <a:off x="0" y="0"/>
          <a:ext cx="0" cy="0"/>
          <a:chOff x="0" y="0"/>
          <a:chExt cx="0" cy="0"/>
        </a:xfrm>
      </p:grpSpPr>
      <p:sp>
        <p:nvSpPr>
          <p:cNvPr id="1700" name="Google Shape;1700;g46ca6dda59_0_7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1" name="Google Shape;1701;g46ca6dda59_0_7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2" name="Google Shape;1702;g46ca6dda59_0_7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5" name="Shape 1705"/>
        <p:cNvGrpSpPr/>
        <p:nvPr/>
      </p:nvGrpSpPr>
      <p:grpSpPr>
        <a:xfrm>
          <a:off x="0" y="0"/>
          <a:ext cx="0" cy="0"/>
          <a:chOff x="0" y="0"/>
          <a:chExt cx="0" cy="0"/>
        </a:xfrm>
      </p:grpSpPr>
      <p:sp>
        <p:nvSpPr>
          <p:cNvPr id="1706" name="Google Shape;1706;g46ca6dda59_0_8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7" name="Google Shape;1707;g46ca6dda59_0_8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8" name="Google Shape;1708;g46ca6dda59_0_8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9" name="Shape 1729"/>
        <p:cNvGrpSpPr/>
        <p:nvPr/>
      </p:nvGrpSpPr>
      <p:grpSpPr>
        <a:xfrm>
          <a:off x="0" y="0"/>
          <a:ext cx="0" cy="0"/>
          <a:chOff x="0" y="0"/>
          <a:chExt cx="0" cy="0"/>
        </a:xfrm>
      </p:grpSpPr>
      <p:sp>
        <p:nvSpPr>
          <p:cNvPr id="1730" name="Google Shape;1730;g46ca6dda59_0_8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1" name="Google Shape;1731;g46ca6dda59_0_8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2" name="Google Shape;1732;g46ca6dda59_0_8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46ca6dda59_0_8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5" name="Google Shape;1745;g46ca6dda59_0_8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6" name="Google Shape;1746;g46ca6dda59_0_8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3" name="Shape 1753"/>
        <p:cNvGrpSpPr/>
        <p:nvPr/>
      </p:nvGrpSpPr>
      <p:grpSpPr>
        <a:xfrm>
          <a:off x="0" y="0"/>
          <a:ext cx="0" cy="0"/>
          <a:chOff x="0" y="0"/>
          <a:chExt cx="0" cy="0"/>
        </a:xfrm>
      </p:grpSpPr>
      <p:sp>
        <p:nvSpPr>
          <p:cNvPr id="1754" name="Google Shape;1754;g46ca6dda59_0_8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5" name="Google Shape;1755;g46ca6dda59_0_8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6" name="Google Shape;1756;g46ca6dda59_0_8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3" name="Shape 1763"/>
        <p:cNvGrpSpPr/>
        <p:nvPr/>
      </p:nvGrpSpPr>
      <p:grpSpPr>
        <a:xfrm>
          <a:off x="0" y="0"/>
          <a:ext cx="0" cy="0"/>
          <a:chOff x="0" y="0"/>
          <a:chExt cx="0" cy="0"/>
        </a:xfrm>
      </p:grpSpPr>
      <p:sp>
        <p:nvSpPr>
          <p:cNvPr id="1764" name="Google Shape;1764;g46ca6dda59_0_8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5" name="Google Shape;1765;g46ca6dda59_0_8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g46ca6dda59_0_8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3" name="Shape 1773"/>
        <p:cNvGrpSpPr/>
        <p:nvPr/>
      </p:nvGrpSpPr>
      <p:grpSpPr>
        <a:xfrm>
          <a:off x="0" y="0"/>
          <a:ext cx="0" cy="0"/>
          <a:chOff x="0" y="0"/>
          <a:chExt cx="0" cy="0"/>
        </a:xfrm>
      </p:grpSpPr>
      <p:sp>
        <p:nvSpPr>
          <p:cNvPr id="1774" name="Google Shape;1774;g46ca6dda59_0_8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5" name="Google Shape;1775;g46ca6dda59_0_8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6" name="Google Shape;1776;g46ca6dda59_0_8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6" name="Google Shape;3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1" name="Google Shape;3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En la herrramienta “análisis de reserva” los estimados de la duración pueden incluir reservas para contingencias (denominadas a veces reservas de tiempo o colchones) en el cronograma global del proyecto, para tener en cuenta la incertidumbre del cronograma. La reserva para contingencias puede ser un porcentaje de la duración estimada de la actividad, una cantidad fija de periodos de trabajo, o puede calcularse utilizando métodos de análisis cuantitativos.</a:t>
            </a:r>
            <a:endParaRPr/>
          </a:p>
          <a:p>
            <a:pPr indent="0" lvl="0" marL="0" rtl="0" algn="l">
              <a:spcBef>
                <a:spcPts val="0"/>
              </a:spcBef>
              <a:spcAft>
                <a:spcPts val="0"/>
              </a:spcAft>
              <a:buSzPts val="1800"/>
              <a:buNone/>
            </a:pPr>
            <a:r>
              <a:rPr lang="en-US"/>
              <a:t>A medida que se dispone de información más precisa sobre el proyecto, la reserva para contingencias puede usarse, reducirse o eliminarse. Debe identificarse claramente esta contingencia en la documentación del cronograma.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9f78b30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9f78b309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469f78b309_0_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03" name="Google Shape;7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5" name="Google Shape;71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5" name="Google Shape;76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9" name="Google Shape;79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6" name="Google Shape;80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7" name="Google Shape;81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5" name="Google Shape;82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Más gente en un trabajo NO siempre significa acelerar el proceso de finalización de una actividad.</a:t>
            </a:r>
            <a:endParaRPr/>
          </a:p>
        </p:txBody>
      </p:sp>
      <p:sp>
        <p:nvSpPr>
          <p:cNvPr id="826" name="Google Shape;826;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46ca6dda59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46ca6dda59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46ca6dda59_0_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4" name="Google Shape;84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1" name="Google Shape;85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46ca6dda5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g46ca6dda59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g46ca6dda59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46ca6dda59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g46ca6dda59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g46ca6dda59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46ca6dda59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g46ca6dda59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g46ca6dda59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46ca6dda59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0" name="Google Shape;880;g46ca6dda59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g46ca6dda59_0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46ca6dda5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7" name="Google Shape;887;g46ca6dda59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g46ca6dda59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46ca6dda59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7" name="Google Shape;907;g46ca6dda59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g46ca6dda59_0_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46ca6dda5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g46ca6dda59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g46ca6dda59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g46ca6dda5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1" name="Google Shape;921;g46ca6dda59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g46ca6dda59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g46ca6dda59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g46ca6dda59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g46ca6dda59_0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46ca6dda59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g46ca6dda59_0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g46ca6dda59_0_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46ca6dda59_0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46ca6dda59_0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46ca6dda59_0_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46ca6dda59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g46ca6dda59_0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g46ca6dda59_0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46ca6dda59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9" name="Google Shape;989;g46ca6dda59_0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g46ca6dda59_0_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46ca6dda59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g46ca6dda59_0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g46ca6dda59_0_1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46ca6dda59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g46ca6dda59_0_1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g46ca6dda59_0_1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46ca6dda59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3" name="Google Shape;1013;g46ca6dda59_0_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g46ca6dda59_0_1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g46ca6dda59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46ca6dda59_0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g46ca6dda59_0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g46ca6dda59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7" name="Google Shape;1027;g46ca6dda59_0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46ca6dda59_0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Google Shape;1034;g46ca6dda59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5" name="Google Shape;1035;g46ca6dda59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g46ca6dda59_0_1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g46ca6dda59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g46ca6dda59_0_1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g46ca6dda59_0_1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g46ca6dda59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0" name="Google Shape;1050;g46ca6dda59_0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g46ca6dda59_0_1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46ca6dda59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g46ca6dda59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Google Shape;1062;g46ca6dda59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g46ca6dda59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46ca6dda59_0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9" name="Google Shape;1069;g46ca6dda59_0_212: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0" name="Google Shape;1070;g46ca6dda59_0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46ca6dda59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g46ca6dda59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g46ca6dda59_0_2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1" name="Google Shape;1111;g46ca6dda59_0_252: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2" name="Google Shape;1112;g46ca6dda59_0_2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Ejemplos de entradas: </a:t>
            </a:r>
            <a:endParaRPr/>
          </a:p>
          <a:p>
            <a:pPr indent="0" lvl="0" marL="0" rtl="0" algn="l">
              <a:spcBef>
                <a:spcPts val="0"/>
              </a:spcBef>
              <a:spcAft>
                <a:spcPts val="0"/>
              </a:spcAft>
              <a:buNone/>
            </a:pPr>
            <a:r>
              <a:rPr lang="en-US"/>
              <a:t>Documento tecleado. − Documento de lectura óptica. − Pantalla. − Disquete / CD. − Cinta magnética. − Interruptor. − Sensor digital. − Sensor analógico. − Tecla de función. − Puntero electrónico. </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g46ca6dda59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g46ca6dda59_0_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Google Shape;1154;g46ca6dda59_0_2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5" name="Google Shape;1155;g46ca6dda59_0_294: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6" name="Google Shape;1156;g46ca6dda59_0_2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Ejemplos de salidas: </a:t>
            </a:r>
            <a:endParaRPr/>
          </a:p>
          <a:p>
            <a:pPr indent="0" lvl="0" marL="0" rtl="0" algn="l">
              <a:spcBef>
                <a:spcPts val="0"/>
              </a:spcBef>
              <a:spcAft>
                <a:spcPts val="0"/>
              </a:spcAft>
              <a:buNone/>
            </a:pPr>
            <a:r>
              <a:rPr lang="en-US"/>
              <a:t>Informe por pantalla. − Informe por impresora. − Informe por lotes. − Transacción automática. − Escritura en disquete. − Escritura en soporte magnético / óptico. − Mensaje por pantalla. − Accionamiento digital. − Accionamiento analógico. − Factura, recibo, albarán, etc.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Google Shape;1162;g46ca6dda59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g46ca6dda59_0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46ca6dda59_0_3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3" name="Google Shape;1213;g46ca6dda59_0_350: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4" name="Google Shape;1214;g46ca6dda59_0_3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Ejemplos : </a:t>
            </a:r>
            <a:endParaRPr/>
          </a:p>
          <a:p>
            <a:pPr indent="0" lvl="0" marL="0" rtl="0" algn="l">
              <a:spcBef>
                <a:spcPts val="0"/>
              </a:spcBef>
              <a:spcAft>
                <a:spcPts val="0"/>
              </a:spcAft>
              <a:buNone/>
            </a:pPr>
            <a:r>
              <a:rPr lang="en-US"/>
              <a:t>− Fichero lógico interno. − Base de datos. − Tabla de usuario. − Fichero de control o proceso secuencial por lotes. − Fichero de query de usuario.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Google Shape;1220;g46ca6dda59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1" name="Google Shape;1221;g46ca6dda59_0_3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3" name="Shape 1243"/>
        <p:cNvGrpSpPr/>
        <p:nvPr/>
      </p:nvGrpSpPr>
      <p:grpSpPr>
        <a:xfrm>
          <a:off x="0" y="0"/>
          <a:ext cx="0" cy="0"/>
          <a:chOff x="0" y="0"/>
          <a:chExt cx="0" cy="0"/>
        </a:xfrm>
      </p:grpSpPr>
      <p:sp>
        <p:nvSpPr>
          <p:cNvPr id="1244" name="Google Shape;1244;g46ca6dda59_0_3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5" name="Google Shape;1245;g46ca6dda59_0_380: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6" name="Google Shape;1246;g46ca6dda59_0_3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Ejemplos :</a:t>
            </a:r>
            <a:endParaRPr/>
          </a:p>
          <a:p>
            <a:pPr indent="0" lvl="0" marL="0" rtl="0" algn="l">
              <a:spcBef>
                <a:spcPts val="0"/>
              </a:spcBef>
              <a:spcAft>
                <a:spcPts val="0"/>
              </a:spcAft>
              <a:buNone/>
            </a:pPr>
            <a:r>
              <a:rPr lang="en-US"/>
              <a:t> Fichero lógico interno accesible desde otra aplicación. − Fichero lógico interno accesible para otra aplicación. − Bases de datos compartidas.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46ca6dda59_0_3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g46ca6dda59_0_3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g46ca6dda59_0_4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8" name="Google Shape;1288;g46ca6dda59_0_421: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9" name="Google Shape;1289;g46ca6dda59_0_4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Ejemplos :</a:t>
            </a:r>
            <a:endParaRPr/>
          </a:p>
          <a:p>
            <a:pPr indent="0" lvl="0" marL="0" rtl="0" algn="l">
              <a:spcBef>
                <a:spcPts val="0"/>
              </a:spcBef>
              <a:spcAft>
                <a:spcPts val="0"/>
              </a:spcAft>
              <a:buNone/>
            </a:pPr>
            <a:r>
              <a:rPr lang="en-US"/>
              <a:t>Consulta de usuario sin actualización de ficheros. − Pantalla o mensaje de ayuda. − Menú de selección.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g46ca6dda59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g46ca6dda59_0_4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9" name="Shape 1299"/>
        <p:cNvGrpSpPr/>
        <p:nvPr/>
      </p:nvGrpSpPr>
      <p:grpSpPr>
        <a:xfrm>
          <a:off x="0" y="0"/>
          <a:ext cx="0" cy="0"/>
          <a:chOff x="0" y="0"/>
          <a:chExt cx="0" cy="0"/>
        </a:xfrm>
      </p:grpSpPr>
      <p:sp>
        <p:nvSpPr>
          <p:cNvPr id="1300" name="Google Shape;1300;g46ca6dda59_0_4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1" name="Google Shape;1301;g46ca6dda59_0_432: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2" name="Google Shape;1302;g46ca6dda59_0_4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6" name="Shape 1306"/>
        <p:cNvGrpSpPr/>
        <p:nvPr/>
      </p:nvGrpSpPr>
      <p:grpSpPr>
        <a:xfrm>
          <a:off x="0" y="0"/>
          <a:ext cx="0" cy="0"/>
          <a:chOff x="0" y="0"/>
          <a:chExt cx="0" cy="0"/>
        </a:xfrm>
      </p:grpSpPr>
      <p:sp>
        <p:nvSpPr>
          <p:cNvPr id="1307" name="Google Shape;1307;g46ca6dda59_0_4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g46ca6dda59_0_4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46ca6dda59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g46ca6dda59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3" name="Shape 1323"/>
        <p:cNvGrpSpPr/>
        <p:nvPr/>
      </p:nvGrpSpPr>
      <p:grpSpPr>
        <a:xfrm>
          <a:off x="0" y="0"/>
          <a:ext cx="0" cy="0"/>
          <a:chOff x="0" y="0"/>
          <a:chExt cx="0" cy="0"/>
        </a:xfrm>
      </p:grpSpPr>
      <p:sp>
        <p:nvSpPr>
          <p:cNvPr id="1324" name="Google Shape;1324;g46ca6dda59_0_4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5" name="Google Shape;1325;g46ca6dda59_0_453: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6" name="Google Shape;1326;g46ca6dda59_0_4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La aplicación es un proceso por lotes puro. </a:t>
            </a:r>
            <a:endParaRPr/>
          </a:p>
          <a:p>
            <a:pPr indent="0" lvl="0" marL="0" rtl="0" algn="l">
              <a:spcBef>
                <a:spcPts val="0"/>
              </a:spcBef>
              <a:spcAft>
                <a:spcPts val="0"/>
              </a:spcAft>
              <a:buNone/>
            </a:pPr>
            <a:r>
              <a:rPr lang="en-US"/>
              <a:t>1 Proceso por lotes con impresión remota o entrada remota de datos. </a:t>
            </a:r>
            <a:endParaRPr/>
          </a:p>
          <a:p>
            <a:pPr indent="0" lvl="0" marL="0" rtl="0" algn="l">
              <a:spcBef>
                <a:spcPts val="0"/>
              </a:spcBef>
              <a:spcAft>
                <a:spcPts val="0"/>
              </a:spcAft>
              <a:buNone/>
            </a:pPr>
            <a:r>
              <a:rPr lang="en-US"/>
              <a:t>2 Proceso por lotes con impresión remota y entrada remota de datos . </a:t>
            </a:r>
            <a:endParaRPr/>
          </a:p>
          <a:p>
            <a:pPr indent="0" lvl="0" marL="0" rtl="0" algn="l">
              <a:spcBef>
                <a:spcPts val="0"/>
              </a:spcBef>
              <a:spcAft>
                <a:spcPts val="0"/>
              </a:spcAft>
              <a:buNone/>
            </a:pPr>
            <a:r>
              <a:rPr lang="en-US"/>
              <a:t>3 El TP es la interfaz para un proceso por lotes. </a:t>
            </a:r>
            <a:endParaRPr/>
          </a:p>
          <a:p>
            <a:pPr indent="0" lvl="0" marL="0" rtl="0" algn="l">
              <a:spcBef>
                <a:spcPts val="0"/>
              </a:spcBef>
              <a:spcAft>
                <a:spcPts val="0"/>
              </a:spcAft>
              <a:buNone/>
            </a:pPr>
            <a:r>
              <a:rPr lang="en-US"/>
              <a:t>4 La aplicación está basada en un TP interactivo, pero con un solo protocolo de comunicaciones. </a:t>
            </a:r>
            <a:endParaRPr/>
          </a:p>
          <a:p>
            <a:pPr indent="0" lvl="0" marL="0" rtl="0" algn="l">
              <a:spcBef>
                <a:spcPts val="0"/>
              </a:spcBef>
              <a:spcAft>
                <a:spcPts val="0"/>
              </a:spcAft>
              <a:buNone/>
            </a:pPr>
            <a:r>
              <a:rPr lang="en-US"/>
              <a:t>5 La aplicación está basada en un TP interactivo, pero con más de un protocolo de comunicaciones.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0" name="Shape 1330"/>
        <p:cNvGrpSpPr/>
        <p:nvPr/>
      </p:nvGrpSpPr>
      <p:grpSpPr>
        <a:xfrm>
          <a:off x="0" y="0"/>
          <a:ext cx="0" cy="0"/>
          <a:chOff x="0" y="0"/>
          <a:chExt cx="0" cy="0"/>
        </a:xfrm>
      </p:grpSpPr>
      <p:sp>
        <p:nvSpPr>
          <p:cNvPr id="1331" name="Google Shape;1331;g46ca6dda59_0_4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2" name="Google Shape;1332;g46ca6dda59_0_4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46ca6dda59_0_4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4" name="Google Shape;1344;g46ca6dda59_0_470: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5" name="Google Shape;1345;g46ca6dda59_0_4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La aplicación no tiene el objetivo de transferir datos o funciones procesadas entre dos sistemas.</a:t>
            </a:r>
            <a:endParaRPr/>
          </a:p>
          <a:p>
            <a:pPr indent="0" lvl="0" marL="0" rtl="0" algn="l">
              <a:spcBef>
                <a:spcPts val="0"/>
              </a:spcBef>
              <a:spcAft>
                <a:spcPts val="0"/>
              </a:spcAft>
              <a:buNone/>
            </a:pPr>
            <a:r>
              <a:rPr lang="en-US"/>
              <a:t>1 Datos preparados de la aplicación para su procesamiento por el usuario final sobre otro componente del sistema. </a:t>
            </a:r>
            <a:endParaRPr/>
          </a:p>
          <a:p>
            <a:pPr indent="0" lvl="0" marL="0" rtl="0" algn="l">
              <a:spcBef>
                <a:spcPts val="0"/>
              </a:spcBef>
              <a:spcAft>
                <a:spcPts val="0"/>
              </a:spcAft>
              <a:buNone/>
            </a:pPr>
            <a:r>
              <a:rPr lang="en-US"/>
              <a:t>2 La aplicación prepara los datos para procesarlos sobre otra máquina diferente (no usuario final). </a:t>
            </a:r>
            <a:endParaRPr/>
          </a:p>
          <a:p>
            <a:pPr indent="0" lvl="0" marL="0" rtl="0" algn="l">
              <a:spcBef>
                <a:spcPts val="0"/>
              </a:spcBef>
              <a:spcAft>
                <a:spcPts val="0"/>
              </a:spcAft>
              <a:buNone/>
            </a:pPr>
            <a:r>
              <a:rPr lang="en-US"/>
              <a:t>3 Proceso distribuido, en línea, con transferencia de datos en una única dirección. </a:t>
            </a:r>
            <a:endParaRPr/>
          </a:p>
          <a:p>
            <a:pPr indent="0" lvl="0" marL="0" rtl="0" algn="l">
              <a:spcBef>
                <a:spcPts val="0"/>
              </a:spcBef>
              <a:spcAft>
                <a:spcPts val="0"/>
              </a:spcAft>
              <a:buNone/>
            </a:pPr>
            <a:r>
              <a:rPr lang="en-US"/>
              <a:t>4 Como el anterior, pero con transferencia de datos en ambas direcciones. </a:t>
            </a:r>
            <a:endParaRPr/>
          </a:p>
          <a:p>
            <a:pPr indent="0" lvl="0" marL="0" rtl="0" algn="l">
              <a:spcBef>
                <a:spcPts val="0"/>
              </a:spcBef>
              <a:spcAft>
                <a:spcPts val="0"/>
              </a:spcAft>
              <a:buNone/>
            </a:pPr>
            <a:r>
              <a:rPr lang="en-US"/>
              <a:t>5 Las funciones de proceso se realizan dinámicamente sobre el componente del sistema más apropiado.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g46ca6dda59_0_4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1" name="Google Shape;1351;g46ca6dda59_0_4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46ca6dda59_0_4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8" name="Google Shape;1358;g46ca6dda59_0_482: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9" name="Google Shape;1359;g46ca6dda59_0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No hay requerimientos especiales </a:t>
            </a:r>
            <a:endParaRPr/>
          </a:p>
          <a:p>
            <a:pPr indent="0" lvl="0" marL="0" rtl="0" algn="l">
              <a:spcBef>
                <a:spcPts val="0"/>
              </a:spcBef>
              <a:spcAft>
                <a:spcPts val="0"/>
              </a:spcAft>
              <a:buNone/>
            </a:pPr>
            <a:r>
              <a:rPr lang="en-US"/>
              <a:t>1 Se establecen requerimientos para las prestaciones, pero sin tratamiento específico. </a:t>
            </a:r>
            <a:endParaRPr/>
          </a:p>
          <a:p>
            <a:pPr indent="0" lvl="0" marL="0" rtl="0" algn="l">
              <a:spcBef>
                <a:spcPts val="0"/>
              </a:spcBef>
              <a:spcAft>
                <a:spcPts val="0"/>
              </a:spcAft>
              <a:buNone/>
            </a:pPr>
            <a:r>
              <a:rPr lang="en-US"/>
              <a:t>2 Respuesta crítica del proceso en línea durante las horas punta. No hay especificaciones para la utilización de CPU. </a:t>
            </a:r>
            <a:endParaRPr/>
          </a:p>
          <a:p>
            <a:pPr indent="0" lvl="0" marL="0" rtl="0" algn="l">
              <a:spcBef>
                <a:spcPts val="0"/>
              </a:spcBef>
              <a:spcAft>
                <a:spcPts val="0"/>
              </a:spcAft>
              <a:buNone/>
            </a:pPr>
            <a:r>
              <a:rPr lang="en-US"/>
              <a:t>3 Respuesta crítica del proceso en línea durante los días laborables. No hay especificaciones para la utilización de CPU. Proceso afectado por aplicaciones de interfaz. </a:t>
            </a:r>
            <a:endParaRPr/>
          </a:p>
          <a:p>
            <a:pPr indent="0" lvl="0" marL="0" rtl="0" algn="l">
              <a:spcBef>
                <a:spcPts val="0"/>
              </a:spcBef>
              <a:spcAft>
                <a:spcPts val="0"/>
              </a:spcAft>
              <a:buNone/>
            </a:pPr>
            <a:r>
              <a:rPr lang="en-US"/>
              <a:t>4 Las tareas de análisis de las prestaciones se incluyen en la fase de diseño para establecer los requerimientos de usuario.</a:t>
            </a:r>
            <a:endParaRPr/>
          </a:p>
          <a:p>
            <a:pPr indent="0" lvl="0" marL="0" rtl="0" algn="l">
              <a:spcBef>
                <a:spcPts val="0"/>
              </a:spcBef>
              <a:spcAft>
                <a:spcPts val="0"/>
              </a:spcAft>
              <a:buNone/>
            </a:pPr>
            <a:r>
              <a:rPr lang="en-US"/>
              <a:t>5 Además, se emplearán herramientas específicas para el diseño que contemplen estás características.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3" name="Shape 1363"/>
        <p:cNvGrpSpPr/>
        <p:nvPr/>
      </p:nvGrpSpPr>
      <p:grpSpPr>
        <a:xfrm>
          <a:off x="0" y="0"/>
          <a:ext cx="0" cy="0"/>
          <a:chOff x="0" y="0"/>
          <a:chExt cx="0" cy="0"/>
        </a:xfrm>
      </p:grpSpPr>
      <p:sp>
        <p:nvSpPr>
          <p:cNvPr id="1364" name="Google Shape;1364;g46ca6dda59_0_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5" name="Google Shape;1365;g46ca6dda59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46ca6dda59_0_4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2" name="Google Shape;1372;g46ca6dda59_0_494: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3" name="Google Shape;1373;g46ca6dda59_0_4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0 - 3 Típica aplicación sobre máquina de producción, sin restricciones de operación declaradas. </a:t>
            </a:r>
            <a:endParaRPr/>
          </a:p>
          <a:p>
            <a:pPr indent="0" lvl="0" marL="0" rtl="0" algn="l">
              <a:spcBef>
                <a:spcPts val="0"/>
              </a:spcBef>
              <a:spcAft>
                <a:spcPts val="0"/>
              </a:spcAft>
              <a:buNone/>
            </a:pPr>
            <a:r>
              <a:rPr lang="en-US"/>
              <a:t>4 Las restricciones de operación declaradas requieren imperativos especiales sobre la aplicación en el procesador central. </a:t>
            </a:r>
            <a:endParaRPr/>
          </a:p>
          <a:p>
            <a:pPr indent="0" lvl="0" marL="0" rtl="0" algn="l">
              <a:spcBef>
                <a:spcPts val="0"/>
              </a:spcBef>
              <a:spcAft>
                <a:spcPts val="0"/>
              </a:spcAft>
              <a:buNone/>
            </a:pPr>
            <a:r>
              <a:rPr lang="en-US"/>
              <a:t>5 Además, existen imperativos especiales sobre la aplicación en componentes distribuidos del sistema.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Google Shape;1378;g46ca6dda59_0_5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9" name="Google Shape;1379;g46ca6dda59_0_5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0" name="Google Shape;1380;g46ca6dda59_0_5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5" name="Shape 1385"/>
        <p:cNvGrpSpPr/>
        <p:nvPr/>
      </p:nvGrpSpPr>
      <p:grpSpPr>
        <a:xfrm>
          <a:off x="0" y="0"/>
          <a:ext cx="0" cy="0"/>
          <a:chOff x="0" y="0"/>
          <a:chExt cx="0" cy="0"/>
        </a:xfrm>
      </p:grpSpPr>
      <p:sp>
        <p:nvSpPr>
          <p:cNvPr id="1386" name="Google Shape;1386;g46ca6dda59_0_5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7" name="Google Shape;1387;g46ca6dda59_0_507: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8" name="Google Shape;1388;g46ca6dda59_0_5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g46ca6dda59_0_5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4" name="Google Shape;1394;g46ca6dda59_0_5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9" name="Shape 1399"/>
        <p:cNvGrpSpPr/>
        <p:nvPr/>
      </p:nvGrpSpPr>
      <p:grpSpPr>
        <a:xfrm>
          <a:off x="0" y="0"/>
          <a:ext cx="0" cy="0"/>
          <a:chOff x="0" y="0"/>
          <a:chExt cx="0" cy="0"/>
        </a:xfrm>
      </p:grpSpPr>
      <p:sp>
        <p:nvSpPr>
          <p:cNvPr id="1400" name="Google Shape;1400;g46ca6dda59_0_5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1" name="Google Shape;1401;g46ca6dda59_0_519:notes"/>
          <p:cNvSpPr/>
          <p:nvPr>
            <p:ph idx="2" type="sldImg"/>
          </p:nvPr>
        </p:nvSpPr>
        <p:spPr>
          <a:xfrm>
            <a:off x="1149350" y="690563"/>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2" name="Google Shape;1402;g46ca6dda59_0_5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Google Shape;1407;g46ca6dda59_0_5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g46ca6dda59_0_5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 name="Google Shape;12;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6" name="Shape 46"/>
        <p:cNvGrpSpPr/>
        <p:nvPr/>
      </p:nvGrpSpPr>
      <p:grpSpPr>
        <a:xfrm>
          <a:off x="0" y="0"/>
          <a:ext cx="0" cy="0"/>
          <a:chOff x="0" y="0"/>
          <a:chExt cx="0" cy="0"/>
        </a:xfrm>
      </p:grpSpPr>
      <p:sp>
        <p:nvSpPr>
          <p:cNvPr id="47" name="Google Shape;47;p1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8" name="Google Shape;48;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50" name="Shape 50"/>
        <p:cNvGrpSpPr/>
        <p:nvPr/>
      </p:nvGrpSpPr>
      <p:grpSpPr>
        <a:xfrm>
          <a:off x="0" y="0"/>
          <a:ext cx="0" cy="0"/>
          <a:chOff x="0" y="0"/>
          <a:chExt cx="0" cy="0"/>
        </a:xfrm>
      </p:grpSpPr>
      <p:sp>
        <p:nvSpPr>
          <p:cNvPr id="51" name="Google Shape;51;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encima de los objetos" type="txOverObj">
  <p:cSld name="TEXT_OVER_OBJECT">
    <p:spTree>
      <p:nvGrpSpPr>
        <p:cNvPr id="57" name="Shape 57"/>
        <p:cNvGrpSpPr/>
        <p:nvPr/>
      </p:nvGrpSpPr>
      <p:grpSpPr>
        <a:xfrm>
          <a:off x="0" y="0"/>
          <a:ext cx="0" cy="0"/>
          <a:chOff x="0" y="0"/>
          <a:chExt cx="0" cy="0"/>
        </a:xfrm>
      </p:grpSpPr>
      <p:sp>
        <p:nvSpPr>
          <p:cNvPr id="58" name="Google Shape;58;p16"/>
          <p:cNvSpPr txBox="1"/>
          <p:nvPr>
            <p:ph type="title"/>
          </p:nvPr>
        </p:nvSpPr>
        <p:spPr>
          <a:xfrm>
            <a:off x="1150938" y="214313"/>
            <a:ext cx="7793037" cy="14620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9" name="Google Shape;59;p16"/>
          <p:cNvSpPr txBox="1"/>
          <p:nvPr>
            <p:ph idx="1" type="body"/>
          </p:nvPr>
        </p:nvSpPr>
        <p:spPr>
          <a:xfrm>
            <a:off x="1182688" y="2017713"/>
            <a:ext cx="7772400" cy="1981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6"/>
          <p:cNvSpPr txBox="1"/>
          <p:nvPr>
            <p:ph idx="2" type="body"/>
          </p:nvPr>
        </p:nvSpPr>
        <p:spPr>
          <a:xfrm>
            <a:off x="1182688" y="4151313"/>
            <a:ext cx="7772400" cy="1981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6"/>
          <p:cNvSpPr txBox="1"/>
          <p:nvPr>
            <p:ph idx="10" type="dt"/>
          </p:nvPr>
        </p:nvSpPr>
        <p:spPr>
          <a:xfrm>
            <a:off x="1162050" y="624363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16"/>
          <p:cNvSpPr txBox="1"/>
          <p:nvPr>
            <p:ph idx="11" type="ftr"/>
          </p:nvPr>
        </p:nvSpPr>
        <p:spPr>
          <a:xfrm>
            <a:off x="3657600" y="624363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6"/>
          <p:cNvSpPr txBox="1"/>
          <p:nvPr>
            <p:ph idx="12" type="sldNum"/>
          </p:nvPr>
        </p:nvSpPr>
        <p:spPr>
          <a:xfrm>
            <a:off x="7042150" y="6243637"/>
            <a:ext cx="1905000" cy="45720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1pPr>
            <a:lvl2pPr indent="0" lvl="1"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2pPr>
            <a:lvl3pPr indent="0" lvl="2"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3pPr>
            <a:lvl4pPr indent="0" lvl="3"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4pPr>
            <a:lvl5pPr indent="0" lvl="4"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5pPr>
            <a:lvl6pPr indent="0" lvl="5"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6pPr>
            <a:lvl7pPr indent="0" lvl="6"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7pPr>
            <a:lvl8pPr indent="0" lvl="7"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8pPr>
            <a:lvl9pPr indent="0" lvl="8" marL="0" marR="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70" name="Shape 70"/>
        <p:cNvGrpSpPr/>
        <p:nvPr/>
      </p:nvGrpSpPr>
      <p:grpSpPr>
        <a:xfrm>
          <a:off x="0" y="0"/>
          <a:ext cx="0" cy="0"/>
          <a:chOff x="0" y="0"/>
          <a:chExt cx="0" cy="0"/>
        </a:xfrm>
      </p:grpSpPr>
      <p:sp>
        <p:nvSpPr>
          <p:cNvPr id="71" name="Google Shape;71;p18"/>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73" name="Google Shape;73;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ol, text i galeria d'imatges" type="txAndClipArt">
  <p:cSld name="TEXT_AND_CLIPART">
    <p:spTree>
      <p:nvGrpSpPr>
        <p:cNvPr id="82" name="Shape 82"/>
        <p:cNvGrpSpPr/>
        <p:nvPr/>
      </p:nvGrpSpPr>
      <p:grpSpPr>
        <a:xfrm>
          <a:off x="0" y="0"/>
          <a:ext cx="0" cy="0"/>
          <a:chOff x="0" y="0"/>
          <a:chExt cx="0" cy="0"/>
        </a:xfrm>
      </p:grpSpPr>
      <p:sp>
        <p:nvSpPr>
          <p:cNvPr id="83" name="Google Shape;83;p20"/>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20"/>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5" name="Google Shape;85;p20"/>
          <p:cNvSpPr/>
          <p:nvPr>
            <p:ph idx="2" type="clipArt"/>
          </p:nvPr>
        </p:nvSpPr>
        <p:spPr>
          <a:xfrm>
            <a:off x="4953000" y="18288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0"/>
          <p:cNvSpPr txBox="1"/>
          <p:nvPr>
            <p:ph idx="10" type="dt"/>
          </p:nvPr>
        </p:nvSpPr>
        <p:spPr>
          <a:xfrm>
            <a:off x="990600" y="6324600"/>
            <a:ext cx="48006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20"/>
          <p:cNvSpPr txBox="1"/>
          <p:nvPr>
            <p:ph idx="12" type="sldNum"/>
          </p:nvPr>
        </p:nvSpPr>
        <p:spPr>
          <a:xfrm>
            <a:off x="6705600" y="6324600"/>
            <a:ext cx="2057400" cy="228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ol, text i gràfic" type="txAndChart">
  <p:cSld name="TEXT_AND_CHART">
    <p:spTree>
      <p:nvGrpSpPr>
        <p:cNvPr id="88" name="Shape 88"/>
        <p:cNvGrpSpPr/>
        <p:nvPr/>
      </p:nvGrpSpPr>
      <p:grpSpPr>
        <a:xfrm>
          <a:off x="0" y="0"/>
          <a:ext cx="0" cy="0"/>
          <a:chOff x="0" y="0"/>
          <a:chExt cx="0" cy="0"/>
        </a:xfrm>
      </p:grpSpPr>
      <p:sp>
        <p:nvSpPr>
          <p:cNvPr id="89" name="Google Shape;89;p21"/>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1"/>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1" name="Google Shape;91;p21"/>
          <p:cNvSpPr/>
          <p:nvPr>
            <p:ph idx="2" type="chart"/>
          </p:nvPr>
        </p:nvSpPr>
        <p:spPr>
          <a:xfrm>
            <a:off x="4953000" y="18288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21"/>
          <p:cNvSpPr txBox="1"/>
          <p:nvPr>
            <p:ph idx="10" type="dt"/>
          </p:nvPr>
        </p:nvSpPr>
        <p:spPr>
          <a:xfrm>
            <a:off x="990600" y="6324600"/>
            <a:ext cx="48006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21"/>
          <p:cNvSpPr txBox="1"/>
          <p:nvPr>
            <p:ph idx="12" type="sldNum"/>
          </p:nvPr>
        </p:nvSpPr>
        <p:spPr>
          <a:xfrm>
            <a:off x="6705600" y="6324600"/>
            <a:ext cx="2057400" cy="228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ol i taula" type="tbl">
  <p:cSld name="TABLE">
    <p:spTree>
      <p:nvGrpSpPr>
        <p:cNvPr id="94" name="Shape 94"/>
        <p:cNvGrpSpPr/>
        <p:nvPr/>
      </p:nvGrpSpPr>
      <p:grpSpPr>
        <a:xfrm>
          <a:off x="0" y="0"/>
          <a:ext cx="0" cy="0"/>
          <a:chOff x="0" y="0"/>
          <a:chExt cx="0" cy="0"/>
        </a:xfrm>
      </p:grpSpPr>
      <p:sp>
        <p:nvSpPr>
          <p:cNvPr id="95" name="Google Shape;95;p22"/>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2"/>
          <p:cNvSpPr txBox="1"/>
          <p:nvPr>
            <p:ph idx="10" type="dt"/>
          </p:nvPr>
        </p:nvSpPr>
        <p:spPr>
          <a:xfrm>
            <a:off x="990600" y="6324600"/>
            <a:ext cx="48006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2"/>
          <p:cNvSpPr txBox="1"/>
          <p:nvPr>
            <p:ph idx="12" type="sldNum"/>
          </p:nvPr>
        </p:nvSpPr>
        <p:spPr>
          <a:xfrm>
            <a:off x="6705600" y="6324600"/>
            <a:ext cx="2057400" cy="228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98" name="Shape 98"/>
        <p:cNvGrpSpPr/>
        <p:nvPr/>
      </p:nvGrpSpPr>
      <p:grpSpPr>
        <a:xfrm>
          <a:off x="0" y="0"/>
          <a:ext cx="0" cy="0"/>
          <a:chOff x="0" y="0"/>
          <a:chExt cx="0" cy="0"/>
        </a:xfrm>
      </p:grpSpPr>
      <p:sp>
        <p:nvSpPr>
          <p:cNvPr id="99" name="Google Shape;9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3" name="Shape 103"/>
        <p:cNvGrpSpPr/>
        <p:nvPr/>
      </p:nvGrpSpPr>
      <p:grpSpPr>
        <a:xfrm>
          <a:off x="0" y="0"/>
          <a:ext cx="0" cy="0"/>
          <a:chOff x="0" y="0"/>
          <a:chExt cx="0" cy="0"/>
        </a:xfrm>
      </p:grpSpPr>
      <p:sp>
        <p:nvSpPr>
          <p:cNvPr id="104" name="Google Shape;10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2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6" name="Google Shape;106;p2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7" name="Google Shape;10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0" name="Shape 110"/>
        <p:cNvGrpSpPr/>
        <p:nvPr/>
      </p:nvGrpSpPr>
      <p:grpSpPr>
        <a:xfrm>
          <a:off x="0" y="0"/>
          <a:ext cx="0" cy="0"/>
          <a:chOff x="0" y="0"/>
          <a:chExt cx="0" cy="0"/>
        </a:xfrm>
      </p:grpSpPr>
      <p:sp>
        <p:nvSpPr>
          <p:cNvPr id="111" name="Google Shape;111;p2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2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13" name="Google Shape;113;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6" name="Shape 116"/>
        <p:cNvGrpSpPr/>
        <p:nvPr/>
      </p:nvGrpSpPr>
      <p:grpSpPr>
        <a:xfrm>
          <a:off x="0" y="0"/>
          <a:ext cx="0" cy="0"/>
          <a:chOff x="0" y="0"/>
          <a:chExt cx="0" cy="0"/>
        </a:xfrm>
      </p:grpSpPr>
      <p:sp>
        <p:nvSpPr>
          <p:cNvPr id="117" name="Google Shape;11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p2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9" name="Google Shape;119;p2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0" name="Google Shape;120;p2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1" name="Google Shape;121;p2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2" name="Google Shape;122;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8"/>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p2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30"/>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31"/>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31"/>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objetos" type="txAndObj">
  <p:cSld name="TEXT_AND_OBJECT">
    <p:spTree>
      <p:nvGrpSpPr>
        <p:cNvPr id="16" name="Shape 16"/>
        <p:cNvGrpSpPr/>
        <p:nvPr/>
      </p:nvGrpSpPr>
      <p:grpSpPr>
        <a:xfrm>
          <a:off x="0" y="0"/>
          <a:ext cx="0" cy="0"/>
          <a:chOff x="0" y="0"/>
          <a:chExt cx="0" cy="0"/>
        </a:xfrm>
      </p:grpSpPr>
      <p:sp>
        <p:nvSpPr>
          <p:cNvPr id="17" name="Google Shape;17;p4"/>
          <p:cNvSpPr txBox="1"/>
          <p:nvPr>
            <p:ph type="title"/>
          </p:nvPr>
        </p:nvSpPr>
        <p:spPr>
          <a:xfrm>
            <a:off x="236538" y="190500"/>
            <a:ext cx="8642350" cy="6413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4"/>
          <p:cNvSpPr txBox="1"/>
          <p:nvPr>
            <p:ph idx="1" type="body"/>
          </p:nvPr>
        </p:nvSpPr>
        <p:spPr>
          <a:xfrm>
            <a:off x="236538" y="981075"/>
            <a:ext cx="4244975" cy="53276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4"/>
          <p:cNvSpPr txBox="1"/>
          <p:nvPr>
            <p:ph idx="2" type="body"/>
          </p:nvPr>
        </p:nvSpPr>
        <p:spPr>
          <a:xfrm>
            <a:off x="4633913" y="981075"/>
            <a:ext cx="4244975" cy="53276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abla" type="tbl">
  <p:cSld name="TABLE">
    <p:spTree>
      <p:nvGrpSpPr>
        <p:cNvPr id="20" name="Shape 20"/>
        <p:cNvGrpSpPr/>
        <p:nvPr/>
      </p:nvGrpSpPr>
      <p:grpSpPr>
        <a:xfrm>
          <a:off x="0" y="0"/>
          <a:ext cx="0" cy="0"/>
          <a:chOff x="0" y="0"/>
          <a:chExt cx="0" cy="0"/>
        </a:xfrm>
      </p:grpSpPr>
      <p:sp>
        <p:nvSpPr>
          <p:cNvPr id="21" name="Google Shape;21;p5"/>
          <p:cNvSpPr txBox="1"/>
          <p:nvPr>
            <p:ph type="title"/>
          </p:nvPr>
        </p:nvSpPr>
        <p:spPr>
          <a:xfrm>
            <a:off x="236538" y="190500"/>
            <a:ext cx="8642350" cy="6413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 name="Google Shape;22;p5"/>
          <p:cNvSpPr/>
          <p:nvPr>
            <p:ph idx="2" type="tbl"/>
          </p:nvPr>
        </p:nvSpPr>
        <p:spPr>
          <a:xfrm>
            <a:off x="236538" y="981075"/>
            <a:ext cx="8642350" cy="53276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3" name="Shape 23"/>
        <p:cNvGrpSpPr/>
        <p:nvPr/>
      </p:nvGrpSpPr>
      <p:grpSpPr>
        <a:xfrm>
          <a:off x="0" y="0"/>
          <a:ext cx="0" cy="0"/>
          <a:chOff x="0" y="0"/>
          <a:chExt cx="0" cy="0"/>
        </a:xfrm>
      </p:grpSpPr>
      <p:sp>
        <p:nvSpPr>
          <p:cNvPr id="24" name="Google Shape;24;p6"/>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6" name="Shape 26"/>
        <p:cNvGrpSpPr/>
        <p:nvPr/>
      </p:nvGrpSpPr>
      <p:grpSpPr>
        <a:xfrm>
          <a:off x="0" y="0"/>
          <a:ext cx="0" cy="0"/>
          <a:chOff x="0" y="0"/>
          <a:chExt cx="0" cy="0"/>
        </a:xfrm>
      </p:grpSpPr>
      <p:sp>
        <p:nvSpPr>
          <p:cNvPr id="27" name="Google Shape;27;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 name="Google Shape;28;p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29" name="Shape 29"/>
        <p:cNvGrpSpPr/>
        <p:nvPr/>
      </p:nvGrpSpPr>
      <p:grpSpPr>
        <a:xfrm>
          <a:off x="0" y="0"/>
          <a:ext cx="0" cy="0"/>
          <a:chOff x="0" y="0"/>
          <a:chExt cx="0" cy="0"/>
        </a:xfrm>
      </p:grpSpPr>
      <p:sp>
        <p:nvSpPr>
          <p:cNvPr id="30" name="Google Shape;30;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Google Shape;32;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33" name="Shape 33"/>
        <p:cNvGrpSpPr/>
        <p:nvPr/>
      </p:nvGrpSpPr>
      <p:grpSpPr>
        <a:xfrm>
          <a:off x="0" y="0"/>
          <a:ext cx="0" cy="0"/>
          <a:chOff x="0" y="0"/>
          <a:chExt cx="0" cy="0"/>
        </a:xfrm>
      </p:grpSpPr>
      <p:sp>
        <p:nvSpPr>
          <p:cNvPr id="34" name="Google Shape;34;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 name="Google Shape;35;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37"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2.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5"/>
          <p:cNvSpPr txBox="1"/>
          <p:nvPr>
            <p:ph idx="10" type="dt"/>
          </p:nvPr>
        </p:nvSpPr>
        <p:spPr>
          <a:xfrm>
            <a:off x="1162050" y="6243637"/>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5" name="Google Shape;55;p15"/>
          <p:cNvSpPr txBox="1"/>
          <p:nvPr>
            <p:ph idx="11" type="ftr"/>
          </p:nvPr>
        </p:nvSpPr>
        <p:spPr>
          <a:xfrm>
            <a:off x="3657600" y="6243637"/>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6" name="Google Shape;56;p15"/>
          <p:cNvSpPr txBox="1"/>
          <p:nvPr>
            <p:ph idx="12" type="sldNum"/>
          </p:nvPr>
        </p:nvSpPr>
        <p:spPr>
          <a:xfrm>
            <a:off x="7042150" y="6243637"/>
            <a:ext cx="1905000" cy="4572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1pPr>
            <a:lvl2pPr indent="0" lvl="1"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2pPr>
            <a:lvl3pPr indent="0" lvl="2"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3pPr>
            <a:lvl4pPr indent="0" lvl="3"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4pPr>
            <a:lvl5pPr indent="0" lvl="4"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5pPr>
            <a:lvl6pPr indent="0" lvl="5"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6pPr>
            <a:lvl7pPr indent="0" lvl="6"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7pPr>
            <a:lvl8pPr indent="0" lvl="7"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8pPr>
            <a:lvl9pPr indent="0" lvl="8" marL="0" marR="0" rtl="0" algn="ctr">
              <a:lnSpc>
                <a:spcPct val="100000"/>
              </a:lnSpc>
              <a:spcBef>
                <a:spcPts val="0"/>
              </a:spcBef>
              <a:spcAft>
                <a:spcPts val="0"/>
              </a:spcAft>
              <a:buClr>
                <a:schemeClr val="dk1"/>
              </a:buClr>
              <a:buSzPts val="1800"/>
              <a:buFont typeface="Tahoma"/>
              <a:buNone/>
              <a:defRPr b="0" i="0" sz="1800" u="none">
                <a:solidFill>
                  <a:schemeClr val="dk1"/>
                </a:solidFill>
                <a:latin typeface="Tahoma"/>
                <a:ea typeface="Tahoma"/>
                <a:cs typeface="Tahoma"/>
                <a:sym typeface="Tahom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6" name="Google Shape;66;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3.xml"/><Relationship Id="rId3" Type="http://schemas.openxmlformats.org/officeDocument/2006/relationships/image" Target="../media/image3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8.xml"/><Relationship Id="rId3" Type="http://schemas.openxmlformats.org/officeDocument/2006/relationships/image" Target="../media/image4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9.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1.xml"/><Relationship Id="rId3" Type="http://schemas.openxmlformats.org/officeDocument/2006/relationships/image" Target="../media/image4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recursosenprojectmanagement.com/metodo-de-montecarl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4.xml"/><Relationship Id="rId3" Type="http://schemas.openxmlformats.org/officeDocument/2006/relationships/image" Target="../media/image11.pn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www.tufuncion.com/trabajo-programador"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5.xml"/><Relationship Id="rId3"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6.xml"/><Relationship Id="rId3" Type="http://schemas.openxmlformats.org/officeDocument/2006/relationships/image" Target="../media/image1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9.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0.xml"/><Relationship Id="rId3" Type="http://schemas.openxmlformats.org/officeDocument/2006/relationships/image" Target="../media/image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1.xml"/><Relationship Id="rId3"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2.xml"/><Relationship Id="rId3" Type="http://schemas.openxmlformats.org/officeDocument/2006/relationships/image" Target="../media/image3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4.xml"/><Relationship Id="rId3"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6.xml"/><Relationship Id="rId3" Type="http://schemas.openxmlformats.org/officeDocument/2006/relationships/image" Target="../media/image2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7.xml"/><Relationship Id="rId3" Type="http://schemas.openxmlformats.org/officeDocument/2006/relationships/image" Target="../media/image39.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3.png"/><Relationship Id="rId7"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9.xml"/><Relationship Id="rId3" Type="http://schemas.openxmlformats.org/officeDocument/2006/relationships/image" Target="../media/image28.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1.xml"/><Relationship Id="rId3"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3.xml"/><Relationship Id="rId3" Type="http://schemas.openxmlformats.org/officeDocument/2006/relationships/image" Target="../media/image2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5.xml"/><Relationship Id="rId3" Type="http://schemas.openxmlformats.org/officeDocument/2006/relationships/image" Target="../media/image2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7.xml"/><Relationship Id="rId3" Type="http://schemas.openxmlformats.org/officeDocument/2006/relationships/image" Target="../media/image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9.xml"/><Relationship Id="rId3" Type="http://schemas.openxmlformats.org/officeDocument/2006/relationships/image" Target="../media/image3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32"/>
          <p:cNvSpPr txBox="1"/>
          <p:nvPr>
            <p:ph type="ctrTitle"/>
          </p:nvPr>
        </p:nvSpPr>
        <p:spPr>
          <a:xfrm>
            <a:off x="990600" y="1981200"/>
            <a:ext cx="7772400" cy="64611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US" sz="3200"/>
              <a:t>PLANIFICACIÓ: GESTIÓ DEL TEMPS I COSTOS</a:t>
            </a:r>
            <a:endParaRPr/>
          </a:p>
        </p:txBody>
      </p:sp>
      <p:sp>
        <p:nvSpPr>
          <p:cNvPr id="161" name="Google Shape;161;p32"/>
          <p:cNvSpPr txBox="1"/>
          <p:nvPr>
            <p:ph idx="1" type="subTitle"/>
          </p:nvPr>
        </p:nvSpPr>
        <p:spPr>
          <a:xfrm>
            <a:off x="1219200" y="2667000"/>
            <a:ext cx="7056437" cy="11525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280"/>
              </a:spcBef>
              <a:spcAft>
                <a:spcPts val="0"/>
              </a:spcAft>
              <a:buClr>
                <a:srgbClr val="888888"/>
              </a:buClr>
              <a:buSzPts val="1400"/>
              <a:buNone/>
            </a:pPr>
            <a:r>
              <a:t/>
            </a:r>
            <a:endParaRPr b="1" i="0" sz="1400" u="none">
              <a:solidFill>
                <a:srgbClr val="898989"/>
              </a:solidFill>
              <a:latin typeface="Calibri"/>
              <a:ea typeface="Calibri"/>
              <a:cs typeface="Calibri"/>
              <a:sym typeface="Calibri"/>
            </a:endParaRPr>
          </a:p>
          <a:p>
            <a:pPr indent="0" lvl="0" marL="0" rtl="0" algn="ctr">
              <a:lnSpc>
                <a:spcPct val="100000"/>
              </a:lnSpc>
              <a:spcBef>
                <a:spcPts val="280"/>
              </a:spcBef>
              <a:spcAft>
                <a:spcPts val="0"/>
              </a:spcAft>
              <a:buClr>
                <a:srgbClr val="898989"/>
              </a:buClr>
              <a:buSzPts val="1400"/>
              <a:buNone/>
            </a:pPr>
            <a:r>
              <a:rPr b="1" i="0" lang="en-US" sz="1400" u="none">
                <a:solidFill>
                  <a:srgbClr val="898989"/>
                </a:solidFill>
                <a:latin typeface="Calibri"/>
                <a:ea typeface="Calibri"/>
                <a:cs typeface="Calibri"/>
                <a:sym typeface="Calibri"/>
              </a:rPr>
              <a:t>Lledó Museros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Mètode de Diagramació amb Fletxes (ADM)</a:t>
            </a:r>
            <a:endParaRPr/>
          </a:p>
        </p:txBody>
      </p:sp>
      <p:sp>
        <p:nvSpPr>
          <p:cNvPr id="253" name="Google Shape;253;p41"/>
          <p:cNvSpPr txBox="1"/>
          <p:nvPr>
            <p:ph idx="1" type="body"/>
          </p:nvPr>
        </p:nvSpPr>
        <p:spPr>
          <a:xfrm>
            <a:off x="457212" y="1723212"/>
            <a:ext cx="8497800" cy="4392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L'ADM és un mètode per crear un diagrama de xarxa del cronograma del projecte, utilitza fletxes per representar les activitats que es connecten a nodes per mostrar les seves dependències. Dóna feina dependències final a inici i pot requerir l'ús de relacions "fictícies", que es representen com una línia de punts per definir correctament totes les relacions lògiques, no són activitats del cronograma reals (no tenen contingut de treball), se'ls assigna un valor de durada zero durant l'anàlisi del cronograma.</a:t>
            </a:r>
            <a:endParaRPr/>
          </a:p>
          <a:p>
            <a:pPr indent="-228600" lvl="0" marL="342900" marR="0" rtl="0" algn="just">
              <a:lnSpc>
                <a:spcPct val="9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pic>
        <p:nvPicPr>
          <p:cNvPr id="254" name="Google Shape;254;p41"/>
          <p:cNvPicPr preferRelativeResize="0"/>
          <p:nvPr/>
        </p:nvPicPr>
        <p:blipFill rotWithShape="1">
          <a:blip r:embed="rId3">
            <a:alphaModFix/>
          </a:blip>
          <a:srcRect b="0" l="0" r="0" t="0"/>
          <a:stretch/>
        </p:blipFill>
        <p:spPr>
          <a:xfrm>
            <a:off x="827087" y="3933825"/>
            <a:ext cx="5976937" cy="2232025"/>
          </a:xfrm>
          <a:prstGeom prst="rect">
            <a:avLst/>
          </a:prstGeom>
          <a:noFill/>
          <a:ln>
            <a:noFill/>
          </a:ln>
        </p:spPr>
      </p:pic>
      <p:sp>
        <p:nvSpPr>
          <p:cNvPr id="255" name="Google Shape;255;p41"/>
          <p:cNvSpPr txBox="1"/>
          <p:nvPr/>
        </p:nvSpPr>
        <p:spPr>
          <a:xfrm>
            <a:off x="6732587" y="4365625"/>
            <a:ext cx="2259012" cy="1460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Per exemple, a la Figura l'activitat del cronograma "F" depèn de la finalització de les activitats del cronograma "A" i "K", a més de la finalització de l'activitat del cronograma "H".</a:t>
            </a:r>
            <a:endParaRPr/>
          </a:p>
          <a:p>
            <a:pPr indent="0" lvl="0" marL="0" marR="0" rtl="0" algn="ctr">
              <a:lnSpc>
                <a:spcPct val="100000"/>
              </a:lnSpc>
              <a:spcBef>
                <a:spcPts val="0"/>
              </a:spcBef>
              <a:spcAft>
                <a:spcPts val="0"/>
              </a:spcAft>
              <a:buNone/>
            </a:pPr>
            <a:r>
              <a:t/>
            </a:r>
            <a:endParaRPr b="0" i="0" sz="1200" u="none">
              <a:solidFill>
                <a:schemeClr val="dk1"/>
              </a:solidFill>
              <a:latin typeface="Tahoma"/>
              <a:ea typeface="Tahoma"/>
              <a:cs typeface="Tahoma"/>
              <a:sym typeface="Tahom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9" name="Shape 1419"/>
        <p:cNvGrpSpPr/>
        <p:nvPr/>
      </p:nvGrpSpPr>
      <p:grpSpPr>
        <a:xfrm>
          <a:off x="0" y="0"/>
          <a:ext cx="0" cy="0"/>
          <a:chOff x="0" y="0"/>
          <a:chExt cx="0" cy="0"/>
        </a:xfrm>
      </p:grpSpPr>
      <p:sp>
        <p:nvSpPr>
          <p:cNvPr id="1420" name="Google Shape;1420;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Eficiència de l’usuari amb:</a:t>
            </a:r>
            <a:endParaRPr/>
          </a:p>
        </p:txBody>
      </p:sp>
      <p:sp>
        <p:nvSpPr>
          <p:cNvPr id="1421" name="Google Shape;1421;p131"/>
          <p:cNvSpPr txBox="1"/>
          <p:nvPr>
            <p:ph idx="1" type="body"/>
          </p:nvPr>
        </p:nvSpPr>
        <p:spPr>
          <a:xfrm>
            <a:off x="990600" y="1676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592"/>
              </a:spcBef>
              <a:spcAft>
                <a:spcPts val="0"/>
              </a:spcAft>
              <a:buClr>
                <a:schemeClr val="dk1"/>
              </a:buClr>
              <a:buSzPts val="2664"/>
              <a:buChar char="•"/>
            </a:pPr>
            <a:r>
              <a:rPr lang="en-US" sz="2960"/>
              <a:t>Menús.</a:t>
            </a:r>
            <a:endParaRPr sz="2960"/>
          </a:p>
          <a:p>
            <a:pPr indent="-342900" lvl="0" marL="342900" rtl="0" algn="l">
              <a:lnSpc>
                <a:spcPct val="90000"/>
              </a:lnSpc>
              <a:spcBef>
                <a:spcPts val="592"/>
              </a:spcBef>
              <a:spcAft>
                <a:spcPts val="0"/>
              </a:spcAft>
              <a:buClr>
                <a:schemeClr val="dk1"/>
              </a:buClr>
              <a:buSzPts val="2664"/>
              <a:buChar char="•"/>
            </a:pPr>
            <a:r>
              <a:rPr lang="en-US" sz="2960"/>
              <a:t>Ús de ratolí.</a:t>
            </a:r>
            <a:endParaRPr sz="2960"/>
          </a:p>
          <a:p>
            <a:pPr indent="-342900" lvl="0" marL="342900" rtl="0" algn="l">
              <a:lnSpc>
                <a:spcPct val="90000"/>
              </a:lnSpc>
              <a:spcBef>
                <a:spcPts val="592"/>
              </a:spcBef>
              <a:spcAft>
                <a:spcPts val="0"/>
              </a:spcAft>
              <a:buClr>
                <a:schemeClr val="dk1"/>
              </a:buClr>
              <a:buSzPts val="2664"/>
              <a:buChar char="•"/>
            </a:pPr>
            <a:r>
              <a:rPr lang="en-US" sz="2960"/>
              <a:t>Ajudes "en_línia".</a:t>
            </a:r>
            <a:endParaRPr sz="2960"/>
          </a:p>
          <a:p>
            <a:pPr indent="-342900" lvl="0" marL="342900" rtl="0" algn="l">
              <a:lnSpc>
                <a:spcPct val="90000"/>
              </a:lnSpc>
              <a:spcBef>
                <a:spcPts val="592"/>
              </a:spcBef>
              <a:spcAft>
                <a:spcPts val="0"/>
              </a:spcAft>
              <a:buClr>
                <a:schemeClr val="dk1"/>
              </a:buClr>
              <a:buSzPts val="2664"/>
              <a:buChar char="•"/>
            </a:pPr>
            <a:r>
              <a:rPr lang="en-US" sz="2960"/>
              <a:t>Moviment automàtic del cursor;</a:t>
            </a:r>
            <a:endParaRPr sz="2960"/>
          </a:p>
          <a:p>
            <a:pPr indent="-342900" lvl="0" marL="342900" rtl="0" algn="l">
              <a:lnSpc>
                <a:spcPct val="90000"/>
              </a:lnSpc>
              <a:spcBef>
                <a:spcPts val="592"/>
              </a:spcBef>
              <a:spcAft>
                <a:spcPts val="0"/>
              </a:spcAft>
              <a:buClr>
                <a:schemeClr val="dk1"/>
              </a:buClr>
              <a:buSzPts val="2664"/>
              <a:buChar char="•"/>
            </a:pPr>
            <a:r>
              <a:rPr lang="en-US" sz="2960"/>
              <a:t>Efectes de Scroll (papir);</a:t>
            </a:r>
            <a:endParaRPr sz="2960"/>
          </a:p>
          <a:p>
            <a:pPr indent="-342900" lvl="0" marL="342900" rtl="0" algn="l">
              <a:lnSpc>
                <a:spcPct val="90000"/>
              </a:lnSpc>
              <a:spcBef>
                <a:spcPts val="592"/>
              </a:spcBef>
              <a:spcAft>
                <a:spcPts val="0"/>
              </a:spcAft>
              <a:buClr>
                <a:schemeClr val="dk1"/>
              </a:buClr>
              <a:buSzPts val="2664"/>
              <a:buChar char="•"/>
            </a:pPr>
            <a:r>
              <a:rPr lang="en-US" sz="2960"/>
              <a:t>Tecles de funció predefinides</a:t>
            </a:r>
            <a:endParaRPr sz="2960"/>
          </a:p>
          <a:p>
            <a:pPr indent="-342900" lvl="0" marL="342900" rtl="0" algn="l">
              <a:lnSpc>
                <a:spcPct val="90000"/>
              </a:lnSpc>
              <a:spcBef>
                <a:spcPts val="592"/>
              </a:spcBef>
              <a:spcAft>
                <a:spcPts val="0"/>
              </a:spcAft>
              <a:buClr>
                <a:schemeClr val="dk1"/>
              </a:buClr>
              <a:buSzPts val="2664"/>
              <a:buChar char="•"/>
            </a:pPr>
            <a:r>
              <a:rPr lang="en-US" sz="2960"/>
              <a:t>Llançament de processos Batch des de les transaccions "en_línia";</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sp>
        <p:nvSpPr>
          <p:cNvPr id="1427" name="Google Shape;1427;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Eficiència de l’usuari amb (cont.):</a:t>
            </a:r>
            <a:endParaRPr/>
          </a:p>
        </p:txBody>
      </p:sp>
      <p:sp>
        <p:nvSpPr>
          <p:cNvPr id="1428" name="Google Shape;1428;p132"/>
          <p:cNvSpPr txBox="1"/>
          <p:nvPr>
            <p:ph idx="1" type="body"/>
          </p:nvPr>
        </p:nvSpPr>
        <p:spPr>
          <a:xfrm>
            <a:off x="990600" y="1752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640"/>
              </a:spcBef>
              <a:spcAft>
                <a:spcPts val="0"/>
              </a:spcAft>
              <a:buClr>
                <a:schemeClr val="dk1"/>
              </a:buClr>
              <a:buSzPts val="2880"/>
              <a:buChar char="•"/>
            </a:pPr>
            <a:r>
              <a:rPr lang="en-US"/>
              <a:t>Selecció mitjançant cursor de dades de la pantalla;</a:t>
            </a:r>
            <a:endParaRPr/>
          </a:p>
          <a:p>
            <a:pPr indent="-342900" lvl="0" marL="342900" rtl="0" algn="l">
              <a:lnSpc>
                <a:spcPct val="90000"/>
              </a:lnSpc>
              <a:spcBef>
                <a:spcPts val="640"/>
              </a:spcBef>
              <a:spcAft>
                <a:spcPts val="0"/>
              </a:spcAft>
              <a:buClr>
                <a:schemeClr val="dk1"/>
              </a:buClr>
              <a:buSzPts val="2880"/>
              <a:buChar char="•"/>
            </a:pPr>
            <a:r>
              <a:rPr lang="en-US"/>
              <a:t>Pantalles amb molts colors i efectes;</a:t>
            </a:r>
            <a:endParaRPr/>
          </a:p>
          <a:p>
            <a:pPr indent="-342900" lvl="0" marL="342900" rtl="0" algn="l">
              <a:lnSpc>
                <a:spcPct val="90000"/>
              </a:lnSpc>
              <a:spcBef>
                <a:spcPts val="640"/>
              </a:spcBef>
              <a:spcAft>
                <a:spcPts val="0"/>
              </a:spcAft>
              <a:buClr>
                <a:schemeClr val="dk1"/>
              </a:buClr>
              <a:buSzPts val="2880"/>
              <a:buChar char="•"/>
            </a:pPr>
            <a:r>
              <a:rPr lang="en-US"/>
              <a:t>Possibilitat de "hard-copy".</a:t>
            </a:r>
            <a:endParaRPr/>
          </a:p>
          <a:p>
            <a:pPr indent="-342900" lvl="0" marL="342900" rtl="0" algn="l">
              <a:lnSpc>
                <a:spcPct val="90000"/>
              </a:lnSpc>
              <a:spcBef>
                <a:spcPts val="640"/>
              </a:spcBef>
              <a:spcAft>
                <a:spcPts val="0"/>
              </a:spcAft>
              <a:buClr>
                <a:schemeClr val="dk1"/>
              </a:buClr>
              <a:buSzPts val="2880"/>
              <a:buChar char="•"/>
            </a:pPr>
            <a:r>
              <a:rPr lang="en-US"/>
              <a:t>Finestres de "pop-up";</a:t>
            </a:r>
            <a:endParaRPr/>
          </a:p>
          <a:p>
            <a:pPr indent="-342900" lvl="0" marL="342900" rtl="0" algn="l">
              <a:lnSpc>
                <a:spcPct val="90000"/>
              </a:lnSpc>
              <a:spcBef>
                <a:spcPts val="640"/>
              </a:spcBef>
              <a:spcAft>
                <a:spcPts val="0"/>
              </a:spcAft>
              <a:buClr>
                <a:schemeClr val="dk1"/>
              </a:buClr>
              <a:buSzPts val="2880"/>
              <a:buChar char="•"/>
            </a:pPr>
            <a:r>
              <a:rPr lang="en-US"/>
              <a:t>Aplicació bilingüe (compte per quatre).</a:t>
            </a:r>
            <a:endParaRPr/>
          </a:p>
          <a:p>
            <a:pPr indent="-342900" lvl="0" marL="342900" rtl="0" algn="l">
              <a:lnSpc>
                <a:spcPct val="90000"/>
              </a:lnSpc>
              <a:spcBef>
                <a:spcPts val="640"/>
              </a:spcBef>
              <a:spcAft>
                <a:spcPts val="0"/>
              </a:spcAft>
              <a:buClr>
                <a:schemeClr val="dk1"/>
              </a:buClr>
              <a:buSzPts val="2880"/>
              <a:buChar char="•"/>
            </a:pPr>
            <a:r>
              <a:rPr lang="en-US"/>
              <a:t>Aplicació Multilingüe (més de dos, compta per sis).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FC7: Eficiència amb l’usuari final</a:t>
            </a:r>
            <a:endParaRPr/>
          </a:p>
        </p:txBody>
      </p:sp>
      <p:sp>
        <p:nvSpPr>
          <p:cNvPr id="1435" name="Google Shape;1435;p133"/>
          <p:cNvSpPr txBox="1"/>
          <p:nvPr>
            <p:ph idx="1" type="body"/>
          </p:nvPr>
        </p:nvSpPr>
        <p:spPr>
          <a:xfrm>
            <a:off x="990600" y="1828800"/>
            <a:ext cx="8153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640"/>
              </a:spcBef>
              <a:spcAft>
                <a:spcPts val="0"/>
              </a:spcAft>
              <a:buClr>
                <a:schemeClr val="dk1"/>
              </a:buClr>
              <a:buSzPts val="3200"/>
              <a:buFont typeface="Arial"/>
              <a:buNone/>
            </a:pPr>
            <a:r>
              <a:rPr lang="en-US"/>
              <a:t>0: No es dóna èmfasi al tema</a:t>
            </a:r>
            <a:br>
              <a:rPr lang="en-US"/>
            </a:br>
            <a:r>
              <a:rPr lang="en-US"/>
              <a:t>1: 1 a 3 dels factors</a:t>
            </a:r>
            <a:br>
              <a:rPr lang="en-US"/>
            </a:br>
            <a:r>
              <a:rPr lang="en-US"/>
              <a:t>2: 4 a 5 dels factors</a:t>
            </a:r>
            <a:br>
              <a:rPr lang="en-US"/>
            </a:br>
            <a:r>
              <a:rPr lang="en-US"/>
              <a:t>3: 6 o més factors, sense requerir eficiència</a:t>
            </a:r>
            <a:br>
              <a:rPr lang="en-US"/>
            </a:br>
            <a:r>
              <a:rPr lang="en-US"/>
              <a:t>4: ... amb requeriments que impliquen estudi dels factors humans en el disseny</a:t>
            </a:r>
            <a:br>
              <a:rPr lang="en-US"/>
            </a:br>
            <a:r>
              <a:rPr lang="en-US"/>
              <a:t>5: ... es demanen prototips i eines per verificar que s'aconseguissin els objectius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9" name="Shape 1439"/>
        <p:cNvGrpSpPr/>
        <p:nvPr/>
      </p:nvGrpSpPr>
      <p:grpSpPr>
        <a:xfrm>
          <a:off x="0" y="0"/>
          <a:ext cx="0" cy="0"/>
          <a:chOff x="0" y="0"/>
          <a:chExt cx="0" cy="0"/>
        </a:xfrm>
      </p:grpSpPr>
      <p:grpSp>
        <p:nvGrpSpPr>
          <p:cNvPr id="1440" name="Google Shape;1440;p134"/>
          <p:cNvGrpSpPr/>
          <p:nvPr/>
        </p:nvGrpSpPr>
        <p:grpSpPr>
          <a:xfrm>
            <a:off x="5430837" y="1828800"/>
            <a:ext cx="2857500" cy="4259263"/>
            <a:chOff x="3421" y="1152"/>
            <a:chExt cx="1800" cy="2683"/>
          </a:xfrm>
        </p:grpSpPr>
        <p:sp>
          <p:nvSpPr>
            <p:cNvPr id="1441" name="Google Shape;1441;p134"/>
            <p:cNvSpPr/>
            <p:nvPr/>
          </p:nvSpPr>
          <p:spPr>
            <a:xfrm flipH="1">
              <a:off x="3421" y="3535"/>
              <a:ext cx="1800" cy="3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134"/>
            <p:cNvSpPr/>
            <p:nvPr/>
          </p:nvSpPr>
          <p:spPr>
            <a:xfrm>
              <a:off x="4472" y="1152"/>
              <a:ext cx="689" cy="2391"/>
            </a:xfrm>
            <a:custGeom>
              <a:rect b="b" l="l" r="r" t="t"/>
              <a:pathLst>
                <a:path extrusionOk="0" h="2391" w="689">
                  <a:moveTo>
                    <a:pt x="675" y="2358"/>
                  </a:moveTo>
                  <a:lnTo>
                    <a:pt x="688" y="2358"/>
                  </a:lnTo>
                  <a:lnTo>
                    <a:pt x="688" y="2275"/>
                  </a:lnTo>
                  <a:lnTo>
                    <a:pt x="411" y="2275"/>
                  </a:lnTo>
                  <a:lnTo>
                    <a:pt x="411" y="550"/>
                  </a:lnTo>
                  <a:lnTo>
                    <a:pt x="411" y="551"/>
                  </a:lnTo>
                  <a:lnTo>
                    <a:pt x="406" y="545"/>
                  </a:lnTo>
                  <a:lnTo>
                    <a:pt x="400" y="538"/>
                  </a:lnTo>
                  <a:lnTo>
                    <a:pt x="392" y="533"/>
                  </a:lnTo>
                  <a:lnTo>
                    <a:pt x="382" y="531"/>
                  </a:lnTo>
                  <a:lnTo>
                    <a:pt x="369" y="533"/>
                  </a:lnTo>
                  <a:lnTo>
                    <a:pt x="356" y="538"/>
                  </a:lnTo>
                  <a:lnTo>
                    <a:pt x="348" y="547"/>
                  </a:lnTo>
                  <a:lnTo>
                    <a:pt x="344" y="560"/>
                  </a:lnTo>
                  <a:lnTo>
                    <a:pt x="344" y="1535"/>
                  </a:lnTo>
                  <a:lnTo>
                    <a:pt x="335" y="1535"/>
                  </a:lnTo>
                  <a:lnTo>
                    <a:pt x="335" y="447"/>
                  </a:lnTo>
                  <a:lnTo>
                    <a:pt x="344" y="340"/>
                  </a:lnTo>
                  <a:lnTo>
                    <a:pt x="311" y="336"/>
                  </a:lnTo>
                  <a:lnTo>
                    <a:pt x="304" y="382"/>
                  </a:lnTo>
                  <a:lnTo>
                    <a:pt x="304" y="328"/>
                  </a:lnTo>
                  <a:lnTo>
                    <a:pt x="344" y="328"/>
                  </a:lnTo>
                  <a:lnTo>
                    <a:pt x="344" y="560"/>
                  </a:lnTo>
                  <a:lnTo>
                    <a:pt x="348" y="547"/>
                  </a:lnTo>
                  <a:lnTo>
                    <a:pt x="356" y="538"/>
                  </a:lnTo>
                  <a:lnTo>
                    <a:pt x="369" y="533"/>
                  </a:lnTo>
                  <a:lnTo>
                    <a:pt x="382" y="531"/>
                  </a:lnTo>
                  <a:lnTo>
                    <a:pt x="382" y="360"/>
                  </a:lnTo>
                  <a:lnTo>
                    <a:pt x="413" y="360"/>
                  </a:lnTo>
                  <a:lnTo>
                    <a:pt x="413" y="263"/>
                  </a:lnTo>
                  <a:lnTo>
                    <a:pt x="382" y="263"/>
                  </a:lnTo>
                  <a:lnTo>
                    <a:pt x="382" y="0"/>
                  </a:lnTo>
                  <a:lnTo>
                    <a:pt x="344" y="0"/>
                  </a:lnTo>
                  <a:lnTo>
                    <a:pt x="344" y="297"/>
                  </a:lnTo>
                  <a:lnTo>
                    <a:pt x="267" y="297"/>
                  </a:lnTo>
                  <a:lnTo>
                    <a:pt x="267" y="383"/>
                  </a:lnTo>
                  <a:lnTo>
                    <a:pt x="304" y="383"/>
                  </a:lnTo>
                  <a:lnTo>
                    <a:pt x="176" y="1532"/>
                  </a:lnTo>
                  <a:lnTo>
                    <a:pt x="210" y="1535"/>
                  </a:lnTo>
                  <a:lnTo>
                    <a:pt x="291" y="843"/>
                  </a:lnTo>
                  <a:lnTo>
                    <a:pt x="291" y="1535"/>
                  </a:lnTo>
                  <a:lnTo>
                    <a:pt x="175" y="1535"/>
                  </a:lnTo>
                  <a:lnTo>
                    <a:pt x="175" y="1455"/>
                  </a:lnTo>
                  <a:lnTo>
                    <a:pt x="136" y="1455"/>
                  </a:lnTo>
                  <a:lnTo>
                    <a:pt x="136" y="1623"/>
                  </a:lnTo>
                  <a:lnTo>
                    <a:pt x="290" y="1623"/>
                  </a:lnTo>
                  <a:lnTo>
                    <a:pt x="290" y="2275"/>
                  </a:lnTo>
                  <a:lnTo>
                    <a:pt x="335" y="2275"/>
                  </a:lnTo>
                  <a:lnTo>
                    <a:pt x="335" y="1623"/>
                  </a:lnTo>
                  <a:lnTo>
                    <a:pt x="344" y="1623"/>
                  </a:lnTo>
                  <a:lnTo>
                    <a:pt x="344" y="2275"/>
                  </a:lnTo>
                  <a:lnTo>
                    <a:pt x="62" y="2275"/>
                  </a:lnTo>
                  <a:lnTo>
                    <a:pt x="62" y="2293"/>
                  </a:lnTo>
                  <a:lnTo>
                    <a:pt x="0" y="2293"/>
                  </a:lnTo>
                  <a:lnTo>
                    <a:pt x="0" y="2375"/>
                  </a:lnTo>
                  <a:lnTo>
                    <a:pt x="11" y="2375"/>
                  </a:lnTo>
                  <a:lnTo>
                    <a:pt x="15" y="2379"/>
                  </a:lnTo>
                  <a:lnTo>
                    <a:pt x="35" y="2379"/>
                  </a:lnTo>
                  <a:lnTo>
                    <a:pt x="29" y="2390"/>
                  </a:lnTo>
                  <a:lnTo>
                    <a:pt x="82" y="2390"/>
                  </a:lnTo>
                  <a:lnTo>
                    <a:pt x="70" y="2371"/>
                  </a:lnTo>
                  <a:lnTo>
                    <a:pt x="107" y="2371"/>
                  </a:lnTo>
                  <a:lnTo>
                    <a:pt x="93" y="2388"/>
                  </a:lnTo>
                  <a:lnTo>
                    <a:pt x="152" y="2388"/>
                  </a:lnTo>
                  <a:lnTo>
                    <a:pt x="142" y="2371"/>
                  </a:lnTo>
                  <a:lnTo>
                    <a:pt x="166" y="2371"/>
                  </a:lnTo>
                  <a:lnTo>
                    <a:pt x="176" y="2358"/>
                  </a:lnTo>
                  <a:lnTo>
                    <a:pt x="579" y="2358"/>
                  </a:lnTo>
                  <a:lnTo>
                    <a:pt x="586" y="2366"/>
                  </a:lnTo>
                  <a:lnTo>
                    <a:pt x="607" y="2369"/>
                  </a:lnTo>
                  <a:lnTo>
                    <a:pt x="594" y="2388"/>
                  </a:lnTo>
                  <a:lnTo>
                    <a:pt x="661" y="2388"/>
                  </a:lnTo>
                  <a:lnTo>
                    <a:pt x="647" y="2371"/>
                  </a:lnTo>
                  <a:lnTo>
                    <a:pt x="669" y="2366"/>
                  </a:lnTo>
                  <a:lnTo>
                    <a:pt x="675" y="2358"/>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134"/>
            <p:cNvSpPr/>
            <p:nvPr/>
          </p:nvSpPr>
          <p:spPr>
            <a:xfrm>
              <a:off x="4522" y="3445"/>
              <a:ext cx="58" cy="79"/>
            </a:xfrm>
            <a:custGeom>
              <a:rect b="b" l="l" r="r" t="t"/>
              <a:pathLst>
                <a:path extrusionOk="0" h="79" w="58">
                  <a:moveTo>
                    <a:pt x="12" y="0"/>
                  </a:moveTo>
                  <a:lnTo>
                    <a:pt x="0" y="0"/>
                  </a:lnTo>
                  <a:lnTo>
                    <a:pt x="0" y="78"/>
                  </a:lnTo>
                  <a:lnTo>
                    <a:pt x="57" y="78"/>
                  </a:lnTo>
                  <a:lnTo>
                    <a:pt x="14" y="66"/>
                  </a:lnTo>
                  <a:lnTo>
                    <a:pt x="1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134"/>
            <p:cNvSpPr/>
            <p:nvPr/>
          </p:nvSpPr>
          <p:spPr>
            <a:xfrm>
              <a:off x="4762" y="3410"/>
              <a:ext cx="46" cy="18"/>
            </a:xfrm>
            <a:custGeom>
              <a:rect b="b" l="l" r="r" t="t"/>
              <a:pathLst>
                <a:path extrusionOk="0" h="18" w="46">
                  <a:moveTo>
                    <a:pt x="45" y="17"/>
                  </a:moveTo>
                  <a:lnTo>
                    <a:pt x="45" y="0"/>
                  </a:lnTo>
                  <a:lnTo>
                    <a:pt x="0" y="1"/>
                  </a:lnTo>
                  <a:lnTo>
                    <a:pt x="0" y="17"/>
                  </a:lnTo>
                  <a:lnTo>
                    <a:pt x="4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134"/>
            <p:cNvSpPr/>
            <p:nvPr/>
          </p:nvSpPr>
          <p:spPr>
            <a:xfrm>
              <a:off x="4807" y="2775"/>
              <a:ext cx="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134"/>
            <p:cNvSpPr/>
            <p:nvPr/>
          </p:nvSpPr>
          <p:spPr>
            <a:xfrm>
              <a:off x="4807" y="2669"/>
              <a:ext cx="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134"/>
            <p:cNvSpPr/>
            <p:nvPr/>
          </p:nvSpPr>
          <p:spPr>
            <a:xfrm>
              <a:off x="4763" y="1599"/>
              <a:ext cx="45" cy="458"/>
            </a:xfrm>
            <a:custGeom>
              <a:rect b="b" l="l" r="r" t="t"/>
              <a:pathLst>
                <a:path extrusionOk="0" h="458" w="45">
                  <a:moveTo>
                    <a:pt x="44" y="145"/>
                  </a:moveTo>
                  <a:lnTo>
                    <a:pt x="44" y="0"/>
                  </a:lnTo>
                  <a:lnTo>
                    <a:pt x="0" y="396"/>
                  </a:lnTo>
                  <a:lnTo>
                    <a:pt x="0" y="457"/>
                  </a:lnTo>
                  <a:lnTo>
                    <a:pt x="44" y="14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134"/>
            <p:cNvSpPr/>
            <p:nvPr/>
          </p:nvSpPr>
          <p:spPr>
            <a:xfrm>
              <a:off x="4816" y="1654"/>
              <a:ext cx="39" cy="59"/>
            </a:xfrm>
            <a:custGeom>
              <a:rect b="b" l="l" r="r" t="t"/>
              <a:pathLst>
                <a:path extrusionOk="0" h="59" w="39">
                  <a:moveTo>
                    <a:pt x="0" y="29"/>
                  </a:moveTo>
                  <a:lnTo>
                    <a:pt x="0" y="58"/>
                  </a:lnTo>
                  <a:lnTo>
                    <a:pt x="4" y="45"/>
                  </a:lnTo>
                  <a:lnTo>
                    <a:pt x="12" y="36"/>
                  </a:lnTo>
                  <a:lnTo>
                    <a:pt x="25" y="31"/>
                  </a:lnTo>
                  <a:lnTo>
                    <a:pt x="38" y="29"/>
                  </a:lnTo>
                  <a:lnTo>
                    <a:pt x="38" y="0"/>
                  </a:lnTo>
                  <a:lnTo>
                    <a:pt x="0" y="29"/>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134"/>
            <p:cNvSpPr/>
            <p:nvPr/>
          </p:nvSpPr>
          <p:spPr>
            <a:xfrm>
              <a:off x="3515" y="2899"/>
              <a:ext cx="576" cy="637"/>
            </a:xfrm>
            <a:custGeom>
              <a:rect b="b" l="l" r="r" t="t"/>
              <a:pathLst>
                <a:path extrusionOk="0" h="637" w="576">
                  <a:moveTo>
                    <a:pt x="67" y="0"/>
                  </a:moveTo>
                  <a:lnTo>
                    <a:pt x="545" y="0"/>
                  </a:lnTo>
                  <a:lnTo>
                    <a:pt x="551" y="3"/>
                  </a:lnTo>
                  <a:lnTo>
                    <a:pt x="557" y="7"/>
                  </a:lnTo>
                  <a:lnTo>
                    <a:pt x="563" y="19"/>
                  </a:lnTo>
                  <a:lnTo>
                    <a:pt x="566" y="32"/>
                  </a:lnTo>
                  <a:lnTo>
                    <a:pt x="567" y="37"/>
                  </a:lnTo>
                  <a:lnTo>
                    <a:pt x="567" y="40"/>
                  </a:lnTo>
                  <a:lnTo>
                    <a:pt x="570" y="41"/>
                  </a:lnTo>
                  <a:lnTo>
                    <a:pt x="572" y="45"/>
                  </a:lnTo>
                  <a:lnTo>
                    <a:pt x="575" y="53"/>
                  </a:lnTo>
                  <a:lnTo>
                    <a:pt x="575" y="144"/>
                  </a:lnTo>
                  <a:lnTo>
                    <a:pt x="567" y="151"/>
                  </a:lnTo>
                  <a:lnTo>
                    <a:pt x="559" y="154"/>
                  </a:lnTo>
                  <a:lnTo>
                    <a:pt x="559" y="162"/>
                  </a:lnTo>
                  <a:lnTo>
                    <a:pt x="558" y="171"/>
                  </a:lnTo>
                  <a:lnTo>
                    <a:pt x="555" y="180"/>
                  </a:lnTo>
                  <a:lnTo>
                    <a:pt x="551" y="187"/>
                  </a:lnTo>
                  <a:lnTo>
                    <a:pt x="553" y="187"/>
                  </a:lnTo>
                  <a:lnTo>
                    <a:pt x="541" y="636"/>
                  </a:lnTo>
                  <a:lnTo>
                    <a:pt x="513" y="636"/>
                  </a:lnTo>
                  <a:lnTo>
                    <a:pt x="505" y="155"/>
                  </a:lnTo>
                  <a:lnTo>
                    <a:pt x="481" y="155"/>
                  </a:lnTo>
                  <a:lnTo>
                    <a:pt x="485" y="636"/>
                  </a:lnTo>
                  <a:lnTo>
                    <a:pt x="455" y="636"/>
                  </a:lnTo>
                  <a:lnTo>
                    <a:pt x="444" y="155"/>
                  </a:lnTo>
                  <a:lnTo>
                    <a:pt x="129" y="155"/>
                  </a:lnTo>
                  <a:lnTo>
                    <a:pt x="104" y="636"/>
                  </a:lnTo>
                  <a:lnTo>
                    <a:pt x="77" y="636"/>
                  </a:lnTo>
                  <a:lnTo>
                    <a:pt x="88" y="154"/>
                  </a:lnTo>
                  <a:lnTo>
                    <a:pt x="77" y="154"/>
                  </a:lnTo>
                  <a:lnTo>
                    <a:pt x="57" y="636"/>
                  </a:lnTo>
                  <a:lnTo>
                    <a:pt x="24" y="636"/>
                  </a:lnTo>
                  <a:lnTo>
                    <a:pt x="24" y="187"/>
                  </a:lnTo>
                  <a:lnTo>
                    <a:pt x="21" y="187"/>
                  </a:lnTo>
                  <a:lnTo>
                    <a:pt x="18" y="180"/>
                  </a:lnTo>
                  <a:lnTo>
                    <a:pt x="16" y="170"/>
                  </a:lnTo>
                  <a:lnTo>
                    <a:pt x="14" y="154"/>
                  </a:lnTo>
                  <a:lnTo>
                    <a:pt x="5" y="151"/>
                  </a:lnTo>
                  <a:lnTo>
                    <a:pt x="0" y="144"/>
                  </a:lnTo>
                  <a:lnTo>
                    <a:pt x="0" y="53"/>
                  </a:lnTo>
                  <a:lnTo>
                    <a:pt x="2" y="45"/>
                  </a:lnTo>
                  <a:lnTo>
                    <a:pt x="5" y="41"/>
                  </a:lnTo>
                  <a:lnTo>
                    <a:pt x="8" y="40"/>
                  </a:lnTo>
                  <a:lnTo>
                    <a:pt x="8" y="32"/>
                  </a:lnTo>
                  <a:lnTo>
                    <a:pt x="10" y="19"/>
                  </a:lnTo>
                  <a:lnTo>
                    <a:pt x="17" y="7"/>
                  </a:lnTo>
                  <a:lnTo>
                    <a:pt x="22" y="3"/>
                  </a:lnTo>
                  <a:lnTo>
                    <a:pt x="29" y="0"/>
                  </a:lnTo>
                  <a:lnTo>
                    <a:pt x="69" y="0"/>
                  </a:lnTo>
                  <a:lnTo>
                    <a:pt x="67"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134"/>
            <p:cNvSpPr/>
            <p:nvPr/>
          </p:nvSpPr>
          <p:spPr>
            <a:xfrm>
              <a:off x="3529" y="3053"/>
              <a:ext cx="21" cy="17"/>
            </a:xfrm>
            <a:custGeom>
              <a:rect b="b" l="l" r="r" t="t"/>
              <a:pathLst>
                <a:path extrusionOk="0" h="17" w="21">
                  <a:moveTo>
                    <a:pt x="2" y="16"/>
                  </a:moveTo>
                  <a:lnTo>
                    <a:pt x="0" y="0"/>
                  </a:lnTo>
                  <a:lnTo>
                    <a:pt x="20" y="0"/>
                  </a:lnTo>
                  <a:lnTo>
                    <a:pt x="2"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134"/>
            <p:cNvSpPr/>
            <p:nvPr/>
          </p:nvSpPr>
          <p:spPr>
            <a:xfrm>
              <a:off x="3545" y="2899"/>
              <a:ext cx="122" cy="24"/>
            </a:xfrm>
            <a:custGeom>
              <a:rect b="b" l="l" r="r" t="t"/>
              <a:pathLst>
                <a:path extrusionOk="0" h="24" w="122">
                  <a:moveTo>
                    <a:pt x="65" y="0"/>
                  </a:moveTo>
                  <a:lnTo>
                    <a:pt x="37" y="0"/>
                  </a:lnTo>
                  <a:lnTo>
                    <a:pt x="25" y="6"/>
                  </a:lnTo>
                  <a:lnTo>
                    <a:pt x="15" y="11"/>
                  </a:lnTo>
                  <a:lnTo>
                    <a:pt x="6" y="18"/>
                  </a:lnTo>
                  <a:lnTo>
                    <a:pt x="0" y="23"/>
                  </a:lnTo>
                  <a:lnTo>
                    <a:pt x="121" y="23"/>
                  </a:lnTo>
                  <a:lnTo>
                    <a:pt x="101" y="16"/>
                  </a:lnTo>
                  <a:lnTo>
                    <a:pt x="92" y="15"/>
                  </a:lnTo>
                  <a:lnTo>
                    <a:pt x="86" y="14"/>
                  </a:lnTo>
                  <a:lnTo>
                    <a:pt x="81" y="12"/>
                  </a:lnTo>
                  <a:lnTo>
                    <a:pt x="74" y="10"/>
                  </a:lnTo>
                  <a:lnTo>
                    <a:pt x="69" y="6"/>
                  </a:lnTo>
                  <a:lnTo>
                    <a:pt x="65"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134"/>
            <p:cNvSpPr/>
            <p:nvPr/>
          </p:nvSpPr>
          <p:spPr>
            <a:xfrm>
              <a:off x="3598" y="2171"/>
              <a:ext cx="718" cy="540"/>
            </a:xfrm>
            <a:custGeom>
              <a:rect b="b" l="l" r="r" t="t"/>
              <a:pathLst>
                <a:path extrusionOk="0" h="540" w="718">
                  <a:moveTo>
                    <a:pt x="217" y="493"/>
                  </a:moveTo>
                  <a:lnTo>
                    <a:pt x="210" y="493"/>
                  </a:lnTo>
                  <a:lnTo>
                    <a:pt x="202" y="494"/>
                  </a:lnTo>
                  <a:lnTo>
                    <a:pt x="187" y="494"/>
                  </a:lnTo>
                  <a:lnTo>
                    <a:pt x="172" y="498"/>
                  </a:lnTo>
                  <a:lnTo>
                    <a:pt x="146" y="509"/>
                  </a:lnTo>
                  <a:lnTo>
                    <a:pt x="126" y="521"/>
                  </a:lnTo>
                  <a:lnTo>
                    <a:pt x="119" y="527"/>
                  </a:lnTo>
                  <a:lnTo>
                    <a:pt x="114" y="531"/>
                  </a:lnTo>
                  <a:lnTo>
                    <a:pt x="103" y="537"/>
                  </a:lnTo>
                  <a:lnTo>
                    <a:pt x="90" y="539"/>
                  </a:lnTo>
                  <a:lnTo>
                    <a:pt x="76" y="539"/>
                  </a:lnTo>
                  <a:lnTo>
                    <a:pt x="58" y="537"/>
                  </a:lnTo>
                  <a:lnTo>
                    <a:pt x="49" y="534"/>
                  </a:lnTo>
                  <a:lnTo>
                    <a:pt x="40" y="530"/>
                  </a:lnTo>
                  <a:lnTo>
                    <a:pt x="24" y="518"/>
                  </a:lnTo>
                  <a:lnTo>
                    <a:pt x="16" y="510"/>
                  </a:lnTo>
                  <a:lnTo>
                    <a:pt x="8" y="501"/>
                  </a:lnTo>
                  <a:lnTo>
                    <a:pt x="5" y="493"/>
                  </a:lnTo>
                  <a:lnTo>
                    <a:pt x="3" y="484"/>
                  </a:lnTo>
                  <a:lnTo>
                    <a:pt x="0" y="461"/>
                  </a:lnTo>
                  <a:lnTo>
                    <a:pt x="0" y="432"/>
                  </a:lnTo>
                  <a:lnTo>
                    <a:pt x="1" y="428"/>
                  </a:lnTo>
                  <a:lnTo>
                    <a:pt x="12" y="418"/>
                  </a:lnTo>
                  <a:lnTo>
                    <a:pt x="20" y="414"/>
                  </a:lnTo>
                  <a:lnTo>
                    <a:pt x="28" y="411"/>
                  </a:lnTo>
                  <a:lnTo>
                    <a:pt x="21" y="405"/>
                  </a:lnTo>
                  <a:lnTo>
                    <a:pt x="13" y="394"/>
                  </a:lnTo>
                  <a:lnTo>
                    <a:pt x="13" y="386"/>
                  </a:lnTo>
                  <a:lnTo>
                    <a:pt x="15" y="378"/>
                  </a:lnTo>
                  <a:lnTo>
                    <a:pt x="17" y="368"/>
                  </a:lnTo>
                  <a:lnTo>
                    <a:pt x="23" y="344"/>
                  </a:lnTo>
                  <a:lnTo>
                    <a:pt x="31" y="317"/>
                  </a:lnTo>
                  <a:lnTo>
                    <a:pt x="39" y="290"/>
                  </a:lnTo>
                  <a:lnTo>
                    <a:pt x="46" y="264"/>
                  </a:lnTo>
                  <a:lnTo>
                    <a:pt x="52" y="245"/>
                  </a:lnTo>
                  <a:lnTo>
                    <a:pt x="54" y="238"/>
                  </a:lnTo>
                  <a:lnTo>
                    <a:pt x="56" y="234"/>
                  </a:lnTo>
                  <a:lnTo>
                    <a:pt x="61" y="220"/>
                  </a:lnTo>
                  <a:lnTo>
                    <a:pt x="65" y="201"/>
                  </a:lnTo>
                  <a:lnTo>
                    <a:pt x="68" y="182"/>
                  </a:lnTo>
                  <a:lnTo>
                    <a:pt x="70" y="165"/>
                  </a:lnTo>
                  <a:lnTo>
                    <a:pt x="74" y="149"/>
                  </a:lnTo>
                  <a:lnTo>
                    <a:pt x="80" y="132"/>
                  </a:lnTo>
                  <a:lnTo>
                    <a:pt x="89" y="114"/>
                  </a:lnTo>
                  <a:lnTo>
                    <a:pt x="101" y="95"/>
                  </a:lnTo>
                  <a:lnTo>
                    <a:pt x="109" y="86"/>
                  </a:lnTo>
                  <a:lnTo>
                    <a:pt x="119" y="78"/>
                  </a:lnTo>
                  <a:lnTo>
                    <a:pt x="144" y="64"/>
                  </a:lnTo>
                  <a:lnTo>
                    <a:pt x="168" y="53"/>
                  </a:lnTo>
                  <a:lnTo>
                    <a:pt x="177" y="49"/>
                  </a:lnTo>
                  <a:lnTo>
                    <a:pt x="184" y="46"/>
                  </a:lnTo>
                  <a:lnTo>
                    <a:pt x="189" y="45"/>
                  </a:lnTo>
                  <a:lnTo>
                    <a:pt x="197" y="42"/>
                  </a:lnTo>
                  <a:lnTo>
                    <a:pt x="217" y="37"/>
                  </a:lnTo>
                  <a:lnTo>
                    <a:pt x="236" y="32"/>
                  </a:lnTo>
                  <a:lnTo>
                    <a:pt x="242" y="30"/>
                  </a:lnTo>
                  <a:lnTo>
                    <a:pt x="247" y="30"/>
                  </a:lnTo>
                  <a:lnTo>
                    <a:pt x="255" y="27"/>
                  </a:lnTo>
                  <a:lnTo>
                    <a:pt x="265" y="17"/>
                  </a:lnTo>
                  <a:lnTo>
                    <a:pt x="273" y="8"/>
                  </a:lnTo>
                  <a:lnTo>
                    <a:pt x="275" y="3"/>
                  </a:lnTo>
                  <a:lnTo>
                    <a:pt x="278" y="0"/>
                  </a:lnTo>
                  <a:lnTo>
                    <a:pt x="282" y="1"/>
                  </a:lnTo>
                  <a:lnTo>
                    <a:pt x="288" y="4"/>
                  </a:lnTo>
                  <a:lnTo>
                    <a:pt x="303" y="12"/>
                  </a:lnTo>
                  <a:lnTo>
                    <a:pt x="307" y="15"/>
                  </a:lnTo>
                  <a:lnTo>
                    <a:pt x="314" y="21"/>
                  </a:lnTo>
                  <a:lnTo>
                    <a:pt x="328" y="37"/>
                  </a:lnTo>
                  <a:lnTo>
                    <a:pt x="343" y="57"/>
                  </a:lnTo>
                  <a:lnTo>
                    <a:pt x="349" y="65"/>
                  </a:lnTo>
                  <a:lnTo>
                    <a:pt x="353" y="73"/>
                  </a:lnTo>
                  <a:lnTo>
                    <a:pt x="356" y="75"/>
                  </a:lnTo>
                  <a:lnTo>
                    <a:pt x="362" y="79"/>
                  </a:lnTo>
                  <a:lnTo>
                    <a:pt x="377" y="91"/>
                  </a:lnTo>
                  <a:lnTo>
                    <a:pt x="392" y="105"/>
                  </a:lnTo>
                  <a:lnTo>
                    <a:pt x="398" y="111"/>
                  </a:lnTo>
                  <a:lnTo>
                    <a:pt x="402" y="116"/>
                  </a:lnTo>
                  <a:lnTo>
                    <a:pt x="407" y="116"/>
                  </a:lnTo>
                  <a:lnTo>
                    <a:pt x="415" y="124"/>
                  </a:lnTo>
                  <a:lnTo>
                    <a:pt x="425" y="136"/>
                  </a:lnTo>
                  <a:lnTo>
                    <a:pt x="431" y="147"/>
                  </a:lnTo>
                  <a:lnTo>
                    <a:pt x="433" y="151"/>
                  </a:lnTo>
                  <a:lnTo>
                    <a:pt x="434" y="153"/>
                  </a:lnTo>
                  <a:lnTo>
                    <a:pt x="438" y="159"/>
                  </a:lnTo>
                  <a:lnTo>
                    <a:pt x="446" y="167"/>
                  </a:lnTo>
                  <a:lnTo>
                    <a:pt x="455" y="175"/>
                  </a:lnTo>
                  <a:lnTo>
                    <a:pt x="459" y="180"/>
                  </a:lnTo>
                  <a:lnTo>
                    <a:pt x="470" y="190"/>
                  </a:lnTo>
                  <a:lnTo>
                    <a:pt x="476" y="196"/>
                  </a:lnTo>
                  <a:lnTo>
                    <a:pt x="480" y="200"/>
                  </a:lnTo>
                  <a:lnTo>
                    <a:pt x="487" y="202"/>
                  </a:lnTo>
                  <a:lnTo>
                    <a:pt x="499" y="204"/>
                  </a:lnTo>
                  <a:lnTo>
                    <a:pt x="509" y="206"/>
                  </a:lnTo>
                  <a:lnTo>
                    <a:pt x="516" y="206"/>
                  </a:lnTo>
                  <a:lnTo>
                    <a:pt x="544" y="222"/>
                  </a:lnTo>
                  <a:lnTo>
                    <a:pt x="546" y="223"/>
                  </a:lnTo>
                  <a:lnTo>
                    <a:pt x="553" y="223"/>
                  </a:lnTo>
                  <a:lnTo>
                    <a:pt x="563" y="222"/>
                  </a:lnTo>
                  <a:lnTo>
                    <a:pt x="570" y="226"/>
                  </a:lnTo>
                  <a:lnTo>
                    <a:pt x="578" y="233"/>
                  </a:lnTo>
                  <a:lnTo>
                    <a:pt x="582" y="229"/>
                  </a:lnTo>
                  <a:lnTo>
                    <a:pt x="590" y="226"/>
                  </a:lnTo>
                  <a:lnTo>
                    <a:pt x="601" y="226"/>
                  </a:lnTo>
                  <a:lnTo>
                    <a:pt x="607" y="227"/>
                  </a:lnTo>
                  <a:lnTo>
                    <a:pt x="616" y="225"/>
                  </a:lnTo>
                  <a:lnTo>
                    <a:pt x="631" y="223"/>
                  </a:lnTo>
                  <a:lnTo>
                    <a:pt x="644" y="221"/>
                  </a:lnTo>
                  <a:lnTo>
                    <a:pt x="655" y="220"/>
                  </a:lnTo>
                  <a:lnTo>
                    <a:pt x="655" y="233"/>
                  </a:lnTo>
                  <a:lnTo>
                    <a:pt x="656" y="247"/>
                  </a:lnTo>
                  <a:lnTo>
                    <a:pt x="657" y="262"/>
                  </a:lnTo>
                  <a:lnTo>
                    <a:pt x="663" y="299"/>
                  </a:lnTo>
                  <a:lnTo>
                    <a:pt x="667" y="313"/>
                  </a:lnTo>
                  <a:lnTo>
                    <a:pt x="669" y="324"/>
                  </a:lnTo>
                  <a:lnTo>
                    <a:pt x="676" y="334"/>
                  </a:lnTo>
                  <a:lnTo>
                    <a:pt x="681" y="342"/>
                  </a:lnTo>
                  <a:lnTo>
                    <a:pt x="688" y="348"/>
                  </a:lnTo>
                  <a:lnTo>
                    <a:pt x="694" y="350"/>
                  </a:lnTo>
                  <a:lnTo>
                    <a:pt x="697" y="350"/>
                  </a:lnTo>
                  <a:lnTo>
                    <a:pt x="702" y="348"/>
                  </a:lnTo>
                  <a:lnTo>
                    <a:pt x="717" y="341"/>
                  </a:lnTo>
                  <a:lnTo>
                    <a:pt x="716" y="353"/>
                  </a:lnTo>
                  <a:lnTo>
                    <a:pt x="714" y="360"/>
                  </a:lnTo>
                  <a:lnTo>
                    <a:pt x="710" y="365"/>
                  </a:lnTo>
                  <a:lnTo>
                    <a:pt x="709" y="378"/>
                  </a:lnTo>
                  <a:lnTo>
                    <a:pt x="705" y="390"/>
                  </a:lnTo>
                  <a:lnTo>
                    <a:pt x="700" y="399"/>
                  </a:lnTo>
                  <a:lnTo>
                    <a:pt x="694" y="406"/>
                  </a:lnTo>
                  <a:lnTo>
                    <a:pt x="685" y="411"/>
                  </a:lnTo>
                  <a:lnTo>
                    <a:pt x="671" y="414"/>
                  </a:lnTo>
                  <a:lnTo>
                    <a:pt x="657" y="416"/>
                  </a:lnTo>
                  <a:lnTo>
                    <a:pt x="652" y="418"/>
                  </a:lnTo>
                  <a:lnTo>
                    <a:pt x="643" y="418"/>
                  </a:lnTo>
                  <a:lnTo>
                    <a:pt x="635" y="416"/>
                  </a:lnTo>
                  <a:lnTo>
                    <a:pt x="618" y="411"/>
                  </a:lnTo>
                  <a:lnTo>
                    <a:pt x="611" y="414"/>
                  </a:lnTo>
                  <a:lnTo>
                    <a:pt x="602" y="416"/>
                  </a:lnTo>
                  <a:lnTo>
                    <a:pt x="590" y="418"/>
                  </a:lnTo>
                  <a:lnTo>
                    <a:pt x="577" y="419"/>
                  </a:lnTo>
                  <a:lnTo>
                    <a:pt x="546" y="420"/>
                  </a:lnTo>
                  <a:lnTo>
                    <a:pt x="512" y="419"/>
                  </a:lnTo>
                  <a:lnTo>
                    <a:pt x="478" y="415"/>
                  </a:lnTo>
                  <a:lnTo>
                    <a:pt x="446" y="409"/>
                  </a:lnTo>
                  <a:lnTo>
                    <a:pt x="433" y="405"/>
                  </a:lnTo>
                  <a:lnTo>
                    <a:pt x="421" y="399"/>
                  </a:lnTo>
                  <a:lnTo>
                    <a:pt x="410" y="393"/>
                  </a:lnTo>
                  <a:lnTo>
                    <a:pt x="402" y="386"/>
                  </a:lnTo>
                  <a:lnTo>
                    <a:pt x="400" y="398"/>
                  </a:lnTo>
                  <a:lnTo>
                    <a:pt x="397" y="414"/>
                  </a:lnTo>
                  <a:lnTo>
                    <a:pt x="388" y="451"/>
                  </a:lnTo>
                  <a:lnTo>
                    <a:pt x="376" y="489"/>
                  </a:lnTo>
                  <a:lnTo>
                    <a:pt x="369" y="506"/>
                  </a:lnTo>
                  <a:lnTo>
                    <a:pt x="361" y="521"/>
                  </a:lnTo>
                  <a:lnTo>
                    <a:pt x="347" y="517"/>
                  </a:lnTo>
                  <a:lnTo>
                    <a:pt x="329" y="512"/>
                  </a:lnTo>
                  <a:lnTo>
                    <a:pt x="290" y="504"/>
                  </a:lnTo>
                  <a:lnTo>
                    <a:pt x="250" y="497"/>
                  </a:lnTo>
                  <a:lnTo>
                    <a:pt x="233" y="494"/>
                  </a:lnTo>
                  <a:lnTo>
                    <a:pt x="217" y="493"/>
                  </a:lnTo>
                  <a:lnTo>
                    <a:pt x="218" y="493"/>
                  </a:lnTo>
                  <a:lnTo>
                    <a:pt x="217" y="49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134"/>
            <p:cNvSpPr/>
            <p:nvPr/>
          </p:nvSpPr>
          <p:spPr>
            <a:xfrm>
              <a:off x="3875" y="1940"/>
              <a:ext cx="309" cy="348"/>
            </a:xfrm>
            <a:custGeom>
              <a:rect b="b" l="l" r="r" t="t"/>
              <a:pathLst>
                <a:path extrusionOk="0" h="348" w="309">
                  <a:moveTo>
                    <a:pt x="130" y="347"/>
                  </a:moveTo>
                  <a:lnTo>
                    <a:pt x="125" y="347"/>
                  </a:lnTo>
                  <a:lnTo>
                    <a:pt x="121" y="342"/>
                  </a:lnTo>
                  <a:lnTo>
                    <a:pt x="115" y="336"/>
                  </a:lnTo>
                  <a:lnTo>
                    <a:pt x="100" y="322"/>
                  </a:lnTo>
                  <a:lnTo>
                    <a:pt x="85" y="310"/>
                  </a:lnTo>
                  <a:lnTo>
                    <a:pt x="79" y="306"/>
                  </a:lnTo>
                  <a:lnTo>
                    <a:pt x="76" y="304"/>
                  </a:lnTo>
                  <a:lnTo>
                    <a:pt x="72" y="296"/>
                  </a:lnTo>
                  <a:lnTo>
                    <a:pt x="66" y="288"/>
                  </a:lnTo>
                  <a:lnTo>
                    <a:pt x="51" y="268"/>
                  </a:lnTo>
                  <a:lnTo>
                    <a:pt x="37" y="252"/>
                  </a:lnTo>
                  <a:lnTo>
                    <a:pt x="30" y="246"/>
                  </a:lnTo>
                  <a:lnTo>
                    <a:pt x="26" y="243"/>
                  </a:lnTo>
                  <a:lnTo>
                    <a:pt x="35" y="234"/>
                  </a:lnTo>
                  <a:lnTo>
                    <a:pt x="44" y="227"/>
                  </a:lnTo>
                  <a:lnTo>
                    <a:pt x="33" y="219"/>
                  </a:lnTo>
                  <a:lnTo>
                    <a:pt x="29" y="217"/>
                  </a:lnTo>
                  <a:lnTo>
                    <a:pt x="26" y="215"/>
                  </a:lnTo>
                  <a:lnTo>
                    <a:pt x="23" y="210"/>
                  </a:lnTo>
                  <a:lnTo>
                    <a:pt x="25" y="206"/>
                  </a:lnTo>
                  <a:lnTo>
                    <a:pt x="17" y="205"/>
                  </a:lnTo>
                  <a:lnTo>
                    <a:pt x="10" y="202"/>
                  </a:lnTo>
                  <a:lnTo>
                    <a:pt x="5" y="195"/>
                  </a:lnTo>
                  <a:lnTo>
                    <a:pt x="0" y="186"/>
                  </a:lnTo>
                  <a:lnTo>
                    <a:pt x="7" y="186"/>
                  </a:lnTo>
                  <a:lnTo>
                    <a:pt x="11" y="184"/>
                  </a:lnTo>
                  <a:lnTo>
                    <a:pt x="11" y="181"/>
                  </a:lnTo>
                  <a:lnTo>
                    <a:pt x="7" y="180"/>
                  </a:lnTo>
                  <a:lnTo>
                    <a:pt x="3" y="177"/>
                  </a:lnTo>
                  <a:lnTo>
                    <a:pt x="2" y="174"/>
                  </a:lnTo>
                  <a:lnTo>
                    <a:pt x="2" y="161"/>
                  </a:lnTo>
                  <a:lnTo>
                    <a:pt x="5" y="150"/>
                  </a:lnTo>
                  <a:lnTo>
                    <a:pt x="10" y="140"/>
                  </a:lnTo>
                  <a:lnTo>
                    <a:pt x="25" y="119"/>
                  </a:lnTo>
                  <a:lnTo>
                    <a:pt x="37" y="100"/>
                  </a:lnTo>
                  <a:lnTo>
                    <a:pt x="41" y="90"/>
                  </a:lnTo>
                  <a:lnTo>
                    <a:pt x="47" y="76"/>
                  </a:lnTo>
                  <a:lnTo>
                    <a:pt x="55" y="65"/>
                  </a:lnTo>
                  <a:lnTo>
                    <a:pt x="66" y="54"/>
                  </a:lnTo>
                  <a:lnTo>
                    <a:pt x="75" y="47"/>
                  </a:lnTo>
                  <a:lnTo>
                    <a:pt x="82" y="43"/>
                  </a:lnTo>
                  <a:lnTo>
                    <a:pt x="87" y="41"/>
                  </a:lnTo>
                  <a:lnTo>
                    <a:pt x="91" y="39"/>
                  </a:lnTo>
                  <a:lnTo>
                    <a:pt x="103" y="33"/>
                  </a:lnTo>
                  <a:lnTo>
                    <a:pt x="108" y="30"/>
                  </a:lnTo>
                  <a:lnTo>
                    <a:pt x="112" y="26"/>
                  </a:lnTo>
                  <a:lnTo>
                    <a:pt x="116" y="24"/>
                  </a:lnTo>
                  <a:lnTo>
                    <a:pt x="123" y="21"/>
                  </a:lnTo>
                  <a:lnTo>
                    <a:pt x="133" y="17"/>
                  </a:lnTo>
                  <a:lnTo>
                    <a:pt x="146" y="13"/>
                  </a:lnTo>
                  <a:lnTo>
                    <a:pt x="164" y="12"/>
                  </a:lnTo>
                  <a:lnTo>
                    <a:pt x="181" y="12"/>
                  </a:lnTo>
                  <a:lnTo>
                    <a:pt x="201" y="16"/>
                  </a:lnTo>
                  <a:lnTo>
                    <a:pt x="222" y="24"/>
                  </a:lnTo>
                  <a:lnTo>
                    <a:pt x="218" y="16"/>
                  </a:lnTo>
                  <a:lnTo>
                    <a:pt x="208" y="8"/>
                  </a:lnTo>
                  <a:lnTo>
                    <a:pt x="195" y="4"/>
                  </a:lnTo>
                  <a:lnTo>
                    <a:pt x="181" y="2"/>
                  </a:lnTo>
                  <a:lnTo>
                    <a:pt x="193" y="0"/>
                  </a:lnTo>
                  <a:lnTo>
                    <a:pt x="211" y="0"/>
                  </a:lnTo>
                  <a:lnTo>
                    <a:pt x="218" y="2"/>
                  </a:lnTo>
                  <a:lnTo>
                    <a:pt x="230" y="12"/>
                  </a:lnTo>
                  <a:lnTo>
                    <a:pt x="239" y="28"/>
                  </a:lnTo>
                  <a:lnTo>
                    <a:pt x="244" y="35"/>
                  </a:lnTo>
                  <a:lnTo>
                    <a:pt x="247" y="35"/>
                  </a:lnTo>
                  <a:lnTo>
                    <a:pt x="248" y="33"/>
                  </a:lnTo>
                  <a:lnTo>
                    <a:pt x="252" y="24"/>
                  </a:lnTo>
                  <a:lnTo>
                    <a:pt x="255" y="24"/>
                  </a:lnTo>
                  <a:lnTo>
                    <a:pt x="257" y="28"/>
                  </a:lnTo>
                  <a:lnTo>
                    <a:pt x="257" y="41"/>
                  </a:lnTo>
                  <a:lnTo>
                    <a:pt x="255" y="51"/>
                  </a:lnTo>
                  <a:lnTo>
                    <a:pt x="263" y="57"/>
                  </a:lnTo>
                  <a:lnTo>
                    <a:pt x="269" y="65"/>
                  </a:lnTo>
                  <a:lnTo>
                    <a:pt x="279" y="83"/>
                  </a:lnTo>
                  <a:lnTo>
                    <a:pt x="284" y="102"/>
                  </a:lnTo>
                  <a:lnTo>
                    <a:pt x="285" y="108"/>
                  </a:lnTo>
                  <a:lnTo>
                    <a:pt x="285" y="113"/>
                  </a:lnTo>
                  <a:lnTo>
                    <a:pt x="286" y="120"/>
                  </a:lnTo>
                  <a:lnTo>
                    <a:pt x="286" y="125"/>
                  </a:lnTo>
                  <a:lnTo>
                    <a:pt x="289" y="128"/>
                  </a:lnTo>
                  <a:lnTo>
                    <a:pt x="294" y="132"/>
                  </a:lnTo>
                  <a:lnTo>
                    <a:pt x="297" y="136"/>
                  </a:lnTo>
                  <a:lnTo>
                    <a:pt x="296" y="145"/>
                  </a:lnTo>
                  <a:lnTo>
                    <a:pt x="293" y="149"/>
                  </a:lnTo>
                  <a:lnTo>
                    <a:pt x="289" y="150"/>
                  </a:lnTo>
                  <a:lnTo>
                    <a:pt x="286" y="157"/>
                  </a:lnTo>
                  <a:lnTo>
                    <a:pt x="280" y="164"/>
                  </a:lnTo>
                  <a:lnTo>
                    <a:pt x="294" y="190"/>
                  </a:lnTo>
                  <a:lnTo>
                    <a:pt x="302" y="202"/>
                  </a:lnTo>
                  <a:lnTo>
                    <a:pt x="306" y="211"/>
                  </a:lnTo>
                  <a:lnTo>
                    <a:pt x="308" y="217"/>
                  </a:lnTo>
                  <a:lnTo>
                    <a:pt x="306" y="222"/>
                  </a:lnTo>
                  <a:lnTo>
                    <a:pt x="301" y="227"/>
                  </a:lnTo>
                  <a:lnTo>
                    <a:pt x="276" y="227"/>
                  </a:lnTo>
                  <a:lnTo>
                    <a:pt x="272" y="228"/>
                  </a:lnTo>
                  <a:lnTo>
                    <a:pt x="269" y="232"/>
                  </a:lnTo>
                  <a:lnTo>
                    <a:pt x="273" y="239"/>
                  </a:lnTo>
                  <a:lnTo>
                    <a:pt x="276" y="244"/>
                  </a:lnTo>
                  <a:lnTo>
                    <a:pt x="275" y="247"/>
                  </a:lnTo>
                  <a:lnTo>
                    <a:pt x="269" y="250"/>
                  </a:lnTo>
                  <a:lnTo>
                    <a:pt x="260" y="256"/>
                  </a:lnTo>
                  <a:lnTo>
                    <a:pt x="261" y="263"/>
                  </a:lnTo>
                  <a:lnTo>
                    <a:pt x="259" y="268"/>
                  </a:lnTo>
                  <a:lnTo>
                    <a:pt x="252" y="276"/>
                  </a:lnTo>
                  <a:lnTo>
                    <a:pt x="249" y="280"/>
                  </a:lnTo>
                  <a:lnTo>
                    <a:pt x="248" y="283"/>
                  </a:lnTo>
                  <a:lnTo>
                    <a:pt x="248" y="288"/>
                  </a:lnTo>
                  <a:lnTo>
                    <a:pt x="249" y="295"/>
                  </a:lnTo>
                  <a:lnTo>
                    <a:pt x="248" y="301"/>
                  </a:lnTo>
                  <a:lnTo>
                    <a:pt x="243" y="308"/>
                  </a:lnTo>
                  <a:lnTo>
                    <a:pt x="238" y="310"/>
                  </a:lnTo>
                  <a:lnTo>
                    <a:pt x="230" y="312"/>
                  </a:lnTo>
                  <a:lnTo>
                    <a:pt x="212" y="310"/>
                  </a:lnTo>
                  <a:lnTo>
                    <a:pt x="191" y="305"/>
                  </a:lnTo>
                  <a:lnTo>
                    <a:pt x="171" y="296"/>
                  </a:lnTo>
                  <a:lnTo>
                    <a:pt x="173" y="301"/>
                  </a:lnTo>
                  <a:lnTo>
                    <a:pt x="173" y="305"/>
                  </a:lnTo>
                  <a:lnTo>
                    <a:pt x="171" y="313"/>
                  </a:lnTo>
                  <a:lnTo>
                    <a:pt x="166" y="320"/>
                  </a:lnTo>
                  <a:lnTo>
                    <a:pt x="157" y="326"/>
                  </a:lnTo>
                  <a:lnTo>
                    <a:pt x="142" y="337"/>
                  </a:lnTo>
                  <a:lnTo>
                    <a:pt x="136" y="342"/>
                  </a:lnTo>
                  <a:lnTo>
                    <a:pt x="130" y="347"/>
                  </a:lnTo>
                  <a:lnTo>
                    <a:pt x="132" y="346"/>
                  </a:lnTo>
                  <a:lnTo>
                    <a:pt x="130" y="347"/>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134"/>
            <p:cNvSpPr/>
            <p:nvPr/>
          </p:nvSpPr>
          <p:spPr>
            <a:xfrm>
              <a:off x="4253" y="2138"/>
              <a:ext cx="378" cy="384"/>
            </a:xfrm>
            <a:custGeom>
              <a:rect b="b" l="l" r="r" t="t"/>
              <a:pathLst>
                <a:path extrusionOk="0" h="384" w="378">
                  <a:moveTo>
                    <a:pt x="62" y="374"/>
                  </a:moveTo>
                  <a:lnTo>
                    <a:pt x="47" y="381"/>
                  </a:lnTo>
                  <a:lnTo>
                    <a:pt x="42" y="383"/>
                  </a:lnTo>
                  <a:lnTo>
                    <a:pt x="39" y="383"/>
                  </a:lnTo>
                  <a:lnTo>
                    <a:pt x="33" y="381"/>
                  </a:lnTo>
                  <a:lnTo>
                    <a:pt x="26" y="375"/>
                  </a:lnTo>
                  <a:lnTo>
                    <a:pt x="21" y="367"/>
                  </a:lnTo>
                  <a:lnTo>
                    <a:pt x="14" y="357"/>
                  </a:lnTo>
                  <a:lnTo>
                    <a:pt x="12" y="346"/>
                  </a:lnTo>
                  <a:lnTo>
                    <a:pt x="8" y="332"/>
                  </a:lnTo>
                  <a:lnTo>
                    <a:pt x="2" y="295"/>
                  </a:lnTo>
                  <a:lnTo>
                    <a:pt x="1" y="280"/>
                  </a:lnTo>
                  <a:lnTo>
                    <a:pt x="0" y="266"/>
                  </a:lnTo>
                  <a:lnTo>
                    <a:pt x="30" y="250"/>
                  </a:lnTo>
                  <a:lnTo>
                    <a:pt x="63" y="237"/>
                  </a:lnTo>
                  <a:lnTo>
                    <a:pt x="96" y="225"/>
                  </a:lnTo>
                  <a:lnTo>
                    <a:pt x="109" y="221"/>
                  </a:lnTo>
                  <a:lnTo>
                    <a:pt x="121" y="218"/>
                  </a:lnTo>
                  <a:lnTo>
                    <a:pt x="139" y="214"/>
                  </a:lnTo>
                  <a:lnTo>
                    <a:pt x="153" y="209"/>
                  </a:lnTo>
                  <a:lnTo>
                    <a:pt x="164" y="202"/>
                  </a:lnTo>
                  <a:lnTo>
                    <a:pt x="172" y="196"/>
                  </a:lnTo>
                  <a:lnTo>
                    <a:pt x="178" y="189"/>
                  </a:lnTo>
                  <a:lnTo>
                    <a:pt x="187" y="181"/>
                  </a:lnTo>
                  <a:lnTo>
                    <a:pt x="197" y="175"/>
                  </a:lnTo>
                  <a:lnTo>
                    <a:pt x="202" y="169"/>
                  </a:lnTo>
                  <a:lnTo>
                    <a:pt x="210" y="160"/>
                  </a:lnTo>
                  <a:lnTo>
                    <a:pt x="214" y="153"/>
                  </a:lnTo>
                  <a:lnTo>
                    <a:pt x="215" y="145"/>
                  </a:lnTo>
                  <a:lnTo>
                    <a:pt x="218" y="136"/>
                  </a:lnTo>
                  <a:lnTo>
                    <a:pt x="221" y="124"/>
                  </a:lnTo>
                  <a:lnTo>
                    <a:pt x="223" y="115"/>
                  </a:lnTo>
                  <a:lnTo>
                    <a:pt x="225" y="107"/>
                  </a:lnTo>
                  <a:lnTo>
                    <a:pt x="227" y="95"/>
                  </a:lnTo>
                  <a:lnTo>
                    <a:pt x="231" y="87"/>
                  </a:lnTo>
                  <a:lnTo>
                    <a:pt x="236" y="82"/>
                  </a:lnTo>
                  <a:lnTo>
                    <a:pt x="240" y="77"/>
                  </a:lnTo>
                  <a:lnTo>
                    <a:pt x="244" y="65"/>
                  </a:lnTo>
                  <a:lnTo>
                    <a:pt x="251" y="54"/>
                  </a:lnTo>
                  <a:lnTo>
                    <a:pt x="254" y="52"/>
                  </a:lnTo>
                  <a:lnTo>
                    <a:pt x="259" y="45"/>
                  </a:lnTo>
                  <a:lnTo>
                    <a:pt x="272" y="32"/>
                  </a:lnTo>
                  <a:lnTo>
                    <a:pt x="287" y="19"/>
                  </a:lnTo>
                  <a:lnTo>
                    <a:pt x="292" y="15"/>
                  </a:lnTo>
                  <a:lnTo>
                    <a:pt x="295" y="13"/>
                  </a:lnTo>
                  <a:lnTo>
                    <a:pt x="336" y="13"/>
                  </a:lnTo>
                  <a:lnTo>
                    <a:pt x="345" y="15"/>
                  </a:lnTo>
                  <a:lnTo>
                    <a:pt x="349" y="13"/>
                  </a:lnTo>
                  <a:lnTo>
                    <a:pt x="351" y="12"/>
                  </a:lnTo>
                  <a:lnTo>
                    <a:pt x="355" y="7"/>
                  </a:lnTo>
                  <a:lnTo>
                    <a:pt x="362" y="0"/>
                  </a:lnTo>
                  <a:lnTo>
                    <a:pt x="369" y="0"/>
                  </a:lnTo>
                  <a:lnTo>
                    <a:pt x="374" y="3"/>
                  </a:lnTo>
                  <a:lnTo>
                    <a:pt x="377" y="11"/>
                  </a:lnTo>
                  <a:lnTo>
                    <a:pt x="375" y="16"/>
                  </a:lnTo>
                  <a:lnTo>
                    <a:pt x="371" y="23"/>
                  </a:lnTo>
                  <a:lnTo>
                    <a:pt x="377" y="29"/>
                  </a:lnTo>
                  <a:lnTo>
                    <a:pt x="377" y="34"/>
                  </a:lnTo>
                  <a:lnTo>
                    <a:pt x="373" y="40"/>
                  </a:lnTo>
                  <a:lnTo>
                    <a:pt x="361" y="49"/>
                  </a:lnTo>
                  <a:lnTo>
                    <a:pt x="357" y="53"/>
                  </a:lnTo>
                  <a:lnTo>
                    <a:pt x="354" y="54"/>
                  </a:lnTo>
                  <a:lnTo>
                    <a:pt x="347" y="61"/>
                  </a:lnTo>
                  <a:lnTo>
                    <a:pt x="344" y="66"/>
                  </a:lnTo>
                  <a:lnTo>
                    <a:pt x="350" y="66"/>
                  </a:lnTo>
                  <a:lnTo>
                    <a:pt x="355" y="70"/>
                  </a:lnTo>
                  <a:lnTo>
                    <a:pt x="359" y="74"/>
                  </a:lnTo>
                  <a:lnTo>
                    <a:pt x="361" y="79"/>
                  </a:lnTo>
                  <a:lnTo>
                    <a:pt x="362" y="87"/>
                  </a:lnTo>
                  <a:lnTo>
                    <a:pt x="362" y="112"/>
                  </a:lnTo>
                  <a:lnTo>
                    <a:pt x="361" y="120"/>
                  </a:lnTo>
                  <a:lnTo>
                    <a:pt x="350" y="135"/>
                  </a:lnTo>
                  <a:lnTo>
                    <a:pt x="345" y="141"/>
                  </a:lnTo>
                  <a:lnTo>
                    <a:pt x="344" y="147"/>
                  </a:lnTo>
                  <a:lnTo>
                    <a:pt x="337" y="149"/>
                  </a:lnTo>
                  <a:lnTo>
                    <a:pt x="332" y="149"/>
                  </a:lnTo>
                  <a:lnTo>
                    <a:pt x="326" y="145"/>
                  </a:lnTo>
                  <a:lnTo>
                    <a:pt x="325" y="140"/>
                  </a:lnTo>
                  <a:lnTo>
                    <a:pt x="326" y="131"/>
                  </a:lnTo>
                  <a:lnTo>
                    <a:pt x="328" y="126"/>
                  </a:lnTo>
                  <a:lnTo>
                    <a:pt x="326" y="123"/>
                  </a:lnTo>
                  <a:lnTo>
                    <a:pt x="325" y="127"/>
                  </a:lnTo>
                  <a:lnTo>
                    <a:pt x="324" y="130"/>
                  </a:lnTo>
                  <a:lnTo>
                    <a:pt x="321" y="132"/>
                  </a:lnTo>
                  <a:lnTo>
                    <a:pt x="318" y="134"/>
                  </a:lnTo>
                  <a:lnTo>
                    <a:pt x="313" y="132"/>
                  </a:lnTo>
                  <a:lnTo>
                    <a:pt x="312" y="152"/>
                  </a:lnTo>
                  <a:lnTo>
                    <a:pt x="308" y="168"/>
                  </a:lnTo>
                  <a:lnTo>
                    <a:pt x="305" y="175"/>
                  </a:lnTo>
                  <a:lnTo>
                    <a:pt x="303" y="178"/>
                  </a:lnTo>
                  <a:lnTo>
                    <a:pt x="289" y="192"/>
                  </a:lnTo>
                  <a:lnTo>
                    <a:pt x="281" y="197"/>
                  </a:lnTo>
                  <a:lnTo>
                    <a:pt x="272" y="200"/>
                  </a:lnTo>
                  <a:lnTo>
                    <a:pt x="260" y="209"/>
                  </a:lnTo>
                  <a:lnTo>
                    <a:pt x="247" y="221"/>
                  </a:lnTo>
                  <a:lnTo>
                    <a:pt x="234" y="234"/>
                  </a:lnTo>
                  <a:lnTo>
                    <a:pt x="223" y="246"/>
                  </a:lnTo>
                  <a:lnTo>
                    <a:pt x="215" y="254"/>
                  </a:lnTo>
                  <a:lnTo>
                    <a:pt x="207" y="260"/>
                  </a:lnTo>
                  <a:lnTo>
                    <a:pt x="199" y="268"/>
                  </a:lnTo>
                  <a:lnTo>
                    <a:pt x="178" y="288"/>
                  </a:lnTo>
                  <a:lnTo>
                    <a:pt x="153" y="309"/>
                  </a:lnTo>
                  <a:lnTo>
                    <a:pt x="128" y="330"/>
                  </a:lnTo>
                  <a:lnTo>
                    <a:pt x="103" y="349"/>
                  </a:lnTo>
                  <a:lnTo>
                    <a:pt x="80" y="365"/>
                  </a:lnTo>
                  <a:lnTo>
                    <a:pt x="70" y="370"/>
                  </a:lnTo>
                  <a:lnTo>
                    <a:pt x="62" y="374"/>
                  </a:lnTo>
                  <a:lnTo>
                    <a:pt x="63" y="373"/>
                  </a:lnTo>
                  <a:lnTo>
                    <a:pt x="62" y="37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134"/>
            <p:cNvSpPr/>
            <p:nvPr/>
          </p:nvSpPr>
          <p:spPr>
            <a:xfrm>
              <a:off x="3951" y="2244"/>
              <a:ext cx="217" cy="289"/>
            </a:xfrm>
            <a:custGeom>
              <a:rect b="b" l="l" r="r" t="t"/>
              <a:pathLst>
                <a:path extrusionOk="0" h="289" w="217">
                  <a:moveTo>
                    <a:pt x="106" y="107"/>
                  </a:moveTo>
                  <a:lnTo>
                    <a:pt x="102" y="102"/>
                  </a:lnTo>
                  <a:lnTo>
                    <a:pt x="93" y="94"/>
                  </a:lnTo>
                  <a:lnTo>
                    <a:pt x="85" y="86"/>
                  </a:lnTo>
                  <a:lnTo>
                    <a:pt x="81" y="80"/>
                  </a:lnTo>
                  <a:lnTo>
                    <a:pt x="76" y="86"/>
                  </a:lnTo>
                  <a:lnTo>
                    <a:pt x="68" y="92"/>
                  </a:lnTo>
                  <a:lnTo>
                    <a:pt x="60" y="98"/>
                  </a:lnTo>
                  <a:lnTo>
                    <a:pt x="54" y="100"/>
                  </a:lnTo>
                  <a:lnTo>
                    <a:pt x="57" y="84"/>
                  </a:lnTo>
                  <a:lnTo>
                    <a:pt x="57" y="75"/>
                  </a:lnTo>
                  <a:lnTo>
                    <a:pt x="56" y="71"/>
                  </a:lnTo>
                  <a:lnTo>
                    <a:pt x="53" y="66"/>
                  </a:lnTo>
                  <a:lnTo>
                    <a:pt x="50" y="62"/>
                  </a:lnTo>
                  <a:lnTo>
                    <a:pt x="50" y="53"/>
                  </a:lnTo>
                  <a:lnTo>
                    <a:pt x="49" y="43"/>
                  </a:lnTo>
                  <a:lnTo>
                    <a:pt x="45" y="38"/>
                  </a:lnTo>
                  <a:lnTo>
                    <a:pt x="39" y="32"/>
                  </a:lnTo>
                  <a:lnTo>
                    <a:pt x="24" y="18"/>
                  </a:lnTo>
                  <a:lnTo>
                    <a:pt x="9" y="6"/>
                  </a:lnTo>
                  <a:lnTo>
                    <a:pt x="3" y="2"/>
                  </a:lnTo>
                  <a:lnTo>
                    <a:pt x="0" y="0"/>
                  </a:lnTo>
                  <a:lnTo>
                    <a:pt x="4" y="5"/>
                  </a:lnTo>
                  <a:lnTo>
                    <a:pt x="9" y="13"/>
                  </a:lnTo>
                  <a:lnTo>
                    <a:pt x="21" y="34"/>
                  </a:lnTo>
                  <a:lnTo>
                    <a:pt x="33" y="53"/>
                  </a:lnTo>
                  <a:lnTo>
                    <a:pt x="37" y="61"/>
                  </a:lnTo>
                  <a:lnTo>
                    <a:pt x="40" y="65"/>
                  </a:lnTo>
                  <a:lnTo>
                    <a:pt x="31" y="90"/>
                  </a:lnTo>
                  <a:lnTo>
                    <a:pt x="28" y="102"/>
                  </a:lnTo>
                  <a:lnTo>
                    <a:pt x="27" y="111"/>
                  </a:lnTo>
                  <a:lnTo>
                    <a:pt x="41" y="107"/>
                  </a:lnTo>
                  <a:lnTo>
                    <a:pt x="48" y="107"/>
                  </a:lnTo>
                  <a:lnTo>
                    <a:pt x="50" y="109"/>
                  </a:lnTo>
                  <a:lnTo>
                    <a:pt x="50" y="123"/>
                  </a:lnTo>
                  <a:lnTo>
                    <a:pt x="49" y="147"/>
                  </a:lnTo>
                  <a:lnTo>
                    <a:pt x="49" y="268"/>
                  </a:lnTo>
                  <a:lnTo>
                    <a:pt x="48" y="280"/>
                  </a:lnTo>
                  <a:lnTo>
                    <a:pt x="47" y="288"/>
                  </a:lnTo>
                  <a:lnTo>
                    <a:pt x="53" y="277"/>
                  </a:lnTo>
                  <a:lnTo>
                    <a:pt x="60" y="261"/>
                  </a:lnTo>
                  <a:lnTo>
                    <a:pt x="65" y="243"/>
                  </a:lnTo>
                  <a:lnTo>
                    <a:pt x="69" y="222"/>
                  </a:lnTo>
                  <a:lnTo>
                    <a:pt x="74" y="180"/>
                  </a:lnTo>
                  <a:lnTo>
                    <a:pt x="74" y="149"/>
                  </a:lnTo>
                  <a:lnTo>
                    <a:pt x="84" y="158"/>
                  </a:lnTo>
                  <a:lnTo>
                    <a:pt x="93" y="170"/>
                  </a:lnTo>
                  <a:lnTo>
                    <a:pt x="99" y="184"/>
                  </a:lnTo>
                  <a:lnTo>
                    <a:pt x="103" y="194"/>
                  </a:lnTo>
                  <a:lnTo>
                    <a:pt x="118" y="190"/>
                  </a:lnTo>
                  <a:lnTo>
                    <a:pt x="132" y="187"/>
                  </a:lnTo>
                  <a:lnTo>
                    <a:pt x="130" y="193"/>
                  </a:lnTo>
                  <a:lnTo>
                    <a:pt x="127" y="199"/>
                  </a:lnTo>
                  <a:lnTo>
                    <a:pt x="125" y="207"/>
                  </a:lnTo>
                  <a:lnTo>
                    <a:pt x="123" y="213"/>
                  </a:lnTo>
                  <a:lnTo>
                    <a:pt x="123" y="217"/>
                  </a:lnTo>
                  <a:lnTo>
                    <a:pt x="125" y="217"/>
                  </a:lnTo>
                  <a:lnTo>
                    <a:pt x="131" y="214"/>
                  </a:lnTo>
                  <a:lnTo>
                    <a:pt x="138" y="210"/>
                  </a:lnTo>
                  <a:lnTo>
                    <a:pt x="140" y="210"/>
                  </a:lnTo>
                  <a:lnTo>
                    <a:pt x="144" y="211"/>
                  </a:lnTo>
                  <a:lnTo>
                    <a:pt x="151" y="219"/>
                  </a:lnTo>
                  <a:lnTo>
                    <a:pt x="155" y="221"/>
                  </a:lnTo>
                  <a:lnTo>
                    <a:pt x="162" y="219"/>
                  </a:lnTo>
                  <a:lnTo>
                    <a:pt x="169" y="211"/>
                  </a:lnTo>
                  <a:lnTo>
                    <a:pt x="179" y="199"/>
                  </a:lnTo>
                  <a:lnTo>
                    <a:pt x="192" y="190"/>
                  </a:lnTo>
                  <a:lnTo>
                    <a:pt x="199" y="187"/>
                  </a:lnTo>
                  <a:lnTo>
                    <a:pt x="207" y="189"/>
                  </a:lnTo>
                  <a:lnTo>
                    <a:pt x="212" y="178"/>
                  </a:lnTo>
                  <a:lnTo>
                    <a:pt x="216" y="169"/>
                  </a:lnTo>
                  <a:lnTo>
                    <a:pt x="204" y="158"/>
                  </a:lnTo>
                  <a:lnTo>
                    <a:pt x="152" y="158"/>
                  </a:lnTo>
                  <a:lnTo>
                    <a:pt x="148" y="148"/>
                  </a:lnTo>
                  <a:lnTo>
                    <a:pt x="146" y="144"/>
                  </a:lnTo>
                  <a:lnTo>
                    <a:pt x="143" y="141"/>
                  </a:lnTo>
                  <a:lnTo>
                    <a:pt x="139" y="140"/>
                  </a:lnTo>
                  <a:lnTo>
                    <a:pt x="131" y="136"/>
                  </a:lnTo>
                  <a:lnTo>
                    <a:pt x="123" y="133"/>
                  </a:lnTo>
                  <a:lnTo>
                    <a:pt x="117" y="131"/>
                  </a:lnTo>
                  <a:lnTo>
                    <a:pt x="110" y="120"/>
                  </a:lnTo>
                  <a:lnTo>
                    <a:pt x="106" y="107"/>
                  </a:lnTo>
                  <a:lnTo>
                    <a:pt x="109" y="107"/>
                  </a:lnTo>
                  <a:lnTo>
                    <a:pt x="106" y="10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134"/>
            <p:cNvSpPr/>
            <p:nvPr/>
          </p:nvSpPr>
          <p:spPr>
            <a:xfrm>
              <a:off x="4177" y="2391"/>
              <a:ext cx="79" cy="96"/>
            </a:xfrm>
            <a:custGeom>
              <a:rect b="b" l="l" r="r" t="t"/>
              <a:pathLst>
                <a:path extrusionOk="0" h="96" w="79">
                  <a:moveTo>
                    <a:pt x="78" y="42"/>
                  </a:moveTo>
                  <a:lnTo>
                    <a:pt x="77" y="17"/>
                  </a:lnTo>
                  <a:lnTo>
                    <a:pt x="76" y="7"/>
                  </a:lnTo>
                  <a:lnTo>
                    <a:pt x="76" y="0"/>
                  </a:lnTo>
                  <a:lnTo>
                    <a:pt x="65" y="1"/>
                  </a:lnTo>
                  <a:lnTo>
                    <a:pt x="52" y="3"/>
                  </a:lnTo>
                  <a:lnTo>
                    <a:pt x="37" y="5"/>
                  </a:lnTo>
                  <a:lnTo>
                    <a:pt x="28" y="7"/>
                  </a:lnTo>
                  <a:lnTo>
                    <a:pt x="24" y="13"/>
                  </a:lnTo>
                  <a:lnTo>
                    <a:pt x="22" y="17"/>
                  </a:lnTo>
                  <a:lnTo>
                    <a:pt x="10" y="19"/>
                  </a:lnTo>
                  <a:lnTo>
                    <a:pt x="6" y="23"/>
                  </a:lnTo>
                  <a:lnTo>
                    <a:pt x="3" y="30"/>
                  </a:lnTo>
                  <a:lnTo>
                    <a:pt x="2" y="35"/>
                  </a:lnTo>
                  <a:lnTo>
                    <a:pt x="2" y="43"/>
                  </a:lnTo>
                  <a:lnTo>
                    <a:pt x="0" y="63"/>
                  </a:lnTo>
                  <a:lnTo>
                    <a:pt x="4" y="83"/>
                  </a:lnTo>
                  <a:lnTo>
                    <a:pt x="7" y="89"/>
                  </a:lnTo>
                  <a:lnTo>
                    <a:pt x="11" y="95"/>
                  </a:lnTo>
                  <a:lnTo>
                    <a:pt x="12" y="83"/>
                  </a:lnTo>
                  <a:lnTo>
                    <a:pt x="14" y="77"/>
                  </a:lnTo>
                  <a:lnTo>
                    <a:pt x="15" y="74"/>
                  </a:lnTo>
                  <a:lnTo>
                    <a:pt x="18" y="71"/>
                  </a:lnTo>
                  <a:lnTo>
                    <a:pt x="24" y="68"/>
                  </a:lnTo>
                  <a:lnTo>
                    <a:pt x="43" y="58"/>
                  </a:lnTo>
                  <a:lnTo>
                    <a:pt x="62" y="47"/>
                  </a:lnTo>
                  <a:lnTo>
                    <a:pt x="72" y="43"/>
                  </a:lnTo>
                  <a:lnTo>
                    <a:pt x="78" y="42"/>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134"/>
            <p:cNvSpPr/>
            <p:nvPr/>
          </p:nvSpPr>
          <p:spPr>
            <a:xfrm>
              <a:off x="4267" y="2495"/>
              <a:ext cx="49" cy="47"/>
            </a:xfrm>
            <a:custGeom>
              <a:rect b="b" l="l" r="r" t="t"/>
              <a:pathLst>
                <a:path extrusionOk="0" h="47" w="49">
                  <a:moveTo>
                    <a:pt x="0" y="0"/>
                  </a:moveTo>
                  <a:lnTo>
                    <a:pt x="7" y="10"/>
                  </a:lnTo>
                  <a:lnTo>
                    <a:pt x="12" y="18"/>
                  </a:lnTo>
                  <a:lnTo>
                    <a:pt x="19" y="24"/>
                  </a:lnTo>
                  <a:lnTo>
                    <a:pt x="25" y="26"/>
                  </a:lnTo>
                  <a:lnTo>
                    <a:pt x="28" y="26"/>
                  </a:lnTo>
                  <a:lnTo>
                    <a:pt x="33" y="24"/>
                  </a:lnTo>
                  <a:lnTo>
                    <a:pt x="48" y="17"/>
                  </a:lnTo>
                  <a:lnTo>
                    <a:pt x="47" y="29"/>
                  </a:lnTo>
                  <a:lnTo>
                    <a:pt x="45" y="36"/>
                  </a:lnTo>
                  <a:lnTo>
                    <a:pt x="41" y="41"/>
                  </a:lnTo>
                  <a:lnTo>
                    <a:pt x="36" y="45"/>
                  </a:lnTo>
                  <a:lnTo>
                    <a:pt x="29" y="46"/>
                  </a:lnTo>
                  <a:lnTo>
                    <a:pt x="24" y="45"/>
                  </a:lnTo>
                  <a:lnTo>
                    <a:pt x="19" y="41"/>
                  </a:lnTo>
                  <a:lnTo>
                    <a:pt x="13" y="36"/>
                  </a:lnTo>
                  <a:lnTo>
                    <a:pt x="8" y="26"/>
                  </a:lnTo>
                  <a:lnTo>
                    <a:pt x="4" y="14"/>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134"/>
            <p:cNvSpPr/>
            <p:nvPr/>
          </p:nvSpPr>
          <p:spPr>
            <a:xfrm>
              <a:off x="3668" y="2217"/>
              <a:ext cx="165" cy="282"/>
            </a:xfrm>
            <a:custGeom>
              <a:rect b="b" l="l" r="r" t="t"/>
              <a:pathLst>
                <a:path extrusionOk="0" h="282" w="165">
                  <a:moveTo>
                    <a:pt x="0" y="119"/>
                  </a:moveTo>
                  <a:lnTo>
                    <a:pt x="4" y="103"/>
                  </a:lnTo>
                  <a:lnTo>
                    <a:pt x="10" y="86"/>
                  </a:lnTo>
                  <a:lnTo>
                    <a:pt x="19" y="68"/>
                  </a:lnTo>
                  <a:lnTo>
                    <a:pt x="31" y="49"/>
                  </a:lnTo>
                  <a:lnTo>
                    <a:pt x="39" y="40"/>
                  </a:lnTo>
                  <a:lnTo>
                    <a:pt x="49" y="32"/>
                  </a:lnTo>
                  <a:lnTo>
                    <a:pt x="74" y="18"/>
                  </a:lnTo>
                  <a:lnTo>
                    <a:pt x="98" y="7"/>
                  </a:lnTo>
                  <a:lnTo>
                    <a:pt x="107" y="3"/>
                  </a:lnTo>
                  <a:lnTo>
                    <a:pt x="114" y="0"/>
                  </a:lnTo>
                  <a:lnTo>
                    <a:pt x="140" y="0"/>
                  </a:lnTo>
                  <a:lnTo>
                    <a:pt x="155" y="2"/>
                  </a:lnTo>
                  <a:lnTo>
                    <a:pt x="164" y="3"/>
                  </a:lnTo>
                  <a:lnTo>
                    <a:pt x="146" y="21"/>
                  </a:lnTo>
                  <a:lnTo>
                    <a:pt x="138" y="31"/>
                  </a:lnTo>
                  <a:lnTo>
                    <a:pt x="135" y="35"/>
                  </a:lnTo>
                  <a:lnTo>
                    <a:pt x="134" y="39"/>
                  </a:lnTo>
                  <a:lnTo>
                    <a:pt x="132" y="44"/>
                  </a:lnTo>
                  <a:lnTo>
                    <a:pt x="130" y="45"/>
                  </a:lnTo>
                  <a:lnTo>
                    <a:pt x="127" y="45"/>
                  </a:lnTo>
                  <a:lnTo>
                    <a:pt x="123" y="44"/>
                  </a:lnTo>
                  <a:lnTo>
                    <a:pt x="119" y="43"/>
                  </a:lnTo>
                  <a:lnTo>
                    <a:pt x="111" y="41"/>
                  </a:lnTo>
                  <a:lnTo>
                    <a:pt x="88" y="41"/>
                  </a:lnTo>
                  <a:lnTo>
                    <a:pt x="64" y="45"/>
                  </a:lnTo>
                  <a:lnTo>
                    <a:pt x="53" y="51"/>
                  </a:lnTo>
                  <a:lnTo>
                    <a:pt x="45" y="59"/>
                  </a:lnTo>
                  <a:lnTo>
                    <a:pt x="35" y="80"/>
                  </a:lnTo>
                  <a:lnTo>
                    <a:pt x="29" y="92"/>
                  </a:lnTo>
                  <a:lnTo>
                    <a:pt x="25" y="106"/>
                  </a:lnTo>
                  <a:lnTo>
                    <a:pt x="23" y="123"/>
                  </a:lnTo>
                  <a:lnTo>
                    <a:pt x="21" y="143"/>
                  </a:lnTo>
                  <a:lnTo>
                    <a:pt x="20" y="167"/>
                  </a:lnTo>
                  <a:lnTo>
                    <a:pt x="21" y="195"/>
                  </a:lnTo>
                  <a:lnTo>
                    <a:pt x="23" y="221"/>
                  </a:lnTo>
                  <a:lnTo>
                    <a:pt x="23" y="246"/>
                  </a:lnTo>
                  <a:lnTo>
                    <a:pt x="20" y="267"/>
                  </a:lnTo>
                  <a:lnTo>
                    <a:pt x="17" y="275"/>
                  </a:lnTo>
                  <a:lnTo>
                    <a:pt x="15" y="281"/>
                  </a:lnTo>
                  <a:lnTo>
                    <a:pt x="13" y="269"/>
                  </a:lnTo>
                  <a:lnTo>
                    <a:pt x="11" y="250"/>
                  </a:lnTo>
                  <a:lnTo>
                    <a:pt x="8" y="228"/>
                  </a:lnTo>
                  <a:lnTo>
                    <a:pt x="6" y="203"/>
                  </a:lnTo>
                  <a:lnTo>
                    <a:pt x="0" y="155"/>
                  </a:lnTo>
                  <a:lnTo>
                    <a:pt x="0" y="119"/>
                  </a:lnTo>
                  <a:lnTo>
                    <a:pt x="2" y="118"/>
                  </a:lnTo>
                  <a:lnTo>
                    <a:pt x="0" y="119"/>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134"/>
            <p:cNvSpPr/>
            <p:nvPr/>
          </p:nvSpPr>
          <p:spPr>
            <a:xfrm>
              <a:off x="3606" y="2669"/>
              <a:ext cx="51" cy="40"/>
            </a:xfrm>
            <a:custGeom>
              <a:rect b="b" l="l" r="r" t="t"/>
              <a:pathLst>
                <a:path extrusionOk="0" h="40" w="51">
                  <a:moveTo>
                    <a:pt x="0" y="3"/>
                  </a:moveTo>
                  <a:lnTo>
                    <a:pt x="8" y="12"/>
                  </a:lnTo>
                  <a:lnTo>
                    <a:pt x="16" y="20"/>
                  </a:lnTo>
                  <a:lnTo>
                    <a:pt x="32" y="32"/>
                  </a:lnTo>
                  <a:lnTo>
                    <a:pt x="41" y="36"/>
                  </a:lnTo>
                  <a:lnTo>
                    <a:pt x="50" y="39"/>
                  </a:lnTo>
                  <a:lnTo>
                    <a:pt x="46" y="29"/>
                  </a:lnTo>
                  <a:lnTo>
                    <a:pt x="42" y="20"/>
                  </a:lnTo>
                  <a:lnTo>
                    <a:pt x="33" y="18"/>
                  </a:lnTo>
                  <a:lnTo>
                    <a:pt x="21" y="14"/>
                  </a:lnTo>
                  <a:lnTo>
                    <a:pt x="8" y="7"/>
                  </a:lnTo>
                  <a:lnTo>
                    <a:pt x="0" y="3"/>
                  </a:lnTo>
                  <a:lnTo>
                    <a:pt x="3" y="0"/>
                  </a:lnTo>
                  <a:lnTo>
                    <a:pt x="0" y="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134"/>
            <p:cNvSpPr/>
            <p:nvPr/>
          </p:nvSpPr>
          <p:spPr>
            <a:xfrm>
              <a:off x="3553" y="2664"/>
              <a:ext cx="854" cy="770"/>
            </a:xfrm>
            <a:custGeom>
              <a:rect b="b" l="l" r="r" t="t"/>
              <a:pathLst>
                <a:path extrusionOk="0" h="770" w="854">
                  <a:moveTo>
                    <a:pt x="13" y="665"/>
                  </a:moveTo>
                  <a:lnTo>
                    <a:pt x="5" y="661"/>
                  </a:lnTo>
                  <a:lnTo>
                    <a:pt x="0" y="657"/>
                  </a:lnTo>
                  <a:lnTo>
                    <a:pt x="8" y="652"/>
                  </a:lnTo>
                  <a:lnTo>
                    <a:pt x="20" y="645"/>
                  </a:lnTo>
                  <a:lnTo>
                    <a:pt x="45" y="628"/>
                  </a:lnTo>
                  <a:lnTo>
                    <a:pt x="58" y="620"/>
                  </a:lnTo>
                  <a:lnTo>
                    <a:pt x="69" y="612"/>
                  </a:lnTo>
                  <a:lnTo>
                    <a:pt x="77" y="605"/>
                  </a:lnTo>
                  <a:lnTo>
                    <a:pt x="81" y="600"/>
                  </a:lnTo>
                  <a:lnTo>
                    <a:pt x="91" y="586"/>
                  </a:lnTo>
                  <a:lnTo>
                    <a:pt x="102" y="571"/>
                  </a:lnTo>
                  <a:lnTo>
                    <a:pt x="117" y="557"/>
                  </a:lnTo>
                  <a:lnTo>
                    <a:pt x="123" y="553"/>
                  </a:lnTo>
                  <a:lnTo>
                    <a:pt x="127" y="550"/>
                  </a:lnTo>
                  <a:lnTo>
                    <a:pt x="130" y="551"/>
                  </a:lnTo>
                  <a:lnTo>
                    <a:pt x="131" y="555"/>
                  </a:lnTo>
                  <a:lnTo>
                    <a:pt x="132" y="561"/>
                  </a:lnTo>
                  <a:lnTo>
                    <a:pt x="134" y="565"/>
                  </a:lnTo>
                  <a:lnTo>
                    <a:pt x="150" y="554"/>
                  </a:lnTo>
                  <a:lnTo>
                    <a:pt x="169" y="538"/>
                  </a:lnTo>
                  <a:lnTo>
                    <a:pt x="213" y="497"/>
                  </a:lnTo>
                  <a:lnTo>
                    <a:pt x="233" y="477"/>
                  </a:lnTo>
                  <a:lnTo>
                    <a:pt x="253" y="459"/>
                  </a:lnTo>
                  <a:lnTo>
                    <a:pt x="267" y="444"/>
                  </a:lnTo>
                  <a:lnTo>
                    <a:pt x="273" y="440"/>
                  </a:lnTo>
                  <a:lnTo>
                    <a:pt x="277" y="436"/>
                  </a:lnTo>
                  <a:lnTo>
                    <a:pt x="285" y="431"/>
                  </a:lnTo>
                  <a:lnTo>
                    <a:pt x="295" y="426"/>
                  </a:lnTo>
                  <a:lnTo>
                    <a:pt x="320" y="415"/>
                  </a:lnTo>
                  <a:lnTo>
                    <a:pt x="348" y="406"/>
                  </a:lnTo>
                  <a:lnTo>
                    <a:pt x="360" y="402"/>
                  </a:lnTo>
                  <a:lnTo>
                    <a:pt x="370" y="401"/>
                  </a:lnTo>
                  <a:lnTo>
                    <a:pt x="359" y="397"/>
                  </a:lnTo>
                  <a:lnTo>
                    <a:pt x="341" y="389"/>
                  </a:lnTo>
                  <a:lnTo>
                    <a:pt x="322" y="379"/>
                  </a:lnTo>
                  <a:lnTo>
                    <a:pt x="299" y="369"/>
                  </a:lnTo>
                  <a:lnTo>
                    <a:pt x="255" y="348"/>
                  </a:lnTo>
                  <a:lnTo>
                    <a:pt x="237" y="337"/>
                  </a:lnTo>
                  <a:lnTo>
                    <a:pt x="222" y="329"/>
                  </a:lnTo>
                  <a:lnTo>
                    <a:pt x="210" y="321"/>
                  </a:lnTo>
                  <a:lnTo>
                    <a:pt x="196" y="312"/>
                  </a:lnTo>
                  <a:lnTo>
                    <a:pt x="163" y="291"/>
                  </a:lnTo>
                  <a:lnTo>
                    <a:pt x="147" y="280"/>
                  </a:lnTo>
                  <a:lnTo>
                    <a:pt x="132" y="271"/>
                  </a:lnTo>
                  <a:lnTo>
                    <a:pt x="121" y="263"/>
                  </a:lnTo>
                  <a:lnTo>
                    <a:pt x="117" y="260"/>
                  </a:lnTo>
                  <a:lnTo>
                    <a:pt x="113" y="258"/>
                  </a:lnTo>
                  <a:lnTo>
                    <a:pt x="93" y="251"/>
                  </a:lnTo>
                  <a:lnTo>
                    <a:pt x="84" y="250"/>
                  </a:lnTo>
                  <a:lnTo>
                    <a:pt x="78" y="249"/>
                  </a:lnTo>
                  <a:lnTo>
                    <a:pt x="73" y="247"/>
                  </a:lnTo>
                  <a:lnTo>
                    <a:pt x="66" y="245"/>
                  </a:lnTo>
                  <a:lnTo>
                    <a:pt x="61" y="241"/>
                  </a:lnTo>
                  <a:lnTo>
                    <a:pt x="57" y="235"/>
                  </a:lnTo>
                  <a:lnTo>
                    <a:pt x="53" y="230"/>
                  </a:lnTo>
                  <a:lnTo>
                    <a:pt x="50" y="221"/>
                  </a:lnTo>
                  <a:lnTo>
                    <a:pt x="45" y="197"/>
                  </a:lnTo>
                  <a:lnTo>
                    <a:pt x="41" y="169"/>
                  </a:lnTo>
                  <a:lnTo>
                    <a:pt x="41" y="144"/>
                  </a:lnTo>
                  <a:lnTo>
                    <a:pt x="43" y="132"/>
                  </a:lnTo>
                  <a:lnTo>
                    <a:pt x="45" y="119"/>
                  </a:lnTo>
                  <a:lnTo>
                    <a:pt x="53" y="90"/>
                  </a:lnTo>
                  <a:lnTo>
                    <a:pt x="57" y="77"/>
                  </a:lnTo>
                  <a:lnTo>
                    <a:pt x="61" y="65"/>
                  </a:lnTo>
                  <a:lnTo>
                    <a:pt x="65" y="56"/>
                  </a:lnTo>
                  <a:lnTo>
                    <a:pt x="66" y="52"/>
                  </a:lnTo>
                  <a:lnTo>
                    <a:pt x="68" y="44"/>
                  </a:lnTo>
                  <a:lnTo>
                    <a:pt x="68" y="36"/>
                  </a:lnTo>
                  <a:lnTo>
                    <a:pt x="69" y="25"/>
                  </a:lnTo>
                  <a:lnTo>
                    <a:pt x="85" y="37"/>
                  </a:lnTo>
                  <a:lnTo>
                    <a:pt x="94" y="41"/>
                  </a:lnTo>
                  <a:lnTo>
                    <a:pt x="103" y="44"/>
                  </a:lnTo>
                  <a:lnTo>
                    <a:pt x="121" y="46"/>
                  </a:lnTo>
                  <a:lnTo>
                    <a:pt x="135" y="46"/>
                  </a:lnTo>
                  <a:lnTo>
                    <a:pt x="148" y="44"/>
                  </a:lnTo>
                  <a:lnTo>
                    <a:pt x="159" y="38"/>
                  </a:lnTo>
                  <a:lnTo>
                    <a:pt x="164" y="34"/>
                  </a:lnTo>
                  <a:lnTo>
                    <a:pt x="171" y="28"/>
                  </a:lnTo>
                  <a:lnTo>
                    <a:pt x="191" y="16"/>
                  </a:lnTo>
                  <a:lnTo>
                    <a:pt x="217" y="5"/>
                  </a:lnTo>
                  <a:lnTo>
                    <a:pt x="232" y="1"/>
                  </a:lnTo>
                  <a:lnTo>
                    <a:pt x="247" y="1"/>
                  </a:lnTo>
                  <a:lnTo>
                    <a:pt x="255" y="0"/>
                  </a:lnTo>
                  <a:lnTo>
                    <a:pt x="262" y="0"/>
                  </a:lnTo>
                  <a:lnTo>
                    <a:pt x="278" y="1"/>
                  </a:lnTo>
                  <a:lnTo>
                    <a:pt x="295" y="4"/>
                  </a:lnTo>
                  <a:lnTo>
                    <a:pt x="335" y="11"/>
                  </a:lnTo>
                  <a:lnTo>
                    <a:pt x="374" y="19"/>
                  </a:lnTo>
                  <a:lnTo>
                    <a:pt x="392" y="24"/>
                  </a:lnTo>
                  <a:lnTo>
                    <a:pt x="406" y="28"/>
                  </a:lnTo>
                  <a:lnTo>
                    <a:pt x="410" y="29"/>
                  </a:lnTo>
                  <a:lnTo>
                    <a:pt x="415" y="31"/>
                  </a:lnTo>
                  <a:lnTo>
                    <a:pt x="425" y="33"/>
                  </a:lnTo>
                  <a:lnTo>
                    <a:pt x="435" y="37"/>
                  </a:lnTo>
                  <a:lnTo>
                    <a:pt x="448" y="41"/>
                  </a:lnTo>
                  <a:lnTo>
                    <a:pt x="463" y="45"/>
                  </a:lnTo>
                  <a:lnTo>
                    <a:pt x="497" y="57"/>
                  </a:lnTo>
                  <a:lnTo>
                    <a:pt x="536" y="71"/>
                  </a:lnTo>
                  <a:lnTo>
                    <a:pt x="578" y="87"/>
                  </a:lnTo>
                  <a:lnTo>
                    <a:pt x="665" y="123"/>
                  </a:lnTo>
                  <a:lnTo>
                    <a:pt x="726" y="152"/>
                  </a:lnTo>
                  <a:lnTo>
                    <a:pt x="754" y="168"/>
                  </a:lnTo>
                  <a:lnTo>
                    <a:pt x="779" y="184"/>
                  </a:lnTo>
                  <a:lnTo>
                    <a:pt x="802" y="198"/>
                  </a:lnTo>
                  <a:lnTo>
                    <a:pt x="820" y="214"/>
                  </a:lnTo>
                  <a:lnTo>
                    <a:pt x="835" y="230"/>
                  </a:lnTo>
                  <a:lnTo>
                    <a:pt x="844" y="245"/>
                  </a:lnTo>
                  <a:lnTo>
                    <a:pt x="848" y="257"/>
                  </a:lnTo>
                  <a:lnTo>
                    <a:pt x="852" y="270"/>
                  </a:lnTo>
                  <a:lnTo>
                    <a:pt x="853" y="300"/>
                  </a:lnTo>
                  <a:lnTo>
                    <a:pt x="849" y="329"/>
                  </a:lnTo>
                  <a:lnTo>
                    <a:pt x="847" y="341"/>
                  </a:lnTo>
                  <a:lnTo>
                    <a:pt x="843" y="352"/>
                  </a:lnTo>
                  <a:lnTo>
                    <a:pt x="840" y="358"/>
                  </a:lnTo>
                  <a:lnTo>
                    <a:pt x="836" y="368"/>
                  </a:lnTo>
                  <a:lnTo>
                    <a:pt x="831" y="379"/>
                  </a:lnTo>
                  <a:lnTo>
                    <a:pt x="825" y="394"/>
                  </a:lnTo>
                  <a:lnTo>
                    <a:pt x="811" y="427"/>
                  </a:lnTo>
                  <a:lnTo>
                    <a:pt x="796" y="465"/>
                  </a:lnTo>
                  <a:lnTo>
                    <a:pt x="780" y="502"/>
                  </a:lnTo>
                  <a:lnTo>
                    <a:pt x="767" y="537"/>
                  </a:lnTo>
                  <a:lnTo>
                    <a:pt x="762" y="553"/>
                  </a:lnTo>
                  <a:lnTo>
                    <a:pt x="758" y="565"/>
                  </a:lnTo>
                  <a:lnTo>
                    <a:pt x="754" y="575"/>
                  </a:lnTo>
                  <a:lnTo>
                    <a:pt x="753" y="582"/>
                  </a:lnTo>
                  <a:lnTo>
                    <a:pt x="753" y="586"/>
                  </a:lnTo>
                  <a:lnTo>
                    <a:pt x="751" y="591"/>
                  </a:lnTo>
                  <a:lnTo>
                    <a:pt x="750" y="608"/>
                  </a:lnTo>
                  <a:lnTo>
                    <a:pt x="747" y="629"/>
                  </a:lnTo>
                  <a:lnTo>
                    <a:pt x="745" y="654"/>
                  </a:lnTo>
                  <a:lnTo>
                    <a:pt x="743" y="678"/>
                  </a:lnTo>
                  <a:lnTo>
                    <a:pt x="741" y="701"/>
                  </a:lnTo>
                  <a:lnTo>
                    <a:pt x="739" y="719"/>
                  </a:lnTo>
                  <a:lnTo>
                    <a:pt x="738" y="726"/>
                  </a:lnTo>
                  <a:lnTo>
                    <a:pt x="738" y="731"/>
                  </a:lnTo>
                  <a:lnTo>
                    <a:pt x="735" y="738"/>
                  </a:lnTo>
                  <a:lnTo>
                    <a:pt x="731" y="743"/>
                  </a:lnTo>
                  <a:lnTo>
                    <a:pt x="720" y="754"/>
                  </a:lnTo>
                  <a:lnTo>
                    <a:pt x="702" y="760"/>
                  </a:lnTo>
                  <a:lnTo>
                    <a:pt x="683" y="764"/>
                  </a:lnTo>
                  <a:lnTo>
                    <a:pt x="672" y="765"/>
                  </a:lnTo>
                  <a:lnTo>
                    <a:pt x="659" y="767"/>
                  </a:lnTo>
                  <a:lnTo>
                    <a:pt x="626" y="769"/>
                  </a:lnTo>
                  <a:lnTo>
                    <a:pt x="594" y="768"/>
                  </a:lnTo>
                  <a:lnTo>
                    <a:pt x="582" y="767"/>
                  </a:lnTo>
                  <a:lnTo>
                    <a:pt x="574" y="765"/>
                  </a:lnTo>
                  <a:lnTo>
                    <a:pt x="567" y="764"/>
                  </a:lnTo>
                  <a:lnTo>
                    <a:pt x="557" y="760"/>
                  </a:lnTo>
                  <a:lnTo>
                    <a:pt x="552" y="757"/>
                  </a:lnTo>
                  <a:lnTo>
                    <a:pt x="549" y="755"/>
                  </a:lnTo>
                  <a:lnTo>
                    <a:pt x="548" y="748"/>
                  </a:lnTo>
                  <a:lnTo>
                    <a:pt x="548" y="711"/>
                  </a:lnTo>
                  <a:lnTo>
                    <a:pt x="549" y="678"/>
                  </a:lnTo>
                  <a:lnTo>
                    <a:pt x="552" y="641"/>
                  </a:lnTo>
                  <a:lnTo>
                    <a:pt x="556" y="603"/>
                  </a:lnTo>
                  <a:lnTo>
                    <a:pt x="560" y="567"/>
                  </a:lnTo>
                  <a:lnTo>
                    <a:pt x="562" y="538"/>
                  </a:lnTo>
                  <a:lnTo>
                    <a:pt x="562" y="525"/>
                  </a:lnTo>
                  <a:lnTo>
                    <a:pt x="564" y="516"/>
                  </a:lnTo>
                  <a:lnTo>
                    <a:pt x="558" y="521"/>
                  </a:lnTo>
                  <a:lnTo>
                    <a:pt x="550" y="527"/>
                  </a:lnTo>
                  <a:lnTo>
                    <a:pt x="540" y="535"/>
                  </a:lnTo>
                  <a:lnTo>
                    <a:pt x="526" y="545"/>
                  </a:lnTo>
                  <a:lnTo>
                    <a:pt x="496" y="567"/>
                  </a:lnTo>
                  <a:lnTo>
                    <a:pt x="460" y="592"/>
                  </a:lnTo>
                  <a:lnTo>
                    <a:pt x="426" y="615"/>
                  </a:lnTo>
                  <a:lnTo>
                    <a:pt x="396" y="636"/>
                  </a:lnTo>
                  <a:lnTo>
                    <a:pt x="382" y="644"/>
                  </a:lnTo>
                  <a:lnTo>
                    <a:pt x="372" y="650"/>
                  </a:lnTo>
                  <a:lnTo>
                    <a:pt x="364" y="654"/>
                  </a:lnTo>
                  <a:lnTo>
                    <a:pt x="359" y="657"/>
                  </a:lnTo>
                  <a:lnTo>
                    <a:pt x="351" y="661"/>
                  </a:lnTo>
                  <a:lnTo>
                    <a:pt x="341" y="668"/>
                  </a:lnTo>
                  <a:lnTo>
                    <a:pt x="319" y="685"/>
                  </a:lnTo>
                  <a:lnTo>
                    <a:pt x="295" y="703"/>
                  </a:lnTo>
                  <a:lnTo>
                    <a:pt x="286" y="711"/>
                  </a:lnTo>
                  <a:lnTo>
                    <a:pt x="279" y="717"/>
                  </a:lnTo>
                  <a:lnTo>
                    <a:pt x="274" y="722"/>
                  </a:lnTo>
                  <a:lnTo>
                    <a:pt x="270" y="727"/>
                  </a:lnTo>
                  <a:lnTo>
                    <a:pt x="261" y="736"/>
                  </a:lnTo>
                  <a:lnTo>
                    <a:pt x="249" y="743"/>
                  </a:lnTo>
                  <a:lnTo>
                    <a:pt x="241" y="746"/>
                  </a:lnTo>
                  <a:lnTo>
                    <a:pt x="230" y="747"/>
                  </a:lnTo>
                  <a:lnTo>
                    <a:pt x="221" y="746"/>
                  </a:lnTo>
                  <a:lnTo>
                    <a:pt x="209" y="744"/>
                  </a:lnTo>
                  <a:lnTo>
                    <a:pt x="183" y="738"/>
                  </a:lnTo>
                  <a:lnTo>
                    <a:pt x="158" y="731"/>
                  </a:lnTo>
                  <a:lnTo>
                    <a:pt x="147" y="727"/>
                  </a:lnTo>
                  <a:lnTo>
                    <a:pt x="140" y="724"/>
                  </a:lnTo>
                  <a:lnTo>
                    <a:pt x="132" y="720"/>
                  </a:lnTo>
                  <a:lnTo>
                    <a:pt x="119" y="715"/>
                  </a:lnTo>
                  <a:lnTo>
                    <a:pt x="103" y="709"/>
                  </a:lnTo>
                  <a:lnTo>
                    <a:pt x="85" y="699"/>
                  </a:lnTo>
                  <a:lnTo>
                    <a:pt x="45" y="681"/>
                  </a:lnTo>
                  <a:lnTo>
                    <a:pt x="28" y="673"/>
                  </a:lnTo>
                  <a:lnTo>
                    <a:pt x="13" y="665"/>
                  </a:lnTo>
                  <a:lnTo>
                    <a:pt x="16" y="665"/>
                  </a:lnTo>
                  <a:lnTo>
                    <a:pt x="13" y="665"/>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134"/>
            <p:cNvSpPr/>
            <p:nvPr/>
          </p:nvSpPr>
          <p:spPr>
            <a:xfrm>
              <a:off x="3830" y="3065"/>
              <a:ext cx="112" cy="36"/>
            </a:xfrm>
            <a:custGeom>
              <a:rect b="b" l="l" r="r" t="t"/>
              <a:pathLst>
                <a:path extrusionOk="0" h="36" w="112">
                  <a:moveTo>
                    <a:pt x="0" y="35"/>
                  </a:moveTo>
                  <a:lnTo>
                    <a:pt x="8" y="30"/>
                  </a:lnTo>
                  <a:lnTo>
                    <a:pt x="18" y="25"/>
                  </a:lnTo>
                  <a:lnTo>
                    <a:pt x="43" y="14"/>
                  </a:lnTo>
                  <a:lnTo>
                    <a:pt x="71" y="5"/>
                  </a:lnTo>
                  <a:lnTo>
                    <a:pt x="83" y="1"/>
                  </a:lnTo>
                  <a:lnTo>
                    <a:pt x="93" y="0"/>
                  </a:lnTo>
                  <a:lnTo>
                    <a:pt x="103" y="2"/>
                  </a:lnTo>
                  <a:lnTo>
                    <a:pt x="111" y="5"/>
                  </a:lnTo>
                  <a:lnTo>
                    <a:pt x="99" y="13"/>
                  </a:lnTo>
                  <a:lnTo>
                    <a:pt x="93" y="15"/>
                  </a:lnTo>
                  <a:lnTo>
                    <a:pt x="89" y="18"/>
                  </a:lnTo>
                  <a:lnTo>
                    <a:pt x="70" y="17"/>
                  </a:lnTo>
                  <a:lnTo>
                    <a:pt x="47" y="19"/>
                  </a:lnTo>
                  <a:lnTo>
                    <a:pt x="25" y="25"/>
                  </a:lnTo>
                  <a:lnTo>
                    <a:pt x="0" y="35"/>
                  </a:lnTo>
                  <a:lnTo>
                    <a:pt x="0" y="34"/>
                  </a:lnTo>
                  <a:lnTo>
                    <a:pt x="0" y="3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134"/>
            <p:cNvSpPr/>
            <p:nvPr/>
          </p:nvSpPr>
          <p:spPr>
            <a:xfrm>
              <a:off x="3744" y="3049"/>
              <a:ext cx="450" cy="273"/>
            </a:xfrm>
            <a:custGeom>
              <a:rect b="b" l="l" r="r" t="t"/>
              <a:pathLst>
                <a:path extrusionOk="0" h="273" w="450">
                  <a:moveTo>
                    <a:pt x="373" y="131"/>
                  </a:moveTo>
                  <a:lnTo>
                    <a:pt x="367" y="136"/>
                  </a:lnTo>
                  <a:lnTo>
                    <a:pt x="359" y="142"/>
                  </a:lnTo>
                  <a:lnTo>
                    <a:pt x="349" y="150"/>
                  </a:lnTo>
                  <a:lnTo>
                    <a:pt x="335" y="160"/>
                  </a:lnTo>
                  <a:lnTo>
                    <a:pt x="305" y="182"/>
                  </a:lnTo>
                  <a:lnTo>
                    <a:pt x="269" y="207"/>
                  </a:lnTo>
                  <a:lnTo>
                    <a:pt x="235" y="230"/>
                  </a:lnTo>
                  <a:lnTo>
                    <a:pt x="205" y="251"/>
                  </a:lnTo>
                  <a:lnTo>
                    <a:pt x="191" y="259"/>
                  </a:lnTo>
                  <a:lnTo>
                    <a:pt x="181" y="265"/>
                  </a:lnTo>
                  <a:lnTo>
                    <a:pt x="173" y="269"/>
                  </a:lnTo>
                  <a:lnTo>
                    <a:pt x="168" y="272"/>
                  </a:lnTo>
                  <a:lnTo>
                    <a:pt x="166" y="267"/>
                  </a:lnTo>
                  <a:lnTo>
                    <a:pt x="169" y="260"/>
                  </a:lnTo>
                  <a:lnTo>
                    <a:pt x="174" y="255"/>
                  </a:lnTo>
                  <a:lnTo>
                    <a:pt x="181" y="250"/>
                  </a:lnTo>
                  <a:lnTo>
                    <a:pt x="187" y="246"/>
                  </a:lnTo>
                  <a:lnTo>
                    <a:pt x="198" y="238"/>
                  </a:lnTo>
                  <a:lnTo>
                    <a:pt x="226" y="220"/>
                  </a:lnTo>
                  <a:lnTo>
                    <a:pt x="252" y="202"/>
                  </a:lnTo>
                  <a:lnTo>
                    <a:pt x="263" y="194"/>
                  </a:lnTo>
                  <a:lnTo>
                    <a:pt x="268" y="190"/>
                  </a:lnTo>
                  <a:lnTo>
                    <a:pt x="242" y="201"/>
                  </a:lnTo>
                  <a:lnTo>
                    <a:pt x="209" y="211"/>
                  </a:lnTo>
                  <a:lnTo>
                    <a:pt x="173" y="222"/>
                  </a:lnTo>
                  <a:lnTo>
                    <a:pt x="136" y="230"/>
                  </a:lnTo>
                  <a:lnTo>
                    <a:pt x="97" y="236"/>
                  </a:lnTo>
                  <a:lnTo>
                    <a:pt x="60" y="240"/>
                  </a:lnTo>
                  <a:lnTo>
                    <a:pt x="27" y="239"/>
                  </a:lnTo>
                  <a:lnTo>
                    <a:pt x="13" y="236"/>
                  </a:lnTo>
                  <a:lnTo>
                    <a:pt x="0" y="234"/>
                  </a:lnTo>
                  <a:lnTo>
                    <a:pt x="35" y="228"/>
                  </a:lnTo>
                  <a:lnTo>
                    <a:pt x="74" y="220"/>
                  </a:lnTo>
                  <a:lnTo>
                    <a:pt x="152" y="203"/>
                  </a:lnTo>
                  <a:lnTo>
                    <a:pt x="187" y="193"/>
                  </a:lnTo>
                  <a:lnTo>
                    <a:pt x="219" y="183"/>
                  </a:lnTo>
                  <a:lnTo>
                    <a:pt x="246" y="173"/>
                  </a:lnTo>
                  <a:lnTo>
                    <a:pt x="255" y="168"/>
                  </a:lnTo>
                  <a:lnTo>
                    <a:pt x="263" y="164"/>
                  </a:lnTo>
                  <a:lnTo>
                    <a:pt x="279" y="153"/>
                  </a:lnTo>
                  <a:lnTo>
                    <a:pt x="295" y="140"/>
                  </a:lnTo>
                  <a:lnTo>
                    <a:pt x="328" y="113"/>
                  </a:lnTo>
                  <a:lnTo>
                    <a:pt x="343" y="102"/>
                  </a:lnTo>
                  <a:lnTo>
                    <a:pt x="358" y="91"/>
                  </a:lnTo>
                  <a:lnTo>
                    <a:pt x="370" y="83"/>
                  </a:lnTo>
                  <a:lnTo>
                    <a:pt x="378" y="78"/>
                  </a:lnTo>
                  <a:lnTo>
                    <a:pt x="384" y="74"/>
                  </a:lnTo>
                  <a:lnTo>
                    <a:pt x="394" y="67"/>
                  </a:lnTo>
                  <a:lnTo>
                    <a:pt x="414" y="50"/>
                  </a:lnTo>
                  <a:lnTo>
                    <a:pt x="423" y="39"/>
                  </a:lnTo>
                  <a:lnTo>
                    <a:pt x="429" y="28"/>
                  </a:lnTo>
                  <a:lnTo>
                    <a:pt x="433" y="14"/>
                  </a:lnTo>
                  <a:lnTo>
                    <a:pt x="433" y="0"/>
                  </a:lnTo>
                  <a:lnTo>
                    <a:pt x="439" y="6"/>
                  </a:lnTo>
                  <a:lnTo>
                    <a:pt x="443" y="16"/>
                  </a:lnTo>
                  <a:lnTo>
                    <a:pt x="447" y="22"/>
                  </a:lnTo>
                  <a:lnTo>
                    <a:pt x="449" y="28"/>
                  </a:lnTo>
                  <a:lnTo>
                    <a:pt x="444" y="46"/>
                  </a:lnTo>
                  <a:lnTo>
                    <a:pt x="437" y="62"/>
                  </a:lnTo>
                  <a:lnTo>
                    <a:pt x="427" y="78"/>
                  </a:lnTo>
                  <a:lnTo>
                    <a:pt x="415" y="92"/>
                  </a:lnTo>
                  <a:lnTo>
                    <a:pt x="392" y="115"/>
                  </a:lnTo>
                  <a:lnTo>
                    <a:pt x="382" y="124"/>
                  </a:lnTo>
                  <a:lnTo>
                    <a:pt x="373" y="131"/>
                  </a:lnTo>
                  <a:lnTo>
                    <a:pt x="374" y="129"/>
                  </a:lnTo>
                  <a:lnTo>
                    <a:pt x="373" y="131"/>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134"/>
            <p:cNvSpPr/>
            <p:nvPr/>
          </p:nvSpPr>
          <p:spPr>
            <a:xfrm>
              <a:off x="3634" y="3235"/>
              <a:ext cx="30" cy="63"/>
            </a:xfrm>
            <a:custGeom>
              <a:rect b="b" l="l" r="r" t="t"/>
              <a:pathLst>
                <a:path extrusionOk="0" h="63" w="30">
                  <a:moveTo>
                    <a:pt x="0" y="29"/>
                  </a:moveTo>
                  <a:lnTo>
                    <a:pt x="10" y="15"/>
                  </a:lnTo>
                  <a:lnTo>
                    <a:pt x="21" y="0"/>
                  </a:lnTo>
                  <a:lnTo>
                    <a:pt x="21" y="12"/>
                  </a:lnTo>
                  <a:lnTo>
                    <a:pt x="22" y="31"/>
                  </a:lnTo>
                  <a:lnTo>
                    <a:pt x="25" y="49"/>
                  </a:lnTo>
                  <a:lnTo>
                    <a:pt x="26" y="57"/>
                  </a:lnTo>
                  <a:lnTo>
                    <a:pt x="29" y="62"/>
                  </a:lnTo>
                  <a:lnTo>
                    <a:pt x="14" y="44"/>
                  </a:lnTo>
                  <a:lnTo>
                    <a:pt x="0" y="29"/>
                  </a:lnTo>
                  <a:lnTo>
                    <a:pt x="1" y="29"/>
                  </a:lnTo>
                  <a:lnTo>
                    <a:pt x="0" y="29"/>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4" name="Google Shape;1464;p134"/>
            <p:cNvSpPr/>
            <p:nvPr/>
          </p:nvSpPr>
          <p:spPr>
            <a:xfrm>
              <a:off x="4083" y="2905"/>
              <a:ext cx="143" cy="146"/>
            </a:xfrm>
            <a:custGeom>
              <a:rect b="b" l="l" r="r" t="t"/>
              <a:pathLst>
                <a:path extrusionOk="0" h="146" w="143">
                  <a:moveTo>
                    <a:pt x="0" y="0"/>
                  </a:moveTo>
                  <a:lnTo>
                    <a:pt x="15" y="13"/>
                  </a:lnTo>
                  <a:lnTo>
                    <a:pt x="31" y="29"/>
                  </a:lnTo>
                  <a:lnTo>
                    <a:pt x="65" y="67"/>
                  </a:lnTo>
                  <a:lnTo>
                    <a:pt x="81" y="87"/>
                  </a:lnTo>
                  <a:lnTo>
                    <a:pt x="94" y="108"/>
                  </a:lnTo>
                  <a:lnTo>
                    <a:pt x="105" y="127"/>
                  </a:lnTo>
                  <a:lnTo>
                    <a:pt x="110" y="145"/>
                  </a:lnTo>
                  <a:lnTo>
                    <a:pt x="114" y="127"/>
                  </a:lnTo>
                  <a:lnTo>
                    <a:pt x="122" y="108"/>
                  </a:lnTo>
                  <a:lnTo>
                    <a:pt x="131" y="92"/>
                  </a:lnTo>
                  <a:lnTo>
                    <a:pt x="142" y="82"/>
                  </a:lnTo>
                  <a:lnTo>
                    <a:pt x="133" y="84"/>
                  </a:lnTo>
                  <a:lnTo>
                    <a:pt x="125" y="90"/>
                  </a:lnTo>
                  <a:lnTo>
                    <a:pt x="113" y="101"/>
                  </a:lnTo>
                  <a:lnTo>
                    <a:pt x="104" y="88"/>
                  </a:lnTo>
                  <a:lnTo>
                    <a:pt x="92" y="74"/>
                  </a:lnTo>
                  <a:lnTo>
                    <a:pt x="60" y="42"/>
                  </a:lnTo>
                  <a:lnTo>
                    <a:pt x="43" y="27"/>
                  </a:lnTo>
                  <a:lnTo>
                    <a:pt x="27" y="16"/>
                  </a:lnTo>
                  <a:lnTo>
                    <a:pt x="12" y="6"/>
                  </a:lnTo>
                  <a:lnTo>
                    <a:pt x="0" y="0"/>
                  </a:lnTo>
                  <a:lnTo>
                    <a:pt x="2" y="0"/>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5" name="Google Shape;1465;p134"/>
            <p:cNvSpPr/>
            <p:nvPr/>
          </p:nvSpPr>
          <p:spPr>
            <a:xfrm>
              <a:off x="4218" y="2787"/>
              <a:ext cx="180" cy="153"/>
            </a:xfrm>
            <a:custGeom>
              <a:rect b="b" l="l" r="r" t="t"/>
              <a:pathLst>
                <a:path extrusionOk="0" h="153" w="180">
                  <a:moveTo>
                    <a:pt x="0" y="0"/>
                  </a:moveTo>
                  <a:lnTo>
                    <a:pt x="61" y="29"/>
                  </a:lnTo>
                  <a:lnTo>
                    <a:pt x="89" y="45"/>
                  </a:lnTo>
                  <a:lnTo>
                    <a:pt x="114" y="61"/>
                  </a:lnTo>
                  <a:lnTo>
                    <a:pt x="137" y="75"/>
                  </a:lnTo>
                  <a:lnTo>
                    <a:pt x="155" y="91"/>
                  </a:lnTo>
                  <a:lnTo>
                    <a:pt x="170" y="107"/>
                  </a:lnTo>
                  <a:lnTo>
                    <a:pt x="179" y="122"/>
                  </a:lnTo>
                  <a:lnTo>
                    <a:pt x="178" y="143"/>
                  </a:lnTo>
                  <a:lnTo>
                    <a:pt x="175" y="149"/>
                  </a:lnTo>
                  <a:lnTo>
                    <a:pt x="170" y="152"/>
                  </a:lnTo>
                  <a:lnTo>
                    <a:pt x="160" y="148"/>
                  </a:lnTo>
                  <a:lnTo>
                    <a:pt x="151" y="139"/>
                  </a:lnTo>
                  <a:lnTo>
                    <a:pt x="142" y="128"/>
                  </a:lnTo>
                  <a:lnTo>
                    <a:pt x="134" y="119"/>
                  </a:lnTo>
                  <a:lnTo>
                    <a:pt x="127" y="114"/>
                  </a:lnTo>
                  <a:lnTo>
                    <a:pt x="118" y="107"/>
                  </a:lnTo>
                  <a:lnTo>
                    <a:pt x="96" y="95"/>
                  </a:lnTo>
                  <a:lnTo>
                    <a:pt x="66" y="85"/>
                  </a:lnTo>
                  <a:lnTo>
                    <a:pt x="33" y="79"/>
                  </a:lnTo>
                  <a:lnTo>
                    <a:pt x="33" y="60"/>
                  </a:lnTo>
                  <a:lnTo>
                    <a:pt x="31" y="48"/>
                  </a:lnTo>
                  <a:lnTo>
                    <a:pt x="28" y="36"/>
                  </a:lnTo>
                  <a:lnTo>
                    <a:pt x="21" y="24"/>
                  </a:lnTo>
                  <a:lnTo>
                    <a:pt x="14" y="12"/>
                  </a:lnTo>
                  <a:lnTo>
                    <a:pt x="0" y="0"/>
                  </a:lnTo>
                  <a:lnTo>
                    <a:pt x="3" y="0"/>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6" name="Google Shape;1466;p134"/>
            <p:cNvSpPr/>
            <p:nvPr/>
          </p:nvSpPr>
          <p:spPr>
            <a:xfrm>
              <a:off x="4120" y="3416"/>
              <a:ext cx="16" cy="14"/>
            </a:xfrm>
            <a:custGeom>
              <a:rect b="b" l="l" r="r" t="t"/>
              <a:pathLst>
                <a:path extrusionOk="0" h="14" w="16">
                  <a:moveTo>
                    <a:pt x="0" y="12"/>
                  </a:moveTo>
                  <a:lnTo>
                    <a:pt x="2" y="5"/>
                  </a:lnTo>
                  <a:lnTo>
                    <a:pt x="6" y="0"/>
                  </a:lnTo>
                  <a:lnTo>
                    <a:pt x="10" y="2"/>
                  </a:lnTo>
                  <a:lnTo>
                    <a:pt x="15" y="2"/>
                  </a:lnTo>
                  <a:lnTo>
                    <a:pt x="11" y="7"/>
                  </a:lnTo>
                  <a:lnTo>
                    <a:pt x="7" y="13"/>
                  </a:lnTo>
                  <a:lnTo>
                    <a:pt x="0" y="12"/>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7" name="Google Shape;1467;p134"/>
            <p:cNvSpPr/>
            <p:nvPr/>
          </p:nvSpPr>
          <p:spPr>
            <a:xfrm>
              <a:off x="4536" y="2224"/>
              <a:ext cx="31" cy="71"/>
            </a:xfrm>
            <a:custGeom>
              <a:rect b="b" l="l" r="r" t="t"/>
              <a:pathLst>
                <a:path extrusionOk="0" h="71" w="31">
                  <a:moveTo>
                    <a:pt x="29" y="66"/>
                  </a:moveTo>
                  <a:lnTo>
                    <a:pt x="30" y="46"/>
                  </a:lnTo>
                  <a:lnTo>
                    <a:pt x="26" y="38"/>
                  </a:lnTo>
                  <a:lnTo>
                    <a:pt x="25" y="32"/>
                  </a:lnTo>
                  <a:lnTo>
                    <a:pt x="26" y="22"/>
                  </a:lnTo>
                  <a:lnTo>
                    <a:pt x="22" y="21"/>
                  </a:lnTo>
                  <a:lnTo>
                    <a:pt x="22" y="11"/>
                  </a:lnTo>
                  <a:lnTo>
                    <a:pt x="24" y="4"/>
                  </a:lnTo>
                  <a:lnTo>
                    <a:pt x="21" y="0"/>
                  </a:lnTo>
                  <a:lnTo>
                    <a:pt x="18" y="3"/>
                  </a:lnTo>
                  <a:lnTo>
                    <a:pt x="13" y="7"/>
                  </a:lnTo>
                  <a:lnTo>
                    <a:pt x="2" y="13"/>
                  </a:lnTo>
                  <a:lnTo>
                    <a:pt x="0" y="26"/>
                  </a:lnTo>
                  <a:lnTo>
                    <a:pt x="1" y="40"/>
                  </a:lnTo>
                  <a:lnTo>
                    <a:pt x="2" y="45"/>
                  </a:lnTo>
                  <a:lnTo>
                    <a:pt x="2" y="62"/>
                  </a:lnTo>
                  <a:lnTo>
                    <a:pt x="1" y="70"/>
                  </a:lnTo>
                  <a:lnTo>
                    <a:pt x="6" y="65"/>
                  </a:lnTo>
                  <a:lnTo>
                    <a:pt x="12" y="58"/>
                  </a:lnTo>
                  <a:lnTo>
                    <a:pt x="16" y="50"/>
                  </a:lnTo>
                  <a:lnTo>
                    <a:pt x="18" y="44"/>
                  </a:lnTo>
                  <a:lnTo>
                    <a:pt x="29" y="66"/>
                  </a:lnTo>
                  <a:lnTo>
                    <a:pt x="30" y="63"/>
                  </a:lnTo>
                  <a:lnTo>
                    <a:pt x="29" y="6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8" name="Google Shape;1468;p134"/>
            <p:cNvSpPr/>
            <p:nvPr/>
          </p:nvSpPr>
          <p:spPr>
            <a:xfrm>
              <a:off x="3712" y="2664"/>
              <a:ext cx="521" cy="219"/>
            </a:xfrm>
            <a:custGeom>
              <a:rect b="b" l="l" r="r" t="t"/>
              <a:pathLst>
                <a:path extrusionOk="0" h="219" w="521">
                  <a:moveTo>
                    <a:pt x="514" y="184"/>
                  </a:moveTo>
                  <a:lnTo>
                    <a:pt x="518" y="188"/>
                  </a:lnTo>
                  <a:lnTo>
                    <a:pt x="520" y="193"/>
                  </a:lnTo>
                  <a:lnTo>
                    <a:pt x="520" y="198"/>
                  </a:lnTo>
                  <a:lnTo>
                    <a:pt x="518" y="201"/>
                  </a:lnTo>
                  <a:lnTo>
                    <a:pt x="510" y="200"/>
                  </a:lnTo>
                  <a:lnTo>
                    <a:pt x="500" y="200"/>
                  </a:lnTo>
                  <a:lnTo>
                    <a:pt x="490" y="201"/>
                  </a:lnTo>
                  <a:lnTo>
                    <a:pt x="483" y="201"/>
                  </a:lnTo>
                  <a:lnTo>
                    <a:pt x="468" y="209"/>
                  </a:lnTo>
                  <a:lnTo>
                    <a:pt x="452" y="213"/>
                  </a:lnTo>
                  <a:lnTo>
                    <a:pt x="439" y="214"/>
                  </a:lnTo>
                  <a:lnTo>
                    <a:pt x="430" y="213"/>
                  </a:lnTo>
                  <a:lnTo>
                    <a:pt x="424" y="213"/>
                  </a:lnTo>
                  <a:lnTo>
                    <a:pt x="418" y="214"/>
                  </a:lnTo>
                  <a:lnTo>
                    <a:pt x="411" y="217"/>
                  </a:lnTo>
                  <a:lnTo>
                    <a:pt x="403" y="218"/>
                  </a:lnTo>
                  <a:lnTo>
                    <a:pt x="395" y="218"/>
                  </a:lnTo>
                  <a:lnTo>
                    <a:pt x="389" y="214"/>
                  </a:lnTo>
                  <a:lnTo>
                    <a:pt x="382" y="209"/>
                  </a:lnTo>
                  <a:lnTo>
                    <a:pt x="375" y="204"/>
                  </a:lnTo>
                  <a:lnTo>
                    <a:pt x="371" y="204"/>
                  </a:lnTo>
                  <a:lnTo>
                    <a:pt x="366" y="202"/>
                  </a:lnTo>
                  <a:lnTo>
                    <a:pt x="358" y="200"/>
                  </a:lnTo>
                  <a:lnTo>
                    <a:pt x="349" y="196"/>
                  </a:lnTo>
                  <a:lnTo>
                    <a:pt x="357" y="193"/>
                  </a:lnTo>
                  <a:lnTo>
                    <a:pt x="365" y="188"/>
                  </a:lnTo>
                  <a:lnTo>
                    <a:pt x="358" y="189"/>
                  </a:lnTo>
                  <a:lnTo>
                    <a:pt x="349" y="192"/>
                  </a:lnTo>
                  <a:lnTo>
                    <a:pt x="340" y="193"/>
                  </a:lnTo>
                  <a:lnTo>
                    <a:pt x="332" y="192"/>
                  </a:lnTo>
                  <a:lnTo>
                    <a:pt x="323" y="185"/>
                  </a:lnTo>
                  <a:lnTo>
                    <a:pt x="320" y="180"/>
                  </a:lnTo>
                  <a:lnTo>
                    <a:pt x="320" y="172"/>
                  </a:lnTo>
                  <a:lnTo>
                    <a:pt x="309" y="171"/>
                  </a:lnTo>
                  <a:lnTo>
                    <a:pt x="297" y="165"/>
                  </a:lnTo>
                  <a:lnTo>
                    <a:pt x="286" y="160"/>
                  </a:lnTo>
                  <a:lnTo>
                    <a:pt x="278" y="155"/>
                  </a:lnTo>
                  <a:lnTo>
                    <a:pt x="264" y="147"/>
                  </a:lnTo>
                  <a:lnTo>
                    <a:pt x="247" y="139"/>
                  </a:lnTo>
                  <a:lnTo>
                    <a:pt x="230" y="134"/>
                  </a:lnTo>
                  <a:lnTo>
                    <a:pt x="214" y="130"/>
                  </a:lnTo>
                  <a:lnTo>
                    <a:pt x="204" y="127"/>
                  </a:lnTo>
                  <a:lnTo>
                    <a:pt x="188" y="123"/>
                  </a:lnTo>
                  <a:lnTo>
                    <a:pt x="168" y="119"/>
                  </a:lnTo>
                  <a:lnTo>
                    <a:pt x="145" y="115"/>
                  </a:lnTo>
                  <a:lnTo>
                    <a:pt x="103" y="106"/>
                  </a:lnTo>
                  <a:lnTo>
                    <a:pt x="86" y="102"/>
                  </a:lnTo>
                  <a:lnTo>
                    <a:pt x="74" y="98"/>
                  </a:lnTo>
                  <a:lnTo>
                    <a:pt x="53" y="87"/>
                  </a:lnTo>
                  <a:lnTo>
                    <a:pt x="32" y="73"/>
                  </a:lnTo>
                  <a:lnTo>
                    <a:pt x="13" y="57"/>
                  </a:lnTo>
                  <a:lnTo>
                    <a:pt x="0" y="38"/>
                  </a:lnTo>
                  <a:lnTo>
                    <a:pt x="5" y="34"/>
                  </a:lnTo>
                  <a:lnTo>
                    <a:pt x="12" y="28"/>
                  </a:lnTo>
                  <a:lnTo>
                    <a:pt x="32" y="16"/>
                  </a:lnTo>
                  <a:lnTo>
                    <a:pt x="58" y="5"/>
                  </a:lnTo>
                  <a:lnTo>
                    <a:pt x="73" y="1"/>
                  </a:lnTo>
                  <a:lnTo>
                    <a:pt x="88" y="1"/>
                  </a:lnTo>
                  <a:lnTo>
                    <a:pt x="96" y="0"/>
                  </a:lnTo>
                  <a:lnTo>
                    <a:pt x="103" y="0"/>
                  </a:lnTo>
                  <a:lnTo>
                    <a:pt x="116" y="1"/>
                  </a:lnTo>
                  <a:lnTo>
                    <a:pt x="132" y="3"/>
                  </a:lnTo>
                  <a:lnTo>
                    <a:pt x="168" y="9"/>
                  </a:lnTo>
                  <a:lnTo>
                    <a:pt x="173" y="16"/>
                  </a:lnTo>
                  <a:lnTo>
                    <a:pt x="178" y="23"/>
                  </a:lnTo>
                  <a:lnTo>
                    <a:pt x="201" y="25"/>
                  </a:lnTo>
                  <a:lnTo>
                    <a:pt x="223" y="31"/>
                  </a:lnTo>
                  <a:lnTo>
                    <a:pt x="268" y="45"/>
                  </a:lnTo>
                  <a:lnTo>
                    <a:pt x="288" y="54"/>
                  </a:lnTo>
                  <a:lnTo>
                    <a:pt x="305" y="64"/>
                  </a:lnTo>
                  <a:lnTo>
                    <a:pt x="320" y="73"/>
                  </a:lnTo>
                  <a:lnTo>
                    <a:pt x="330" y="81"/>
                  </a:lnTo>
                  <a:lnTo>
                    <a:pt x="342" y="87"/>
                  </a:lnTo>
                  <a:lnTo>
                    <a:pt x="358" y="91"/>
                  </a:lnTo>
                  <a:lnTo>
                    <a:pt x="371" y="93"/>
                  </a:lnTo>
                  <a:lnTo>
                    <a:pt x="382" y="93"/>
                  </a:lnTo>
                  <a:lnTo>
                    <a:pt x="387" y="94"/>
                  </a:lnTo>
                  <a:lnTo>
                    <a:pt x="393" y="97"/>
                  </a:lnTo>
                  <a:lnTo>
                    <a:pt x="410" y="106"/>
                  </a:lnTo>
                  <a:lnTo>
                    <a:pt x="424" y="122"/>
                  </a:lnTo>
                  <a:lnTo>
                    <a:pt x="430" y="131"/>
                  </a:lnTo>
                  <a:lnTo>
                    <a:pt x="434" y="143"/>
                  </a:lnTo>
                  <a:lnTo>
                    <a:pt x="438" y="156"/>
                  </a:lnTo>
                  <a:lnTo>
                    <a:pt x="443" y="167"/>
                  </a:lnTo>
                  <a:lnTo>
                    <a:pt x="449" y="173"/>
                  </a:lnTo>
                  <a:lnTo>
                    <a:pt x="457" y="177"/>
                  </a:lnTo>
                  <a:lnTo>
                    <a:pt x="472" y="180"/>
                  </a:lnTo>
                  <a:lnTo>
                    <a:pt x="492" y="180"/>
                  </a:lnTo>
                  <a:lnTo>
                    <a:pt x="501" y="181"/>
                  </a:lnTo>
                  <a:lnTo>
                    <a:pt x="509" y="183"/>
                  </a:lnTo>
                  <a:lnTo>
                    <a:pt x="514" y="184"/>
                  </a:lnTo>
                  <a:lnTo>
                    <a:pt x="516" y="183"/>
                  </a:lnTo>
                  <a:lnTo>
                    <a:pt x="514" y="18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134"/>
            <p:cNvSpPr/>
            <p:nvPr/>
          </p:nvSpPr>
          <p:spPr>
            <a:xfrm>
              <a:off x="4111" y="3428"/>
              <a:ext cx="262" cy="120"/>
            </a:xfrm>
            <a:custGeom>
              <a:rect b="b" l="l" r="r" t="t"/>
              <a:pathLst>
                <a:path extrusionOk="0" h="120" w="262">
                  <a:moveTo>
                    <a:pt x="125" y="0"/>
                  </a:moveTo>
                  <a:lnTo>
                    <a:pt x="114" y="1"/>
                  </a:lnTo>
                  <a:lnTo>
                    <a:pt x="101" y="3"/>
                  </a:lnTo>
                  <a:lnTo>
                    <a:pt x="68" y="5"/>
                  </a:lnTo>
                  <a:lnTo>
                    <a:pt x="36" y="4"/>
                  </a:lnTo>
                  <a:lnTo>
                    <a:pt x="24" y="3"/>
                  </a:lnTo>
                  <a:lnTo>
                    <a:pt x="16" y="1"/>
                  </a:lnTo>
                  <a:lnTo>
                    <a:pt x="9" y="20"/>
                  </a:lnTo>
                  <a:lnTo>
                    <a:pt x="6" y="41"/>
                  </a:lnTo>
                  <a:lnTo>
                    <a:pt x="3" y="64"/>
                  </a:lnTo>
                  <a:lnTo>
                    <a:pt x="3" y="86"/>
                  </a:lnTo>
                  <a:lnTo>
                    <a:pt x="2" y="91"/>
                  </a:lnTo>
                  <a:lnTo>
                    <a:pt x="0" y="99"/>
                  </a:lnTo>
                  <a:lnTo>
                    <a:pt x="0" y="116"/>
                  </a:lnTo>
                  <a:lnTo>
                    <a:pt x="66" y="116"/>
                  </a:lnTo>
                  <a:lnTo>
                    <a:pt x="74" y="112"/>
                  </a:lnTo>
                  <a:lnTo>
                    <a:pt x="78" y="110"/>
                  </a:lnTo>
                  <a:lnTo>
                    <a:pt x="80" y="107"/>
                  </a:lnTo>
                  <a:lnTo>
                    <a:pt x="85" y="110"/>
                  </a:lnTo>
                  <a:lnTo>
                    <a:pt x="93" y="111"/>
                  </a:lnTo>
                  <a:lnTo>
                    <a:pt x="113" y="115"/>
                  </a:lnTo>
                  <a:lnTo>
                    <a:pt x="130" y="118"/>
                  </a:lnTo>
                  <a:lnTo>
                    <a:pt x="138" y="119"/>
                  </a:lnTo>
                  <a:lnTo>
                    <a:pt x="242" y="119"/>
                  </a:lnTo>
                  <a:lnTo>
                    <a:pt x="248" y="118"/>
                  </a:lnTo>
                  <a:lnTo>
                    <a:pt x="258" y="111"/>
                  </a:lnTo>
                  <a:lnTo>
                    <a:pt x="261" y="107"/>
                  </a:lnTo>
                  <a:lnTo>
                    <a:pt x="258" y="103"/>
                  </a:lnTo>
                  <a:lnTo>
                    <a:pt x="250" y="95"/>
                  </a:lnTo>
                  <a:lnTo>
                    <a:pt x="245" y="87"/>
                  </a:lnTo>
                  <a:lnTo>
                    <a:pt x="241" y="79"/>
                  </a:lnTo>
                  <a:lnTo>
                    <a:pt x="233" y="70"/>
                  </a:lnTo>
                  <a:lnTo>
                    <a:pt x="224" y="61"/>
                  </a:lnTo>
                  <a:lnTo>
                    <a:pt x="214" y="57"/>
                  </a:lnTo>
                  <a:lnTo>
                    <a:pt x="210" y="56"/>
                  </a:lnTo>
                  <a:lnTo>
                    <a:pt x="203" y="54"/>
                  </a:lnTo>
                  <a:lnTo>
                    <a:pt x="185" y="50"/>
                  </a:lnTo>
                  <a:lnTo>
                    <a:pt x="171" y="45"/>
                  </a:lnTo>
                  <a:lnTo>
                    <a:pt x="160" y="38"/>
                  </a:lnTo>
                  <a:lnTo>
                    <a:pt x="151" y="29"/>
                  </a:lnTo>
                  <a:lnTo>
                    <a:pt x="146" y="23"/>
                  </a:lnTo>
                  <a:lnTo>
                    <a:pt x="139" y="12"/>
                  </a:lnTo>
                  <a:lnTo>
                    <a:pt x="132" y="4"/>
                  </a:lnTo>
                  <a:lnTo>
                    <a:pt x="125" y="0"/>
                  </a:lnTo>
                  <a:lnTo>
                    <a:pt x="126" y="0"/>
                  </a:lnTo>
                  <a:lnTo>
                    <a:pt x="125"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0" name="Google Shape;1470;p134"/>
            <p:cNvSpPr/>
            <p:nvPr/>
          </p:nvSpPr>
          <p:spPr>
            <a:xfrm>
              <a:off x="3508" y="3329"/>
              <a:ext cx="283" cy="219"/>
            </a:xfrm>
            <a:custGeom>
              <a:rect b="b" l="l" r="r" t="t"/>
              <a:pathLst>
                <a:path extrusionOk="0" h="219" w="283">
                  <a:moveTo>
                    <a:pt x="185" y="59"/>
                  </a:moveTo>
                  <a:lnTo>
                    <a:pt x="179" y="57"/>
                  </a:lnTo>
                  <a:lnTo>
                    <a:pt x="171" y="53"/>
                  </a:lnTo>
                  <a:lnTo>
                    <a:pt x="160" y="48"/>
                  </a:lnTo>
                  <a:lnTo>
                    <a:pt x="148" y="42"/>
                  </a:lnTo>
                  <a:lnTo>
                    <a:pt x="126" y="32"/>
                  </a:lnTo>
                  <a:lnTo>
                    <a:pt x="101" y="21"/>
                  </a:lnTo>
                  <a:lnTo>
                    <a:pt x="78" y="11"/>
                  </a:lnTo>
                  <a:lnTo>
                    <a:pt x="58" y="0"/>
                  </a:lnTo>
                  <a:lnTo>
                    <a:pt x="52" y="5"/>
                  </a:lnTo>
                  <a:lnTo>
                    <a:pt x="43" y="13"/>
                  </a:lnTo>
                  <a:lnTo>
                    <a:pt x="25" y="32"/>
                  </a:lnTo>
                  <a:lnTo>
                    <a:pt x="8" y="53"/>
                  </a:lnTo>
                  <a:lnTo>
                    <a:pt x="3" y="62"/>
                  </a:lnTo>
                  <a:lnTo>
                    <a:pt x="0" y="70"/>
                  </a:lnTo>
                  <a:lnTo>
                    <a:pt x="8" y="79"/>
                  </a:lnTo>
                  <a:lnTo>
                    <a:pt x="19" y="90"/>
                  </a:lnTo>
                  <a:lnTo>
                    <a:pt x="45" y="114"/>
                  </a:lnTo>
                  <a:lnTo>
                    <a:pt x="57" y="126"/>
                  </a:lnTo>
                  <a:lnTo>
                    <a:pt x="69" y="135"/>
                  </a:lnTo>
                  <a:lnTo>
                    <a:pt x="77" y="143"/>
                  </a:lnTo>
                  <a:lnTo>
                    <a:pt x="82" y="147"/>
                  </a:lnTo>
                  <a:lnTo>
                    <a:pt x="85" y="141"/>
                  </a:lnTo>
                  <a:lnTo>
                    <a:pt x="90" y="140"/>
                  </a:lnTo>
                  <a:lnTo>
                    <a:pt x="93" y="143"/>
                  </a:lnTo>
                  <a:lnTo>
                    <a:pt x="97" y="148"/>
                  </a:lnTo>
                  <a:lnTo>
                    <a:pt x="103" y="156"/>
                  </a:lnTo>
                  <a:lnTo>
                    <a:pt x="111" y="164"/>
                  </a:lnTo>
                  <a:lnTo>
                    <a:pt x="131" y="182"/>
                  </a:lnTo>
                  <a:lnTo>
                    <a:pt x="151" y="198"/>
                  </a:lnTo>
                  <a:lnTo>
                    <a:pt x="166" y="206"/>
                  </a:lnTo>
                  <a:lnTo>
                    <a:pt x="176" y="211"/>
                  </a:lnTo>
                  <a:lnTo>
                    <a:pt x="188" y="214"/>
                  </a:lnTo>
                  <a:lnTo>
                    <a:pt x="203" y="217"/>
                  </a:lnTo>
                  <a:lnTo>
                    <a:pt x="218" y="218"/>
                  </a:lnTo>
                  <a:lnTo>
                    <a:pt x="236" y="218"/>
                  </a:lnTo>
                  <a:lnTo>
                    <a:pt x="257" y="217"/>
                  </a:lnTo>
                  <a:lnTo>
                    <a:pt x="270" y="214"/>
                  </a:lnTo>
                  <a:lnTo>
                    <a:pt x="278" y="211"/>
                  </a:lnTo>
                  <a:lnTo>
                    <a:pt x="281" y="207"/>
                  </a:lnTo>
                  <a:lnTo>
                    <a:pt x="282" y="204"/>
                  </a:lnTo>
                  <a:lnTo>
                    <a:pt x="277" y="197"/>
                  </a:lnTo>
                  <a:lnTo>
                    <a:pt x="273" y="194"/>
                  </a:lnTo>
                  <a:lnTo>
                    <a:pt x="273" y="182"/>
                  </a:lnTo>
                  <a:lnTo>
                    <a:pt x="269" y="169"/>
                  </a:lnTo>
                  <a:lnTo>
                    <a:pt x="261" y="157"/>
                  </a:lnTo>
                  <a:lnTo>
                    <a:pt x="254" y="153"/>
                  </a:lnTo>
                  <a:lnTo>
                    <a:pt x="248" y="151"/>
                  </a:lnTo>
                  <a:lnTo>
                    <a:pt x="232" y="145"/>
                  </a:lnTo>
                  <a:lnTo>
                    <a:pt x="216" y="137"/>
                  </a:lnTo>
                  <a:lnTo>
                    <a:pt x="204" y="128"/>
                  </a:lnTo>
                  <a:lnTo>
                    <a:pt x="201" y="123"/>
                  </a:lnTo>
                  <a:lnTo>
                    <a:pt x="201" y="118"/>
                  </a:lnTo>
                  <a:lnTo>
                    <a:pt x="200" y="108"/>
                  </a:lnTo>
                  <a:lnTo>
                    <a:pt x="195" y="100"/>
                  </a:lnTo>
                  <a:lnTo>
                    <a:pt x="188" y="92"/>
                  </a:lnTo>
                  <a:lnTo>
                    <a:pt x="185" y="85"/>
                  </a:lnTo>
                  <a:lnTo>
                    <a:pt x="185" y="58"/>
                  </a:lnTo>
                  <a:lnTo>
                    <a:pt x="185" y="5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1" name="Google Shape;1471;p134"/>
            <p:cNvSpPr/>
            <p:nvPr/>
          </p:nvSpPr>
          <p:spPr>
            <a:xfrm>
              <a:off x="4222" y="3466"/>
              <a:ext cx="77" cy="16"/>
            </a:xfrm>
            <a:custGeom>
              <a:rect b="b" l="l" r="r" t="t"/>
              <a:pathLst>
                <a:path extrusionOk="0" h="16" w="77">
                  <a:moveTo>
                    <a:pt x="74" y="12"/>
                  </a:moveTo>
                  <a:lnTo>
                    <a:pt x="60" y="7"/>
                  </a:lnTo>
                  <a:lnTo>
                    <a:pt x="49" y="0"/>
                  </a:lnTo>
                  <a:lnTo>
                    <a:pt x="36" y="2"/>
                  </a:lnTo>
                  <a:lnTo>
                    <a:pt x="23" y="6"/>
                  </a:lnTo>
                  <a:lnTo>
                    <a:pt x="10" y="10"/>
                  </a:lnTo>
                  <a:lnTo>
                    <a:pt x="0" y="15"/>
                  </a:lnTo>
                  <a:lnTo>
                    <a:pt x="15" y="15"/>
                  </a:lnTo>
                  <a:lnTo>
                    <a:pt x="36" y="14"/>
                  </a:lnTo>
                  <a:lnTo>
                    <a:pt x="57" y="12"/>
                  </a:lnTo>
                  <a:lnTo>
                    <a:pt x="76" y="12"/>
                  </a:lnTo>
                  <a:lnTo>
                    <a:pt x="74" y="12"/>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2" name="Google Shape;1472;p134"/>
            <p:cNvSpPr/>
            <p:nvPr/>
          </p:nvSpPr>
          <p:spPr>
            <a:xfrm>
              <a:off x="3675" y="3447"/>
              <a:ext cx="50" cy="20"/>
            </a:xfrm>
            <a:custGeom>
              <a:rect b="b" l="l" r="r" t="t"/>
              <a:pathLst>
                <a:path extrusionOk="0" h="20" w="50">
                  <a:moveTo>
                    <a:pt x="49" y="19"/>
                  </a:moveTo>
                  <a:lnTo>
                    <a:pt x="37" y="10"/>
                  </a:lnTo>
                  <a:lnTo>
                    <a:pt x="34" y="5"/>
                  </a:lnTo>
                  <a:lnTo>
                    <a:pt x="34" y="0"/>
                  </a:lnTo>
                  <a:lnTo>
                    <a:pt x="26" y="4"/>
                  </a:lnTo>
                  <a:lnTo>
                    <a:pt x="16" y="9"/>
                  </a:lnTo>
                  <a:lnTo>
                    <a:pt x="6" y="13"/>
                  </a:lnTo>
                  <a:lnTo>
                    <a:pt x="0" y="14"/>
                  </a:lnTo>
                  <a:lnTo>
                    <a:pt x="12" y="17"/>
                  </a:lnTo>
                  <a:lnTo>
                    <a:pt x="25" y="18"/>
                  </a:lnTo>
                  <a:lnTo>
                    <a:pt x="40" y="19"/>
                  </a:lnTo>
                  <a:lnTo>
                    <a:pt x="49" y="19"/>
                  </a:lnTo>
                  <a:lnTo>
                    <a:pt x="49" y="18"/>
                  </a:lnTo>
                  <a:lnTo>
                    <a:pt x="49" y="19"/>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3" name="Google Shape;1473;p134"/>
            <p:cNvSpPr/>
            <p:nvPr/>
          </p:nvSpPr>
          <p:spPr>
            <a:xfrm>
              <a:off x="3644" y="3369"/>
              <a:ext cx="50" cy="46"/>
            </a:xfrm>
            <a:custGeom>
              <a:rect b="b" l="l" r="r" t="t"/>
              <a:pathLst>
                <a:path extrusionOk="0" h="46" w="50">
                  <a:moveTo>
                    <a:pt x="49" y="45"/>
                  </a:moveTo>
                  <a:lnTo>
                    <a:pt x="49" y="19"/>
                  </a:lnTo>
                  <a:lnTo>
                    <a:pt x="32" y="12"/>
                  </a:lnTo>
                  <a:lnTo>
                    <a:pt x="12" y="2"/>
                  </a:lnTo>
                  <a:lnTo>
                    <a:pt x="6" y="1"/>
                  </a:lnTo>
                  <a:lnTo>
                    <a:pt x="0" y="0"/>
                  </a:lnTo>
                  <a:lnTo>
                    <a:pt x="10" y="9"/>
                  </a:lnTo>
                  <a:lnTo>
                    <a:pt x="24" y="22"/>
                  </a:lnTo>
                  <a:lnTo>
                    <a:pt x="40" y="35"/>
                  </a:lnTo>
                  <a:lnTo>
                    <a:pt x="49" y="4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134"/>
            <p:cNvSpPr/>
            <p:nvPr/>
          </p:nvSpPr>
          <p:spPr>
            <a:xfrm>
              <a:off x="4359" y="2112"/>
              <a:ext cx="327" cy="204"/>
            </a:xfrm>
            <a:custGeom>
              <a:rect b="b" l="l" r="r" t="t"/>
              <a:pathLst>
                <a:path extrusionOk="0" h="204" w="327">
                  <a:moveTo>
                    <a:pt x="138" y="103"/>
                  </a:moveTo>
                  <a:lnTo>
                    <a:pt x="0" y="203"/>
                  </a:lnTo>
                  <a:lnTo>
                    <a:pt x="9" y="198"/>
                  </a:lnTo>
                  <a:lnTo>
                    <a:pt x="23" y="190"/>
                  </a:lnTo>
                  <a:lnTo>
                    <a:pt x="62" y="169"/>
                  </a:lnTo>
                  <a:lnTo>
                    <a:pt x="80" y="157"/>
                  </a:lnTo>
                  <a:lnTo>
                    <a:pt x="97" y="146"/>
                  </a:lnTo>
                  <a:lnTo>
                    <a:pt x="111" y="138"/>
                  </a:lnTo>
                  <a:lnTo>
                    <a:pt x="116" y="136"/>
                  </a:lnTo>
                  <a:lnTo>
                    <a:pt x="121" y="130"/>
                  </a:lnTo>
                  <a:lnTo>
                    <a:pt x="126" y="128"/>
                  </a:lnTo>
                  <a:lnTo>
                    <a:pt x="138" y="121"/>
                  </a:lnTo>
                  <a:lnTo>
                    <a:pt x="149" y="116"/>
                  </a:lnTo>
                  <a:lnTo>
                    <a:pt x="153" y="113"/>
                  </a:lnTo>
                  <a:lnTo>
                    <a:pt x="156" y="112"/>
                  </a:lnTo>
                  <a:lnTo>
                    <a:pt x="194" y="88"/>
                  </a:lnTo>
                  <a:lnTo>
                    <a:pt x="198" y="86"/>
                  </a:lnTo>
                  <a:lnTo>
                    <a:pt x="207" y="80"/>
                  </a:lnTo>
                  <a:lnTo>
                    <a:pt x="230" y="67"/>
                  </a:lnTo>
                  <a:lnTo>
                    <a:pt x="252" y="55"/>
                  </a:lnTo>
                  <a:lnTo>
                    <a:pt x="260" y="50"/>
                  </a:lnTo>
                  <a:lnTo>
                    <a:pt x="264" y="49"/>
                  </a:lnTo>
                  <a:lnTo>
                    <a:pt x="277" y="35"/>
                  </a:lnTo>
                  <a:lnTo>
                    <a:pt x="286" y="35"/>
                  </a:lnTo>
                  <a:lnTo>
                    <a:pt x="294" y="34"/>
                  </a:lnTo>
                  <a:lnTo>
                    <a:pt x="304" y="29"/>
                  </a:lnTo>
                  <a:lnTo>
                    <a:pt x="309" y="19"/>
                  </a:lnTo>
                  <a:lnTo>
                    <a:pt x="313" y="12"/>
                  </a:lnTo>
                  <a:lnTo>
                    <a:pt x="317" y="6"/>
                  </a:lnTo>
                  <a:lnTo>
                    <a:pt x="326" y="0"/>
                  </a:lnTo>
                  <a:lnTo>
                    <a:pt x="309" y="1"/>
                  </a:lnTo>
                  <a:lnTo>
                    <a:pt x="298" y="2"/>
                  </a:lnTo>
                  <a:lnTo>
                    <a:pt x="284" y="10"/>
                  </a:lnTo>
                  <a:lnTo>
                    <a:pt x="277" y="14"/>
                  </a:lnTo>
                  <a:lnTo>
                    <a:pt x="273" y="19"/>
                  </a:lnTo>
                  <a:lnTo>
                    <a:pt x="268" y="30"/>
                  </a:lnTo>
                  <a:lnTo>
                    <a:pt x="264" y="33"/>
                  </a:lnTo>
                  <a:lnTo>
                    <a:pt x="253" y="38"/>
                  </a:lnTo>
                  <a:lnTo>
                    <a:pt x="240" y="45"/>
                  </a:lnTo>
                  <a:lnTo>
                    <a:pt x="224" y="54"/>
                  </a:lnTo>
                  <a:lnTo>
                    <a:pt x="194" y="71"/>
                  </a:lnTo>
                  <a:lnTo>
                    <a:pt x="182" y="78"/>
                  </a:lnTo>
                  <a:lnTo>
                    <a:pt x="174" y="82"/>
                  </a:lnTo>
                  <a:lnTo>
                    <a:pt x="167" y="86"/>
                  </a:lnTo>
                  <a:lnTo>
                    <a:pt x="158" y="91"/>
                  </a:lnTo>
                  <a:lnTo>
                    <a:pt x="138" y="10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134"/>
            <p:cNvSpPr/>
            <p:nvPr/>
          </p:nvSpPr>
          <p:spPr>
            <a:xfrm>
              <a:off x="4478" y="2194"/>
              <a:ext cx="76" cy="52"/>
            </a:xfrm>
            <a:custGeom>
              <a:rect b="b" l="l" r="r" t="t"/>
              <a:pathLst>
                <a:path extrusionOk="0" h="52" w="76">
                  <a:moveTo>
                    <a:pt x="0" y="51"/>
                  </a:moveTo>
                  <a:lnTo>
                    <a:pt x="1" y="38"/>
                  </a:lnTo>
                  <a:lnTo>
                    <a:pt x="6" y="30"/>
                  </a:lnTo>
                  <a:lnTo>
                    <a:pt x="13" y="23"/>
                  </a:lnTo>
                  <a:lnTo>
                    <a:pt x="19" y="21"/>
                  </a:lnTo>
                  <a:lnTo>
                    <a:pt x="26" y="17"/>
                  </a:lnTo>
                  <a:lnTo>
                    <a:pt x="37" y="10"/>
                  </a:lnTo>
                  <a:lnTo>
                    <a:pt x="47" y="4"/>
                  </a:lnTo>
                  <a:lnTo>
                    <a:pt x="55" y="0"/>
                  </a:lnTo>
                  <a:lnTo>
                    <a:pt x="59" y="0"/>
                  </a:lnTo>
                  <a:lnTo>
                    <a:pt x="64" y="1"/>
                  </a:lnTo>
                  <a:lnTo>
                    <a:pt x="75" y="6"/>
                  </a:lnTo>
                  <a:lnTo>
                    <a:pt x="67" y="9"/>
                  </a:lnTo>
                  <a:lnTo>
                    <a:pt x="55" y="13"/>
                  </a:lnTo>
                  <a:lnTo>
                    <a:pt x="46" y="17"/>
                  </a:lnTo>
                  <a:lnTo>
                    <a:pt x="41" y="19"/>
                  </a:lnTo>
                  <a:lnTo>
                    <a:pt x="38" y="25"/>
                  </a:lnTo>
                  <a:lnTo>
                    <a:pt x="37" y="30"/>
                  </a:lnTo>
                  <a:lnTo>
                    <a:pt x="34" y="31"/>
                  </a:lnTo>
                  <a:lnTo>
                    <a:pt x="30" y="34"/>
                  </a:lnTo>
                  <a:lnTo>
                    <a:pt x="19" y="39"/>
                  </a:lnTo>
                  <a:lnTo>
                    <a:pt x="7" y="46"/>
                  </a:lnTo>
                  <a:lnTo>
                    <a:pt x="2" y="48"/>
                  </a:lnTo>
                  <a:lnTo>
                    <a:pt x="0" y="51"/>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134"/>
            <p:cNvSpPr/>
            <p:nvPr/>
          </p:nvSpPr>
          <p:spPr>
            <a:xfrm>
              <a:off x="3745" y="2636"/>
              <a:ext cx="663" cy="229"/>
            </a:xfrm>
            <a:custGeom>
              <a:rect b="b" l="l" r="r" t="t"/>
              <a:pathLst>
                <a:path extrusionOk="0" h="229" w="663">
                  <a:moveTo>
                    <a:pt x="549" y="139"/>
                  </a:moveTo>
                  <a:lnTo>
                    <a:pt x="381" y="36"/>
                  </a:lnTo>
                  <a:lnTo>
                    <a:pt x="350" y="32"/>
                  </a:lnTo>
                  <a:lnTo>
                    <a:pt x="71" y="8"/>
                  </a:lnTo>
                  <a:lnTo>
                    <a:pt x="0" y="0"/>
                  </a:lnTo>
                  <a:lnTo>
                    <a:pt x="332" y="204"/>
                  </a:lnTo>
                  <a:lnTo>
                    <a:pt x="662" y="228"/>
                  </a:lnTo>
                  <a:lnTo>
                    <a:pt x="662" y="211"/>
                  </a:lnTo>
                  <a:lnTo>
                    <a:pt x="549" y="13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134"/>
            <p:cNvSpPr/>
            <p:nvPr/>
          </p:nvSpPr>
          <p:spPr>
            <a:xfrm>
              <a:off x="3815" y="2644"/>
              <a:ext cx="593" cy="204"/>
            </a:xfrm>
            <a:custGeom>
              <a:rect b="b" l="l" r="r" t="t"/>
              <a:pathLst>
                <a:path extrusionOk="0" h="204" w="593">
                  <a:moveTo>
                    <a:pt x="479" y="131"/>
                  </a:moveTo>
                  <a:lnTo>
                    <a:pt x="280" y="24"/>
                  </a:lnTo>
                  <a:lnTo>
                    <a:pt x="1" y="0"/>
                  </a:lnTo>
                  <a:lnTo>
                    <a:pt x="0" y="0"/>
                  </a:lnTo>
                  <a:lnTo>
                    <a:pt x="40" y="8"/>
                  </a:lnTo>
                  <a:lnTo>
                    <a:pt x="75" y="16"/>
                  </a:lnTo>
                  <a:lnTo>
                    <a:pt x="91" y="21"/>
                  </a:lnTo>
                  <a:lnTo>
                    <a:pt x="104" y="27"/>
                  </a:lnTo>
                  <a:lnTo>
                    <a:pt x="116" y="32"/>
                  </a:lnTo>
                  <a:lnTo>
                    <a:pt x="124" y="39"/>
                  </a:lnTo>
                  <a:lnTo>
                    <a:pt x="142" y="39"/>
                  </a:lnTo>
                  <a:lnTo>
                    <a:pt x="142" y="40"/>
                  </a:lnTo>
                  <a:lnTo>
                    <a:pt x="148" y="36"/>
                  </a:lnTo>
                  <a:lnTo>
                    <a:pt x="157" y="33"/>
                  </a:lnTo>
                  <a:lnTo>
                    <a:pt x="179" y="33"/>
                  </a:lnTo>
                  <a:lnTo>
                    <a:pt x="188" y="35"/>
                  </a:lnTo>
                  <a:lnTo>
                    <a:pt x="200" y="37"/>
                  </a:lnTo>
                  <a:lnTo>
                    <a:pt x="212" y="41"/>
                  </a:lnTo>
                  <a:lnTo>
                    <a:pt x="221" y="45"/>
                  </a:lnTo>
                  <a:lnTo>
                    <a:pt x="226" y="51"/>
                  </a:lnTo>
                  <a:lnTo>
                    <a:pt x="227" y="54"/>
                  </a:lnTo>
                  <a:lnTo>
                    <a:pt x="226" y="58"/>
                  </a:lnTo>
                  <a:lnTo>
                    <a:pt x="222" y="61"/>
                  </a:lnTo>
                  <a:lnTo>
                    <a:pt x="218" y="64"/>
                  </a:lnTo>
                  <a:lnTo>
                    <a:pt x="218" y="65"/>
                  </a:lnTo>
                  <a:lnTo>
                    <a:pt x="220" y="69"/>
                  </a:lnTo>
                  <a:lnTo>
                    <a:pt x="217" y="73"/>
                  </a:lnTo>
                  <a:lnTo>
                    <a:pt x="209" y="74"/>
                  </a:lnTo>
                  <a:lnTo>
                    <a:pt x="197" y="76"/>
                  </a:lnTo>
                  <a:lnTo>
                    <a:pt x="180" y="76"/>
                  </a:lnTo>
                  <a:lnTo>
                    <a:pt x="177" y="74"/>
                  </a:lnTo>
                  <a:lnTo>
                    <a:pt x="175" y="73"/>
                  </a:lnTo>
                  <a:lnTo>
                    <a:pt x="169" y="69"/>
                  </a:lnTo>
                  <a:lnTo>
                    <a:pt x="157" y="60"/>
                  </a:lnTo>
                  <a:lnTo>
                    <a:pt x="147" y="49"/>
                  </a:lnTo>
                  <a:lnTo>
                    <a:pt x="143" y="44"/>
                  </a:lnTo>
                  <a:lnTo>
                    <a:pt x="142" y="40"/>
                  </a:lnTo>
                  <a:lnTo>
                    <a:pt x="142" y="39"/>
                  </a:lnTo>
                  <a:lnTo>
                    <a:pt x="124" y="39"/>
                  </a:lnTo>
                  <a:lnTo>
                    <a:pt x="128" y="44"/>
                  </a:lnTo>
                  <a:lnTo>
                    <a:pt x="131" y="48"/>
                  </a:lnTo>
                  <a:lnTo>
                    <a:pt x="131" y="51"/>
                  </a:lnTo>
                  <a:lnTo>
                    <a:pt x="130" y="52"/>
                  </a:lnTo>
                  <a:lnTo>
                    <a:pt x="118" y="52"/>
                  </a:lnTo>
                  <a:lnTo>
                    <a:pt x="106" y="54"/>
                  </a:lnTo>
                  <a:lnTo>
                    <a:pt x="104" y="57"/>
                  </a:lnTo>
                  <a:lnTo>
                    <a:pt x="106" y="60"/>
                  </a:lnTo>
                  <a:lnTo>
                    <a:pt x="108" y="64"/>
                  </a:lnTo>
                  <a:lnTo>
                    <a:pt x="118" y="72"/>
                  </a:lnTo>
                  <a:lnTo>
                    <a:pt x="124" y="80"/>
                  </a:lnTo>
                  <a:lnTo>
                    <a:pt x="131" y="85"/>
                  </a:lnTo>
                  <a:lnTo>
                    <a:pt x="136" y="88"/>
                  </a:lnTo>
                  <a:lnTo>
                    <a:pt x="142" y="86"/>
                  </a:lnTo>
                  <a:lnTo>
                    <a:pt x="144" y="86"/>
                  </a:lnTo>
                  <a:lnTo>
                    <a:pt x="148" y="85"/>
                  </a:lnTo>
                  <a:lnTo>
                    <a:pt x="157" y="84"/>
                  </a:lnTo>
                  <a:lnTo>
                    <a:pt x="167" y="84"/>
                  </a:lnTo>
                  <a:lnTo>
                    <a:pt x="163" y="89"/>
                  </a:lnTo>
                  <a:lnTo>
                    <a:pt x="161" y="91"/>
                  </a:lnTo>
                  <a:lnTo>
                    <a:pt x="163" y="93"/>
                  </a:lnTo>
                  <a:lnTo>
                    <a:pt x="169" y="91"/>
                  </a:lnTo>
                  <a:lnTo>
                    <a:pt x="179" y="90"/>
                  </a:lnTo>
                  <a:lnTo>
                    <a:pt x="201" y="90"/>
                  </a:lnTo>
                  <a:lnTo>
                    <a:pt x="192" y="98"/>
                  </a:lnTo>
                  <a:lnTo>
                    <a:pt x="208" y="101"/>
                  </a:lnTo>
                  <a:lnTo>
                    <a:pt x="214" y="102"/>
                  </a:lnTo>
                  <a:lnTo>
                    <a:pt x="217" y="105"/>
                  </a:lnTo>
                  <a:lnTo>
                    <a:pt x="225" y="107"/>
                  </a:lnTo>
                  <a:lnTo>
                    <a:pt x="227" y="103"/>
                  </a:lnTo>
                  <a:lnTo>
                    <a:pt x="233" y="103"/>
                  </a:lnTo>
                  <a:lnTo>
                    <a:pt x="246" y="107"/>
                  </a:lnTo>
                  <a:lnTo>
                    <a:pt x="255" y="111"/>
                  </a:lnTo>
                  <a:lnTo>
                    <a:pt x="262" y="114"/>
                  </a:lnTo>
                  <a:lnTo>
                    <a:pt x="267" y="115"/>
                  </a:lnTo>
                  <a:lnTo>
                    <a:pt x="274" y="115"/>
                  </a:lnTo>
                  <a:lnTo>
                    <a:pt x="282" y="117"/>
                  </a:lnTo>
                  <a:lnTo>
                    <a:pt x="287" y="119"/>
                  </a:lnTo>
                  <a:lnTo>
                    <a:pt x="280" y="115"/>
                  </a:lnTo>
                  <a:lnTo>
                    <a:pt x="271" y="110"/>
                  </a:lnTo>
                  <a:lnTo>
                    <a:pt x="261" y="105"/>
                  </a:lnTo>
                  <a:lnTo>
                    <a:pt x="253" y="103"/>
                  </a:lnTo>
                  <a:lnTo>
                    <a:pt x="275" y="106"/>
                  </a:lnTo>
                  <a:lnTo>
                    <a:pt x="296" y="114"/>
                  </a:lnTo>
                  <a:lnTo>
                    <a:pt x="313" y="125"/>
                  </a:lnTo>
                  <a:lnTo>
                    <a:pt x="319" y="131"/>
                  </a:lnTo>
                  <a:lnTo>
                    <a:pt x="323" y="138"/>
                  </a:lnTo>
                  <a:lnTo>
                    <a:pt x="324" y="144"/>
                  </a:lnTo>
                  <a:lnTo>
                    <a:pt x="323" y="150"/>
                  </a:lnTo>
                  <a:lnTo>
                    <a:pt x="319" y="155"/>
                  </a:lnTo>
                  <a:lnTo>
                    <a:pt x="312" y="160"/>
                  </a:lnTo>
                  <a:lnTo>
                    <a:pt x="299" y="166"/>
                  </a:lnTo>
                  <a:lnTo>
                    <a:pt x="283" y="166"/>
                  </a:lnTo>
                  <a:lnTo>
                    <a:pt x="267" y="162"/>
                  </a:lnTo>
                  <a:lnTo>
                    <a:pt x="254" y="154"/>
                  </a:lnTo>
                  <a:lnTo>
                    <a:pt x="243" y="143"/>
                  </a:lnTo>
                  <a:lnTo>
                    <a:pt x="241" y="136"/>
                  </a:lnTo>
                  <a:lnTo>
                    <a:pt x="241" y="130"/>
                  </a:lnTo>
                  <a:lnTo>
                    <a:pt x="237" y="126"/>
                  </a:lnTo>
                  <a:lnTo>
                    <a:pt x="231" y="119"/>
                  </a:lnTo>
                  <a:lnTo>
                    <a:pt x="227" y="113"/>
                  </a:lnTo>
                  <a:lnTo>
                    <a:pt x="225" y="107"/>
                  </a:lnTo>
                  <a:lnTo>
                    <a:pt x="217" y="105"/>
                  </a:lnTo>
                  <a:lnTo>
                    <a:pt x="214" y="114"/>
                  </a:lnTo>
                  <a:lnTo>
                    <a:pt x="209" y="123"/>
                  </a:lnTo>
                  <a:lnTo>
                    <a:pt x="217" y="130"/>
                  </a:lnTo>
                  <a:lnTo>
                    <a:pt x="222" y="135"/>
                  </a:lnTo>
                  <a:lnTo>
                    <a:pt x="221" y="139"/>
                  </a:lnTo>
                  <a:lnTo>
                    <a:pt x="218" y="143"/>
                  </a:lnTo>
                  <a:lnTo>
                    <a:pt x="272" y="179"/>
                  </a:lnTo>
                  <a:lnTo>
                    <a:pt x="275" y="179"/>
                  </a:lnTo>
                  <a:lnTo>
                    <a:pt x="280" y="180"/>
                  </a:lnTo>
                  <a:lnTo>
                    <a:pt x="287" y="180"/>
                  </a:lnTo>
                  <a:lnTo>
                    <a:pt x="296" y="181"/>
                  </a:lnTo>
                  <a:lnTo>
                    <a:pt x="308" y="181"/>
                  </a:lnTo>
                  <a:lnTo>
                    <a:pt x="323" y="183"/>
                  </a:lnTo>
                  <a:lnTo>
                    <a:pt x="339" y="184"/>
                  </a:lnTo>
                  <a:lnTo>
                    <a:pt x="357" y="185"/>
                  </a:lnTo>
                  <a:lnTo>
                    <a:pt x="378" y="187"/>
                  </a:lnTo>
                  <a:lnTo>
                    <a:pt x="402" y="188"/>
                  </a:lnTo>
                  <a:lnTo>
                    <a:pt x="427" y="191"/>
                  </a:lnTo>
                  <a:lnTo>
                    <a:pt x="455" y="192"/>
                  </a:lnTo>
                  <a:lnTo>
                    <a:pt x="485" y="195"/>
                  </a:lnTo>
                  <a:lnTo>
                    <a:pt x="518" y="197"/>
                  </a:lnTo>
                  <a:lnTo>
                    <a:pt x="554" y="200"/>
                  </a:lnTo>
                  <a:lnTo>
                    <a:pt x="591" y="203"/>
                  </a:lnTo>
                  <a:lnTo>
                    <a:pt x="592" y="203"/>
                  </a:lnTo>
                  <a:lnTo>
                    <a:pt x="479" y="131"/>
                  </a:lnTo>
                  <a:lnTo>
                    <a:pt x="428" y="130"/>
                  </a:lnTo>
                  <a:lnTo>
                    <a:pt x="428" y="136"/>
                  </a:lnTo>
                  <a:lnTo>
                    <a:pt x="423" y="140"/>
                  </a:lnTo>
                  <a:lnTo>
                    <a:pt x="415" y="142"/>
                  </a:lnTo>
                  <a:lnTo>
                    <a:pt x="406" y="140"/>
                  </a:lnTo>
                  <a:lnTo>
                    <a:pt x="399" y="139"/>
                  </a:lnTo>
                  <a:lnTo>
                    <a:pt x="389" y="136"/>
                  </a:lnTo>
                  <a:lnTo>
                    <a:pt x="378" y="134"/>
                  </a:lnTo>
                  <a:lnTo>
                    <a:pt x="366" y="131"/>
                  </a:lnTo>
                  <a:lnTo>
                    <a:pt x="339" y="119"/>
                  </a:lnTo>
                  <a:lnTo>
                    <a:pt x="325" y="111"/>
                  </a:lnTo>
                  <a:lnTo>
                    <a:pt x="312" y="101"/>
                  </a:lnTo>
                  <a:lnTo>
                    <a:pt x="317" y="101"/>
                  </a:lnTo>
                  <a:lnTo>
                    <a:pt x="324" y="102"/>
                  </a:lnTo>
                  <a:lnTo>
                    <a:pt x="341" y="106"/>
                  </a:lnTo>
                  <a:lnTo>
                    <a:pt x="356" y="109"/>
                  </a:lnTo>
                  <a:lnTo>
                    <a:pt x="361" y="110"/>
                  </a:lnTo>
                  <a:lnTo>
                    <a:pt x="362" y="109"/>
                  </a:lnTo>
                  <a:lnTo>
                    <a:pt x="362" y="99"/>
                  </a:lnTo>
                  <a:lnTo>
                    <a:pt x="364" y="95"/>
                  </a:lnTo>
                  <a:lnTo>
                    <a:pt x="366" y="94"/>
                  </a:lnTo>
                  <a:lnTo>
                    <a:pt x="369" y="95"/>
                  </a:lnTo>
                  <a:lnTo>
                    <a:pt x="376" y="98"/>
                  </a:lnTo>
                  <a:lnTo>
                    <a:pt x="393" y="105"/>
                  </a:lnTo>
                  <a:lnTo>
                    <a:pt x="413" y="117"/>
                  </a:lnTo>
                  <a:lnTo>
                    <a:pt x="428" y="130"/>
                  </a:lnTo>
                  <a:lnTo>
                    <a:pt x="479" y="131"/>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8" name="Google Shape;1478;p134"/>
            <p:cNvSpPr/>
            <p:nvPr/>
          </p:nvSpPr>
          <p:spPr>
            <a:xfrm>
              <a:off x="3705" y="2417"/>
              <a:ext cx="132" cy="267"/>
            </a:xfrm>
            <a:custGeom>
              <a:rect b="b" l="l" r="r" t="t"/>
              <a:pathLst>
                <a:path extrusionOk="0" h="267" w="132">
                  <a:moveTo>
                    <a:pt x="95" y="248"/>
                  </a:moveTo>
                  <a:lnTo>
                    <a:pt x="103" y="247"/>
                  </a:lnTo>
                  <a:lnTo>
                    <a:pt x="110" y="247"/>
                  </a:lnTo>
                  <a:lnTo>
                    <a:pt x="111" y="243"/>
                  </a:lnTo>
                  <a:lnTo>
                    <a:pt x="111" y="231"/>
                  </a:lnTo>
                  <a:lnTo>
                    <a:pt x="110" y="227"/>
                  </a:lnTo>
                  <a:lnTo>
                    <a:pt x="107" y="215"/>
                  </a:lnTo>
                  <a:lnTo>
                    <a:pt x="107" y="210"/>
                  </a:lnTo>
                  <a:lnTo>
                    <a:pt x="109" y="207"/>
                  </a:lnTo>
                  <a:lnTo>
                    <a:pt x="107" y="205"/>
                  </a:lnTo>
                  <a:lnTo>
                    <a:pt x="102" y="202"/>
                  </a:lnTo>
                  <a:lnTo>
                    <a:pt x="98" y="201"/>
                  </a:lnTo>
                  <a:lnTo>
                    <a:pt x="97" y="200"/>
                  </a:lnTo>
                  <a:lnTo>
                    <a:pt x="105" y="180"/>
                  </a:lnTo>
                  <a:lnTo>
                    <a:pt x="111" y="155"/>
                  </a:lnTo>
                  <a:lnTo>
                    <a:pt x="118" y="126"/>
                  </a:lnTo>
                  <a:lnTo>
                    <a:pt x="123" y="95"/>
                  </a:lnTo>
                  <a:lnTo>
                    <a:pt x="127" y="65"/>
                  </a:lnTo>
                  <a:lnTo>
                    <a:pt x="130" y="37"/>
                  </a:lnTo>
                  <a:lnTo>
                    <a:pt x="131" y="14"/>
                  </a:lnTo>
                  <a:lnTo>
                    <a:pt x="131" y="7"/>
                  </a:lnTo>
                  <a:lnTo>
                    <a:pt x="130" y="0"/>
                  </a:lnTo>
                  <a:lnTo>
                    <a:pt x="122" y="25"/>
                  </a:lnTo>
                  <a:lnTo>
                    <a:pt x="118" y="37"/>
                  </a:lnTo>
                  <a:lnTo>
                    <a:pt x="111" y="46"/>
                  </a:lnTo>
                  <a:lnTo>
                    <a:pt x="109" y="63"/>
                  </a:lnTo>
                  <a:lnTo>
                    <a:pt x="102" y="85"/>
                  </a:lnTo>
                  <a:lnTo>
                    <a:pt x="86" y="129"/>
                  </a:lnTo>
                  <a:lnTo>
                    <a:pt x="77" y="151"/>
                  </a:lnTo>
                  <a:lnTo>
                    <a:pt x="69" y="169"/>
                  </a:lnTo>
                  <a:lnTo>
                    <a:pt x="61" y="184"/>
                  </a:lnTo>
                  <a:lnTo>
                    <a:pt x="54" y="192"/>
                  </a:lnTo>
                  <a:lnTo>
                    <a:pt x="66" y="193"/>
                  </a:lnTo>
                  <a:lnTo>
                    <a:pt x="77" y="197"/>
                  </a:lnTo>
                  <a:lnTo>
                    <a:pt x="45" y="200"/>
                  </a:lnTo>
                  <a:lnTo>
                    <a:pt x="33" y="202"/>
                  </a:lnTo>
                  <a:lnTo>
                    <a:pt x="25" y="205"/>
                  </a:lnTo>
                  <a:lnTo>
                    <a:pt x="19" y="209"/>
                  </a:lnTo>
                  <a:lnTo>
                    <a:pt x="10" y="214"/>
                  </a:lnTo>
                  <a:lnTo>
                    <a:pt x="2" y="221"/>
                  </a:lnTo>
                  <a:lnTo>
                    <a:pt x="0" y="223"/>
                  </a:lnTo>
                  <a:lnTo>
                    <a:pt x="0" y="225"/>
                  </a:lnTo>
                  <a:lnTo>
                    <a:pt x="2" y="226"/>
                  </a:lnTo>
                  <a:lnTo>
                    <a:pt x="3" y="230"/>
                  </a:lnTo>
                  <a:lnTo>
                    <a:pt x="7" y="239"/>
                  </a:lnTo>
                  <a:lnTo>
                    <a:pt x="7" y="252"/>
                  </a:lnTo>
                  <a:lnTo>
                    <a:pt x="6" y="259"/>
                  </a:lnTo>
                  <a:lnTo>
                    <a:pt x="2" y="266"/>
                  </a:lnTo>
                  <a:lnTo>
                    <a:pt x="8" y="263"/>
                  </a:lnTo>
                  <a:lnTo>
                    <a:pt x="19" y="259"/>
                  </a:lnTo>
                  <a:lnTo>
                    <a:pt x="44" y="254"/>
                  </a:lnTo>
                  <a:lnTo>
                    <a:pt x="72" y="248"/>
                  </a:lnTo>
                  <a:lnTo>
                    <a:pt x="85" y="247"/>
                  </a:lnTo>
                  <a:lnTo>
                    <a:pt x="95" y="248"/>
                  </a:lnTo>
                  <a:lnTo>
                    <a:pt x="95" y="247"/>
                  </a:lnTo>
                  <a:lnTo>
                    <a:pt x="95" y="24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9" name="Google Shape;1479;p134"/>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8) Actualitzacions EN-LÍNIA.</a:t>
            </a:r>
            <a:endParaRPr/>
          </a:p>
        </p:txBody>
      </p:sp>
      <p:sp>
        <p:nvSpPr>
          <p:cNvPr id="1480" name="Google Shape;1480;p134"/>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80"/>
              <a:buChar char="•"/>
            </a:pPr>
            <a:r>
              <a:rPr lang="en-US"/>
              <a:t>Els fitxers mestres i les bases de dades són modificades directament de forma interactiva.</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5" name="Shape 1485"/>
        <p:cNvGrpSpPr/>
        <p:nvPr/>
      </p:nvGrpSpPr>
      <p:grpSpPr>
        <a:xfrm>
          <a:off x="0" y="0"/>
          <a:ext cx="0" cy="0"/>
          <a:chOff x="0" y="0"/>
          <a:chExt cx="0" cy="0"/>
        </a:xfrm>
      </p:grpSpPr>
      <p:sp>
        <p:nvSpPr>
          <p:cNvPr id="1486" name="Google Shape;1486;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FC8: Actualitzacions en línia</a:t>
            </a:r>
            <a:endParaRPr/>
          </a:p>
        </p:txBody>
      </p:sp>
      <p:sp>
        <p:nvSpPr>
          <p:cNvPr id="1487" name="Google Shape;1487;p135"/>
          <p:cNvSpPr txBox="1"/>
          <p:nvPr>
            <p:ph idx="1" type="body"/>
          </p:nvPr>
        </p:nvSpPr>
        <p:spPr>
          <a:xfrm>
            <a:off x="990600" y="1828800"/>
            <a:ext cx="8153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640"/>
              </a:spcBef>
              <a:spcAft>
                <a:spcPts val="0"/>
              </a:spcAft>
              <a:buClr>
                <a:schemeClr val="dk1"/>
              </a:buClr>
              <a:buSzPts val="3200"/>
              <a:buFont typeface="Arial"/>
              <a:buNone/>
            </a:pPr>
            <a:r>
              <a:rPr lang="en-US"/>
              <a:t>0: No hi ha</a:t>
            </a:r>
            <a:br>
              <a:rPr lang="en-US"/>
            </a:br>
            <a:r>
              <a:rPr lang="en-US"/>
              <a:t>1: D'1 a 3 fitxers amb informació de control. Quantitat baixa i fitxers recuperables</a:t>
            </a:r>
            <a:br>
              <a:rPr lang="en-US"/>
            </a:br>
            <a:r>
              <a:rPr lang="en-US"/>
              <a:t>2: ... però amb 4 o més fitxers de control</a:t>
            </a:r>
            <a:br>
              <a:rPr lang="en-US"/>
            </a:br>
            <a:r>
              <a:rPr lang="en-US"/>
              <a:t>3: Actualització de fitxers importants</a:t>
            </a:r>
            <a:br>
              <a:rPr lang="en-US"/>
            </a:br>
            <a:r>
              <a:rPr lang="en-US"/>
              <a:t>4: ... essencial la protecció davant pèrdues</a:t>
            </a:r>
            <a:br>
              <a:rPr lang="en-US"/>
            </a:br>
            <a:r>
              <a:rPr lang="en-US"/>
              <a:t>5: Gran quantitat d'actualitzacions interactives. Sistemes de recuperació molt automatitzats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1" name="Shape 1491"/>
        <p:cNvGrpSpPr/>
        <p:nvPr/>
      </p:nvGrpSpPr>
      <p:grpSpPr>
        <a:xfrm>
          <a:off x="0" y="0"/>
          <a:ext cx="0" cy="0"/>
          <a:chOff x="0" y="0"/>
          <a:chExt cx="0" cy="0"/>
        </a:xfrm>
      </p:grpSpPr>
      <p:grpSp>
        <p:nvGrpSpPr>
          <p:cNvPr id="1492" name="Google Shape;1492;p136"/>
          <p:cNvGrpSpPr/>
          <p:nvPr/>
        </p:nvGrpSpPr>
        <p:grpSpPr>
          <a:xfrm>
            <a:off x="6094413" y="1751013"/>
            <a:ext cx="2647950" cy="4383087"/>
            <a:chOff x="3839" y="1103"/>
            <a:chExt cx="1668" cy="2761"/>
          </a:xfrm>
        </p:grpSpPr>
        <p:sp>
          <p:nvSpPr>
            <p:cNvPr id="1493" name="Google Shape;1493;p136"/>
            <p:cNvSpPr/>
            <p:nvPr/>
          </p:nvSpPr>
          <p:spPr>
            <a:xfrm>
              <a:off x="4068" y="1959"/>
              <a:ext cx="1439" cy="1905"/>
            </a:xfrm>
            <a:custGeom>
              <a:rect b="b" l="l" r="r" t="t"/>
              <a:pathLst>
                <a:path extrusionOk="0" h="1905" w="1439">
                  <a:moveTo>
                    <a:pt x="1076" y="199"/>
                  </a:moveTo>
                  <a:lnTo>
                    <a:pt x="1076" y="0"/>
                  </a:lnTo>
                  <a:lnTo>
                    <a:pt x="1438" y="394"/>
                  </a:lnTo>
                  <a:lnTo>
                    <a:pt x="1076" y="784"/>
                  </a:lnTo>
                  <a:lnTo>
                    <a:pt x="1076" y="590"/>
                  </a:lnTo>
                  <a:lnTo>
                    <a:pt x="431" y="590"/>
                  </a:lnTo>
                  <a:lnTo>
                    <a:pt x="420" y="594"/>
                  </a:lnTo>
                  <a:lnTo>
                    <a:pt x="412" y="597"/>
                  </a:lnTo>
                  <a:lnTo>
                    <a:pt x="401" y="604"/>
                  </a:lnTo>
                  <a:lnTo>
                    <a:pt x="392" y="613"/>
                  </a:lnTo>
                  <a:lnTo>
                    <a:pt x="384" y="621"/>
                  </a:lnTo>
                  <a:lnTo>
                    <a:pt x="379" y="633"/>
                  </a:lnTo>
                  <a:lnTo>
                    <a:pt x="376" y="646"/>
                  </a:lnTo>
                  <a:lnTo>
                    <a:pt x="375" y="659"/>
                  </a:lnTo>
                  <a:lnTo>
                    <a:pt x="376" y="672"/>
                  </a:lnTo>
                  <a:lnTo>
                    <a:pt x="382" y="685"/>
                  </a:lnTo>
                  <a:lnTo>
                    <a:pt x="1092" y="1491"/>
                  </a:lnTo>
                  <a:lnTo>
                    <a:pt x="1210" y="1362"/>
                  </a:lnTo>
                  <a:lnTo>
                    <a:pt x="1210" y="1904"/>
                  </a:lnTo>
                  <a:lnTo>
                    <a:pt x="697" y="1904"/>
                  </a:lnTo>
                  <a:lnTo>
                    <a:pt x="821" y="1775"/>
                  </a:lnTo>
                  <a:lnTo>
                    <a:pt x="113" y="966"/>
                  </a:lnTo>
                  <a:lnTo>
                    <a:pt x="83" y="925"/>
                  </a:lnTo>
                  <a:lnTo>
                    <a:pt x="57" y="885"/>
                  </a:lnTo>
                  <a:lnTo>
                    <a:pt x="34" y="841"/>
                  </a:lnTo>
                  <a:lnTo>
                    <a:pt x="16" y="789"/>
                  </a:lnTo>
                  <a:lnTo>
                    <a:pt x="6" y="735"/>
                  </a:lnTo>
                  <a:lnTo>
                    <a:pt x="0" y="684"/>
                  </a:lnTo>
                  <a:lnTo>
                    <a:pt x="0" y="628"/>
                  </a:lnTo>
                  <a:lnTo>
                    <a:pt x="6" y="572"/>
                  </a:lnTo>
                  <a:lnTo>
                    <a:pt x="16" y="524"/>
                  </a:lnTo>
                  <a:lnTo>
                    <a:pt x="30" y="481"/>
                  </a:lnTo>
                  <a:lnTo>
                    <a:pt x="49" y="440"/>
                  </a:lnTo>
                  <a:lnTo>
                    <a:pt x="74" y="401"/>
                  </a:lnTo>
                  <a:lnTo>
                    <a:pt x="100" y="363"/>
                  </a:lnTo>
                  <a:lnTo>
                    <a:pt x="129" y="326"/>
                  </a:lnTo>
                  <a:lnTo>
                    <a:pt x="168" y="294"/>
                  </a:lnTo>
                  <a:lnTo>
                    <a:pt x="200" y="270"/>
                  </a:lnTo>
                  <a:lnTo>
                    <a:pt x="240" y="244"/>
                  </a:lnTo>
                  <a:lnTo>
                    <a:pt x="285" y="222"/>
                  </a:lnTo>
                  <a:lnTo>
                    <a:pt x="334" y="206"/>
                  </a:lnTo>
                  <a:lnTo>
                    <a:pt x="374" y="199"/>
                  </a:lnTo>
                  <a:lnTo>
                    <a:pt x="1076" y="199"/>
                  </a:lnTo>
                </a:path>
              </a:pathLst>
            </a:custGeom>
            <a:solidFill>
              <a:srgbClr val="FFCC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136"/>
            <p:cNvSpPr/>
            <p:nvPr/>
          </p:nvSpPr>
          <p:spPr>
            <a:xfrm>
              <a:off x="3839" y="1103"/>
              <a:ext cx="1451" cy="2759"/>
            </a:xfrm>
            <a:custGeom>
              <a:rect b="b" l="l" r="r" t="t"/>
              <a:pathLst>
                <a:path extrusionOk="0" h="2759" w="1451">
                  <a:moveTo>
                    <a:pt x="297" y="701"/>
                  </a:moveTo>
                  <a:lnTo>
                    <a:pt x="164" y="845"/>
                  </a:lnTo>
                  <a:lnTo>
                    <a:pt x="164" y="299"/>
                  </a:lnTo>
                  <a:lnTo>
                    <a:pt x="685" y="299"/>
                  </a:lnTo>
                  <a:lnTo>
                    <a:pt x="542" y="451"/>
                  </a:lnTo>
                  <a:lnTo>
                    <a:pt x="754" y="675"/>
                  </a:lnTo>
                  <a:lnTo>
                    <a:pt x="754" y="556"/>
                  </a:lnTo>
                  <a:lnTo>
                    <a:pt x="755" y="531"/>
                  </a:lnTo>
                  <a:lnTo>
                    <a:pt x="758" y="515"/>
                  </a:lnTo>
                  <a:lnTo>
                    <a:pt x="760" y="498"/>
                  </a:lnTo>
                  <a:lnTo>
                    <a:pt x="768" y="480"/>
                  </a:lnTo>
                  <a:lnTo>
                    <a:pt x="775" y="465"/>
                  </a:lnTo>
                  <a:lnTo>
                    <a:pt x="786" y="450"/>
                  </a:lnTo>
                  <a:lnTo>
                    <a:pt x="1079" y="146"/>
                  </a:lnTo>
                  <a:lnTo>
                    <a:pt x="942" y="4"/>
                  </a:lnTo>
                  <a:lnTo>
                    <a:pt x="1450" y="0"/>
                  </a:lnTo>
                  <a:lnTo>
                    <a:pt x="1450" y="551"/>
                  </a:lnTo>
                  <a:lnTo>
                    <a:pt x="1321" y="408"/>
                  </a:lnTo>
                  <a:lnTo>
                    <a:pt x="1124" y="641"/>
                  </a:lnTo>
                  <a:lnTo>
                    <a:pt x="1124" y="2125"/>
                  </a:lnTo>
                  <a:lnTo>
                    <a:pt x="1118" y="2161"/>
                  </a:lnTo>
                  <a:lnTo>
                    <a:pt x="1108" y="2201"/>
                  </a:lnTo>
                  <a:lnTo>
                    <a:pt x="1098" y="2239"/>
                  </a:lnTo>
                  <a:lnTo>
                    <a:pt x="1086" y="2271"/>
                  </a:lnTo>
                  <a:lnTo>
                    <a:pt x="1071" y="2304"/>
                  </a:lnTo>
                  <a:lnTo>
                    <a:pt x="1055" y="2334"/>
                  </a:lnTo>
                  <a:lnTo>
                    <a:pt x="1031" y="2370"/>
                  </a:lnTo>
                  <a:lnTo>
                    <a:pt x="1009" y="2397"/>
                  </a:lnTo>
                  <a:lnTo>
                    <a:pt x="987" y="2422"/>
                  </a:lnTo>
                  <a:lnTo>
                    <a:pt x="963" y="2445"/>
                  </a:lnTo>
                  <a:lnTo>
                    <a:pt x="937" y="2468"/>
                  </a:lnTo>
                  <a:lnTo>
                    <a:pt x="908" y="2487"/>
                  </a:lnTo>
                  <a:lnTo>
                    <a:pt x="879" y="2507"/>
                  </a:lnTo>
                  <a:lnTo>
                    <a:pt x="848" y="2524"/>
                  </a:lnTo>
                  <a:lnTo>
                    <a:pt x="807" y="2537"/>
                  </a:lnTo>
                  <a:lnTo>
                    <a:pt x="762" y="2550"/>
                  </a:lnTo>
                  <a:lnTo>
                    <a:pt x="718" y="2558"/>
                  </a:lnTo>
                  <a:lnTo>
                    <a:pt x="673" y="2564"/>
                  </a:lnTo>
                  <a:lnTo>
                    <a:pt x="360" y="2564"/>
                  </a:lnTo>
                  <a:lnTo>
                    <a:pt x="360" y="2758"/>
                  </a:lnTo>
                  <a:lnTo>
                    <a:pt x="0" y="2368"/>
                  </a:lnTo>
                  <a:lnTo>
                    <a:pt x="359" y="1977"/>
                  </a:lnTo>
                  <a:lnTo>
                    <a:pt x="359" y="2163"/>
                  </a:lnTo>
                  <a:lnTo>
                    <a:pt x="658" y="2163"/>
                  </a:lnTo>
                  <a:lnTo>
                    <a:pt x="659" y="1107"/>
                  </a:lnTo>
                  <a:lnTo>
                    <a:pt x="297" y="701"/>
                  </a:lnTo>
                </a:path>
              </a:pathLst>
            </a:custGeom>
            <a:solidFill>
              <a:srgbClr val="FFCC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95" name="Google Shape;1495;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9) Lògica de Procés Intern Complexa.</a:t>
            </a:r>
            <a:endParaRPr/>
          </a:p>
        </p:txBody>
      </p:sp>
      <p:sp>
        <p:nvSpPr>
          <p:cNvPr id="1496" name="Google Shape;1496;p136"/>
          <p:cNvSpPr txBox="1"/>
          <p:nvPr>
            <p:ph idx="1" type="body"/>
          </p:nvPr>
        </p:nvSpPr>
        <p:spPr>
          <a:xfrm>
            <a:off x="838200" y="1676400"/>
            <a:ext cx="8153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80"/>
              <a:buFont typeface="Arial"/>
              <a:buChar char="•"/>
            </a:pPr>
            <a:r>
              <a:rPr lang="en-US"/>
              <a:t>La complexitat interna en un procés està en funció de les següents característiques:</a:t>
            </a:r>
            <a:endParaRPr/>
          </a:p>
          <a:p>
            <a:pPr indent="-354330" lvl="1" marL="742950" marR="0" rtl="0" algn="l">
              <a:lnSpc>
                <a:spcPct val="90000"/>
              </a:lnSpc>
              <a:spcBef>
                <a:spcPts val="0"/>
              </a:spcBef>
              <a:spcAft>
                <a:spcPts val="0"/>
              </a:spcAft>
              <a:buClr>
                <a:schemeClr val="dk1"/>
              </a:buClr>
              <a:buSzPts val="2880"/>
              <a:buFont typeface="Arial"/>
              <a:buChar char="–"/>
            </a:pPr>
            <a:r>
              <a:rPr lang="en-US"/>
              <a:t>Especificats algoritmes matemàtics complexos.</a:t>
            </a:r>
            <a:endParaRPr/>
          </a:p>
          <a:p>
            <a:pPr indent="-354330" lvl="1" marL="742950" marR="0" rtl="0" algn="l">
              <a:lnSpc>
                <a:spcPct val="90000"/>
              </a:lnSpc>
              <a:spcBef>
                <a:spcPts val="0"/>
              </a:spcBef>
              <a:spcAft>
                <a:spcPts val="0"/>
              </a:spcAft>
              <a:buClr>
                <a:schemeClr val="dk1"/>
              </a:buClr>
              <a:buSzPts val="2880"/>
              <a:buFont typeface="Arial"/>
              <a:buChar char="–"/>
            </a:pPr>
            <a:r>
              <a:rPr lang="en-US"/>
              <a:t>Procés amb lògica complexa.</a:t>
            </a:r>
            <a:endParaRPr/>
          </a:p>
          <a:p>
            <a:pPr indent="-354330" lvl="1" marL="742950" marR="0" rtl="0" algn="l">
              <a:lnSpc>
                <a:spcPct val="90000"/>
              </a:lnSpc>
              <a:spcBef>
                <a:spcPts val="0"/>
              </a:spcBef>
              <a:spcAft>
                <a:spcPts val="0"/>
              </a:spcAft>
              <a:buClr>
                <a:schemeClr val="dk1"/>
              </a:buClr>
              <a:buSzPts val="2880"/>
              <a:buFont typeface="Arial"/>
              <a:buChar char="–"/>
            </a:pPr>
            <a:r>
              <a:rPr lang="en-US"/>
              <a:t>Especificat moltes excepcions, conseqüència de transaccions incompletes, que hauran de tractar-se.</a:t>
            </a:r>
            <a:endParaRPr/>
          </a:p>
          <a:p>
            <a:pPr indent="-354330" lvl="1" marL="742950" marR="0" rtl="0" algn="l">
              <a:lnSpc>
                <a:spcPct val="90000"/>
              </a:lnSpc>
              <a:spcBef>
                <a:spcPts val="0"/>
              </a:spcBef>
              <a:spcAft>
                <a:spcPts val="0"/>
              </a:spcAft>
              <a:buClr>
                <a:schemeClr val="dk1"/>
              </a:buClr>
              <a:buSzPts val="2880"/>
              <a:buFont typeface="Arial"/>
              <a:buChar char="–"/>
            </a:pPr>
            <a:r>
              <a:rPr lang="en-US"/>
              <a:t>Utilitzar diversos dispositius d'entrada / sortida.</a:t>
            </a:r>
            <a:endParaRPr/>
          </a:p>
          <a:p>
            <a:pPr indent="-354330" lvl="1" marL="742950" marR="0" rtl="0" algn="l">
              <a:lnSpc>
                <a:spcPct val="90000"/>
              </a:lnSpc>
              <a:spcBef>
                <a:spcPts val="0"/>
              </a:spcBef>
              <a:spcAft>
                <a:spcPts val="0"/>
              </a:spcAft>
              <a:buClr>
                <a:schemeClr val="dk1"/>
              </a:buClr>
              <a:buSzPts val="2880"/>
              <a:buFont typeface="Arial"/>
              <a:buChar char="–"/>
            </a:pPr>
            <a:r>
              <a:rPr lang="en-US"/>
              <a:t>S'incorporaran sistemes de seguretat i control.</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1" name="Shape 1501"/>
        <p:cNvGrpSpPr/>
        <p:nvPr/>
      </p:nvGrpSpPr>
      <p:grpSpPr>
        <a:xfrm>
          <a:off x="0" y="0"/>
          <a:ext cx="0" cy="0"/>
          <a:chOff x="0" y="0"/>
          <a:chExt cx="0" cy="0"/>
        </a:xfrm>
      </p:grpSpPr>
      <p:sp>
        <p:nvSpPr>
          <p:cNvPr id="1502" name="Google Shape;1502;p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9) Lògica de Procés Intern Complexa.</a:t>
            </a:r>
            <a:endParaRPr/>
          </a:p>
        </p:txBody>
      </p:sp>
      <p:sp>
        <p:nvSpPr>
          <p:cNvPr id="1503" name="Google Shape;1503;p1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Cap de les característiques</a:t>
            </a:r>
            <a:br>
              <a:rPr lang="en-US"/>
            </a:br>
            <a:r>
              <a:rPr lang="en-US"/>
              <a:t>1: 1 Característica</a:t>
            </a:r>
            <a:br>
              <a:rPr lang="en-US"/>
            </a:br>
            <a:r>
              <a:rPr lang="en-US"/>
              <a:t>2: 2 Característiques</a:t>
            </a:r>
            <a:br>
              <a:rPr lang="en-US"/>
            </a:br>
            <a:r>
              <a:rPr lang="en-US"/>
              <a:t>...</a:t>
            </a:r>
            <a:br>
              <a:rPr lang="en-US"/>
            </a:br>
            <a:r>
              <a:rPr lang="en-US"/>
              <a:t>5: Les 5 característiques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8" name="Shape 1508"/>
        <p:cNvGrpSpPr/>
        <p:nvPr/>
      </p:nvGrpSpPr>
      <p:grpSpPr>
        <a:xfrm>
          <a:off x="0" y="0"/>
          <a:ext cx="0" cy="0"/>
          <a:chOff x="0" y="0"/>
          <a:chExt cx="0" cy="0"/>
        </a:xfrm>
      </p:grpSpPr>
      <p:sp>
        <p:nvSpPr>
          <p:cNvPr id="1509" name="Google Shape;1509;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10) Reutilització del Codi.</a:t>
            </a:r>
            <a:endParaRPr/>
          </a:p>
        </p:txBody>
      </p:sp>
      <p:sp>
        <p:nvSpPr>
          <p:cNvPr id="1510" name="Google Shape;1510;p1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80"/>
              <a:buFont typeface="Arial"/>
              <a:buChar char="•"/>
            </a:pPr>
            <a:r>
              <a:rPr lang="en-US"/>
              <a:t>S'haurà de fer consideracions especials durant el disseny, codificació i manteniment perquè el codi es reutilitzi en altres aplicacions o llocs.</a:t>
            </a:r>
            <a:endParaRPr/>
          </a:p>
          <a:p>
            <a:pPr indent="-342900" lvl="0" marL="342900" marR="0" rtl="0" algn="l">
              <a:lnSpc>
                <a:spcPct val="100000"/>
              </a:lnSpc>
              <a:spcBef>
                <a:spcPts val="0"/>
              </a:spcBef>
              <a:spcAft>
                <a:spcPts val="0"/>
              </a:spcAft>
              <a:buClr>
                <a:schemeClr val="dk1"/>
              </a:buClr>
              <a:buSzPts val="2880"/>
              <a:buFont typeface="Arial"/>
              <a:buChar char="•"/>
            </a:pPr>
            <a:r>
              <a:rPr lang="en-US"/>
              <a:t>Parlarem de reutilització:</a:t>
            </a:r>
            <a:endParaRPr/>
          </a:p>
          <a:p>
            <a:pPr indent="-354330" lvl="1" marL="742950" marR="0" rtl="0" algn="l">
              <a:lnSpc>
                <a:spcPct val="100000"/>
              </a:lnSpc>
              <a:spcBef>
                <a:spcPts val="0"/>
              </a:spcBef>
              <a:spcAft>
                <a:spcPts val="0"/>
              </a:spcAft>
              <a:buClr>
                <a:schemeClr val="dk1"/>
              </a:buClr>
              <a:buSzPts val="2880"/>
              <a:buFont typeface="Arial"/>
              <a:buChar char="–"/>
            </a:pPr>
            <a:r>
              <a:rPr lang="en-US"/>
              <a:t>Dins de la pròpia aplicació,</a:t>
            </a:r>
            <a:endParaRPr/>
          </a:p>
          <a:p>
            <a:pPr indent="-354330" lvl="1" marL="742950" marR="0" rtl="0" algn="l">
              <a:lnSpc>
                <a:spcPct val="100000"/>
              </a:lnSpc>
              <a:spcBef>
                <a:spcPts val="0"/>
              </a:spcBef>
              <a:spcAft>
                <a:spcPts val="0"/>
              </a:spcAft>
              <a:buClr>
                <a:schemeClr val="dk1"/>
              </a:buClr>
              <a:buSzPts val="2880"/>
              <a:buFont typeface="Arial"/>
              <a:buChar char="–"/>
            </a:pPr>
            <a:r>
              <a:rPr lang="en-US"/>
              <a:t>Per diversos sistemes,</a:t>
            </a:r>
            <a:endParaRPr/>
          </a:p>
          <a:p>
            <a:pPr indent="-354330" lvl="1" marL="742950" marR="0" rtl="0" algn="l">
              <a:lnSpc>
                <a:spcPct val="100000"/>
              </a:lnSpc>
              <a:spcBef>
                <a:spcPts val="0"/>
              </a:spcBef>
              <a:spcAft>
                <a:spcPts val="0"/>
              </a:spcAft>
              <a:buClr>
                <a:schemeClr val="dk1"/>
              </a:buClr>
              <a:buSzPts val="2880"/>
              <a:buFont typeface="Arial"/>
              <a:buChar char="–"/>
            </a:pPr>
            <a:r>
              <a:rPr lang="en-US"/>
              <a:t>Parametritzable.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FC10: </a:t>
            </a:r>
            <a:r>
              <a:rPr lang="en-US"/>
              <a:t>Reutilització del Codi.</a:t>
            </a:r>
            <a:endParaRPr/>
          </a:p>
        </p:txBody>
      </p:sp>
      <p:sp>
        <p:nvSpPr>
          <p:cNvPr id="1517" name="Google Shape;1517;p139"/>
          <p:cNvSpPr txBox="1"/>
          <p:nvPr>
            <p:ph idx="1" type="body"/>
          </p:nvPr>
        </p:nvSpPr>
        <p:spPr>
          <a:xfrm>
            <a:off x="990600" y="1524000"/>
            <a:ext cx="7772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80000"/>
              </a:lnSpc>
              <a:spcBef>
                <a:spcPts val="592"/>
              </a:spcBef>
              <a:spcAft>
                <a:spcPts val="0"/>
              </a:spcAft>
              <a:buClr>
                <a:schemeClr val="dk1"/>
              </a:buClr>
              <a:buSzPts val="2960"/>
              <a:buFont typeface="Arial"/>
              <a:buNone/>
            </a:pPr>
            <a:r>
              <a:rPr lang="en-US" sz="2960"/>
              <a:t>0: No es preveu</a:t>
            </a:r>
            <a:br>
              <a:rPr lang="en-US" sz="2960"/>
            </a:br>
            <a:r>
              <a:rPr lang="en-US" sz="2960"/>
              <a:t>1: Reutilitzar codi en la mateixa aplicació</a:t>
            </a:r>
            <a:br>
              <a:rPr lang="en-US" sz="2960"/>
            </a:br>
            <a:r>
              <a:rPr lang="en-US" sz="2960"/>
              <a:t>2: Menys d'un 10% de l'aplicació té en compte les necessitats de + d'1 usuari</a:t>
            </a:r>
            <a:br>
              <a:rPr lang="en-US" sz="2960"/>
            </a:br>
            <a:r>
              <a:rPr lang="en-US" sz="2960"/>
              <a:t>3: El 10% o més ...</a:t>
            </a:r>
            <a:br>
              <a:rPr lang="en-US" sz="2960"/>
            </a:br>
            <a:r>
              <a:rPr lang="en-US" sz="2960"/>
              <a:t>4: Aplicació preparada per ser reutilitzable. Nivell de codi</a:t>
            </a:r>
            <a:br>
              <a:rPr lang="en-US" sz="2960"/>
            </a:br>
            <a:r>
              <a:rPr lang="en-US" sz="2960"/>
              <a:t>5: Aplicació preparada per ser reutilitzable. Per mitjà de paràmetres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1" name="Shape 1521"/>
        <p:cNvGrpSpPr/>
        <p:nvPr/>
      </p:nvGrpSpPr>
      <p:grpSpPr>
        <a:xfrm>
          <a:off x="0" y="0"/>
          <a:ext cx="0" cy="0"/>
          <a:chOff x="0" y="0"/>
          <a:chExt cx="0" cy="0"/>
        </a:xfrm>
      </p:grpSpPr>
      <p:grpSp>
        <p:nvGrpSpPr>
          <p:cNvPr id="1522" name="Google Shape;1522;p140"/>
          <p:cNvGrpSpPr/>
          <p:nvPr/>
        </p:nvGrpSpPr>
        <p:grpSpPr>
          <a:xfrm>
            <a:off x="3810000" y="4419600"/>
            <a:ext cx="4862513" cy="1909762"/>
            <a:chOff x="2400" y="2784"/>
            <a:chExt cx="3063" cy="1203"/>
          </a:xfrm>
        </p:grpSpPr>
        <p:cxnSp>
          <p:nvCxnSpPr>
            <p:cNvPr id="1523" name="Google Shape;1523;p140"/>
            <p:cNvCxnSpPr/>
            <p:nvPr/>
          </p:nvCxnSpPr>
          <p:spPr>
            <a:xfrm>
              <a:off x="3339" y="3008"/>
              <a:ext cx="0" cy="600"/>
            </a:xfrm>
            <a:prstGeom prst="straightConnector1">
              <a:avLst/>
            </a:prstGeom>
            <a:noFill/>
            <a:ln cap="flat" cmpd="sng" w="76200">
              <a:solidFill>
                <a:schemeClr val="dk1"/>
              </a:solidFill>
              <a:prstDash val="solid"/>
              <a:round/>
              <a:headEnd len="sm" w="sm" type="none"/>
              <a:tailEnd len="sm" w="sm" type="none"/>
            </a:ln>
          </p:spPr>
        </p:cxnSp>
        <p:cxnSp>
          <p:nvCxnSpPr>
            <p:cNvPr id="1524" name="Google Shape;1524;p140"/>
            <p:cNvCxnSpPr/>
            <p:nvPr/>
          </p:nvCxnSpPr>
          <p:spPr>
            <a:xfrm>
              <a:off x="4641" y="3008"/>
              <a:ext cx="0" cy="600"/>
            </a:xfrm>
            <a:prstGeom prst="straightConnector1">
              <a:avLst/>
            </a:prstGeom>
            <a:noFill/>
            <a:ln cap="flat" cmpd="sng" w="76200">
              <a:solidFill>
                <a:schemeClr val="dk1"/>
              </a:solidFill>
              <a:prstDash val="solid"/>
              <a:round/>
              <a:headEnd len="sm" w="sm" type="none"/>
              <a:tailEnd len="sm" w="sm" type="none"/>
            </a:ln>
          </p:spPr>
        </p:cxnSp>
        <p:cxnSp>
          <p:nvCxnSpPr>
            <p:cNvPr id="1525" name="Google Shape;1525;p140"/>
            <p:cNvCxnSpPr/>
            <p:nvPr/>
          </p:nvCxnSpPr>
          <p:spPr>
            <a:xfrm>
              <a:off x="2625" y="3500"/>
              <a:ext cx="2700" cy="0"/>
            </a:xfrm>
            <a:prstGeom prst="straightConnector1">
              <a:avLst/>
            </a:prstGeom>
            <a:noFill/>
            <a:ln cap="flat" cmpd="sng" w="12700">
              <a:solidFill>
                <a:schemeClr val="dk1"/>
              </a:solidFill>
              <a:prstDash val="solid"/>
              <a:round/>
              <a:headEnd len="sm" w="sm" type="none"/>
              <a:tailEnd len="sm" w="sm" type="none"/>
            </a:ln>
          </p:spPr>
        </p:cxnSp>
        <p:sp>
          <p:nvSpPr>
            <p:cNvPr id="1526" name="Google Shape;1526;p140"/>
            <p:cNvSpPr/>
            <p:nvPr/>
          </p:nvSpPr>
          <p:spPr>
            <a:xfrm>
              <a:off x="2659" y="2807"/>
              <a:ext cx="664" cy="702"/>
            </a:xfrm>
            <a:custGeom>
              <a:rect b="b" l="l" r="r" t="t"/>
              <a:pathLst>
                <a:path extrusionOk="0" fill="none" h="21600" w="20419">
                  <a:moveTo>
                    <a:pt x="20418" y="7045"/>
                  </a:moveTo>
                  <a:cubicBezTo>
                    <a:pt x="17413" y="15755"/>
                    <a:pt x="9213" y="21599"/>
                    <a:pt x="0" y="21600"/>
                  </a:cubicBezTo>
                </a:path>
                <a:path extrusionOk="0" h="21600" w="20419">
                  <a:moveTo>
                    <a:pt x="20418" y="7045"/>
                  </a:moveTo>
                  <a:cubicBezTo>
                    <a:pt x="17413" y="15755"/>
                    <a:pt x="9213" y="21599"/>
                    <a:pt x="0" y="21600"/>
                  </a:cubicBezTo>
                  <a:lnTo>
                    <a:pt x="0"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140"/>
            <p:cNvSpPr/>
            <p:nvPr/>
          </p:nvSpPr>
          <p:spPr>
            <a:xfrm>
              <a:off x="4655" y="2807"/>
              <a:ext cx="664" cy="702"/>
            </a:xfrm>
            <a:custGeom>
              <a:rect b="b" l="l" r="r" t="t"/>
              <a:pathLst>
                <a:path extrusionOk="0" fill="none" h="21600" w="20431">
                  <a:moveTo>
                    <a:pt x="20400" y="21599"/>
                  </a:moveTo>
                  <a:cubicBezTo>
                    <a:pt x="11183" y="21586"/>
                    <a:pt x="2989" y="15726"/>
                    <a:pt x="-1" y="7008"/>
                  </a:cubicBezTo>
                </a:path>
                <a:path extrusionOk="0" h="21600" w="20431">
                  <a:moveTo>
                    <a:pt x="20400" y="21599"/>
                  </a:moveTo>
                  <a:cubicBezTo>
                    <a:pt x="11183" y="21586"/>
                    <a:pt x="2989" y="15726"/>
                    <a:pt x="-1" y="7008"/>
                  </a:cubicBezTo>
                  <a:lnTo>
                    <a:pt x="20431"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140"/>
            <p:cNvSpPr/>
            <p:nvPr/>
          </p:nvSpPr>
          <p:spPr>
            <a:xfrm>
              <a:off x="3973" y="2784"/>
              <a:ext cx="663" cy="702"/>
            </a:xfrm>
            <a:custGeom>
              <a:rect b="b" l="l" r="r" t="t"/>
              <a:pathLst>
                <a:path extrusionOk="0" fill="none" h="21600" w="20412">
                  <a:moveTo>
                    <a:pt x="20411" y="7064"/>
                  </a:moveTo>
                  <a:cubicBezTo>
                    <a:pt x="17400" y="15764"/>
                    <a:pt x="9206" y="21599"/>
                    <a:pt x="0" y="21600"/>
                  </a:cubicBezTo>
                </a:path>
                <a:path extrusionOk="0" h="21600" w="20412">
                  <a:moveTo>
                    <a:pt x="20411" y="7064"/>
                  </a:moveTo>
                  <a:cubicBezTo>
                    <a:pt x="17400" y="15764"/>
                    <a:pt x="9206" y="21599"/>
                    <a:pt x="0" y="21600"/>
                  </a:cubicBezTo>
                  <a:lnTo>
                    <a:pt x="0"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140"/>
            <p:cNvSpPr/>
            <p:nvPr/>
          </p:nvSpPr>
          <p:spPr>
            <a:xfrm>
              <a:off x="3352" y="2784"/>
              <a:ext cx="664" cy="702"/>
            </a:xfrm>
            <a:custGeom>
              <a:rect b="b" l="l" r="r" t="t"/>
              <a:pathLst>
                <a:path extrusionOk="0" fill="none" h="21600" w="20419">
                  <a:moveTo>
                    <a:pt x="20388" y="21599"/>
                  </a:moveTo>
                  <a:cubicBezTo>
                    <a:pt x="11185" y="21586"/>
                    <a:pt x="3001" y="15744"/>
                    <a:pt x="0" y="7044"/>
                  </a:cubicBezTo>
                </a:path>
                <a:path extrusionOk="0" h="21600" w="20419">
                  <a:moveTo>
                    <a:pt x="20388" y="21599"/>
                  </a:moveTo>
                  <a:cubicBezTo>
                    <a:pt x="11185" y="21586"/>
                    <a:pt x="3001" y="15744"/>
                    <a:pt x="0" y="7044"/>
                  </a:cubicBezTo>
                  <a:lnTo>
                    <a:pt x="20419"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30" name="Google Shape;1530;p140"/>
            <p:cNvGrpSpPr/>
            <p:nvPr/>
          </p:nvGrpSpPr>
          <p:grpSpPr>
            <a:xfrm>
              <a:off x="2964" y="3125"/>
              <a:ext cx="293" cy="500"/>
              <a:chOff x="2964" y="3125"/>
              <a:chExt cx="293" cy="500"/>
            </a:xfrm>
          </p:grpSpPr>
          <p:cxnSp>
            <p:nvCxnSpPr>
              <p:cNvPr id="1531" name="Google Shape;1531;p140"/>
              <p:cNvCxnSpPr/>
              <p:nvPr/>
            </p:nvCxnSpPr>
            <p:spPr>
              <a:xfrm>
                <a:off x="3058" y="3360"/>
                <a:ext cx="0" cy="0"/>
              </a:xfrm>
              <a:prstGeom prst="straightConnector1">
                <a:avLst/>
              </a:prstGeom>
              <a:noFill/>
              <a:ln cap="flat" cmpd="sng" w="12700">
                <a:solidFill>
                  <a:schemeClr val="dk1"/>
                </a:solidFill>
                <a:prstDash val="solid"/>
                <a:round/>
                <a:headEnd len="sm" w="sm" type="none"/>
                <a:tailEnd len="sm" w="sm" type="none"/>
              </a:ln>
            </p:spPr>
          </p:cxnSp>
          <p:cxnSp>
            <p:nvCxnSpPr>
              <p:cNvPr id="1532" name="Google Shape;1532;p140"/>
              <p:cNvCxnSpPr/>
              <p:nvPr/>
            </p:nvCxnSpPr>
            <p:spPr>
              <a:xfrm>
                <a:off x="3198" y="3231"/>
                <a:ext cx="0" cy="300"/>
              </a:xfrm>
              <a:prstGeom prst="straightConnector1">
                <a:avLst/>
              </a:prstGeom>
              <a:noFill/>
              <a:ln cap="flat" cmpd="sng" w="12700">
                <a:solidFill>
                  <a:schemeClr val="dk1"/>
                </a:solidFill>
                <a:prstDash val="solid"/>
                <a:round/>
                <a:headEnd len="sm" w="sm" type="none"/>
                <a:tailEnd len="sm" w="sm" type="none"/>
              </a:ln>
            </p:spPr>
          </p:cxnSp>
          <p:cxnSp>
            <p:nvCxnSpPr>
              <p:cNvPr id="1533" name="Google Shape;1533;p140"/>
              <p:cNvCxnSpPr/>
              <p:nvPr/>
            </p:nvCxnSpPr>
            <p:spPr>
              <a:xfrm>
                <a:off x="2964" y="3419"/>
                <a:ext cx="0" cy="0"/>
              </a:xfrm>
              <a:prstGeom prst="straightConnector1">
                <a:avLst/>
              </a:prstGeom>
              <a:noFill/>
              <a:ln cap="flat" cmpd="sng" w="12700">
                <a:solidFill>
                  <a:schemeClr val="dk1"/>
                </a:solidFill>
                <a:prstDash val="solid"/>
                <a:round/>
                <a:headEnd len="sm" w="sm" type="none"/>
                <a:tailEnd len="sm" w="sm" type="none"/>
              </a:ln>
            </p:spPr>
          </p:cxnSp>
          <p:cxnSp>
            <p:nvCxnSpPr>
              <p:cNvPr id="1534" name="Google Shape;1534;p140"/>
              <p:cNvCxnSpPr/>
              <p:nvPr/>
            </p:nvCxnSpPr>
            <p:spPr>
              <a:xfrm>
                <a:off x="3116" y="3325"/>
                <a:ext cx="0" cy="300"/>
              </a:xfrm>
              <a:prstGeom prst="straightConnector1">
                <a:avLst/>
              </a:prstGeom>
              <a:noFill/>
              <a:ln cap="flat" cmpd="sng" w="12700">
                <a:solidFill>
                  <a:schemeClr val="dk1"/>
                </a:solidFill>
                <a:prstDash val="solid"/>
                <a:round/>
                <a:headEnd len="sm" w="sm" type="none"/>
                <a:tailEnd len="sm" w="sm" type="none"/>
              </a:ln>
            </p:spPr>
          </p:cxnSp>
          <p:cxnSp>
            <p:nvCxnSpPr>
              <p:cNvPr id="1535" name="Google Shape;1535;p140"/>
              <p:cNvCxnSpPr/>
              <p:nvPr/>
            </p:nvCxnSpPr>
            <p:spPr>
              <a:xfrm>
                <a:off x="3257" y="3125"/>
                <a:ext cx="0" cy="300"/>
              </a:xfrm>
              <a:prstGeom prst="straightConnector1">
                <a:avLst/>
              </a:prstGeom>
              <a:noFill/>
              <a:ln cap="flat" cmpd="sng" w="12700">
                <a:solidFill>
                  <a:schemeClr val="dk1"/>
                </a:solidFill>
                <a:prstDash val="solid"/>
                <a:round/>
                <a:headEnd len="sm" w="sm" type="none"/>
                <a:tailEnd len="sm" w="sm" type="none"/>
              </a:ln>
            </p:spPr>
          </p:cxnSp>
        </p:grpSp>
        <p:grpSp>
          <p:nvGrpSpPr>
            <p:cNvPr id="1536" name="Google Shape;1536;p140"/>
            <p:cNvGrpSpPr/>
            <p:nvPr/>
          </p:nvGrpSpPr>
          <p:grpSpPr>
            <a:xfrm>
              <a:off x="4266" y="3125"/>
              <a:ext cx="293" cy="500"/>
              <a:chOff x="4266" y="3125"/>
              <a:chExt cx="293" cy="500"/>
            </a:xfrm>
          </p:grpSpPr>
          <p:cxnSp>
            <p:nvCxnSpPr>
              <p:cNvPr id="1537" name="Google Shape;1537;p140"/>
              <p:cNvCxnSpPr/>
              <p:nvPr/>
            </p:nvCxnSpPr>
            <p:spPr>
              <a:xfrm>
                <a:off x="4360" y="3360"/>
                <a:ext cx="0" cy="0"/>
              </a:xfrm>
              <a:prstGeom prst="straightConnector1">
                <a:avLst/>
              </a:prstGeom>
              <a:noFill/>
              <a:ln cap="flat" cmpd="sng" w="12700">
                <a:solidFill>
                  <a:schemeClr val="dk1"/>
                </a:solidFill>
                <a:prstDash val="solid"/>
                <a:round/>
                <a:headEnd len="sm" w="sm" type="none"/>
                <a:tailEnd len="sm" w="sm" type="none"/>
              </a:ln>
            </p:spPr>
          </p:cxnSp>
          <p:cxnSp>
            <p:nvCxnSpPr>
              <p:cNvPr id="1538" name="Google Shape;1538;p140"/>
              <p:cNvCxnSpPr/>
              <p:nvPr/>
            </p:nvCxnSpPr>
            <p:spPr>
              <a:xfrm>
                <a:off x="4500" y="3231"/>
                <a:ext cx="0" cy="300"/>
              </a:xfrm>
              <a:prstGeom prst="straightConnector1">
                <a:avLst/>
              </a:prstGeom>
              <a:noFill/>
              <a:ln cap="flat" cmpd="sng" w="12700">
                <a:solidFill>
                  <a:schemeClr val="dk1"/>
                </a:solidFill>
                <a:prstDash val="solid"/>
                <a:round/>
                <a:headEnd len="sm" w="sm" type="none"/>
                <a:tailEnd len="sm" w="sm" type="none"/>
              </a:ln>
            </p:spPr>
          </p:cxnSp>
          <p:cxnSp>
            <p:nvCxnSpPr>
              <p:cNvPr id="1539" name="Google Shape;1539;p140"/>
              <p:cNvCxnSpPr/>
              <p:nvPr/>
            </p:nvCxnSpPr>
            <p:spPr>
              <a:xfrm>
                <a:off x="4266" y="3419"/>
                <a:ext cx="0" cy="0"/>
              </a:xfrm>
              <a:prstGeom prst="straightConnector1">
                <a:avLst/>
              </a:prstGeom>
              <a:noFill/>
              <a:ln cap="flat" cmpd="sng" w="12700">
                <a:solidFill>
                  <a:schemeClr val="dk1"/>
                </a:solidFill>
                <a:prstDash val="solid"/>
                <a:round/>
                <a:headEnd len="sm" w="sm" type="none"/>
                <a:tailEnd len="sm" w="sm" type="none"/>
              </a:ln>
            </p:spPr>
          </p:cxnSp>
          <p:cxnSp>
            <p:nvCxnSpPr>
              <p:cNvPr id="1540" name="Google Shape;1540;p140"/>
              <p:cNvCxnSpPr/>
              <p:nvPr/>
            </p:nvCxnSpPr>
            <p:spPr>
              <a:xfrm>
                <a:off x="4418" y="3325"/>
                <a:ext cx="0" cy="300"/>
              </a:xfrm>
              <a:prstGeom prst="straightConnector1">
                <a:avLst/>
              </a:prstGeom>
              <a:noFill/>
              <a:ln cap="flat" cmpd="sng" w="12700">
                <a:solidFill>
                  <a:schemeClr val="dk1"/>
                </a:solidFill>
                <a:prstDash val="solid"/>
                <a:round/>
                <a:headEnd len="sm" w="sm" type="none"/>
                <a:tailEnd len="sm" w="sm" type="none"/>
              </a:ln>
            </p:spPr>
          </p:cxnSp>
          <p:cxnSp>
            <p:nvCxnSpPr>
              <p:cNvPr id="1541" name="Google Shape;1541;p140"/>
              <p:cNvCxnSpPr/>
              <p:nvPr/>
            </p:nvCxnSpPr>
            <p:spPr>
              <a:xfrm>
                <a:off x="4559" y="3125"/>
                <a:ext cx="0" cy="300"/>
              </a:xfrm>
              <a:prstGeom prst="straightConnector1">
                <a:avLst/>
              </a:prstGeom>
              <a:noFill/>
              <a:ln cap="flat" cmpd="sng" w="12700">
                <a:solidFill>
                  <a:schemeClr val="dk1"/>
                </a:solidFill>
                <a:prstDash val="solid"/>
                <a:round/>
                <a:headEnd len="sm" w="sm" type="none"/>
                <a:tailEnd len="sm" w="sm" type="none"/>
              </a:ln>
            </p:spPr>
          </p:cxnSp>
        </p:grpSp>
        <p:grpSp>
          <p:nvGrpSpPr>
            <p:cNvPr id="1542" name="Google Shape;1542;p140"/>
            <p:cNvGrpSpPr/>
            <p:nvPr/>
          </p:nvGrpSpPr>
          <p:grpSpPr>
            <a:xfrm>
              <a:off x="3433" y="3137"/>
              <a:ext cx="293" cy="499"/>
              <a:chOff x="3433" y="3137"/>
              <a:chExt cx="293" cy="499"/>
            </a:xfrm>
          </p:grpSpPr>
          <p:cxnSp>
            <p:nvCxnSpPr>
              <p:cNvPr id="1543" name="Google Shape;1543;p140"/>
              <p:cNvCxnSpPr/>
              <p:nvPr/>
            </p:nvCxnSpPr>
            <p:spPr>
              <a:xfrm>
                <a:off x="3632" y="3371"/>
                <a:ext cx="0" cy="0"/>
              </a:xfrm>
              <a:prstGeom prst="straightConnector1">
                <a:avLst/>
              </a:prstGeom>
              <a:noFill/>
              <a:ln cap="flat" cmpd="sng" w="12700">
                <a:solidFill>
                  <a:schemeClr val="dk1"/>
                </a:solidFill>
                <a:prstDash val="solid"/>
                <a:round/>
                <a:headEnd len="sm" w="sm" type="none"/>
                <a:tailEnd len="sm" w="sm" type="none"/>
              </a:ln>
            </p:spPr>
          </p:cxnSp>
          <p:cxnSp>
            <p:nvCxnSpPr>
              <p:cNvPr id="1544" name="Google Shape;1544;p140"/>
              <p:cNvCxnSpPr/>
              <p:nvPr/>
            </p:nvCxnSpPr>
            <p:spPr>
              <a:xfrm>
                <a:off x="3492" y="3242"/>
                <a:ext cx="0" cy="300"/>
              </a:xfrm>
              <a:prstGeom prst="straightConnector1">
                <a:avLst/>
              </a:prstGeom>
              <a:noFill/>
              <a:ln cap="flat" cmpd="sng" w="12700">
                <a:solidFill>
                  <a:schemeClr val="dk1"/>
                </a:solidFill>
                <a:prstDash val="solid"/>
                <a:round/>
                <a:headEnd len="sm" w="sm" type="none"/>
                <a:tailEnd len="sm" w="sm" type="none"/>
              </a:ln>
            </p:spPr>
          </p:cxnSp>
          <p:cxnSp>
            <p:nvCxnSpPr>
              <p:cNvPr id="1545" name="Google Shape;1545;p140"/>
              <p:cNvCxnSpPr/>
              <p:nvPr/>
            </p:nvCxnSpPr>
            <p:spPr>
              <a:xfrm>
                <a:off x="3726" y="3430"/>
                <a:ext cx="0" cy="0"/>
              </a:xfrm>
              <a:prstGeom prst="straightConnector1">
                <a:avLst/>
              </a:prstGeom>
              <a:noFill/>
              <a:ln cap="flat" cmpd="sng" w="12700">
                <a:solidFill>
                  <a:schemeClr val="dk1"/>
                </a:solidFill>
                <a:prstDash val="solid"/>
                <a:round/>
                <a:headEnd len="sm" w="sm" type="none"/>
                <a:tailEnd len="sm" w="sm" type="none"/>
              </a:ln>
            </p:spPr>
          </p:cxnSp>
          <p:cxnSp>
            <p:nvCxnSpPr>
              <p:cNvPr id="1546" name="Google Shape;1546;p140"/>
              <p:cNvCxnSpPr/>
              <p:nvPr/>
            </p:nvCxnSpPr>
            <p:spPr>
              <a:xfrm>
                <a:off x="3574" y="3336"/>
                <a:ext cx="0" cy="300"/>
              </a:xfrm>
              <a:prstGeom prst="straightConnector1">
                <a:avLst/>
              </a:prstGeom>
              <a:noFill/>
              <a:ln cap="flat" cmpd="sng" w="12700">
                <a:solidFill>
                  <a:schemeClr val="dk1"/>
                </a:solidFill>
                <a:prstDash val="solid"/>
                <a:round/>
                <a:headEnd len="sm" w="sm" type="none"/>
                <a:tailEnd len="sm" w="sm" type="none"/>
              </a:ln>
            </p:spPr>
          </p:cxnSp>
          <p:cxnSp>
            <p:nvCxnSpPr>
              <p:cNvPr id="1547" name="Google Shape;1547;p140"/>
              <p:cNvCxnSpPr/>
              <p:nvPr/>
            </p:nvCxnSpPr>
            <p:spPr>
              <a:xfrm>
                <a:off x="3433" y="3137"/>
                <a:ext cx="0" cy="300"/>
              </a:xfrm>
              <a:prstGeom prst="straightConnector1">
                <a:avLst/>
              </a:prstGeom>
              <a:noFill/>
              <a:ln cap="flat" cmpd="sng" w="12700">
                <a:solidFill>
                  <a:schemeClr val="dk1"/>
                </a:solidFill>
                <a:prstDash val="solid"/>
                <a:round/>
                <a:headEnd len="sm" w="sm" type="none"/>
                <a:tailEnd len="sm" w="sm" type="none"/>
              </a:ln>
            </p:spPr>
          </p:cxnSp>
        </p:grpSp>
        <p:grpSp>
          <p:nvGrpSpPr>
            <p:cNvPr id="1548" name="Google Shape;1548;p140"/>
            <p:cNvGrpSpPr/>
            <p:nvPr/>
          </p:nvGrpSpPr>
          <p:grpSpPr>
            <a:xfrm>
              <a:off x="4723" y="3137"/>
              <a:ext cx="294" cy="499"/>
              <a:chOff x="4723" y="3137"/>
              <a:chExt cx="294" cy="499"/>
            </a:xfrm>
          </p:grpSpPr>
          <p:cxnSp>
            <p:nvCxnSpPr>
              <p:cNvPr id="1549" name="Google Shape;1549;p140"/>
              <p:cNvCxnSpPr/>
              <p:nvPr/>
            </p:nvCxnSpPr>
            <p:spPr>
              <a:xfrm>
                <a:off x="4923" y="3371"/>
                <a:ext cx="0" cy="0"/>
              </a:xfrm>
              <a:prstGeom prst="straightConnector1">
                <a:avLst/>
              </a:prstGeom>
              <a:noFill/>
              <a:ln cap="flat" cmpd="sng" w="12700">
                <a:solidFill>
                  <a:schemeClr val="dk1"/>
                </a:solidFill>
                <a:prstDash val="solid"/>
                <a:round/>
                <a:headEnd len="sm" w="sm" type="none"/>
                <a:tailEnd len="sm" w="sm" type="none"/>
              </a:ln>
            </p:spPr>
          </p:cxnSp>
          <p:cxnSp>
            <p:nvCxnSpPr>
              <p:cNvPr id="1550" name="Google Shape;1550;p140"/>
              <p:cNvCxnSpPr/>
              <p:nvPr/>
            </p:nvCxnSpPr>
            <p:spPr>
              <a:xfrm>
                <a:off x="4782" y="3242"/>
                <a:ext cx="0" cy="300"/>
              </a:xfrm>
              <a:prstGeom prst="straightConnector1">
                <a:avLst/>
              </a:prstGeom>
              <a:noFill/>
              <a:ln cap="flat" cmpd="sng" w="12700">
                <a:solidFill>
                  <a:schemeClr val="dk1"/>
                </a:solidFill>
                <a:prstDash val="solid"/>
                <a:round/>
                <a:headEnd len="sm" w="sm" type="none"/>
                <a:tailEnd len="sm" w="sm" type="none"/>
              </a:ln>
            </p:spPr>
          </p:cxnSp>
          <p:cxnSp>
            <p:nvCxnSpPr>
              <p:cNvPr id="1551" name="Google Shape;1551;p140"/>
              <p:cNvCxnSpPr/>
              <p:nvPr/>
            </p:nvCxnSpPr>
            <p:spPr>
              <a:xfrm>
                <a:off x="5017" y="3430"/>
                <a:ext cx="0" cy="0"/>
              </a:xfrm>
              <a:prstGeom prst="straightConnector1">
                <a:avLst/>
              </a:prstGeom>
              <a:noFill/>
              <a:ln cap="flat" cmpd="sng" w="12700">
                <a:solidFill>
                  <a:schemeClr val="dk1"/>
                </a:solidFill>
                <a:prstDash val="solid"/>
                <a:round/>
                <a:headEnd len="sm" w="sm" type="none"/>
                <a:tailEnd len="sm" w="sm" type="none"/>
              </a:ln>
            </p:spPr>
          </p:cxnSp>
          <p:cxnSp>
            <p:nvCxnSpPr>
              <p:cNvPr id="1552" name="Google Shape;1552;p140"/>
              <p:cNvCxnSpPr/>
              <p:nvPr/>
            </p:nvCxnSpPr>
            <p:spPr>
              <a:xfrm>
                <a:off x="4864" y="3336"/>
                <a:ext cx="0" cy="300"/>
              </a:xfrm>
              <a:prstGeom prst="straightConnector1">
                <a:avLst/>
              </a:prstGeom>
              <a:noFill/>
              <a:ln cap="flat" cmpd="sng" w="12700">
                <a:solidFill>
                  <a:schemeClr val="dk1"/>
                </a:solidFill>
                <a:prstDash val="solid"/>
                <a:round/>
                <a:headEnd len="sm" w="sm" type="none"/>
                <a:tailEnd len="sm" w="sm" type="none"/>
              </a:ln>
            </p:spPr>
          </p:cxnSp>
          <p:cxnSp>
            <p:nvCxnSpPr>
              <p:cNvPr id="1553" name="Google Shape;1553;p140"/>
              <p:cNvCxnSpPr/>
              <p:nvPr/>
            </p:nvCxnSpPr>
            <p:spPr>
              <a:xfrm>
                <a:off x="4723" y="3137"/>
                <a:ext cx="0" cy="300"/>
              </a:xfrm>
              <a:prstGeom prst="straightConnector1">
                <a:avLst/>
              </a:prstGeom>
              <a:noFill/>
              <a:ln cap="flat" cmpd="sng" w="12700">
                <a:solidFill>
                  <a:schemeClr val="dk1"/>
                </a:solidFill>
                <a:prstDash val="solid"/>
                <a:round/>
                <a:headEnd len="sm" w="sm" type="none"/>
                <a:tailEnd len="sm" w="sm" type="none"/>
              </a:ln>
            </p:spPr>
          </p:cxnSp>
        </p:grpSp>
        <p:sp>
          <p:nvSpPr>
            <p:cNvPr id="1554" name="Google Shape;1554;p140"/>
            <p:cNvSpPr/>
            <p:nvPr/>
          </p:nvSpPr>
          <p:spPr>
            <a:xfrm>
              <a:off x="2530" y="3453"/>
              <a:ext cx="2933" cy="259"/>
            </a:xfrm>
            <a:custGeom>
              <a:rect b="b" l="l" r="r" t="t"/>
              <a:pathLst>
                <a:path extrusionOk="0" h="259" w="2933">
                  <a:moveTo>
                    <a:pt x="0" y="12"/>
                  </a:moveTo>
                  <a:lnTo>
                    <a:pt x="59" y="0"/>
                  </a:lnTo>
                  <a:lnTo>
                    <a:pt x="70" y="35"/>
                  </a:lnTo>
                  <a:lnTo>
                    <a:pt x="94" y="70"/>
                  </a:lnTo>
                  <a:lnTo>
                    <a:pt x="117" y="106"/>
                  </a:lnTo>
                  <a:lnTo>
                    <a:pt x="129" y="141"/>
                  </a:lnTo>
                  <a:lnTo>
                    <a:pt x="164" y="152"/>
                  </a:lnTo>
                  <a:lnTo>
                    <a:pt x="199" y="152"/>
                  </a:lnTo>
                  <a:lnTo>
                    <a:pt x="235" y="164"/>
                  </a:lnTo>
                  <a:lnTo>
                    <a:pt x="281" y="188"/>
                  </a:lnTo>
                  <a:lnTo>
                    <a:pt x="328" y="188"/>
                  </a:lnTo>
                  <a:lnTo>
                    <a:pt x="364" y="211"/>
                  </a:lnTo>
                  <a:lnTo>
                    <a:pt x="399" y="211"/>
                  </a:lnTo>
                  <a:lnTo>
                    <a:pt x="434" y="211"/>
                  </a:lnTo>
                  <a:lnTo>
                    <a:pt x="469" y="211"/>
                  </a:lnTo>
                  <a:lnTo>
                    <a:pt x="504" y="211"/>
                  </a:lnTo>
                  <a:lnTo>
                    <a:pt x="539" y="223"/>
                  </a:lnTo>
                  <a:lnTo>
                    <a:pt x="563" y="258"/>
                  </a:lnTo>
                  <a:lnTo>
                    <a:pt x="2252" y="258"/>
                  </a:lnTo>
                  <a:lnTo>
                    <a:pt x="2322" y="223"/>
                  </a:lnTo>
                  <a:lnTo>
                    <a:pt x="2357" y="199"/>
                  </a:lnTo>
                  <a:lnTo>
                    <a:pt x="2393" y="199"/>
                  </a:lnTo>
                  <a:lnTo>
                    <a:pt x="2428" y="188"/>
                  </a:lnTo>
                  <a:lnTo>
                    <a:pt x="2545" y="188"/>
                  </a:lnTo>
                  <a:lnTo>
                    <a:pt x="2545" y="176"/>
                  </a:lnTo>
                  <a:lnTo>
                    <a:pt x="2545" y="152"/>
                  </a:lnTo>
                  <a:lnTo>
                    <a:pt x="2545" y="141"/>
                  </a:lnTo>
                  <a:lnTo>
                    <a:pt x="2545" y="129"/>
                  </a:lnTo>
                  <a:lnTo>
                    <a:pt x="2639" y="129"/>
                  </a:lnTo>
                  <a:lnTo>
                    <a:pt x="2674" y="117"/>
                  </a:lnTo>
                  <a:lnTo>
                    <a:pt x="2709" y="106"/>
                  </a:lnTo>
                  <a:lnTo>
                    <a:pt x="2744" y="106"/>
                  </a:lnTo>
                  <a:lnTo>
                    <a:pt x="2780" y="82"/>
                  </a:lnTo>
                  <a:lnTo>
                    <a:pt x="2815" y="70"/>
                  </a:lnTo>
                  <a:lnTo>
                    <a:pt x="2850" y="47"/>
                  </a:lnTo>
                  <a:lnTo>
                    <a:pt x="2885" y="35"/>
                  </a:lnTo>
                  <a:lnTo>
                    <a:pt x="2920" y="35"/>
                  </a:lnTo>
                  <a:lnTo>
                    <a:pt x="2932" y="35"/>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140"/>
            <p:cNvSpPr/>
            <p:nvPr/>
          </p:nvSpPr>
          <p:spPr>
            <a:xfrm>
              <a:off x="2400" y="3664"/>
              <a:ext cx="600" cy="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Antic</a:t>
              </a:r>
              <a:endParaRPr/>
            </a:p>
          </p:txBody>
        </p:sp>
        <p:sp>
          <p:nvSpPr>
            <p:cNvPr id="1556" name="Google Shape;1556;p140"/>
            <p:cNvSpPr/>
            <p:nvPr/>
          </p:nvSpPr>
          <p:spPr>
            <a:xfrm>
              <a:off x="4863" y="3687"/>
              <a:ext cx="600" cy="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Nou</a:t>
              </a:r>
              <a:endParaRPr/>
            </a:p>
          </p:txBody>
        </p:sp>
      </p:grpSp>
      <p:sp>
        <p:nvSpPr>
          <p:cNvPr id="1557" name="Google Shape;1557;p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11) Contempla la Conversió e Instal·lació.</a:t>
            </a:r>
            <a:endParaRPr/>
          </a:p>
        </p:txBody>
      </p:sp>
      <p:sp>
        <p:nvSpPr>
          <p:cNvPr id="1558" name="Google Shape;1558;p140"/>
          <p:cNvSpPr txBox="1"/>
          <p:nvPr>
            <p:ph idx="1" type="body"/>
          </p:nvPr>
        </p:nvSpPr>
        <p:spPr>
          <a:xfrm>
            <a:off x="838200" y="18288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80"/>
              <a:buChar char="•"/>
            </a:pPr>
            <a:r>
              <a:rPr lang="en-US"/>
              <a:t>S'han de disposar facilitats de conversió en el sistema, s'haurà de fer consideracions especials durant el disseny, codificació i proves perquè la conversió del sistema antic siguin fàcils de realitzar durant la posada en marxa del sistema nou.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p42"/>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Estimació de Recursos </a:t>
            </a:r>
            <a:r>
              <a:rPr b="1" lang="en-US" sz="2800"/>
              <a:t>i</a:t>
            </a:r>
            <a:r>
              <a:rPr b="1" i="0" lang="en-US" sz="2800" u="none">
                <a:solidFill>
                  <a:schemeClr val="dk1"/>
                </a:solidFill>
                <a:latin typeface="Calibri"/>
                <a:ea typeface="Calibri"/>
                <a:cs typeface="Calibri"/>
                <a:sym typeface="Calibri"/>
              </a:rPr>
              <a:t> Duració de l</a:t>
            </a:r>
            <a:r>
              <a:rPr b="1" lang="en-US" sz="2800"/>
              <a:t>e</a:t>
            </a:r>
            <a:r>
              <a:rPr b="1" i="0" lang="en-US" sz="2800" u="none">
                <a:solidFill>
                  <a:schemeClr val="dk1"/>
                </a:solidFill>
                <a:latin typeface="Calibri"/>
                <a:ea typeface="Calibri"/>
                <a:cs typeface="Calibri"/>
                <a:sym typeface="Calibri"/>
              </a:rPr>
              <a:t>s Activi</a:t>
            </a:r>
            <a:r>
              <a:rPr b="1" lang="en-US" sz="2800"/>
              <a:t>tats</a:t>
            </a:r>
            <a:endParaRPr/>
          </a:p>
        </p:txBody>
      </p:sp>
      <p:sp>
        <p:nvSpPr>
          <p:cNvPr id="262" name="Google Shape;262;p42"/>
          <p:cNvSpPr txBox="1"/>
          <p:nvPr>
            <p:ph idx="1" type="body"/>
          </p:nvPr>
        </p:nvSpPr>
        <p:spPr>
          <a:xfrm>
            <a:off x="990600" y="1828800"/>
            <a:ext cx="7772400" cy="4291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1600"/>
              <a:buFont typeface="Arial"/>
              <a:buChar char="•"/>
            </a:pPr>
            <a:r>
              <a:rPr b="0" i="0" lang="en-US" sz="1600" u="sng">
                <a:solidFill>
                  <a:schemeClr val="dk1"/>
                </a:solidFill>
                <a:latin typeface="Calibri"/>
                <a:ea typeface="Calibri"/>
                <a:cs typeface="Calibri"/>
                <a:sym typeface="Calibri"/>
              </a:rPr>
              <a:t>L'estimació de recursos de les activitats del cronograma</a:t>
            </a:r>
            <a:r>
              <a:rPr b="0" i="0" lang="en-US" sz="1600" u="none">
                <a:solidFill>
                  <a:schemeClr val="dk1"/>
                </a:solidFill>
                <a:latin typeface="Calibri"/>
                <a:ea typeface="Calibri"/>
                <a:cs typeface="Calibri"/>
                <a:sym typeface="Calibri"/>
              </a:rPr>
              <a:t>: Involucra determinar quins són els recursos (persones, equips, o material), quina quantitat de cada recurs s'utilitzarà i quan estarà disponible cada recurs per a realitzar les activitats del projecte. El procés "Estimació de Recursos de les Activitats" es coordina estretament amb el procés d</a:t>
            </a:r>
            <a:r>
              <a:rPr lang="en-US" sz="1600"/>
              <a:t>’</a:t>
            </a:r>
            <a:r>
              <a:rPr b="0" i="0" lang="en-US" sz="1600" u="none">
                <a:solidFill>
                  <a:schemeClr val="dk1"/>
                </a:solidFill>
                <a:latin typeface="Calibri"/>
                <a:ea typeface="Calibri"/>
                <a:cs typeface="Calibri"/>
                <a:sym typeface="Calibri"/>
              </a:rPr>
              <a:t>estimació de Costos.</a:t>
            </a:r>
            <a:endParaRPr b="0" i="0" sz="1600" u="none">
              <a:solidFill>
                <a:schemeClr val="dk1"/>
              </a:solidFill>
              <a:latin typeface="Calibri"/>
              <a:ea typeface="Calibri"/>
              <a:cs typeface="Calibri"/>
              <a:sym typeface="Calibri"/>
            </a:endParaRPr>
          </a:p>
          <a:p>
            <a:pPr indent="0" lvl="0" marL="342900" marR="0" rtl="0" algn="just">
              <a:lnSpc>
                <a:spcPct val="80000"/>
              </a:lnSpc>
              <a:spcBef>
                <a:spcPts val="0"/>
              </a:spcBef>
              <a:spcAft>
                <a:spcPts val="0"/>
              </a:spcAft>
              <a:buNone/>
            </a:pPr>
            <a:r>
              <a:t/>
            </a:r>
            <a:endParaRPr sz="1600"/>
          </a:p>
          <a:p>
            <a:pPr indent="-342900" lvl="0" marL="342900" marR="0" rtl="0" algn="just">
              <a:lnSpc>
                <a:spcPct val="80000"/>
              </a:lnSpc>
              <a:spcBef>
                <a:spcPts val="0"/>
              </a:spcBef>
              <a:spcAft>
                <a:spcPts val="0"/>
              </a:spcAft>
              <a:buClr>
                <a:schemeClr val="dk1"/>
              </a:buClr>
              <a:buSzPts val="1600"/>
              <a:buFont typeface="Arial"/>
              <a:buChar char="•"/>
            </a:pPr>
            <a:r>
              <a:rPr b="0" i="0" lang="en-US" sz="1600" u="sng">
                <a:solidFill>
                  <a:schemeClr val="dk1"/>
                </a:solidFill>
                <a:latin typeface="Calibri"/>
                <a:ea typeface="Calibri"/>
                <a:cs typeface="Calibri"/>
                <a:sym typeface="Calibri"/>
              </a:rPr>
              <a:t>El procés d'estimar la durada de les activitats del cronograma </a:t>
            </a:r>
            <a:r>
              <a:rPr b="0" i="0" lang="en-US" sz="1600" u="none">
                <a:solidFill>
                  <a:schemeClr val="dk1"/>
                </a:solidFill>
                <a:latin typeface="Calibri"/>
                <a:ea typeface="Calibri"/>
                <a:cs typeface="Calibri"/>
                <a:sym typeface="Calibri"/>
              </a:rPr>
              <a:t>utilitza informació sobre l'abast del treball de l'activitat del cronograma, els tipus de recursos necessaris, les quantitats de recursos estimades i els</a:t>
            </a:r>
            <a:r>
              <a:rPr b="1" i="0" lang="en-US" sz="1600" u="none">
                <a:solidFill>
                  <a:schemeClr val="dk1"/>
                </a:solidFill>
              </a:rPr>
              <a:t> calendaris de recursos amb la seva disponibilitat.</a:t>
            </a:r>
            <a:endParaRPr sz="1600"/>
          </a:p>
          <a:p>
            <a:pPr indent="-342900" lvl="0" marL="342900" marR="0" rtl="0" algn="just">
              <a:lnSpc>
                <a:spcPct val="8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Les entrades per estimar la durada de les activitats sorgeixen de la persona o grup de l'equip del projecte que estigui més familiaritzat amb la naturalesa del contingut del treball de l'activitat del cronograma específica i es desenvolupa de forma gradual avaluant la qualitat i disponibilitat de les dades d'entrada.</a:t>
            </a:r>
            <a:endParaRPr b="0" i="0" sz="1600" u="none">
              <a:solidFill>
                <a:schemeClr val="dk1"/>
              </a:solidFill>
              <a:latin typeface="Calibri"/>
              <a:ea typeface="Calibri"/>
              <a:cs typeface="Calibri"/>
              <a:sym typeface="Calibri"/>
            </a:endParaRPr>
          </a:p>
          <a:p>
            <a:pPr indent="-342900" lvl="0" marL="342900" marR="0" rtl="0" algn="just">
              <a:lnSpc>
                <a:spcPct val="8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Les activitats del cronograma es realitzaran d'acord amb el calendari del projecte.</a:t>
            </a:r>
            <a:endParaRPr sz="1600"/>
          </a:p>
          <a:p>
            <a:pPr indent="-342900" lvl="0" marL="342900" marR="0" rtl="0" algn="just">
              <a:lnSpc>
                <a:spcPct val="80000"/>
              </a:lnSpc>
              <a:spcBef>
                <a:spcPts val="0"/>
              </a:spcBef>
              <a:spcAft>
                <a:spcPts val="0"/>
              </a:spcAft>
              <a:buClr>
                <a:schemeClr val="dk1"/>
              </a:buClr>
              <a:buSzPts val="1600"/>
              <a:buFont typeface="Arial"/>
              <a:buChar char="•"/>
            </a:pPr>
            <a:r>
              <a:rPr lang="en-US" sz="1600"/>
              <a:t>L</a:t>
            </a:r>
            <a:r>
              <a:rPr b="0" i="0" lang="en-US" sz="1600" u="none">
                <a:solidFill>
                  <a:schemeClr val="dk1"/>
                </a:solidFill>
                <a:latin typeface="Calibri"/>
                <a:ea typeface="Calibri"/>
                <a:cs typeface="Calibri"/>
                <a:sym typeface="Calibri"/>
              </a:rPr>
              <a:t>a durada total del projecte es calcula com a sortida del procés </a:t>
            </a:r>
            <a:r>
              <a:rPr b="0" i="0" lang="en-US" sz="1600" u="sng">
                <a:solidFill>
                  <a:schemeClr val="dk1"/>
                </a:solidFill>
                <a:latin typeface="Calibri"/>
                <a:ea typeface="Calibri"/>
                <a:cs typeface="Calibri"/>
                <a:sym typeface="Calibri"/>
              </a:rPr>
              <a:t>Desenvolupament del Cronograma.</a:t>
            </a:r>
            <a:endParaRPr u="sng"/>
          </a:p>
          <a:p>
            <a:pPr indent="-342900" lvl="0" marL="342900" marR="0" rtl="0" algn="just">
              <a:lnSpc>
                <a:spcPct val="80000"/>
              </a:lnSpc>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0" lvl="0" marL="342900" marR="0" rtl="0" algn="just">
              <a:lnSpc>
                <a:spcPct val="80000"/>
              </a:lnSpc>
              <a:spcBef>
                <a:spcPts val="32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3" name="Shape 1563"/>
        <p:cNvGrpSpPr/>
        <p:nvPr/>
      </p:nvGrpSpPr>
      <p:grpSpPr>
        <a:xfrm>
          <a:off x="0" y="0"/>
          <a:ext cx="0" cy="0"/>
          <a:chOff x="0" y="0"/>
          <a:chExt cx="0" cy="0"/>
        </a:xfrm>
      </p:grpSpPr>
      <p:sp>
        <p:nvSpPr>
          <p:cNvPr id="1564" name="Google Shape;1564;p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FC11: </a:t>
            </a:r>
            <a:r>
              <a:rPr lang="en-US" sz="3959"/>
              <a:t>Contempla la Conversió e Instal·lació.</a:t>
            </a:r>
            <a:endParaRPr/>
          </a:p>
        </p:txBody>
      </p:sp>
      <p:sp>
        <p:nvSpPr>
          <p:cNvPr id="1565" name="Google Shape;1565;p1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No es requereix conversió.</a:t>
            </a:r>
            <a:br>
              <a:rPr lang="en-US"/>
            </a:br>
            <a:r>
              <a:rPr lang="en-US"/>
              <a:t>1: Es sol·licita facilitat d'instal·lació</a:t>
            </a:r>
            <a:br>
              <a:rPr lang="en-US"/>
            </a:br>
            <a:r>
              <a:rPr lang="en-US"/>
              <a:t>2: Es sol·liciten processos de conversió i instal·lació, no importants per al projecte</a:t>
            </a:r>
            <a:br>
              <a:rPr lang="en-US"/>
            </a:br>
            <a:r>
              <a:rPr lang="en-US"/>
              <a:t>3: ... si són importants</a:t>
            </a:r>
            <a:br>
              <a:rPr lang="en-US"/>
            </a:br>
            <a:r>
              <a:rPr lang="en-US"/>
              <a:t>4: 2, i eines conversió i instal·lació</a:t>
            </a:r>
            <a:br>
              <a:rPr lang="en-US"/>
            </a:br>
            <a:r>
              <a:rPr lang="en-US"/>
              <a:t>5: 3, i eines conversió i instal·lació. Sistema crític per a l'empresa</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0" name="Shape 1570"/>
        <p:cNvGrpSpPr/>
        <p:nvPr/>
      </p:nvGrpSpPr>
      <p:grpSpPr>
        <a:xfrm>
          <a:off x="0" y="0"/>
          <a:ext cx="0" cy="0"/>
          <a:chOff x="0" y="0"/>
          <a:chExt cx="0" cy="0"/>
        </a:xfrm>
      </p:grpSpPr>
      <p:sp>
        <p:nvSpPr>
          <p:cNvPr id="1571" name="Google Shape;1571;p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12) Facilitat d’Operació.</a:t>
            </a:r>
            <a:endParaRPr/>
          </a:p>
        </p:txBody>
      </p:sp>
      <p:sp>
        <p:nvSpPr>
          <p:cNvPr id="1572" name="Google Shape;1572;p142"/>
          <p:cNvSpPr txBox="1"/>
          <p:nvPr>
            <p:ph idx="1" type="body"/>
          </p:nvPr>
        </p:nvSpPr>
        <p:spPr>
          <a:xfrm>
            <a:off x="914400" y="18288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Clr>
                <a:schemeClr val="dk1"/>
              </a:buClr>
              <a:buSzPts val="2880"/>
              <a:buChar char="•"/>
            </a:pPr>
            <a:r>
              <a:rPr lang="en-US"/>
              <a:t>Operació del sistema: els treballs assignats al centre de procés de dades:</a:t>
            </a:r>
            <a:endParaRPr/>
          </a:p>
          <a:p>
            <a:pPr indent="-354330" lvl="1" marL="742950" rtl="0" algn="l">
              <a:spcBef>
                <a:spcPts val="640"/>
              </a:spcBef>
              <a:spcAft>
                <a:spcPts val="0"/>
              </a:spcAft>
              <a:buClr>
                <a:schemeClr val="dk1"/>
              </a:buClr>
              <a:buSzPts val="2880"/>
              <a:buChar char="–"/>
            </a:pPr>
            <a:r>
              <a:rPr lang="en-US"/>
              <a:t>arrencada, parada, recuperació davant fallades, còpies de seguretat o minimització de les activitats manuals en el CPD.</a:t>
            </a:r>
            <a:endParaRPr/>
          </a:p>
          <a:p>
            <a:pPr indent="-411480" lvl="0" marL="342900" rtl="0" algn="l">
              <a:spcBef>
                <a:spcPts val="640"/>
              </a:spcBef>
              <a:spcAft>
                <a:spcPts val="0"/>
              </a:spcAft>
              <a:buClr>
                <a:schemeClr val="dk1"/>
              </a:buClr>
              <a:buSzPts val="2880"/>
              <a:buChar char="•"/>
            </a:pPr>
            <a:r>
              <a:rPr lang="en-US"/>
              <a:t> Es valora quan ha estat descrita des de les primeres fases dedicant especial atenció durant el disseny, codificació i proves.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7" name="Shape 1577"/>
        <p:cNvGrpSpPr/>
        <p:nvPr/>
      </p:nvGrpSpPr>
      <p:grpSpPr>
        <a:xfrm>
          <a:off x="0" y="0"/>
          <a:ext cx="0" cy="0"/>
          <a:chOff x="0" y="0"/>
          <a:chExt cx="0" cy="0"/>
        </a:xfrm>
      </p:grpSpPr>
      <p:sp>
        <p:nvSpPr>
          <p:cNvPr id="1578" name="Google Shape;1578;p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FC12: Facilitat d’operació</a:t>
            </a:r>
            <a:endParaRPr/>
          </a:p>
        </p:txBody>
      </p:sp>
      <p:sp>
        <p:nvSpPr>
          <p:cNvPr id="1579" name="Google Shape;1579;p1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Clr>
                <a:schemeClr val="dk1"/>
              </a:buClr>
              <a:buSzPts val="3200"/>
              <a:buFont typeface="Arial"/>
              <a:buNone/>
            </a:pPr>
            <a:r>
              <a:rPr lang="en-US"/>
              <a:t>0: Res, en tot cas, back-up</a:t>
            </a:r>
            <a:endParaRPr/>
          </a:p>
          <a:p>
            <a:pPr indent="-342900" lvl="0" marL="342900" rtl="0" algn="l">
              <a:spcBef>
                <a:spcPts val="640"/>
              </a:spcBef>
              <a:spcAft>
                <a:spcPts val="0"/>
              </a:spcAft>
              <a:buClr>
                <a:schemeClr val="dk1"/>
              </a:buClr>
              <a:buSzPts val="3200"/>
              <a:buFont typeface="Arial"/>
              <a:buNone/>
            </a:pPr>
            <a:r>
              <a:rPr lang="en-US"/>
              <a:t>1 a 4: Suma d'ítems:</a:t>
            </a:r>
            <a:endParaRPr/>
          </a:p>
          <a:p>
            <a:pPr indent="-342900" lvl="0" marL="800100" rtl="0" algn="l">
              <a:spcBef>
                <a:spcPts val="640"/>
              </a:spcBef>
              <a:spcAft>
                <a:spcPts val="0"/>
              </a:spcAft>
              <a:buClr>
                <a:schemeClr val="dk1"/>
              </a:buClr>
              <a:buSzPts val="3200"/>
              <a:buFont typeface="Arial"/>
              <a:buNone/>
            </a:pPr>
            <a:r>
              <a:rPr lang="en-US"/>
              <a:t>Arrencada, back-up i recuperació</a:t>
            </a:r>
            <a:endParaRPr/>
          </a:p>
          <a:p>
            <a:pPr indent="-342900" lvl="0" marL="800100" rtl="0" algn="l">
              <a:spcBef>
                <a:spcPts val="640"/>
              </a:spcBef>
              <a:spcAft>
                <a:spcPts val="0"/>
              </a:spcAft>
              <a:buClr>
                <a:schemeClr val="dk1"/>
              </a:buClr>
              <a:buSzPts val="3200"/>
              <a:buFont typeface="Arial"/>
              <a:buNone/>
            </a:pPr>
            <a:r>
              <a:rPr lang="en-US"/>
              <a:t>Idem, sense intervenció operador (X2)</a:t>
            </a:r>
            <a:endParaRPr/>
          </a:p>
          <a:p>
            <a:pPr indent="-342900" lvl="0" marL="800100" rtl="0" algn="l">
              <a:spcBef>
                <a:spcPts val="640"/>
              </a:spcBef>
              <a:spcAft>
                <a:spcPts val="0"/>
              </a:spcAft>
              <a:buClr>
                <a:schemeClr val="dk1"/>
              </a:buClr>
              <a:buSzPts val="3200"/>
              <a:buFont typeface="Arial"/>
              <a:buNone/>
            </a:pPr>
            <a:r>
              <a:rPr lang="en-US"/>
              <a:t>Minimitzar necessitat de disp. externs magatzem.</a:t>
            </a:r>
            <a:endParaRPr/>
          </a:p>
          <a:p>
            <a:pPr indent="-342900" lvl="0" marL="800100" rtl="0" algn="l">
              <a:spcBef>
                <a:spcPts val="640"/>
              </a:spcBef>
              <a:spcAft>
                <a:spcPts val="0"/>
              </a:spcAft>
              <a:buClr>
                <a:schemeClr val="dk1"/>
              </a:buClr>
              <a:buSzPts val="3200"/>
              <a:buFont typeface="Arial"/>
              <a:buNone/>
            </a:pPr>
            <a:r>
              <a:rPr lang="en-US"/>
              <a:t>Minimitza necessitat de manejar paper</a:t>
            </a:r>
            <a:endParaRPr/>
          </a:p>
          <a:p>
            <a:pPr indent="-342900" lvl="0" marL="342900" rtl="0" algn="l">
              <a:spcBef>
                <a:spcPts val="640"/>
              </a:spcBef>
              <a:spcAft>
                <a:spcPts val="0"/>
              </a:spcAft>
              <a:buClr>
                <a:schemeClr val="dk1"/>
              </a:buClr>
              <a:buSzPts val="3200"/>
              <a:buFont typeface="Arial"/>
              <a:buNone/>
            </a:pPr>
            <a:r>
              <a:rPr lang="en-US"/>
              <a:t>5: Sistema automàtic sense intervenció humana</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3" name="Shape 1583"/>
        <p:cNvGrpSpPr/>
        <p:nvPr/>
      </p:nvGrpSpPr>
      <p:grpSpPr>
        <a:xfrm>
          <a:off x="0" y="0"/>
          <a:ext cx="0" cy="0"/>
          <a:chOff x="0" y="0"/>
          <a:chExt cx="0" cy="0"/>
        </a:xfrm>
      </p:grpSpPr>
      <p:sp>
        <p:nvSpPr>
          <p:cNvPr id="1584" name="Google Shape;1584;p144"/>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4400"/>
              <a:buFont typeface="Calibri"/>
              <a:buNone/>
            </a:pPr>
            <a:r>
              <a:rPr lang="en-US"/>
              <a:t>13) Instal·lacions Mùltiples</a:t>
            </a:r>
            <a:endParaRPr/>
          </a:p>
        </p:txBody>
      </p:sp>
      <p:sp>
        <p:nvSpPr>
          <p:cNvPr id="1585" name="Google Shape;1585;p144"/>
          <p:cNvSpPr txBox="1"/>
          <p:nvPr>
            <p:ph idx="1" type="body"/>
          </p:nvPr>
        </p:nvSpPr>
        <p:spPr>
          <a:xfrm>
            <a:off x="990600" y="1828800"/>
            <a:ext cx="7239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Calibri"/>
              <a:buChar char="•"/>
            </a:pPr>
            <a:r>
              <a:rPr lang="en-US" sz="2800"/>
              <a:t>El sistema ha d'incloure els requeriments de diverses empreses o departaments on s'executés (fins i tot plataformes). Aquestes característiques seran presents durant el disseny, codificació i proves.</a:t>
            </a:r>
            <a:endParaRPr/>
          </a:p>
        </p:txBody>
      </p:sp>
      <p:grpSp>
        <p:nvGrpSpPr>
          <p:cNvPr id="1586" name="Google Shape;1586;p144"/>
          <p:cNvGrpSpPr/>
          <p:nvPr/>
        </p:nvGrpSpPr>
        <p:grpSpPr>
          <a:xfrm>
            <a:off x="4724400" y="4343400"/>
            <a:ext cx="3779838" cy="1827578"/>
            <a:chOff x="2976" y="2736"/>
            <a:chExt cx="2381" cy="1151"/>
          </a:xfrm>
        </p:grpSpPr>
        <p:pic>
          <p:nvPicPr>
            <p:cNvPr id="1587" name="Google Shape;1587;p144"/>
            <p:cNvPicPr preferRelativeResize="0"/>
            <p:nvPr/>
          </p:nvPicPr>
          <p:blipFill rotWithShape="1">
            <a:blip r:embed="rId3">
              <a:alphaModFix/>
            </a:blip>
            <a:srcRect b="0" l="0" r="0" t="0"/>
            <a:stretch/>
          </p:blipFill>
          <p:spPr>
            <a:xfrm>
              <a:off x="2976" y="2743"/>
              <a:ext cx="1454" cy="1144"/>
            </a:xfrm>
            <a:prstGeom prst="rect">
              <a:avLst/>
            </a:prstGeom>
            <a:noFill/>
            <a:ln>
              <a:noFill/>
            </a:ln>
          </p:spPr>
        </p:pic>
        <p:grpSp>
          <p:nvGrpSpPr>
            <p:cNvPr id="1588" name="Google Shape;1588;p144"/>
            <p:cNvGrpSpPr/>
            <p:nvPr/>
          </p:nvGrpSpPr>
          <p:grpSpPr>
            <a:xfrm>
              <a:off x="4475" y="2736"/>
              <a:ext cx="433" cy="1123"/>
              <a:chOff x="4475" y="2736"/>
              <a:chExt cx="433" cy="1123"/>
            </a:xfrm>
          </p:grpSpPr>
          <p:sp>
            <p:nvSpPr>
              <p:cNvPr descr="Diagonal hacia arriba ancha" id="1589" name="Google Shape;1589;p144"/>
              <p:cNvSpPr/>
              <p:nvPr/>
            </p:nvSpPr>
            <p:spPr>
              <a:xfrm>
                <a:off x="4475" y="2736"/>
                <a:ext cx="433" cy="1066"/>
              </a:xfrm>
              <a:custGeom>
                <a:rect b="b" l="l" r="r" t="t"/>
                <a:pathLst>
                  <a:path extrusionOk="0" h="1066" w="433">
                    <a:moveTo>
                      <a:pt x="432" y="0"/>
                    </a:moveTo>
                    <a:lnTo>
                      <a:pt x="406" y="1065"/>
                    </a:lnTo>
                    <a:lnTo>
                      <a:pt x="73" y="1023"/>
                    </a:lnTo>
                    <a:lnTo>
                      <a:pt x="0" y="91"/>
                    </a:lnTo>
                    <a:lnTo>
                      <a:pt x="432" y="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590" name="Google Shape;1590;p144"/>
              <p:cNvSpPr/>
              <p:nvPr/>
            </p:nvSpPr>
            <p:spPr>
              <a:xfrm>
                <a:off x="4550" y="3761"/>
                <a:ext cx="331" cy="98"/>
              </a:xfrm>
              <a:custGeom>
                <a:rect b="b" l="l" r="r" t="t"/>
                <a:pathLst>
                  <a:path extrusionOk="0" h="98" w="331">
                    <a:moveTo>
                      <a:pt x="330" y="40"/>
                    </a:moveTo>
                    <a:lnTo>
                      <a:pt x="330" y="97"/>
                    </a:lnTo>
                    <a:lnTo>
                      <a:pt x="5" y="41"/>
                    </a:lnTo>
                    <a:lnTo>
                      <a:pt x="0" y="0"/>
                    </a:lnTo>
                    <a:lnTo>
                      <a:pt x="330" y="4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91" name="Google Shape;1591;p144"/>
              <p:cNvGrpSpPr/>
              <p:nvPr/>
            </p:nvGrpSpPr>
            <p:grpSpPr>
              <a:xfrm>
                <a:off x="4512" y="2794"/>
                <a:ext cx="355" cy="311"/>
                <a:chOff x="4512" y="2794"/>
                <a:chExt cx="355" cy="311"/>
              </a:xfrm>
            </p:grpSpPr>
            <p:sp>
              <p:nvSpPr>
                <p:cNvPr descr="Diagonal hacia arriba ancha" id="1592" name="Google Shape;1592;p144"/>
                <p:cNvSpPr/>
                <p:nvPr/>
              </p:nvSpPr>
              <p:spPr>
                <a:xfrm>
                  <a:off x="4512" y="2794"/>
                  <a:ext cx="355" cy="311"/>
                </a:xfrm>
                <a:custGeom>
                  <a:rect b="b" l="l" r="r" t="t"/>
                  <a:pathLst>
                    <a:path extrusionOk="0" h="311" w="355">
                      <a:moveTo>
                        <a:pt x="354" y="0"/>
                      </a:moveTo>
                      <a:lnTo>
                        <a:pt x="352" y="293"/>
                      </a:lnTo>
                      <a:lnTo>
                        <a:pt x="19" y="310"/>
                      </a:lnTo>
                      <a:lnTo>
                        <a:pt x="0" y="71"/>
                      </a:lnTo>
                      <a:lnTo>
                        <a:pt x="354" y="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593" name="Google Shape;1593;p144"/>
                <p:cNvSpPr/>
                <p:nvPr/>
              </p:nvSpPr>
              <p:spPr>
                <a:xfrm>
                  <a:off x="4546" y="3057"/>
                  <a:ext cx="104" cy="23"/>
                </a:xfrm>
                <a:custGeom>
                  <a:rect b="b" l="l" r="r" t="t"/>
                  <a:pathLst>
                    <a:path extrusionOk="0" h="23" w="104">
                      <a:moveTo>
                        <a:pt x="103" y="0"/>
                      </a:moveTo>
                      <a:lnTo>
                        <a:pt x="0" y="8"/>
                      </a:lnTo>
                      <a:lnTo>
                        <a:pt x="0" y="22"/>
                      </a:lnTo>
                      <a:lnTo>
                        <a:pt x="103" y="16"/>
                      </a:lnTo>
                      <a:lnTo>
                        <a:pt x="103" y="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descr="Diagonal hacia arriba ancha" id="1594" name="Google Shape;1594;p144"/>
              <p:cNvSpPr/>
              <p:nvPr/>
            </p:nvSpPr>
            <p:spPr>
              <a:xfrm>
                <a:off x="4534" y="3148"/>
                <a:ext cx="323" cy="584"/>
              </a:xfrm>
              <a:custGeom>
                <a:rect b="b" l="l" r="r" t="t"/>
                <a:pathLst>
                  <a:path extrusionOk="0" h="584" w="323">
                    <a:moveTo>
                      <a:pt x="322" y="0"/>
                    </a:moveTo>
                    <a:lnTo>
                      <a:pt x="315" y="583"/>
                    </a:lnTo>
                    <a:lnTo>
                      <a:pt x="39" y="555"/>
                    </a:lnTo>
                    <a:lnTo>
                      <a:pt x="0" y="11"/>
                    </a:lnTo>
                    <a:lnTo>
                      <a:pt x="322" y="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595" name="Google Shape;1595;p144"/>
              <p:cNvSpPr/>
              <p:nvPr/>
            </p:nvSpPr>
            <p:spPr>
              <a:xfrm>
                <a:off x="4582" y="3633"/>
                <a:ext cx="248" cy="76"/>
              </a:xfrm>
              <a:custGeom>
                <a:rect b="b" l="l" r="r" t="t"/>
                <a:pathLst>
                  <a:path extrusionOk="0" h="76" w="248">
                    <a:moveTo>
                      <a:pt x="247" y="15"/>
                    </a:moveTo>
                    <a:lnTo>
                      <a:pt x="0" y="0"/>
                    </a:lnTo>
                    <a:lnTo>
                      <a:pt x="4" y="56"/>
                    </a:lnTo>
                    <a:lnTo>
                      <a:pt x="247" y="75"/>
                    </a:lnTo>
                    <a:lnTo>
                      <a:pt x="247" y="15"/>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96" name="Google Shape;1596;p144"/>
              <p:cNvGrpSpPr/>
              <p:nvPr/>
            </p:nvGrpSpPr>
            <p:grpSpPr>
              <a:xfrm>
                <a:off x="4783" y="3344"/>
                <a:ext cx="35" cy="273"/>
                <a:chOff x="4783" y="3344"/>
                <a:chExt cx="35" cy="273"/>
              </a:xfrm>
            </p:grpSpPr>
            <p:grpSp>
              <p:nvGrpSpPr>
                <p:cNvPr id="1597" name="Google Shape;1597;p144"/>
                <p:cNvGrpSpPr/>
                <p:nvPr/>
              </p:nvGrpSpPr>
              <p:grpSpPr>
                <a:xfrm>
                  <a:off x="4791" y="3344"/>
                  <a:ext cx="27" cy="273"/>
                  <a:chOff x="4791" y="3344"/>
                  <a:chExt cx="27" cy="273"/>
                </a:xfrm>
              </p:grpSpPr>
              <p:sp>
                <p:nvSpPr>
                  <p:cNvPr descr="Diagonal hacia arriba ancha" id="1598" name="Google Shape;1598;p144"/>
                  <p:cNvSpPr/>
                  <p:nvPr/>
                </p:nvSpPr>
                <p:spPr>
                  <a:xfrm>
                    <a:off x="4792" y="3344"/>
                    <a:ext cx="26" cy="47"/>
                  </a:xfrm>
                  <a:custGeom>
                    <a:rect b="b" l="l" r="r" t="t"/>
                    <a:pathLst>
                      <a:path extrusionOk="0" h="47" w="26">
                        <a:moveTo>
                          <a:pt x="25" y="1"/>
                        </a:moveTo>
                        <a:lnTo>
                          <a:pt x="24" y="46"/>
                        </a:lnTo>
                        <a:lnTo>
                          <a:pt x="1" y="44"/>
                        </a:lnTo>
                        <a:lnTo>
                          <a:pt x="0" y="0"/>
                        </a:lnTo>
                        <a:lnTo>
                          <a:pt x="25" y="1"/>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599" name="Google Shape;1599;p144"/>
                  <p:cNvSpPr/>
                  <p:nvPr/>
                </p:nvSpPr>
                <p:spPr>
                  <a:xfrm>
                    <a:off x="4791" y="3401"/>
                    <a:ext cx="25" cy="47"/>
                  </a:xfrm>
                  <a:custGeom>
                    <a:rect b="b" l="l" r="r" t="t"/>
                    <a:pathLst>
                      <a:path extrusionOk="0" h="47" w="25">
                        <a:moveTo>
                          <a:pt x="24" y="1"/>
                        </a:moveTo>
                        <a:lnTo>
                          <a:pt x="24" y="46"/>
                        </a:lnTo>
                        <a:lnTo>
                          <a:pt x="1" y="43"/>
                        </a:lnTo>
                        <a:lnTo>
                          <a:pt x="0" y="0"/>
                        </a:lnTo>
                        <a:lnTo>
                          <a:pt x="24" y="1"/>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0" name="Google Shape;1600;p144"/>
                  <p:cNvSpPr/>
                  <p:nvPr/>
                </p:nvSpPr>
                <p:spPr>
                  <a:xfrm>
                    <a:off x="4792" y="3456"/>
                    <a:ext cx="24" cy="49"/>
                  </a:xfrm>
                  <a:custGeom>
                    <a:rect b="b" l="l" r="r" t="t"/>
                    <a:pathLst>
                      <a:path extrusionOk="0" h="49" w="24">
                        <a:moveTo>
                          <a:pt x="23" y="3"/>
                        </a:moveTo>
                        <a:lnTo>
                          <a:pt x="23" y="48"/>
                        </a:lnTo>
                        <a:lnTo>
                          <a:pt x="0" y="46"/>
                        </a:lnTo>
                        <a:lnTo>
                          <a:pt x="0" y="0"/>
                        </a:lnTo>
                        <a:lnTo>
                          <a:pt x="23" y="3"/>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1" name="Google Shape;1601;p144"/>
                  <p:cNvSpPr/>
                  <p:nvPr/>
                </p:nvSpPr>
                <p:spPr>
                  <a:xfrm>
                    <a:off x="4791" y="3513"/>
                    <a:ext cx="25" cy="47"/>
                  </a:xfrm>
                  <a:custGeom>
                    <a:rect b="b" l="l" r="r" t="t"/>
                    <a:pathLst>
                      <a:path extrusionOk="0" h="47" w="25">
                        <a:moveTo>
                          <a:pt x="24" y="2"/>
                        </a:moveTo>
                        <a:lnTo>
                          <a:pt x="24" y="46"/>
                        </a:lnTo>
                        <a:lnTo>
                          <a:pt x="1" y="44"/>
                        </a:lnTo>
                        <a:lnTo>
                          <a:pt x="0" y="0"/>
                        </a:lnTo>
                        <a:lnTo>
                          <a:pt x="24" y="2"/>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2" name="Google Shape;1602;p144"/>
                  <p:cNvSpPr/>
                  <p:nvPr/>
                </p:nvSpPr>
                <p:spPr>
                  <a:xfrm>
                    <a:off x="4792" y="3568"/>
                    <a:ext cx="24" cy="49"/>
                  </a:xfrm>
                  <a:custGeom>
                    <a:rect b="b" l="l" r="r" t="t"/>
                    <a:pathLst>
                      <a:path extrusionOk="0" h="49" w="24">
                        <a:moveTo>
                          <a:pt x="23" y="4"/>
                        </a:moveTo>
                        <a:lnTo>
                          <a:pt x="23" y="48"/>
                        </a:lnTo>
                        <a:lnTo>
                          <a:pt x="0" y="46"/>
                        </a:lnTo>
                        <a:lnTo>
                          <a:pt x="0" y="0"/>
                        </a:lnTo>
                        <a:lnTo>
                          <a:pt x="23" y="4"/>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03" name="Google Shape;1603;p144"/>
                <p:cNvGrpSpPr/>
                <p:nvPr/>
              </p:nvGrpSpPr>
              <p:grpSpPr>
                <a:xfrm>
                  <a:off x="4783" y="3344"/>
                  <a:ext cx="27" cy="273"/>
                  <a:chOff x="4783" y="3344"/>
                  <a:chExt cx="27" cy="273"/>
                </a:xfrm>
              </p:grpSpPr>
              <p:sp>
                <p:nvSpPr>
                  <p:cNvPr descr="Diagonal hacia arriba ancha" id="1604" name="Google Shape;1604;p144"/>
                  <p:cNvSpPr/>
                  <p:nvPr/>
                </p:nvSpPr>
                <p:spPr>
                  <a:xfrm>
                    <a:off x="4785" y="3344"/>
                    <a:ext cx="25" cy="47"/>
                  </a:xfrm>
                  <a:custGeom>
                    <a:rect b="b" l="l" r="r" t="t"/>
                    <a:pathLst>
                      <a:path extrusionOk="0" h="47" w="25">
                        <a:moveTo>
                          <a:pt x="24" y="1"/>
                        </a:moveTo>
                        <a:lnTo>
                          <a:pt x="24" y="46"/>
                        </a:lnTo>
                        <a:lnTo>
                          <a:pt x="1" y="44"/>
                        </a:lnTo>
                        <a:lnTo>
                          <a:pt x="0" y="0"/>
                        </a:lnTo>
                        <a:lnTo>
                          <a:pt x="24" y="1"/>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5" name="Google Shape;1605;p144"/>
                  <p:cNvSpPr/>
                  <p:nvPr/>
                </p:nvSpPr>
                <p:spPr>
                  <a:xfrm>
                    <a:off x="4783" y="3401"/>
                    <a:ext cx="26" cy="47"/>
                  </a:xfrm>
                  <a:custGeom>
                    <a:rect b="b" l="l" r="r" t="t"/>
                    <a:pathLst>
                      <a:path extrusionOk="0" h="47" w="26">
                        <a:moveTo>
                          <a:pt x="25" y="1"/>
                        </a:moveTo>
                        <a:lnTo>
                          <a:pt x="24" y="46"/>
                        </a:lnTo>
                        <a:lnTo>
                          <a:pt x="1" y="43"/>
                        </a:lnTo>
                        <a:lnTo>
                          <a:pt x="0" y="0"/>
                        </a:lnTo>
                        <a:lnTo>
                          <a:pt x="25" y="1"/>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6" name="Google Shape;1606;p144"/>
                  <p:cNvSpPr/>
                  <p:nvPr/>
                </p:nvSpPr>
                <p:spPr>
                  <a:xfrm>
                    <a:off x="4784" y="3456"/>
                    <a:ext cx="25" cy="49"/>
                  </a:xfrm>
                  <a:custGeom>
                    <a:rect b="b" l="l" r="r" t="t"/>
                    <a:pathLst>
                      <a:path extrusionOk="0" h="49" w="25">
                        <a:moveTo>
                          <a:pt x="24" y="3"/>
                        </a:moveTo>
                        <a:lnTo>
                          <a:pt x="23" y="48"/>
                        </a:lnTo>
                        <a:lnTo>
                          <a:pt x="0" y="46"/>
                        </a:lnTo>
                        <a:lnTo>
                          <a:pt x="1" y="0"/>
                        </a:lnTo>
                        <a:lnTo>
                          <a:pt x="24" y="3"/>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7" name="Google Shape;1607;p144"/>
                  <p:cNvSpPr/>
                  <p:nvPr/>
                </p:nvSpPr>
                <p:spPr>
                  <a:xfrm>
                    <a:off x="4783" y="3513"/>
                    <a:ext cx="26" cy="47"/>
                  </a:xfrm>
                  <a:custGeom>
                    <a:rect b="b" l="l" r="r" t="t"/>
                    <a:pathLst>
                      <a:path extrusionOk="0" h="47" w="26">
                        <a:moveTo>
                          <a:pt x="25" y="2"/>
                        </a:moveTo>
                        <a:lnTo>
                          <a:pt x="24" y="46"/>
                        </a:lnTo>
                        <a:lnTo>
                          <a:pt x="1" y="44"/>
                        </a:lnTo>
                        <a:lnTo>
                          <a:pt x="0" y="0"/>
                        </a:lnTo>
                        <a:lnTo>
                          <a:pt x="25" y="2"/>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08" name="Google Shape;1608;p144"/>
                  <p:cNvSpPr/>
                  <p:nvPr/>
                </p:nvSpPr>
                <p:spPr>
                  <a:xfrm>
                    <a:off x="4784" y="3568"/>
                    <a:ext cx="25" cy="49"/>
                  </a:xfrm>
                  <a:custGeom>
                    <a:rect b="b" l="l" r="r" t="t"/>
                    <a:pathLst>
                      <a:path extrusionOk="0" h="49" w="25">
                        <a:moveTo>
                          <a:pt x="24" y="4"/>
                        </a:moveTo>
                        <a:lnTo>
                          <a:pt x="23" y="48"/>
                        </a:lnTo>
                        <a:lnTo>
                          <a:pt x="0" y="46"/>
                        </a:lnTo>
                        <a:lnTo>
                          <a:pt x="1" y="0"/>
                        </a:lnTo>
                        <a:lnTo>
                          <a:pt x="24" y="4"/>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grpSp>
          <p:nvGrpSpPr>
            <p:cNvPr id="1609" name="Google Shape;1609;p144"/>
            <p:cNvGrpSpPr/>
            <p:nvPr/>
          </p:nvGrpSpPr>
          <p:grpSpPr>
            <a:xfrm>
              <a:off x="4880" y="2736"/>
              <a:ext cx="477" cy="1123"/>
              <a:chOff x="4880" y="2736"/>
              <a:chExt cx="477" cy="1123"/>
            </a:xfrm>
          </p:grpSpPr>
          <p:grpSp>
            <p:nvGrpSpPr>
              <p:cNvPr id="1610" name="Google Shape;1610;p144"/>
              <p:cNvGrpSpPr/>
              <p:nvPr/>
            </p:nvGrpSpPr>
            <p:grpSpPr>
              <a:xfrm>
                <a:off x="4880" y="2736"/>
                <a:ext cx="477" cy="1123"/>
                <a:chOff x="4880" y="2736"/>
                <a:chExt cx="477" cy="1123"/>
              </a:xfrm>
            </p:grpSpPr>
            <p:sp>
              <p:nvSpPr>
                <p:cNvPr descr="Diagonal hacia arriba ancha" id="1611" name="Google Shape;1611;p144"/>
                <p:cNvSpPr/>
                <p:nvPr/>
              </p:nvSpPr>
              <p:spPr>
                <a:xfrm>
                  <a:off x="4881" y="2736"/>
                  <a:ext cx="476" cy="1065"/>
                </a:xfrm>
                <a:custGeom>
                  <a:rect b="b" l="l" r="r" t="t"/>
                  <a:pathLst>
                    <a:path extrusionOk="0" h="1065" w="476">
                      <a:moveTo>
                        <a:pt x="475" y="14"/>
                      </a:moveTo>
                      <a:lnTo>
                        <a:pt x="340" y="1052"/>
                      </a:lnTo>
                      <a:lnTo>
                        <a:pt x="0" y="1064"/>
                      </a:lnTo>
                      <a:lnTo>
                        <a:pt x="26" y="0"/>
                      </a:lnTo>
                      <a:lnTo>
                        <a:pt x="475" y="14"/>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12" name="Google Shape;1612;p144"/>
                <p:cNvSpPr/>
                <p:nvPr/>
              </p:nvSpPr>
              <p:spPr>
                <a:xfrm>
                  <a:off x="4880" y="3785"/>
                  <a:ext cx="341" cy="74"/>
                </a:xfrm>
                <a:custGeom>
                  <a:rect b="b" l="l" r="r" t="t"/>
                  <a:pathLst>
                    <a:path extrusionOk="0" h="74" w="341">
                      <a:moveTo>
                        <a:pt x="340" y="0"/>
                      </a:moveTo>
                      <a:lnTo>
                        <a:pt x="0" y="15"/>
                      </a:lnTo>
                      <a:lnTo>
                        <a:pt x="0" y="73"/>
                      </a:lnTo>
                      <a:lnTo>
                        <a:pt x="334" y="57"/>
                      </a:lnTo>
                      <a:lnTo>
                        <a:pt x="340" y="0"/>
                      </a:lnTo>
                    </a:path>
                  </a:pathLst>
                </a:custGeom>
                <a:solidFill>
                  <a:schemeClr val="lt1"/>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13" name="Google Shape;1613;p144"/>
              <p:cNvGrpSpPr/>
              <p:nvPr/>
            </p:nvGrpSpPr>
            <p:grpSpPr>
              <a:xfrm>
                <a:off x="4934" y="2756"/>
                <a:ext cx="386" cy="12"/>
                <a:chOff x="4934" y="2756"/>
                <a:chExt cx="386" cy="12"/>
              </a:xfrm>
            </p:grpSpPr>
            <p:sp>
              <p:nvSpPr>
                <p:cNvPr descr="Diagonal hacia arriba ancha" id="1614" name="Google Shape;1614;p144"/>
                <p:cNvSpPr/>
                <p:nvPr/>
              </p:nvSpPr>
              <p:spPr>
                <a:xfrm>
                  <a:off x="5320" y="2768"/>
                  <a:ext cx="0" cy="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15" name="Google Shape;1615;p144"/>
                <p:cNvSpPr/>
                <p:nvPr/>
              </p:nvSpPr>
              <p:spPr>
                <a:xfrm>
                  <a:off x="4934" y="2756"/>
                  <a:ext cx="0" cy="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16" name="Google Shape;1616;p144"/>
              <p:cNvGrpSpPr/>
              <p:nvPr/>
            </p:nvGrpSpPr>
            <p:grpSpPr>
              <a:xfrm>
                <a:off x="4904" y="3758"/>
                <a:ext cx="287" cy="11"/>
                <a:chOff x="4904" y="3758"/>
                <a:chExt cx="287" cy="11"/>
              </a:xfrm>
            </p:grpSpPr>
            <p:sp>
              <p:nvSpPr>
                <p:cNvPr descr="Diagonal hacia arriba ancha" id="1617" name="Google Shape;1617;p144"/>
                <p:cNvSpPr/>
                <p:nvPr/>
              </p:nvSpPr>
              <p:spPr>
                <a:xfrm>
                  <a:off x="5191" y="3758"/>
                  <a:ext cx="0" cy="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iagonal hacia arriba ancha" id="1618" name="Google Shape;1618;p144"/>
                <p:cNvSpPr/>
                <p:nvPr/>
              </p:nvSpPr>
              <p:spPr>
                <a:xfrm>
                  <a:off x="4904" y="3769"/>
                  <a:ext cx="0" cy="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619" name="Google Shape;1619;p144"/>
            <p:cNvGrpSpPr/>
            <p:nvPr/>
          </p:nvGrpSpPr>
          <p:grpSpPr>
            <a:xfrm>
              <a:off x="4724" y="2976"/>
              <a:ext cx="471" cy="333"/>
              <a:chOff x="4724" y="2976"/>
              <a:chExt cx="471" cy="333"/>
            </a:xfrm>
          </p:grpSpPr>
          <p:sp>
            <p:nvSpPr>
              <p:cNvPr id="1620" name="Google Shape;1620;p144"/>
              <p:cNvSpPr/>
              <p:nvPr/>
            </p:nvSpPr>
            <p:spPr>
              <a:xfrm>
                <a:off x="4724" y="2976"/>
                <a:ext cx="471" cy="333"/>
              </a:xfrm>
              <a:custGeom>
                <a:rect b="b" l="l" r="r" t="t"/>
                <a:pathLst>
                  <a:path extrusionOk="0" h="333" w="471">
                    <a:moveTo>
                      <a:pt x="365" y="7"/>
                    </a:moveTo>
                    <a:lnTo>
                      <a:pt x="376" y="3"/>
                    </a:lnTo>
                    <a:lnTo>
                      <a:pt x="388" y="1"/>
                    </a:lnTo>
                    <a:lnTo>
                      <a:pt x="403" y="0"/>
                    </a:lnTo>
                    <a:lnTo>
                      <a:pt x="413" y="0"/>
                    </a:lnTo>
                    <a:lnTo>
                      <a:pt x="423" y="3"/>
                    </a:lnTo>
                    <a:lnTo>
                      <a:pt x="434" y="7"/>
                    </a:lnTo>
                    <a:lnTo>
                      <a:pt x="445" y="14"/>
                    </a:lnTo>
                    <a:lnTo>
                      <a:pt x="455" y="21"/>
                    </a:lnTo>
                    <a:lnTo>
                      <a:pt x="462" y="29"/>
                    </a:lnTo>
                    <a:lnTo>
                      <a:pt x="469" y="40"/>
                    </a:lnTo>
                    <a:lnTo>
                      <a:pt x="470" y="53"/>
                    </a:lnTo>
                    <a:lnTo>
                      <a:pt x="469" y="68"/>
                    </a:lnTo>
                    <a:lnTo>
                      <a:pt x="466" y="81"/>
                    </a:lnTo>
                    <a:lnTo>
                      <a:pt x="460" y="96"/>
                    </a:lnTo>
                    <a:lnTo>
                      <a:pt x="453" y="112"/>
                    </a:lnTo>
                    <a:lnTo>
                      <a:pt x="442" y="129"/>
                    </a:lnTo>
                    <a:lnTo>
                      <a:pt x="428" y="146"/>
                    </a:lnTo>
                    <a:lnTo>
                      <a:pt x="413" y="158"/>
                    </a:lnTo>
                    <a:lnTo>
                      <a:pt x="399" y="167"/>
                    </a:lnTo>
                    <a:lnTo>
                      <a:pt x="379" y="177"/>
                    </a:lnTo>
                    <a:lnTo>
                      <a:pt x="358" y="185"/>
                    </a:lnTo>
                    <a:lnTo>
                      <a:pt x="331" y="193"/>
                    </a:lnTo>
                    <a:lnTo>
                      <a:pt x="297" y="202"/>
                    </a:lnTo>
                    <a:lnTo>
                      <a:pt x="269" y="211"/>
                    </a:lnTo>
                    <a:lnTo>
                      <a:pt x="242" y="219"/>
                    </a:lnTo>
                    <a:lnTo>
                      <a:pt x="230" y="225"/>
                    </a:lnTo>
                    <a:lnTo>
                      <a:pt x="206" y="238"/>
                    </a:lnTo>
                    <a:lnTo>
                      <a:pt x="179" y="256"/>
                    </a:lnTo>
                    <a:lnTo>
                      <a:pt x="151" y="278"/>
                    </a:lnTo>
                    <a:lnTo>
                      <a:pt x="128" y="296"/>
                    </a:lnTo>
                    <a:lnTo>
                      <a:pt x="102" y="314"/>
                    </a:lnTo>
                    <a:lnTo>
                      <a:pt x="89" y="321"/>
                    </a:lnTo>
                    <a:lnTo>
                      <a:pt x="77" y="327"/>
                    </a:lnTo>
                    <a:lnTo>
                      <a:pt x="63" y="331"/>
                    </a:lnTo>
                    <a:lnTo>
                      <a:pt x="50" y="332"/>
                    </a:lnTo>
                    <a:lnTo>
                      <a:pt x="40" y="331"/>
                    </a:lnTo>
                    <a:lnTo>
                      <a:pt x="30" y="329"/>
                    </a:lnTo>
                    <a:lnTo>
                      <a:pt x="19" y="326"/>
                    </a:lnTo>
                    <a:lnTo>
                      <a:pt x="9" y="320"/>
                    </a:lnTo>
                    <a:lnTo>
                      <a:pt x="5" y="312"/>
                    </a:lnTo>
                    <a:lnTo>
                      <a:pt x="1" y="302"/>
                    </a:lnTo>
                    <a:lnTo>
                      <a:pt x="0" y="293"/>
                    </a:lnTo>
                    <a:lnTo>
                      <a:pt x="0" y="281"/>
                    </a:lnTo>
                    <a:lnTo>
                      <a:pt x="2" y="274"/>
                    </a:lnTo>
                    <a:lnTo>
                      <a:pt x="5" y="269"/>
                    </a:lnTo>
                    <a:lnTo>
                      <a:pt x="19" y="257"/>
                    </a:lnTo>
                    <a:lnTo>
                      <a:pt x="32" y="249"/>
                    </a:lnTo>
                    <a:lnTo>
                      <a:pt x="44" y="242"/>
                    </a:lnTo>
                    <a:lnTo>
                      <a:pt x="63" y="230"/>
                    </a:lnTo>
                    <a:lnTo>
                      <a:pt x="99" y="206"/>
                    </a:lnTo>
                    <a:lnTo>
                      <a:pt x="150" y="167"/>
                    </a:lnTo>
                    <a:lnTo>
                      <a:pt x="201" y="129"/>
                    </a:lnTo>
                    <a:lnTo>
                      <a:pt x="269" y="77"/>
                    </a:lnTo>
                    <a:lnTo>
                      <a:pt x="330" y="31"/>
                    </a:lnTo>
                    <a:lnTo>
                      <a:pt x="349" y="16"/>
                    </a:lnTo>
                    <a:lnTo>
                      <a:pt x="365" y="7"/>
                    </a:lnTo>
                  </a:path>
                </a:pathLst>
              </a:custGeom>
              <a:solidFill>
                <a:srgbClr val="C0C0C0"/>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21" name="Google Shape;1621;p144"/>
              <p:cNvGrpSpPr/>
              <p:nvPr/>
            </p:nvGrpSpPr>
            <p:grpSpPr>
              <a:xfrm>
                <a:off x="5073" y="3004"/>
                <a:ext cx="3" cy="4"/>
                <a:chOff x="5073" y="3004"/>
                <a:chExt cx="3" cy="4"/>
              </a:xfrm>
            </p:grpSpPr>
            <p:sp>
              <p:nvSpPr>
                <p:cNvPr id="1622" name="Google Shape;1622;p144"/>
                <p:cNvSpPr/>
                <p:nvPr/>
              </p:nvSpPr>
              <p:spPr>
                <a:xfrm>
                  <a:off x="5073" y="3008"/>
                  <a:ext cx="0" cy="0"/>
                </a:xfrm>
                <a:prstGeom prst="ellipse">
                  <a:avLst/>
                </a:prstGeom>
                <a:solidFill>
                  <a:srgbClr val="000000"/>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3" name="Google Shape;1623;p144"/>
                <p:cNvSpPr/>
                <p:nvPr/>
              </p:nvSpPr>
              <p:spPr>
                <a:xfrm>
                  <a:off x="5076" y="3004"/>
                  <a:ext cx="0" cy="0"/>
                </a:xfrm>
                <a:prstGeom prst="ellipse">
                  <a:avLst/>
                </a:prstGeom>
                <a:solidFill>
                  <a:srgbClr val="C0C0C0"/>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624" name="Google Shape;1624;p144"/>
            <p:cNvSpPr/>
            <p:nvPr/>
          </p:nvSpPr>
          <p:spPr>
            <a:xfrm>
              <a:off x="4185" y="3091"/>
              <a:ext cx="634" cy="214"/>
            </a:xfrm>
            <a:custGeom>
              <a:rect b="b" l="l" r="r" t="t"/>
              <a:pathLst>
                <a:path extrusionOk="0" h="214" w="634">
                  <a:moveTo>
                    <a:pt x="611" y="135"/>
                  </a:moveTo>
                  <a:lnTo>
                    <a:pt x="239" y="78"/>
                  </a:lnTo>
                  <a:lnTo>
                    <a:pt x="226" y="53"/>
                  </a:lnTo>
                  <a:lnTo>
                    <a:pt x="209" y="44"/>
                  </a:lnTo>
                  <a:lnTo>
                    <a:pt x="54" y="1"/>
                  </a:lnTo>
                  <a:lnTo>
                    <a:pt x="42" y="0"/>
                  </a:lnTo>
                  <a:lnTo>
                    <a:pt x="32" y="1"/>
                  </a:lnTo>
                  <a:lnTo>
                    <a:pt x="24" y="6"/>
                  </a:lnTo>
                  <a:lnTo>
                    <a:pt x="18" y="14"/>
                  </a:lnTo>
                  <a:lnTo>
                    <a:pt x="16" y="26"/>
                  </a:lnTo>
                  <a:lnTo>
                    <a:pt x="21" y="36"/>
                  </a:lnTo>
                  <a:lnTo>
                    <a:pt x="31" y="41"/>
                  </a:lnTo>
                  <a:lnTo>
                    <a:pt x="42" y="45"/>
                  </a:lnTo>
                  <a:lnTo>
                    <a:pt x="134" y="68"/>
                  </a:lnTo>
                  <a:lnTo>
                    <a:pt x="130" y="78"/>
                  </a:lnTo>
                  <a:lnTo>
                    <a:pt x="25" y="54"/>
                  </a:lnTo>
                  <a:lnTo>
                    <a:pt x="13" y="56"/>
                  </a:lnTo>
                  <a:lnTo>
                    <a:pt x="7" y="60"/>
                  </a:lnTo>
                  <a:lnTo>
                    <a:pt x="3" y="65"/>
                  </a:lnTo>
                  <a:lnTo>
                    <a:pt x="2" y="71"/>
                  </a:lnTo>
                  <a:lnTo>
                    <a:pt x="5" y="77"/>
                  </a:lnTo>
                  <a:lnTo>
                    <a:pt x="11" y="83"/>
                  </a:lnTo>
                  <a:lnTo>
                    <a:pt x="20" y="86"/>
                  </a:lnTo>
                  <a:lnTo>
                    <a:pt x="122" y="108"/>
                  </a:lnTo>
                  <a:lnTo>
                    <a:pt x="121" y="118"/>
                  </a:lnTo>
                  <a:lnTo>
                    <a:pt x="21" y="101"/>
                  </a:lnTo>
                  <a:lnTo>
                    <a:pt x="12" y="101"/>
                  </a:lnTo>
                  <a:lnTo>
                    <a:pt x="5" y="106"/>
                  </a:lnTo>
                  <a:lnTo>
                    <a:pt x="1" y="113"/>
                  </a:lnTo>
                  <a:lnTo>
                    <a:pt x="0" y="122"/>
                  </a:lnTo>
                  <a:lnTo>
                    <a:pt x="0" y="127"/>
                  </a:lnTo>
                  <a:lnTo>
                    <a:pt x="3" y="135"/>
                  </a:lnTo>
                  <a:lnTo>
                    <a:pt x="9" y="139"/>
                  </a:lnTo>
                  <a:lnTo>
                    <a:pt x="21" y="142"/>
                  </a:lnTo>
                  <a:lnTo>
                    <a:pt x="102" y="157"/>
                  </a:lnTo>
                  <a:lnTo>
                    <a:pt x="186" y="173"/>
                  </a:lnTo>
                  <a:lnTo>
                    <a:pt x="208" y="168"/>
                  </a:lnTo>
                  <a:lnTo>
                    <a:pt x="225" y="155"/>
                  </a:lnTo>
                  <a:lnTo>
                    <a:pt x="234" y="150"/>
                  </a:lnTo>
                  <a:lnTo>
                    <a:pt x="578" y="212"/>
                  </a:lnTo>
                  <a:lnTo>
                    <a:pt x="586" y="213"/>
                  </a:lnTo>
                  <a:lnTo>
                    <a:pt x="593" y="213"/>
                  </a:lnTo>
                  <a:lnTo>
                    <a:pt x="602" y="212"/>
                  </a:lnTo>
                  <a:lnTo>
                    <a:pt x="609" y="210"/>
                  </a:lnTo>
                  <a:lnTo>
                    <a:pt x="617" y="206"/>
                  </a:lnTo>
                  <a:lnTo>
                    <a:pt x="624" y="199"/>
                  </a:lnTo>
                  <a:lnTo>
                    <a:pt x="630" y="191"/>
                  </a:lnTo>
                  <a:lnTo>
                    <a:pt x="632" y="183"/>
                  </a:lnTo>
                  <a:lnTo>
                    <a:pt x="633" y="173"/>
                  </a:lnTo>
                  <a:lnTo>
                    <a:pt x="631" y="163"/>
                  </a:lnTo>
                  <a:lnTo>
                    <a:pt x="630" y="156"/>
                  </a:lnTo>
                  <a:lnTo>
                    <a:pt x="625" y="147"/>
                  </a:lnTo>
                  <a:lnTo>
                    <a:pt x="619" y="139"/>
                  </a:lnTo>
                  <a:lnTo>
                    <a:pt x="611" y="135"/>
                  </a:lnTo>
                </a:path>
              </a:pathLst>
            </a:custGeom>
            <a:solidFill>
              <a:srgbClr val="C0C0C0"/>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25" name="Google Shape;1625;p144"/>
            <p:cNvGrpSpPr/>
            <p:nvPr/>
          </p:nvGrpSpPr>
          <p:grpSpPr>
            <a:xfrm>
              <a:off x="4745" y="3240"/>
              <a:ext cx="3" cy="2"/>
              <a:chOff x="4745" y="3240"/>
              <a:chExt cx="3" cy="2"/>
            </a:xfrm>
          </p:grpSpPr>
          <p:sp>
            <p:nvSpPr>
              <p:cNvPr id="1626" name="Google Shape;1626;p144"/>
              <p:cNvSpPr/>
              <p:nvPr/>
            </p:nvSpPr>
            <p:spPr>
              <a:xfrm>
                <a:off x="4745" y="3242"/>
                <a:ext cx="0" cy="0"/>
              </a:xfrm>
              <a:prstGeom prst="ellipse">
                <a:avLst/>
              </a:prstGeom>
              <a:solidFill>
                <a:srgbClr val="000000"/>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7" name="Google Shape;1627;p144"/>
              <p:cNvSpPr/>
              <p:nvPr/>
            </p:nvSpPr>
            <p:spPr>
              <a:xfrm>
                <a:off x="4748" y="3240"/>
                <a:ext cx="0" cy="0"/>
              </a:xfrm>
              <a:prstGeom prst="ellipse">
                <a:avLst/>
              </a:prstGeom>
              <a:solidFill>
                <a:srgbClr val="C0C0C0"/>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FC13: </a:t>
            </a:r>
            <a:r>
              <a:rPr lang="en-US"/>
              <a:t>Instal·lacions Mùltiples</a:t>
            </a:r>
            <a:endParaRPr/>
          </a:p>
        </p:txBody>
      </p:sp>
      <p:sp>
        <p:nvSpPr>
          <p:cNvPr id="1634" name="Google Shape;1634;p1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1 sol lloc</a:t>
            </a:r>
            <a:br>
              <a:rPr lang="en-US"/>
            </a:br>
            <a:r>
              <a:rPr lang="en-US"/>
              <a:t>1: Múltiples llocs, mateix Maquinari i Programari</a:t>
            </a:r>
            <a:br>
              <a:rPr lang="en-US"/>
            </a:br>
            <a:r>
              <a:rPr lang="en-US"/>
              <a:t>2: En disseny es té en compte el cas (1)</a:t>
            </a:r>
            <a:br>
              <a:rPr lang="en-US"/>
            </a:br>
            <a:r>
              <a:rPr lang="en-US"/>
              <a:t>3: En disseny es té en compte múltiples entorns Maquinari i Programari</a:t>
            </a:r>
            <a:br>
              <a:rPr lang="en-US"/>
            </a:br>
            <a:r>
              <a:rPr lang="en-US"/>
              <a:t>4: Es documenta i planeja per (1) i (2)</a:t>
            </a:r>
            <a:br>
              <a:rPr lang="en-US"/>
            </a:br>
            <a:r>
              <a:rPr lang="en-US"/>
              <a:t>5: Idem, per a (3)</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8" name="Shape 1638"/>
        <p:cNvGrpSpPr/>
        <p:nvPr/>
      </p:nvGrpSpPr>
      <p:grpSpPr>
        <a:xfrm>
          <a:off x="0" y="0"/>
          <a:ext cx="0" cy="0"/>
          <a:chOff x="0" y="0"/>
          <a:chExt cx="0" cy="0"/>
        </a:xfrm>
      </p:grpSpPr>
      <p:grpSp>
        <p:nvGrpSpPr>
          <p:cNvPr id="1639" name="Google Shape;1639;p146"/>
          <p:cNvGrpSpPr/>
          <p:nvPr/>
        </p:nvGrpSpPr>
        <p:grpSpPr>
          <a:xfrm>
            <a:off x="4953000" y="2438400"/>
            <a:ext cx="3652838" cy="3225800"/>
            <a:chOff x="3120" y="1536"/>
            <a:chExt cx="2301" cy="2032"/>
          </a:xfrm>
        </p:grpSpPr>
        <p:grpSp>
          <p:nvGrpSpPr>
            <p:cNvPr id="1640" name="Google Shape;1640;p146"/>
            <p:cNvGrpSpPr/>
            <p:nvPr/>
          </p:nvGrpSpPr>
          <p:grpSpPr>
            <a:xfrm>
              <a:off x="3120" y="1536"/>
              <a:ext cx="1262" cy="2030"/>
              <a:chOff x="3120" y="1536"/>
              <a:chExt cx="1262" cy="2030"/>
            </a:xfrm>
          </p:grpSpPr>
          <p:sp>
            <p:nvSpPr>
              <p:cNvPr id="1641" name="Google Shape;1641;p146"/>
              <p:cNvSpPr/>
              <p:nvPr/>
            </p:nvSpPr>
            <p:spPr>
              <a:xfrm>
                <a:off x="3207" y="2079"/>
                <a:ext cx="199" cy="1389"/>
              </a:xfrm>
              <a:custGeom>
                <a:rect b="b" l="l" r="r" t="t"/>
                <a:pathLst>
                  <a:path extrusionOk="0" h="1389" w="199">
                    <a:moveTo>
                      <a:pt x="106" y="0"/>
                    </a:moveTo>
                    <a:lnTo>
                      <a:pt x="111" y="311"/>
                    </a:lnTo>
                    <a:lnTo>
                      <a:pt x="81" y="724"/>
                    </a:lnTo>
                    <a:lnTo>
                      <a:pt x="40" y="1066"/>
                    </a:lnTo>
                    <a:lnTo>
                      <a:pt x="0" y="1347"/>
                    </a:lnTo>
                    <a:lnTo>
                      <a:pt x="35" y="1372"/>
                    </a:lnTo>
                    <a:lnTo>
                      <a:pt x="106" y="1388"/>
                    </a:lnTo>
                    <a:lnTo>
                      <a:pt x="142" y="1362"/>
                    </a:lnTo>
                    <a:lnTo>
                      <a:pt x="137" y="1056"/>
                    </a:lnTo>
                    <a:lnTo>
                      <a:pt x="152" y="719"/>
                    </a:lnTo>
                    <a:lnTo>
                      <a:pt x="178" y="429"/>
                    </a:lnTo>
                    <a:lnTo>
                      <a:pt x="198" y="337"/>
                    </a:lnTo>
                    <a:lnTo>
                      <a:pt x="173" y="225"/>
                    </a:lnTo>
                    <a:lnTo>
                      <a:pt x="137" y="551"/>
                    </a:lnTo>
                    <a:lnTo>
                      <a:pt x="117" y="801"/>
                    </a:lnTo>
                    <a:lnTo>
                      <a:pt x="106" y="1102"/>
                    </a:lnTo>
                    <a:lnTo>
                      <a:pt x="117" y="1347"/>
                    </a:lnTo>
                    <a:lnTo>
                      <a:pt x="96" y="1362"/>
                    </a:lnTo>
                    <a:lnTo>
                      <a:pt x="61" y="1357"/>
                    </a:lnTo>
                    <a:lnTo>
                      <a:pt x="31" y="1326"/>
                    </a:lnTo>
                    <a:lnTo>
                      <a:pt x="55" y="1128"/>
                    </a:lnTo>
                    <a:lnTo>
                      <a:pt x="86" y="883"/>
                    </a:lnTo>
                    <a:lnTo>
                      <a:pt x="101" y="719"/>
                    </a:lnTo>
                    <a:lnTo>
                      <a:pt x="117" y="505"/>
                    </a:lnTo>
                    <a:lnTo>
                      <a:pt x="137" y="301"/>
                    </a:lnTo>
                    <a:lnTo>
                      <a:pt x="137" y="133"/>
                    </a:lnTo>
                    <a:lnTo>
                      <a:pt x="106" y="20"/>
                    </a:lnTo>
                    <a:lnTo>
                      <a:pt x="106"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146"/>
              <p:cNvSpPr/>
              <p:nvPr/>
            </p:nvSpPr>
            <p:spPr>
              <a:xfrm>
                <a:off x="3120" y="1536"/>
                <a:ext cx="1262" cy="2030"/>
              </a:xfrm>
              <a:custGeom>
                <a:rect b="b" l="l" r="r" t="t"/>
                <a:pathLst>
                  <a:path extrusionOk="0" h="2030" w="1262">
                    <a:moveTo>
                      <a:pt x="67" y="107"/>
                    </a:moveTo>
                    <a:lnTo>
                      <a:pt x="275" y="92"/>
                    </a:lnTo>
                    <a:lnTo>
                      <a:pt x="464" y="61"/>
                    </a:lnTo>
                    <a:lnTo>
                      <a:pt x="674" y="21"/>
                    </a:lnTo>
                    <a:lnTo>
                      <a:pt x="760" y="0"/>
                    </a:lnTo>
                    <a:lnTo>
                      <a:pt x="827" y="306"/>
                    </a:lnTo>
                    <a:lnTo>
                      <a:pt x="914" y="652"/>
                    </a:lnTo>
                    <a:lnTo>
                      <a:pt x="995" y="933"/>
                    </a:lnTo>
                    <a:lnTo>
                      <a:pt x="1118" y="1396"/>
                    </a:lnTo>
                    <a:lnTo>
                      <a:pt x="1245" y="1809"/>
                    </a:lnTo>
                    <a:lnTo>
                      <a:pt x="1261" y="1860"/>
                    </a:lnTo>
                    <a:lnTo>
                      <a:pt x="1240" y="1876"/>
                    </a:lnTo>
                    <a:lnTo>
                      <a:pt x="1133" y="1881"/>
                    </a:lnTo>
                    <a:lnTo>
                      <a:pt x="965" y="1916"/>
                    </a:lnTo>
                    <a:lnTo>
                      <a:pt x="801" y="1978"/>
                    </a:lnTo>
                    <a:lnTo>
                      <a:pt x="638" y="2029"/>
                    </a:lnTo>
                    <a:lnTo>
                      <a:pt x="587" y="2024"/>
                    </a:lnTo>
                    <a:lnTo>
                      <a:pt x="566" y="1978"/>
                    </a:lnTo>
                    <a:lnTo>
                      <a:pt x="469" y="1611"/>
                    </a:lnTo>
                    <a:lnTo>
                      <a:pt x="362" y="1248"/>
                    </a:lnTo>
                    <a:lnTo>
                      <a:pt x="286" y="948"/>
                    </a:lnTo>
                    <a:lnTo>
                      <a:pt x="214" y="673"/>
                    </a:lnTo>
                    <a:lnTo>
                      <a:pt x="127" y="428"/>
                    </a:lnTo>
                    <a:lnTo>
                      <a:pt x="67" y="265"/>
                    </a:lnTo>
                    <a:lnTo>
                      <a:pt x="0" y="113"/>
                    </a:lnTo>
                    <a:lnTo>
                      <a:pt x="67" y="113"/>
                    </a:lnTo>
                    <a:lnTo>
                      <a:pt x="107" y="270"/>
                    </a:lnTo>
                    <a:lnTo>
                      <a:pt x="173" y="464"/>
                    </a:lnTo>
                    <a:lnTo>
                      <a:pt x="250" y="678"/>
                    </a:lnTo>
                    <a:lnTo>
                      <a:pt x="353" y="1081"/>
                    </a:lnTo>
                    <a:lnTo>
                      <a:pt x="444" y="1407"/>
                    </a:lnTo>
                    <a:lnTo>
                      <a:pt x="505" y="1595"/>
                    </a:lnTo>
                    <a:lnTo>
                      <a:pt x="541" y="1728"/>
                    </a:lnTo>
                    <a:lnTo>
                      <a:pt x="597" y="1891"/>
                    </a:lnTo>
                    <a:lnTo>
                      <a:pt x="638" y="1978"/>
                    </a:lnTo>
                    <a:lnTo>
                      <a:pt x="658" y="1983"/>
                    </a:lnTo>
                    <a:lnTo>
                      <a:pt x="755" y="1973"/>
                    </a:lnTo>
                    <a:lnTo>
                      <a:pt x="908" y="1906"/>
                    </a:lnTo>
                    <a:lnTo>
                      <a:pt x="1067" y="1855"/>
                    </a:lnTo>
                    <a:lnTo>
                      <a:pt x="1184" y="1820"/>
                    </a:lnTo>
                    <a:lnTo>
                      <a:pt x="1194" y="1795"/>
                    </a:lnTo>
                    <a:lnTo>
                      <a:pt x="1164" y="1667"/>
                    </a:lnTo>
                    <a:lnTo>
                      <a:pt x="1087" y="1402"/>
                    </a:lnTo>
                    <a:lnTo>
                      <a:pt x="1005" y="1111"/>
                    </a:lnTo>
                    <a:lnTo>
                      <a:pt x="924" y="811"/>
                    </a:lnTo>
                    <a:lnTo>
                      <a:pt x="863" y="581"/>
                    </a:lnTo>
                    <a:lnTo>
                      <a:pt x="827" y="418"/>
                    </a:lnTo>
                    <a:lnTo>
                      <a:pt x="755" y="143"/>
                    </a:lnTo>
                    <a:lnTo>
                      <a:pt x="735" y="76"/>
                    </a:lnTo>
                    <a:lnTo>
                      <a:pt x="694" y="71"/>
                    </a:lnTo>
                    <a:lnTo>
                      <a:pt x="612" y="71"/>
                    </a:lnTo>
                    <a:lnTo>
                      <a:pt x="490" y="87"/>
                    </a:lnTo>
                    <a:lnTo>
                      <a:pt x="316" y="113"/>
                    </a:lnTo>
                    <a:lnTo>
                      <a:pt x="184" y="132"/>
                    </a:lnTo>
                    <a:lnTo>
                      <a:pt x="81" y="143"/>
                    </a:lnTo>
                    <a:lnTo>
                      <a:pt x="67" y="107"/>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146"/>
              <p:cNvSpPr/>
              <p:nvPr/>
            </p:nvSpPr>
            <p:spPr>
              <a:xfrm>
                <a:off x="3256" y="1679"/>
                <a:ext cx="1001" cy="1800"/>
              </a:xfrm>
              <a:custGeom>
                <a:rect b="b" l="l" r="r" t="t"/>
                <a:pathLst>
                  <a:path extrusionOk="0" h="1800" w="1001">
                    <a:moveTo>
                      <a:pt x="49" y="53"/>
                    </a:moveTo>
                    <a:lnTo>
                      <a:pt x="202" y="30"/>
                    </a:lnTo>
                    <a:lnTo>
                      <a:pt x="345" y="16"/>
                    </a:lnTo>
                    <a:lnTo>
                      <a:pt x="503" y="5"/>
                    </a:lnTo>
                    <a:lnTo>
                      <a:pt x="570" y="0"/>
                    </a:lnTo>
                    <a:lnTo>
                      <a:pt x="621" y="211"/>
                    </a:lnTo>
                    <a:lnTo>
                      <a:pt x="703" y="535"/>
                    </a:lnTo>
                    <a:lnTo>
                      <a:pt x="777" y="795"/>
                    </a:lnTo>
                    <a:lnTo>
                      <a:pt x="892" y="1228"/>
                    </a:lnTo>
                    <a:lnTo>
                      <a:pt x="994" y="1569"/>
                    </a:lnTo>
                    <a:lnTo>
                      <a:pt x="1000" y="1630"/>
                    </a:lnTo>
                    <a:lnTo>
                      <a:pt x="973" y="1656"/>
                    </a:lnTo>
                    <a:lnTo>
                      <a:pt x="922" y="1671"/>
                    </a:lnTo>
                    <a:lnTo>
                      <a:pt x="779" y="1702"/>
                    </a:lnTo>
                    <a:lnTo>
                      <a:pt x="678" y="1753"/>
                    </a:lnTo>
                    <a:lnTo>
                      <a:pt x="590" y="1799"/>
                    </a:lnTo>
                    <a:lnTo>
                      <a:pt x="554" y="1799"/>
                    </a:lnTo>
                    <a:lnTo>
                      <a:pt x="524" y="1783"/>
                    </a:lnTo>
                    <a:lnTo>
                      <a:pt x="422" y="1455"/>
                    </a:lnTo>
                    <a:lnTo>
                      <a:pt x="325" y="1119"/>
                    </a:lnTo>
                    <a:lnTo>
                      <a:pt x="253" y="839"/>
                    </a:lnTo>
                    <a:lnTo>
                      <a:pt x="187" y="581"/>
                    </a:lnTo>
                    <a:lnTo>
                      <a:pt x="110" y="354"/>
                    </a:lnTo>
                    <a:lnTo>
                      <a:pt x="56" y="201"/>
                    </a:lnTo>
                    <a:lnTo>
                      <a:pt x="0" y="61"/>
                    </a:lnTo>
                    <a:lnTo>
                      <a:pt x="49" y="58"/>
                    </a:lnTo>
                    <a:lnTo>
                      <a:pt x="87" y="204"/>
                    </a:lnTo>
                    <a:lnTo>
                      <a:pt x="146" y="384"/>
                    </a:lnTo>
                    <a:lnTo>
                      <a:pt x="212" y="583"/>
                    </a:lnTo>
                    <a:lnTo>
                      <a:pt x="309" y="960"/>
                    </a:lnTo>
                    <a:lnTo>
                      <a:pt x="393" y="1264"/>
                    </a:lnTo>
                    <a:lnTo>
                      <a:pt x="447" y="1440"/>
                    </a:lnTo>
                    <a:lnTo>
                      <a:pt x="480" y="1565"/>
                    </a:lnTo>
                    <a:lnTo>
                      <a:pt x="529" y="1715"/>
                    </a:lnTo>
                    <a:lnTo>
                      <a:pt x="544" y="1758"/>
                    </a:lnTo>
                    <a:lnTo>
                      <a:pt x="590" y="1763"/>
                    </a:lnTo>
                    <a:lnTo>
                      <a:pt x="636" y="1753"/>
                    </a:lnTo>
                    <a:lnTo>
                      <a:pt x="682" y="1717"/>
                    </a:lnTo>
                    <a:lnTo>
                      <a:pt x="774" y="1671"/>
                    </a:lnTo>
                    <a:lnTo>
                      <a:pt x="871" y="1651"/>
                    </a:lnTo>
                    <a:lnTo>
                      <a:pt x="961" y="1625"/>
                    </a:lnTo>
                    <a:lnTo>
                      <a:pt x="968" y="1600"/>
                    </a:lnTo>
                    <a:lnTo>
                      <a:pt x="938" y="1480"/>
                    </a:lnTo>
                    <a:lnTo>
                      <a:pt x="869" y="1233"/>
                    </a:lnTo>
                    <a:lnTo>
                      <a:pt x="795" y="963"/>
                    </a:lnTo>
                    <a:lnTo>
                      <a:pt x="718" y="682"/>
                    </a:lnTo>
                    <a:lnTo>
                      <a:pt x="662" y="469"/>
                    </a:lnTo>
                    <a:lnTo>
                      <a:pt x="626" y="316"/>
                    </a:lnTo>
                    <a:lnTo>
                      <a:pt x="560" y="58"/>
                    </a:lnTo>
                    <a:lnTo>
                      <a:pt x="478" y="46"/>
                    </a:lnTo>
                    <a:lnTo>
                      <a:pt x="350" y="51"/>
                    </a:lnTo>
                    <a:lnTo>
                      <a:pt x="238" y="61"/>
                    </a:lnTo>
                    <a:lnTo>
                      <a:pt x="135" y="71"/>
                    </a:lnTo>
                    <a:lnTo>
                      <a:pt x="61" y="86"/>
                    </a:lnTo>
                    <a:lnTo>
                      <a:pt x="49" y="5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146"/>
              <p:cNvSpPr/>
              <p:nvPr/>
            </p:nvSpPr>
            <p:spPr>
              <a:xfrm>
                <a:off x="3503" y="1866"/>
                <a:ext cx="266" cy="279"/>
              </a:xfrm>
              <a:custGeom>
                <a:rect b="b" l="l" r="r" t="t"/>
                <a:pathLst>
                  <a:path extrusionOk="0" h="279" w="266">
                    <a:moveTo>
                      <a:pt x="265" y="257"/>
                    </a:moveTo>
                    <a:lnTo>
                      <a:pt x="122" y="108"/>
                    </a:lnTo>
                    <a:lnTo>
                      <a:pt x="25" y="0"/>
                    </a:lnTo>
                    <a:lnTo>
                      <a:pt x="0" y="5"/>
                    </a:lnTo>
                    <a:lnTo>
                      <a:pt x="0" y="26"/>
                    </a:lnTo>
                    <a:lnTo>
                      <a:pt x="122" y="144"/>
                    </a:lnTo>
                    <a:lnTo>
                      <a:pt x="229" y="278"/>
                    </a:lnTo>
                    <a:lnTo>
                      <a:pt x="265" y="257"/>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146"/>
              <p:cNvSpPr/>
              <p:nvPr/>
            </p:nvSpPr>
            <p:spPr>
              <a:xfrm>
                <a:off x="3533" y="2008"/>
                <a:ext cx="236" cy="230"/>
              </a:xfrm>
              <a:custGeom>
                <a:rect b="b" l="l" r="r" t="t"/>
                <a:pathLst>
                  <a:path extrusionOk="0" h="230" w="236">
                    <a:moveTo>
                      <a:pt x="235" y="229"/>
                    </a:moveTo>
                    <a:lnTo>
                      <a:pt x="36" y="0"/>
                    </a:lnTo>
                    <a:lnTo>
                      <a:pt x="4" y="0"/>
                    </a:lnTo>
                    <a:lnTo>
                      <a:pt x="0" y="31"/>
                    </a:lnTo>
                    <a:lnTo>
                      <a:pt x="107" y="123"/>
                    </a:lnTo>
                    <a:lnTo>
                      <a:pt x="235" y="22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146"/>
              <p:cNvSpPr/>
              <p:nvPr/>
            </p:nvSpPr>
            <p:spPr>
              <a:xfrm>
                <a:off x="3772" y="2819"/>
                <a:ext cx="287" cy="312"/>
              </a:xfrm>
              <a:custGeom>
                <a:rect b="b" l="l" r="r" t="t"/>
                <a:pathLst>
                  <a:path extrusionOk="0" h="312" w="287">
                    <a:moveTo>
                      <a:pt x="21" y="0"/>
                    </a:moveTo>
                    <a:lnTo>
                      <a:pt x="245" y="220"/>
                    </a:lnTo>
                    <a:lnTo>
                      <a:pt x="286" y="286"/>
                    </a:lnTo>
                    <a:lnTo>
                      <a:pt x="266" y="311"/>
                    </a:lnTo>
                    <a:lnTo>
                      <a:pt x="235" y="296"/>
                    </a:lnTo>
                    <a:lnTo>
                      <a:pt x="97" y="123"/>
                    </a:lnTo>
                    <a:lnTo>
                      <a:pt x="0" y="6"/>
                    </a:lnTo>
                    <a:lnTo>
                      <a:pt x="21"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146"/>
              <p:cNvSpPr/>
              <p:nvPr/>
            </p:nvSpPr>
            <p:spPr>
              <a:xfrm>
                <a:off x="3778" y="2978"/>
                <a:ext cx="215" cy="265"/>
              </a:xfrm>
              <a:custGeom>
                <a:rect b="b" l="l" r="r" t="t"/>
                <a:pathLst>
                  <a:path extrusionOk="0" h="265" w="215">
                    <a:moveTo>
                      <a:pt x="193" y="192"/>
                    </a:moveTo>
                    <a:lnTo>
                      <a:pt x="112" y="86"/>
                    </a:lnTo>
                    <a:lnTo>
                      <a:pt x="26" y="0"/>
                    </a:lnTo>
                    <a:lnTo>
                      <a:pt x="0" y="10"/>
                    </a:lnTo>
                    <a:lnTo>
                      <a:pt x="16" y="55"/>
                    </a:lnTo>
                    <a:lnTo>
                      <a:pt x="117" y="142"/>
                    </a:lnTo>
                    <a:lnTo>
                      <a:pt x="198" y="264"/>
                    </a:lnTo>
                    <a:lnTo>
                      <a:pt x="214" y="238"/>
                    </a:lnTo>
                    <a:lnTo>
                      <a:pt x="193" y="19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48" name="Google Shape;1648;p146"/>
            <p:cNvSpPr/>
            <p:nvPr/>
          </p:nvSpPr>
          <p:spPr>
            <a:xfrm>
              <a:off x="4808" y="1642"/>
              <a:ext cx="472" cy="458"/>
            </a:xfrm>
            <a:custGeom>
              <a:rect b="b" l="l" r="r" t="t"/>
              <a:pathLst>
                <a:path extrusionOk="0" h="458" w="472">
                  <a:moveTo>
                    <a:pt x="144" y="193"/>
                  </a:moveTo>
                  <a:lnTo>
                    <a:pt x="185" y="132"/>
                  </a:lnTo>
                  <a:lnTo>
                    <a:pt x="231" y="86"/>
                  </a:lnTo>
                  <a:lnTo>
                    <a:pt x="277" y="30"/>
                  </a:lnTo>
                  <a:lnTo>
                    <a:pt x="333" y="5"/>
                  </a:lnTo>
                  <a:lnTo>
                    <a:pt x="379" y="0"/>
                  </a:lnTo>
                  <a:lnTo>
                    <a:pt x="425" y="16"/>
                  </a:lnTo>
                  <a:lnTo>
                    <a:pt x="451" y="51"/>
                  </a:lnTo>
                  <a:lnTo>
                    <a:pt x="471" y="117"/>
                  </a:lnTo>
                  <a:lnTo>
                    <a:pt x="466" y="188"/>
                  </a:lnTo>
                  <a:lnTo>
                    <a:pt x="445" y="249"/>
                  </a:lnTo>
                  <a:lnTo>
                    <a:pt x="394" y="319"/>
                  </a:lnTo>
                  <a:lnTo>
                    <a:pt x="338" y="370"/>
                  </a:lnTo>
                  <a:lnTo>
                    <a:pt x="277" y="416"/>
                  </a:lnTo>
                  <a:lnTo>
                    <a:pt x="210" y="447"/>
                  </a:lnTo>
                  <a:lnTo>
                    <a:pt x="153" y="457"/>
                  </a:lnTo>
                  <a:lnTo>
                    <a:pt x="128" y="441"/>
                  </a:lnTo>
                  <a:lnTo>
                    <a:pt x="107" y="380"/>
                  </a:lnTo>
                  <a:lnTo>
                    <a:pt x="113" y="299"/>
                  </a:lnTo>
                  <a:lnTo>
                    <a:pt x="15" y="305"/>
                  </a:lnTo>
                  <a:lnTo>
                    <a:pt x="0" y="289"/>
                  </a:lnTo>
                  <a:lnTo>
                    <a:pt x="15" y="259"/>
                  </a:lnTo>
                  <a:lnTo>
                    <a:pt x="118" y="254"/>
                  </a:lnTo>
                  <a:lnTo>
                    <a:pt x="144" y="19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onfeti grande" id="1649" name="Google Shape;1649;p146"/>
            <p:cNvSpPr/>
            <p:nvPr/>
          </p:nvSpPr>
          <p:spPr>
            <a:xfrm>
              <a:off x="4785" y="2125"/>
              <a:ext cx="326" cy="674"/>
            </a:xfrm>
            <a:custGeom>
              <a:rect b="b" l="l" r="r" t="t"/>
              <a:pathLst>
                <a:path extrusionOk="0" h="674" w="326">
                  <a:moveTo>
                    <a:pt x="91" y="56"/>
                  </a:moveTo>
                  <a:lnTo>
                    <a:pt x="137" y="16"/>
                  </a:lnTo>
                  <a:lnTo>
                    <a:pt x="209" y="0"/>
                  </a:lnTo>
                  <a:lnTo>
                    <a:pt x="269" y="10"/>
                  </a:lnTo>
                  <a:lnTo>
                    <a:pt x="315" y="51"/>
                  </a:lnTo>
                  <a:lnTo>
                    <a:pt x="325" y="81"/>
                  </a:lnTo>
                  <a:lnTo>
                    <a:pt x="325" y="122"/>
                  </a:lnTo>
                  <a:lnTo>
                    <a:pt x="305" y="158"/>
                  </a:lnTo>
                  <a:lnTo>
                    <a:pt x="269" y="219"/>
                  </a:lnTo>
                  <a:lnTo>
                    <a:pt x="254" y="291"/>
                  </a:lnTo>
                  <a:lnTo>
                    <a:pt x="249" y="352"/>
                  </a:lnTo>
                  <a:lnTo>
                    <a:pt x="264" y="418"/>
                  </a:lnTo>
                  <a:lnTo>
                    <a:pt x="305" y="480"/>
                  </a:lnTo>
                  <a:lnTo>
                    <a:pt x="320" y="540"/>
                  </a:lnTo>
                  <a:lnTo>
                    <a:pt x="315" y="597"/>
                  </a:lnTo>
                  <a:lnTo>
                    <a:pt x="285" y="643"/>
                  </a:lnTo>
                  <a:lnTo>
                    <a:pt x="244" y="668"/>
                  </a:lnTo>
                  <a:lnTo>
                    <a:pt x="193" y="673"/>
                  </a:lnTo>
                  <a:lnTo>
                    <a:pt x="132" y="673"/>
                  </a:lnTo>
                  <a:lnTo>
                    <a:pt x="86" y="648"/>
                  </a:lnTo>
                  <a:lnTo>
                    <a:pt x="41" y="572"/>
                  </a:lnTo>
                  <a:lnTo>
                    <a:pt x="10" y="505"/>
                  </a:lnTo>
                  <a:lnTo>
                    <a:pt x="0" y="403"/>
                  </a:lnTo>
                  <a:lnTo>
                    <a:pt x="10" y="311"/>
                  </a:lnTo>
                  <a:lnTo>
                    <a:pt x="30" y="214"/>
                  </a:lnTo>
                  <a:lnTo>
                    <a:pt x="61" y="117"/>
                  </a:lnTo>
                  <a:lnTo>
                    <a:pt x="91" y="56"/>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146"/>
            <p:cNvSpPr/>
            <p:nvPr/>
          </p:nvSpPr>
          <p:spPr>
            <a:xfrm>
              <a:off x="5043" y="2146"/>
              <a:ext cx="363" cy="606"/>
            </a:xfrm>
            <a:custGeom>
              <a:rect b="b" l="l" r="r" t="t"/>
              <a:pathLst>
                <a:path extrusionOk="0" h="606" w="363">
                  <a:moveTo>
                    <a:pt x="0" y="31"/>
                  </a:moveTo>
                  <a:lnTo>
                    <a:pt x="6" y="5"/>
                  </a:lnTo>
                  <a:lnTo>
                    <a:pt x="61" y="0"/>
                  </a:lnTo>
                  <a:lnTo>
                    <a:pt x="92" y="26"/>
                  </a:lnTo>
                  <a:lnTo>
                    <a:pt x="138" y="91"/>
                  </a:lnTo>
                  <a:lnTo>
                    <a:pt x="200" y="178"/>
                  </a:lnTo>
                  <a:lnTo>
                    <a:pt x="255" y="239"/>
                  </a:lnTo>
                  <a:lnTo>
                    <a:pt x="357" y="351"/>
                  </a:lnTo>
                  <a:lnTo>
                    <a:pt x="362" y="376"/>
                  </a:lnTo>
                  <a:lnTo>
                    <a:pt x="342" y="391"/>
                  </a:lnTo>
                  <a:lnTo>
                    <a:pt x="292" y="412"/>
                  </a:lnTo>
                  <a:lnTo>
                    <a:pt x="220" y="427"/>
                  </a:lnTo>
                  <a:lnTo>
                    <a:pt x="133" y="432"/>
                  </a:lnTo>
                  <a:lnTo>
                    <a:pt x="103" y="437"/>
                  </a:lnTo>
                  <a:lnTo>
                    <a:pt x="92" y="458"/>
                  </a:lnTo>
                  <a:lnTo>
                    <a:pt x="112" y="493"/>
                  </a:lnTo>
                  <a:lnTo>
                    <a:pt x="184" y="554"/>
                  </a:lnTo>
                  <a:lnTo>
                    <a:pt x="235" y="569"/>
                  </a:lnTo>
                  <a:lnTo>
                    <a:pt x="246" y="589"/>
                  </a:lnTo>
                  <a:lnTo>
                    <a:pt x="225" y="605"/>
                  </a:lnTo>
                  <a:lnTo>
                    <a:pt x="179" y="605"/>
                  </a:lnTo>
                  <a:lnTo>
                    <a:pt x="117" y="569"/>
                  </a:lnTo>
                  <a:lnTo>
                    <a:pt x="66" y="519"/>
                  </a:lnTo>
                  <a:lnTo>
                    <a:pt x="36" y="473"/>
                  </a:lnTo>
                  <a:lnTo>
                    <a:pt x="36" y="437"/>
                  </a:lnTo>
                  <a:lnTo>
                    <a:pt x="57" y="412"/>
                  </a:lnTo>
                  <a:lnTo>
                    <a:pt x="87" y="402"/>
                  </a:lnTo>
                  <a:lnTo>
                    <a:pt x="133" y="396"/>
                  </a:lnTo>
                  <a:lnTo>
                    <a:pt x="184" y="396"/>
                  </a:lnTo>
                  <a:lnTo>
                    <a:pt x="246" y="386"/>
                  </a:lnTo>
                  <a:lnTo>
                    <a:pt x="276" y="376"/>
                  </a:lnTo>
                  <a:lnTo>
                    <a:pt x="292" y="361"/>
                  </a:lnTo>
                  <a:lnTo>
                    <a:pt x="286" y="346"/>
                  </a:lnTo>
                  <a:lnTo>
                    <a:pt x="240" y="305"/>
                  </a:lnTo>
                  <a:lnTo>
                    <a:pt x="168" y="234"/>
                  </a:lnTo>
                  <a:lnTo>
                    <a:pt x="103" y="173"/>
                  </a:lnTo>
                  <a:lnTo>
                    <a:pt x="31" y="107"/>
                  </a:lnTo>
                  <a:lnTo>
                    <a:pt x="6" y="61"/>
                  </a:lnTo>
                  <a:lnTo>
                    <a:pt x="0" y="3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146"/>
            <p:cNvSpPr/>
            <p:nvPr/>
          </p:nvSpPr>
          <p:spPr>
            <a:xfrm>
              <a:off x="4809" y="2655"/>
              <a:ext cx="394" cy="913"/>
            </a:xfrm>
            <a:custGeom>
              <a:rect b="b" l="l" r="r" t="t"/>
              <a:pathLst>
                <a:path extrusionOk="0" h="913" w="394">
                  <a:moveTo>
                    <a:pt x="194" y="0"/>
                  </a:moveTo>
                  <a:lnTo>
                    <a:pt x="249" y="11"/>
                  </a:lnTo>
                  <a:lnTo>
                    <a:pt x="275" y="51"/>
                  </a:lnTo>
                  <a:lnTo>
                    <a:pt x="270" y="148"/>
                  </a:lnTo>
                  <a:lnTo>
                    <a:pt x="260" y="250"/>
                  </a:lnTo>
                  <a:lnTo>
                    <a:pt x="260" y="357"/>
                  </a:lnTo>
                  <a:lnTo>
                    <a:pt x="311" y="484"/>
                  </a:lnTo>
                  <a:lnTo>
                    <a:pt x="352" y="576"/>
                  </a:lnTo>
                  <a:lnTo>
                    <a:pt x="373" y="667"/>
                  </a:lnTo>
                  <a:lnTo>
                    <a:pt x="367" y="749"/>
                  </a:lnTo>
                  <a:lnTo>
                    <a:pt x="367" y="779"/>
                  </a:lnTo>
                  <a:lnTo>
                    <a:pt x="387" y="810"/>
                  </a:lnTo>
                  <a:lnTo>
                    <a:pt x="393" y="841"/>
                  </a:lnTo>
                  <a:lnTo>
                    <a:pt x="378" y="856"/>
                  </a:lnTo>
                  <a:lnTo>
                    <a:pt x="337" y="846"/>
                  </a:lnTo>
                  <a:lnTo>
                    <a:pt x="260" y="836"/>
                  </a:lnTo>
                  <a:lnTo>
                    <a:pt x="168" y="856"/>
                  </a:lnTo>
                  <a:lnTo>
                    <a:pt x="106" y="892"/>
                  </a:lnTo>
                  <a:lnTo>
                    <a:pt x="76" y="912"/>
                  </a:lnTo>
                  <a:lnTo>
                    <a:pt x="45" y="912"/>
                  </a:lnTo>
                  <a:lnTo>
                    <a:pt x="0" y="846"/>
                  </a:lnTo>
                  <a:lnTo>
                    <a:pt x="5" y="836"/>
                  </a:lnTo>
                  <a:lnTo>
                    <a:pt x="97" y="805"/>
                  </a:lnTo>
                  <a:lnTo>
                    <a:pt x="203" y="790"/>
                  </a:lnTo>
                  <a:lnTo>
                    <a:pt x="281" y="785"/>
                  </a:lnTo>
                  <a:lnTo>
                    <a:pt x="327" y="785"/>
                  </a:lnTo>
                  <a:lnTo>
                    <a:pt x="337" y="754"/>
                  </a:lnTo>
                  <a:lnTo>
                    <a:pt x="321" y="667"/>
                  </a:lnTo>
                  <a:lnTo>
                    <a:pt x="286" y="576"/>
                  </a:lnTo>
                  <a:lnTo>
                    <a:pt x="229" y="459"/>
                  </a:lnTo>
                  <a:lnTo>
                    <a:pt x="183" y="357"/>
                  </a:lnTo>
                  <a:lnTo>
                    <a:pt x="163" y="266"/>
                  </a:lnTo>
                  <a:lnTo>
                    <a:pt x="157" y="164"/>
                  </a:lnTo>
                  <a:lnTo>
                    <a:pt x="157" y="67"/>
                  </a:lnTo>
                  <a:lnTo>
                    <a:pt x="178" y="26"/>
                  </a:lnTo>
                  <a:lnTo>
                    <a:pt x="19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146"/>
            <p:cNvSpPr/>
            <p:nvPr/>
          </p:nvSpPr>
          <p:spPr>
            <a:xfrm>
              <a:off x="4616" y="2679"/>
              <a:ext cx="326" cy="763"/>
            </a:xfrm>
            <a:custGeom>
              <a:rect b="b" l="l" r="r" t="t"/>
              <a:pathLst>
                <a:path extrusionOk="0" h="763" w="326">
                  <a:moveTo>
                    <a:pt x="244" y="0"/>
                  </a:moveTo>
                  <a:lnTo>
                    <a:pt x="290" y="0"/>
                  </a:lnTo>
                  <a:lnTo>
                    <a:pt x="304" y="31"/>
                  </a:lnTo>
                  <a:lnTo>
                    <a:pt x="315" y="97"/>
                  </a:lnTo>
                  <a:lnTo>
                    <a:pt x="304" y="169"/>
                  </a:lnTo>
                  <a:lnTo>
                    <a:pt x="279" y="312"/>
                  </a:lnTo>
                  <a:lnTo>
                    <a:pt x="285" y="373"/>
                  </a:lnTo>
                  <a:lnTo>
                    <a:pt x="315" y="496"/>
                  </a:lnTo>
                  <a:lnTo>
                    <a:pt x="325" y="583"/>
                  </a:lnTo>
                  <a:lnTo>
                    <a:pt x="325" y="649"/>
                  </a:lnTo>
                  <a:lnTo>
                    <a:pt x="309" y="664"/>
                  </a:lnTo>
                  <a:lnTo>
                    <a:pt x="264" y="675"/>
                  </a:lnTo>
                  <a:lnTo>
                    <a:pt x="203" y="689"/>
                  </a:lnTo>
                  <a:lnTo>
                    <a:pt x="142" y="721"/>
                  </a:lnTo>
                  <a:lnTo>
                    <a:pt x="81" y="762"/>
                  </a:lnTo>
                  <a:lnTo>
                    <a:pt x="55" y="762"/>
                  </a:lnTo>
                  <a:lnTo>
                    <a:pt x="0" y="716"/>
                  </a:lnTo>
                  <a:lnTo>
                    <a:pt x="4" y="695"/>
                  </a:lnTo>
                  <a:lnTo>
                    <a:pt x="76" y="664"/>
                  </a:lnTo>
                  <a:lnTo>
                    <a:pt x="198" y="634"/>
                  </a:lnTo>
                  <a:lnTo>
                    <a:pt x="253" y="613"/>
                  </a:lnTo>
                  <a:lnTo>
                    <a:pt x="264" y="592"/>
                  </a:lnTo>
                  <a:lnTo>
                    <a:pt x="264" y="505"/>
                  </a:lnTo>
                  <a:lnTo>
                    <a:pt x="244" y="394"/>
                  </a:lnTo>
                  <a:lnTo>
                    <a:pt x="234" y="321"/>
                  </a:lnTo>
                  <a:lnTo>
                    <a:pt x="223" y="210"/>
                  </a:lnTo>
                  <a:lnTo>
                    <a:pt x="218" y="87"/>
                  </a:lnTo>
                  <a:lnTo>
                    <a:pt x="223" y="31"/>
                  </a:lnTo>
                  <a:lnTo>
                    <a:pt x="24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Tablero de damas grande" id="1653" name="Google Shape;1653;p146"/>
            <p:cNvSpPr/>
            <p:nvPr/>
          </p:nvSpPr>
          <p:spPr>
            <a:xfrm>
              <a:off x="5044" y="1556"/>
              <a:ext cx="377" cy="447"/>
            </a:xfrm>
            <a:custGeom>
              <a:rect b="b" l="l" r="r" t="t"/>
              <a:pathLst>
                <a:path extrusionOk="0" h="447" w="377">
                  <a:moveTo>
                    <a:pt x="100" y="316"/>
                  </a:moveTo>
                  <a:lnTo>
                    <a:pt x="49" y="226"/>
                  </a:lnTo>
                  <a:lnTo>
                    <a:pt x="19" y="150"/>
                  </a:lnTo>
                  <a:lnTo>
                    <a:pt x="0" y="66"/>
                  </a:lnTo>
                  <a:lnTo>
                    <a:pt x="8" y="33"/>
                  </a:lnTo>
                  <a:lnTo>
                    <a:pt x="33" y="33"/>
                  </a:lnTo>
                  <a:lnTo>
                    <a:pt x="65" y="58"/>
                  </a:lnTo>
                  <a:lnTo>
                    <a:pt x="95" y="94"/>
                  </a:lnTo>
                  <a:lnTo>
                    <a:pt x="187" y="43"/>
                  </a:lnTo>
                  <a:lnTo>
                    <a:pt x="235" y="0"/>
                  </a:lnTo>
                  <a:lnTo>
                    <a:pt x="279" y="28"/>
                  </a:lnTo>
                  <a:lnTo>
                    <a:pt x="328" y="92"/>
                  </a:lnTo>
                  <a:lnTo>
                    <a:pt x="364" y="183"/>
                  </a:lnTo>
                  <a:lnTo>
                    <a:pt x="376" y="242"/>
                  </a:lnTo>
                  <a:lnTo>
                    <a:pt x="376" y="263"/>
                  </a:lnTo>
                  <a:lnTo>
                    <a:pt x="328" y="277"/>
                  </a:lnTo>
                  <a:lnTo>
                    <a:pt x="261" y="318"/>
                  </a:lnTo>
                  <a:lnTo>
                    <a:pt x="231" y="336"/>
                  </a:lnTo>
                  <a:lnTo>
                    <a:pt x="256" y="408"/>
                  </a:lnTo>
                  <a:lnTo>
                    <a:pt x="246" y="441"/>
                  </a:lnTo>
                  <a:lnTo>
                    <a:pt x="226" y="446"/>
                  </a:lnTo>
                  <a:lnTo>
                    <a:pt x="169" y="400"/>
                  </a:lnTo>
                  <a:lnTo>
                    <a:pt x="100" y="316"/>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146"/>
            <p:cNvSpPr/>
            <p:nvPr/>
          </p:nvSpPr>
          <p:spPr>
            <a:xfrm>
              <a:off x="4605" y="1540"/>
              <a:ext cx="466" cy="698"/>
            </a:xfrm>
            <a:custGeom>
              <a:rect b="b" l="l" r="r" t="t"/>
              <a:pathLst>
                <a:path extrusionOk="0" h="698" w="466">
                  <a:moveTo>
                    <a:pt x="286" y="697"/>
                  </a:moveTo>
                  <a:lnTo>
                    <a:pt x="311" y="667"/>
                  </a:lnTo>
                  <a:lnTo>
                    <a:pt x="301" y="622"/>
                  </a:lnTo>
                  <a:lnTo>
                    <a:pt x="281" y="560"/>
                  </a:lnTo>
                  <a:lnTo>
                    <a:pt x="204" y="489"/>
                  </a:lnTo>
                  <a:lnTo>
                    <a:pt x="127" y="423"/>
                  </a:lnTo>
                  <a:lnTo>
                    <a:pt x="92" y="352"/>
                  </a:lnTo>
                  <a:lnTo>
                    <a:pt x="76" y="240"/>
                  </a:lnTo>
                  <a:lnTo>
                    <a:pt x="163" y="210"/>
                  </a:lnTo>
                  <a:lnTo>
                    <a:pt x="301" y="194"/>
                  </a:lnTo>
                  <a:lnTo>
                    <a:pt x="357" y="199"/>
                  </a:lnTo>
                  <a:lnTo>
                    <a:pt x="373" y="214"/>
                  </a:lnTo>
                  <a:lnTo>
                    <a:pt x="398" y="189"/>
                  </a:lnTo>
                  <a:lnTo>
                    <a:pt x="389" y="164"/>
                  </a:lnTo>
                  <a:lnTo>
                    <a:pt x="414" y="97"/>
                  </a:lnTo>
                  <a:lnTo>
                    <a:pt x="424" y="72"/>
                  </a:lnTo>
                  <a:lnTo>
                    <a:pt x="444" y="31"/>
                  </a:lnTo>
                  <a:lnTo>
                    <a:pt x="465" y="31"/>
                  </a:lnTo>
                  <a:lnTo>
                    <a:pt x="465" y="11"/>
                  </a:lnTo>
                  <a:lnTo>
                    <a:pt x="424" y="0"/>
                  </a:lnTo>
                  <a:lnTo>
                    <a:pt x="398" y="46"/>
                  </a:lnTo>
                  <a:lnTo>
                    <a:pt x="363" y="113"/>
                  </a:lnTo>
                  <a:lnTo>
                    <a:pt x="317" y="143"/>
                  </a:lnTo>
                  <a:lnTo>
                    <a:pt x="246" y="153"/>
                  </a:lnTo>
                  <a:lnTo>
                    <a:pt x="117" y="168"/>
                  </a:lnTo>
                  <a:lnTo>
                    <a:pt x="15" y="199"/>
                  </a:lnTo>
                  <a:lnTo>
                    <a:pt x="0" y="224"/>
                  </a:lnTo>
                  <a:lnTo>
                    <a:pt x="10" y="306"/>
                  </a:lnTo>
                  <a:lnTo>
                    <a:pt x="46" y="418"/>
                  </a:lnTo>
                  <a:lnTo>
                    <a:pt x="97" y="509"/>
                  </a:lnTo>
                  <a:lnTo>
                    <a:pt x="148" y="591"/>
                  </a:lnTo>
                  <a:lnTo>
                    <a:pt x="194" y="647"/>
                  </a:lnTo>
                  <a:lnTo>
                    <a:pt x="240" y="688"/>
                  </a:lnTo>
                  <a:lnTo>
                    <a:pt x="286" y="697"/>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5" name="Google Shape;1655;p146"/>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14) </a:t>
            </a:r>
            <a:r>
              <a:rPr lang="en-US"/>
              <a:t>Facilitat de Canvis</a:t>
            </a:r>
            <a:endParaRPr/>
          </a:p>
        </p:txBody>
      </p:sp>
      <p:sp>
        <p:nvSpPr>
          <p:cNvPr id="1656" name="Google Shape;1656;p146"/>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20"/>
              <a:buChar char="•"/>
            </a:pPr>
            <a:r>
              <a:rPr lang="en-US" sz="2800"/>
              <a:t>S'haurà de fer consideracions especials durant el disseny, codificació i manteniment perquè en el sistema sigui fàcil d'introduir canvis i fàcil d'adaptar a l'usuari.</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1" name="Shape 1661"/>
        <p:cNvGrpSpPr/>
        <p:nvPr/>
      </p:nvGrpSpPr>
      <p:grpSpPr>
        <a:xfrm>
          <a:off x="0" y="0"/>
          <a:ext cx="0" cy="0"/>
          <a:chOff x="0" y="0"/>
          <a:chExt cx="0" cy="0"/>
        </a:xfrm>
      </p:grpSpPr>
      <p:sp>
        <p:nvSpPr>
          <p:cNvPr id="1662" name="Google Shape;1662;p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FC14: </a:t>
            </a:r>
            <a:r>
              <a:rPr lang="en-US"/>
              <a:t>Facilitat de Canvis</a:t>
            </a:r>
            <a:endParaRPr/>
          </a:p>
        </p:txBody>
      </p:sp>
      <p:sp>
        <p:nvSpPr>
          <p:cNvPr id="1663" name="Google Shape;1663;p147"/>
          <p:cNvSpPr txBox="1"/>
          <p:nvPr>
            <p:ph idx="1" type="body"/>
          </p:nvPr>
        </p:nvSpPr>
        <p:spPr>
          <a:xfrm>
            <a:off x="762000" y="17526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t>Items a tenir en compte:</a:t>
            </a:r>
            <a:endParaRPr sz="2960"/>
          </a:p>
          <a:p>
            <a:pPr indent="-359410" lvl="1" marL="742950" rtl="0" algn="l">
              <a:lnSpc>
                <a:spcPct val="90000"/>
              </a:lnSpc>
              <a:spcBef>
                <a:spcPts val="0"/>
              </a:spcBef>
              <a:spcAft>
                <a:spcPts val="0"/>
              </a:spcAft>
              <a:buClr>
                <a:schemeClr val="dk1"/>
              </a:buClr>
              <a:buSzPts val="2960"/>
              <a:buChar char="–"/>
            </a:pPr>
            <a:r>
              <a:rPr lang="en-US" sz="2960"/>
              <a:t>Consultes flexibles de l'usuari:</a:t>
            </a:r>
            <a:endParaRPr sz="2960"/>
          </a:p>
          <a:p>
            <a:pPr indent="-228600" lvl="2" marL="1143000" rtl="0" algn="l">
              <a:lnSpc>
                <a:spcPct val="90000"/>
              </a:lnSpc>
              <a:spcBef>
                <a:spcPts val="0"/>
              </a:spcBef>
              <a:spcAft>
                <a:spcPts val="0"/>
              </a:spcAft>
              <a:buClr>
                <a:schemeClr val="dk1"/>
              </a:buClr>
              <a:buSzPts val="1800"/>
              <a:buChar char="•"/>
            </a:pPr>
            <a:r>
              <a:rPr lang="en-US" sz="1800"/>
              <a:t>Simples amb condicions lògiques And / Or que impliquen un únic fitxer lògic</a:t>
            </a:r>
            <a:endParaRPr sz="1800"/>
          </a:p>
          <a:p>
            <a:pPr indent="-228600" lvl="2" marL="1143000" rtl="0" algn="l">
              <a:lnSpc>
                <a:spcPct val="90000"/>
              </a:lnSpc>
              <a:spcBef>
                <a:spcPts val="0"/>
              </a:spcBef>
              <a:spcAft>
                <a:spcPts val="0"/>
              </a:spcAft>
              <a:buClr>
                <a:schemeClr val="dk1"/>
              </a:buClr>
              <a:buSzPts val="1800"/>
              <a:buChar char="•"/>
            </a:pPr>
            <a:r>
              <a:rPr lang="en-US" sz="1800"/>
              <a:t>Mitges amb cond. lògiques sobre més d'1 F.L. (X2)</a:t>
            </a:r>
            <a:endParaRPr sz="1800"/>
          </a:p>
          <a:p>
            <a:pPr indent="-228600" lvl="2" marL="1143000" rtl="0" algn="l">
              <a:lnSpc>
                <a:spcPct val="90000"/>
              </a:lnSpc>
              <a:spcBef>
                <a:spcPts val="0"/>
              </a:spcBef>
              <a:spcAft>
                <a:spcPts val="0"/>
              </a:spcAft>
              <a:buClr>
                <a:schemeClr val="dk1"/>
              </a:buClr>
              <a:buSzPts val="1800"/>
              <a:buChar char="•"/>
            </a:pPr>
            <a:r>
              <a:rPr lang="en-US" sz="1800"/>
              <a:t>Complexes amb condicions lògiques complexes que afecten diversos F.L. (X3)</a:t>
            </a:r>
            <a:endParaRPr sz="1800"/>
          </a:p>
          <a:p>
            <a:pPr indent="-359410" lvl="1" marL="742950" rtl="0" algn="l">
              <a:lnSpc>
                <a:spcPct val="90000"/>
              </a:lnSpc>
              <a:spcBef>
                <a:spcPts val="0"/>
              </a:spcBef>
              <a:spcAft>
                <a:spcPts val="0"/>
              </a:spcAft>
              <a:buClr>
                <a:schemeClr val="dk1"/>
              </a:buClr>
              <a:buSzPts val="2960"/>
              <a:buChar char="–"/>
            </a:pPr>
            <a:r>
              <a:rPr lang="en-US" sz="2960"/>
              <a:t>Paràmetres de la aplic. amb taules alienes al codi:</a:t>
            </a:r>
            <a:endParaRPr sz="2960"/>
          </a:p>
          <a:p>
            <a:pPr indent="-302260" lvl="2" marL="1143000" rtl="0" algn="l">
              <a:lnSpc>
                <a:spcPct val="90000"/>
              </a:lnSpc>
              <a:spcBef>
                <a:spcPts val="0"/>
              </a:spcBef>
              <a:spcAft>
                <a:spcPts val="0"/>
              </a:spcAft>
              <a:buClr>
                <a:schemeClr val="dk1"/>
              </a:buClr>
              <a:buSzPts val="2960"/>
              <a:buChar char="•"/>
            </a:pPr>
            <a:r>
              <a:rPr lang="en-US" sz="2960"/>
              <a:t>El canvi es fa efectiu en engegar el sistema</a:t>
            </a:r>
            <a:endParaRPr sz="2960"/>
          </a:p>
          <a:p>
            <a:pPr indent="-302260" lvl="2" marL="1143000" rtl="0" algn="l">
              <a:lnSpc>
                <a:spcPct val="90000"/>
              </a:lnSpc>
              <a:spcBef>
                <a:spcPts val="0"/>
              </a:spcBef>
              <a:spcAft>
                <a:spcPts val="0"/>
              </a:spcAft>
              <a:buClr>
                <a:schemeClr val="dk1"/>
              </a:buClr>
              <a:buSzPts val="2960"/>
              <a:buChar char="•"/>
            </a:pPr>
            <a:r>
              <a:rPr lang="en-US" sz="2960"/>
              <a:t>El canvi és interactiu (X2)</a:t>
            </a:r>
            <a:endParaRPr/>
          </a:p>
          <a:p>
            <a:pPr indent="0" lvl="0" marL="742950" marR="0" rtl="0" algn="l">
              <a:lnSpc>
                <a:spcPct val="90000"/>
              </a:lnSpc>
              <a:spcBef>
                <a:spcPts val="518"/>
              </a:spcBef>
              <a:spcAft>
                <a:spcPts val="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8" name="Shape 1668"/>
        <p:cNvGrpSpPr/>
        <p:nvPr/>
      </p:nvGrpSpPr>
      <p:grpSpPr>
        <a:xfrm>
          <a:off x="0" y="0"/>
          <a:ext cx="0" cy="0"/>
          <a:chOff x="0" y="0"/>
          <a:chExt cx="0" cy="0"/>
        </a:xfrm>
      </p:grpSpPr>
      <p:sp>
        <p:nvSpPr>
          <p:cNvPr id="1669" name="Google Shape;1669;p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FC14: Facilitat de Canvis</a:t>
            </a:r>
            <a:endParaRPr/>
          </a:p>
        </p:txBody>
      </p:sp>
      <p:sp>
        <p:nvSpPr>
          <p:cNvPr id="1670" name="Google Shape;1670;p14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44"/>
              </a:spcBef>
              <a:spcAft>
                <a:spcPts val="0"/>
              </a:spcAft>
              <a:buClr>
                <a:schemeClr val="dk1"/>
              </a:buClr>
              <a:buSzPts val="2720"/>
              <a:buNone/>
            </a:pPr>
            <a:r>
              <a:rPr lang="en-US" sz="2720"/>
              <a:t>0: No s'especifica res</a:t>
            </a:r>
            <a:br>
              <a:rPr lang="en-US" sz="2720"/>
            </a:br>
            <a:r>
              <a:rPr lang="en-US" sz="2720"/>
              <a:t>1: Flexibilitat per a peticions modificacions senzilles</a:t>
            </a:r>
            <a:br>
              <a:rPr lang="en-US" sz="2720"/>
            </a:br>
            <a:r>
              <a:rPr lang="en-US" sz="2720"/>
              <a:t>2: Flexibilitat per a peticions modificacions mitjanes</a:t>
            </a:r>
            <a:br>
              <a:rPr lang="en-US" sz="2720"/>
            </a:br>
            <a:r>
              <a:rPr lang="en-US" sz="2720"/>
              <a:t>3: Flexibilitat per a peticions modificacions complexes</a:t>
            </a:r>
            <a:br>
              <a:rPr lang="en-US" sz="2720"/>
            </a:br>
            <a:br>
              <a:rPr lang="en-US" sz="2720"/>
            </a:br>
            <a:r>
              <a:rPr lang="en-US" sz="2720"/>
              <a:t>S'afegiran punts depenent dades de control significatives es guardin en taules mantingudes per l'usuari mitjançant processos interactius en línia:</a:t>
            </a:r>
            <a:br>
              <a:rPr lang="en-US" sz="2720"/>
            </a:br>
            <a:r>
              <a:rPr lang="en-US" sz="2720"/>
              <a:t>- 1 per a actualització diferida.</a:t>
            </a:r>
            <a:br>
              <a:rPr lang="en-US" sz="2720"/>
            </a:br>
            <a:r>
              <a:rPr lang="en-US" sz="2720"/>
              <a:t>- 2 per a actualització immediata.</a:t>
            </a:r>
            <a:endParaRPr sz="2720"/>
          </a:p>
          <a:p>
            <a:pPr indent="-342900" lvl="0" marL="342900" rtl="0" algn="l">
              <a:lnSpc>
                <a:spcPct val="90000"/>
              </a:lnSpc>
              <a:spcBef>
                <a:spcPts val="544"/>
              </a:spcBef>
              <a:spcAft>
                <a:spcPts val="0"/>
              </a:spcAft>
              <a:buClr>
                <a:schemeClr val="dk1"/>
              </a:buClr>
              <a:buSzPts val="2720"/>
              <a:buFont typeface="Arial"/>
              <a:buNone/>
            </a:pPr>
            <a:r>
              <a:t/>
            </a:r>
            <a:endParaRPr sz="272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149"/>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Taula per al càlcul dels FC.</a:t>
            </a:r>
            <a:endParaRPr/>
          </a:p>
        </p:txBody>
      </p:sp>
      <p:pic>
        <p:nvPicPr>
          <p:cNvPr id="1676" name="Google Shape;1676;p149"/>
          <p:cNvPicPr preferRelativeResize="0"/>
          <p:nvPr/>
        </p:nvPicPr>
        <p:blipFill rotWithShape="1">
          <a:blip r:embed="rId3">
            <a:alphaModFix/>
          </a:blip>
          <a:srcRect b="0" l="0" r="0" t="0"/>
          <a:stretch/>
        </p:blipFill>
        <p:spPr>
          <a:xfrm>
            <a:off x="1981200" y="1828800"/>
            <a:ext cx="6019800" cy="457200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1" name="Shape 1681"/>
        <p:cNvGrpSpPr/>
        <p:nvPr/>
      </p:nvGrpSpPr>
      <p:grpSpPr>
        <a:xfrm>
          <a:off x="0" y="0"/>
          <a:ext cx="0" cy="0"/>
          <a:chOff x="0" y="0"/>
          <a:chExt cx="0" cy="0"/>
        </a:xfrm>
      </p:grpSpPr>
      <p:sp>
        <p:nvSpPr>
          <p:cNvPr id="1682" name="Google Shape;1682;p1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Càlcul dels punts de funció ajustats</a:t>
            </a:r>
            <a:endParaRPr/>
          </a:p>
        </p:txBody>
      </p:sp>
      <p:sp>
        <p:nvSpPr>
          <p:cNvPr id="1683" name="Google Shape;1683;p1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80"/>
              <a:buChar char="•"/>
            </a:pPr>
            <a:r>
              <a:rPr lang="en-US"/>
              <a:t>PFA = PFSA * (0,65 + (0.01 * FC))</a:t>
            </a:r>
            <a:endParaRPr/>
          </a:p>
          <a:p>
            <a:pPr indent="-342900" lvl="0" marL="342900" rtl="0" algn="l">
              <a:spcBef>
                <a:spcPts val="640"/>
              </a:spcBef>
              <a:spcAft>
                <a:spcPts val="0"/>
              </a:spcAft>
              <a:buClr>
                <a:schemeClr val="dk1"/>
              </a:buClr>
              <a:buSzPts val="2880"/>
              <a:buChar char="•"/>
            </a:pPr>
            <a:r>
              <a:rPr lang="en-US"/>
              <a:t>Cada factor de complexitat afecta en +/- 2,5% en els PFSA</a:t>
            </a:r>
            <a:endParaRPr/>
          </a:p>
          <a:p>
            <a:pPr indent="-342900" lvl="0" marL="342900" rtl="0" algn="l">
              <a:spcBef>
                <a:spcPts val="640"/>
              </a:spcBef>
              <a:spcAft>
                <a:spcPts val="0"/>
              </a:spcAft>
              <a:buClr>
                <a:schemeClr val="dk1"/>
              </a:buClr>
              <a:buSzPts val="2880"/>
              <a:buChar char="•"/>
            </a:pPr>
            <a:r>
              <a:rPr lang="en-US"/>
              <a:t>PFSA * 65% &lt;= PFA &lt;= PFSA * 135%</a:t>
            </a:r>
            <a:endParaRPr/>
          </a:p>
        </p:txBody>
      </p:sp>
      <p:pic>
        <p:nvPicPr>
          <p:cNvPr id="1684" name="Google Shape;1684;p150"/>
          <p:cNvPicPr preferRelativeResize="0"/>
          <p:nvPr/>
        </p:nvPicPr>
        <p:blipFill rotWithShape="1">
          <a:blip r:embed="rId3">
            <a:alphaModFix/>
          </a:blip>
          <a:srcRect b="0" l="0" r="0" t="0"/>
          <a:stretch/>
        </p:blipFill>
        <p:spPr>
          <a:xfrm>
            <a:off x="4114800" y="3937000"/>
            <a:ext cx="4127500" cy="270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6" name="Shape 266"/>
        <p:cNvGrpSpPr/>
        <p:nvPr/>
      </p:nvGrpSpPr>
      <p:grpSpPr>
        <a:xfrm>
          <a:off x="0" y="0"/>
          <a:ext cx="0" cy="0"/>
          <a:chOff x="0" y="0"/>
          <a:chExt cx="0" cy="0"/>
        </a:xfrm>
      </p:grpSpPr>
      <p:sp>
        <p:nvSpPr>
          <p:cNvPr id="267" name="Google Shape;267;p43"/>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Calendari de Recursos (PMBOK)</a:t>
            </a:r>
            <a:endParaRPr/>
          </a:p>
        </p:txBody>
      </p:sp>
      <p:sp>
        <p:nvSpPr>
          <p:cNvPr id="268" name="Google Shape;268;p43"/>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Documenta la quantitat i disponibilitat de recursos contractats així com les dates en què cada recurs específic pot estar actiu o inactiu -&gt; Tb documenta el temps durant els quals cada membre de l'equip pot treballar en el projecte.</a:t>
            </a:r>
            <a:endParaRPr/>
          </a:p>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Es crearà un bon cronograma si s'entén bé conflictes personal (incloses vacances i compromisos amb altres projectes).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9" name="Shape 1689"/>
        <p:cNvGrpSpPr/>
        <p:nvPr/>
      </p:nvGrpSpPr>
      <p:grpSpPr>
        <a:xfrm>
          <a:off x="0" y="0"/>
          <a:ext cx="0" cy="0"/>
          <a:chOff x="0" y="0"/>
          <a:chExt cx="0" cy="0"/>
        </a:xfrm>
      </p:grpSpPr>
      <p:sp>
        <p:nvSpPr>
          <p:cNvPr id="1690" name="Google Shape;1690;p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de l’Esforç Requerit</a:t>
            </a:r>
            <a:endParaRPr/>
          </a:p>
        </p:txBody>
      </p:sp>
      <p:sp>
        <p:nvSpPr>
          <p:cNvPr id="1691" name="Google Shape;1691;p1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US"/>
              <a:t>Partim de les dades històriques de l'Organització </a:t>
            </a:r>
            <a:endParaRPr/>
          </a:p>
          <a:p>
            <a:pPr indent="-342900" lvl="0" marL="457200" rtl="0" algn="l">
              <a:spcBef>
                <a:spcPts val="0"/>
              </a:spcBef>
              <a:spcAft>
                <a:spcPts val="0"/>
              </a:spcAft>
              <a:buSzPts val="1800"/>
              <a:buChar char="•"/>
            </a:pPr>
            <a:r>
              <a:rPr lang="en-US"/>
              <a:t>Esforç =</a:t>
            </a:r>
            <a:br>
              <a:rPr lang="en-US"/>
            </a:br>
            <a:r>
              <a:rPr lang="en-US"/>
              <a:t>PFA * Mitjana_Organització(Llenguatge)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52"/>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Estimació de l’Esforç Requerit (Dades històriques)</a:t>
            </a:r>
            <a:endParaRPr/>
          </a:p>
        </p:txBody>
      </p:sp>
      <p:pic>
        <p:nvPicPr>
          <p:cNvPr id="1698" name="Google Shape;1698;p152"/>
          <p:cNvPicPr preferRelativeResize="0"/>
          <p:nvPr/>
        </p:nvPicPr>
        <p:blipFill rotWithShape="1">
          <a:blip r:embed="rId3">
            <a:alphaModFix/>
          </a:blip>
          <a:srcRect b="0" l="0" r="0" t="0"/>
          <a:stretch/>
        </p:blipFill>
        <p:spPr>
          <a:xfrm>
            <a:off x="684213" y="1846263"/>
            <a:ext cx="7696199" cy="4705351"/>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3" name="Shape 1703"/>
        <p:cNvGrpSpPr/>
        <p:nvPr/>
      </p:nvGrpSpPr>
      <p:grpSpPr>
        <a:xfrm>
          <a:off x="0" y="0"/>
          <a:ext cx="0" cy="0"/>
          <a:chOff x="0" y="0"/>
          <a:chExt cx="0" cy="0"/>
        </a:xfrm>
      </p:grpSpPr>
      <p:sp>
        <p:nvSpPr>
          <p:cNvPr id="1704" name="Google Shape;1704;p153"/>
          <p:cNvSpPr txBox="1"/>
          <p:nvPr>
            <p:ph type="title"/>
          </p:nvPr>
        </p:nvSpPr>
        <p:spPr>
          <a:xfrm>
            <a:off x="457200" y="2743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Estimació de l’esforç basada en casos d’ús</a:t>
            </a:r>
            <a:endParaRPr sz="3959"/>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9" name="Shape 1709"/>
        <p:cNvGrpSpPr/>
        <p:nvPr/>
      </p:nvGrpSpPr>
      <p:grpSpPr>
        <a:xfrm>
          <a:off x="0" y="0"/>
          <a:ext cx="0" cy="0"/>
          <a:chOff x="0" y="0"/>
          <a:chExt cx="0" cy="0"/>
        </a:xfrm>
      </p:grpSpPr>
      <p:sp>
        <p:nvSpPr>
          <p:cNvPr id="1710" name="Google Shape;1710;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Passos</a:t>
            </a:r>
            <a:endParaRPr/>
          </a:p>
        </p:txBody>
      </p:sp>
      <p:sp>
        <p:nvSpPr>
          <p:cNvPr id="1711" name="Google Shape;1711;p154"/>
          <p:cNvSpPr/>
          <p:nvPr/>
        </p:nvSpPr>
        <p:spPr>
          <a:xfrm>
            <a:off x="808892" y="1227666"/>
            <a:ext cx="1993800" cy="792000"/>
          </a:xfrm>
          <a:prstGeom prst="roundRect">
            <a:avLst>
              <a:gd fmla="val 16667" name="adj"/>
            </a:avLst>
          </a:prstGeom>
          <a:gradFill>
            <a:gsLst>
              <a:gs pos="0">
                <a:srgbClr val="3E7FCD"/>
              </a:gs>
              <a:gs pos="100000">
                <a:srgbClr val="96C0FF"/>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Classificar Casos d’ús</a:t>
            </a:r>
            <a:endParaRPr sz="2000">
              <a:solidFill>
                <a:schemeClr val="lt1"/>
              </a:solidFill>
              <a:latin typeface="Calibri"/>
              <a:ea typeface="Calibri"/>
              <a:cs typeface="Calibri"/>
              <a:sym typeface="Calibri"/>
            </a:endParaRPr>
          </a:p>
        </p:txBody>
      </p:sp>
      <p:sp>
        <p:nvSpPr>
          <p:cNvPr id="1712" name="Google Shape;1712;p154"/>
          <p:cNvSpPr/>
          <p:nvPr/>
        </p:nvSpPr>
        <p:spPr>
          <a:xfrm>
            <a:off x="3130062" y="1227666"/>
            <a:ext cx="1993800" cy="792000"/>
          </a:xfrm>
          <a:prstGeom prst="roundRect">
            <a:avLst>
              <a:gd fmla="val 16667" name="adj"/>
            </a:avLst>
          </a:prstGeom>
          <a:gradFill>
            <a:gsLst>
              <a:gs pos="0">
                <a:srgbClr val="3E7FCD"/>
              </a:gs>
              <a:gs pos="100000">
                <a:srgbClr val="96C0FF"/>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Classificar Interacció d’Actors</a:t>
            </a:r>
            <a:endParaRPr sz="2000">
              <a:solidFill>
                <a:schemeClr val="lt1"/>
              </a:solidFill>
              <a:latin typeface="Calibri"/>
              <a:ea typeface="Calibri"/>
              <a:cs typeface="Calibri"/>
              <a:sym typeface="Calibri"/>
            </a:endParaRPr>
          </a:p>
        </p:txBody>
      </p:sp>
      <p:sp>
        <p:nvSpPr>
          <p:cNvPr id="1713" name="Google Shape;1713;p154"/>
          <p:cNvSpPr/>
          <p:nvPr/>
        </p:nvSpPr>
        <p:spPr>
          <a:xfrm>
            <a:off x="1981200" y="2558344"/>
            <a:ext cx="1993800" cy="792000"/>
          </a:xfrm>
          <a:prstGeom prst="roundRect">
            <a:avLst>
              <a:gd fmla="val 16667" name="adj"/>
            </a:avLst>
          </a:prstGeom>
          <a:gradFill>
            <a:gsLst>
              <a:gs pos="0">
                <a:srgbClr val="3E7FCD"/>
              </a:gs>
              <a:gs pos="100000">
                <a:srgbClr val="96C0FF"/>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Punts de Casos d’Ús sense ajustar</a:t>
            </a:r>
            <a:endParaRPr sz="2000">
              <a:solidFill>
                <a:schemeClr val="lt1"/>
              </a:solidFill>
              <a:latin typeface="Calibri"/>
              <a:ea typeface="Calibri"/>
              <a:cs typeface="Calibri"/>
              <a:sym typeface="Calibri"/>
            </a:endParaRPr>
          </a:p>
        </p:txBody>
      </p:sp>
      <p:sp>
        <p:nvSpPr>
          <p:cNvPr id="1714" name="Google Shape;1714;p154"/>
          <p:cNvSpPr/>
          <p:nvPr/>
        </p:nvSpPr>
        <p:spPr>
          <a:xfrm>
            <a:off x="4232031" y="2558344"/>
            <a:ext cx="1993800" cy="792000"/>
          </a:xfrm>
          <a:prstGeom prst="roundRect">
            <a:avLst>
              <a:gd fmla="val 16667" name="adj"/>
            </a:avLst>
          </a:prstGeom>
          <a:gradFill>
            <a:gsLst>
              <a:gs pos="0">
                <a:srgbClr val="FF932B"/>
              </a:gs>
              <a:gs pos="100000">
                <a:srgbClr val="FFB673"/>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Identificar Factors Tècnics</a:t>
            </a:r>
            <a:endParaRPr sz="2000">
              <a:solidFill>
                <a:schemeClr val="lt1"/>
              </a:solidFill>
              <a:latin typeface="Calibri"/>
              <a:ea typeface="Calibri"/>
              <a:cs typeface="Calibri"/>
              <a:sym typeface="Calibri"/>
            </a:endParaRPr>
          </a:p>
        </p:txBody>
      </p:sp>
      <p:sp>
        <p:nvSpPr>
          <p:cNvPr id="1715" name="Google Shape;1715;p154"/>
          <p:cNvSpPr/>
          <p:nvPr/>
        </p:nvSpPr>
        <p:spPr>
          <a:xfrm>
            <a:off x="6482862" y="2558344"/>
            <a:ext cx="1993800" cy="792000"/>
          </a:xfrm>
          <a:prstGeom prst="roundRect">
            <a:avLst>
              <a:gd fmla="val 16667" name="adj"/>
            </a:avLst>
          </a:prstGeom>
          <a:gradFill>
            <a:gsLst>
              <a:gs pos="0">
                <a:srgbClr val="FF932B"/>
              </a:gs>
              <a:gs pos="100000">
                <a:srgbClr val="FFB673"/>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Identificar Factors de l’Entorn</a:t>
            </a:r>
            <a:endParaRPr sz="2000">
              <a:solidFill>
                <a:schemeClr val="lt1"/>
              </a:solidFill>
              <a:latin typeface="Calibri"/>
              <a:ea typeface="Calibri"/>
              <a:cs typeface="Calibri"/>
              <a:sym typeface="Calibri"/>
            </a:endParaRPr>
          </a:p>
        </p:txBody>
      </p:sp>
      <p:sp>
        <p:nvSpPr>
          <p:cNvPr id="1716" name="Google Shape;1716;p154"/>
          <p:cNvSpPr/>
          <p:nvPr/>
        </p:nvSpPr>
        <p:spPr>
          <a:xfrm>
            <a:off x="4232031" y="3889022"/>
            <a:ext cx="1993800" cy="792000"/>
          </a:xfrm>
          <a:prstGeom prst="roundRect">
            <a:avLst>
              <a:gd fmla="val 16667" name="adj"/>
            </a:avLst>
          </a:prstGeom>
          <a:gradFill>
            <a:gsLst>
              <a:gs pos="0">
                <a:srgbClr val="A0C94A"/>
              </a:gs>
              <a:gs pos="100000">
                <a:srgbClr val="DBFF9C"/>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Punts de casos d’Ús</a:t>
            </a:r>
            <a:endParaRPr sz="2000">
              <a:solidFill>
                <a:schemeClr val="lt1"/>
              </a:solidFill>
              <a:latin typeface="Calibri"/>
              <a:ea typeface="Calibri"/>
              <a:cs typeface="Calibri"/>
              <a:sym typeface="Calibri"/>
            </a:endParaRPr>
          </a:p>
        </p:txBody>
      </p:sp>
      <p:sp>
        <p:nvSpPr>
          <p:cNvPr id="1717" name="Google Shape;1717;p154"/>
          <p:cNvSpPr/>
          <p:nvPr/>
        </p:nvSpPr>
        <p:spPr>
          <a:xfrm>
            <a:off x="4232031" y="5219700"/>
            <a:ext cx="1993800" cy="792000"/>
          </a:xfrm>
          <a:prstGeom prst="roundRect">
            <a:avLst>
              <a:gd fmla="val 16667" name="adj"/>
            </a:avLst>
          </a:prstGeom>
          <a:gradFill>
            <a:gsLst>
              <a:gs pos="0">
                <a:srgbClr val="7F5AAB"/>
              </a:gs>
              <a:gs pos="100000">
                <a:srgbClr val="C7AEED"/>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Estimar l’esforç</a:t>
            </a:r>
            <a:endParaRPr sz="2000">
              <a:solidFill>
                <a:schemeClr val="lt1"/>
              </a:solidFill>
              <a:latin typeface="Calibri"/>
              <a:ea typeface="Calibri"/>
              <a:cs typeface="Calibri"/>
              <a:sym typeface="Calibri"/>
            </a:endParaRPr>
          </a:p>
        </p:txBody>
      </p:sp>
      <p:grpSp>
        <p:nvGrpSpPr>
          <p:cNvPr id="1718" name="Google Shape;1718;p154"/>
          <p:cNvGrpSpPr/>
          <p:nvPr/>
        </p:nvGrpSpPr>
        <p:grpSpPr>
          <a:xfrm>
            <a:off x="1786752" y="2014534"/>
            <a:ext cx="2359444" cy="288000"/>
            <a:chOff x="1935600" y="2014534"/>
            <a:chExt cx="2556000" cy="288000"/>
          </a:xfrm>
        </p:grpSpPr>
        <p:cxnSp>
          <p:nvCxnSpPr>
            <p:cNvPr id="1719" name="Google Shape;1719;p154"/>
            <p:cNvCxnSpPr/>
            <p:nvPr/>
          </p:nvCxnSpPr>
          <p:spPr>
            <a:xfrm>
              <a:off x="1951537" y="2014534"/>
              <a:ext cx="0" cy="288000"/>
            </a:xfrm>
            <a:prstGeom prst="straightConnector1">
              <a:avLst/>
            </a:prstGeom>
            <a:noFill/>
            <a:ln cap="flat" cmpd="sng" w="38100">
              <a:solidFill>
                <a:schemeClr val="dk1"/>
              </a:solidFill>
              <a:prstDash val="solid"/>
              <a:round/>
              <a:headEnd len="sm" w="sm" type="none"/>
              <a:tailEnd len="sm" w="sm" type="none"/>
            </a:ln>
          </p:spPr>
        </p:cxnSp>
        <p:cxnSp>
          <p:nvCxnSpPr>
            <p:cNvPr id="1720" name="Google Shape;1720;p154"/>
            <p:cNvCxnSpPr/>
            <p:nvPr/>
          </p:nvCxnSpPr>
          <p:spPr>
            <a:xfrm>
              <a:off x="4470900" y="2014534"/>
              <a:ext cx="0" cy="288000"/>
            </a:xfrm>
            <a:prstGeom prst="straightConnector1">
              <a:avLst/>
            </a:prstGeom>
            <a:noFill/>
            <a:ln cap="flat" cmpd="sng" w="38100">
              <a:solidFill>
                <a:schemeClr val="dk1"/>
              </a:solidFill>
              <a:prstDash val="solid"/>
              <a:round/>
              <a:headEnd len="sm" w="sm" type="none"/>
              <a:tailEnd len="sm" w="sm" type="none"/>
            </a:ln>
          </p:spPr>
        </p:cxnSp>
        <p:cxnSp>
          <p:nvCxnSpPr>
            <p:cNvPr id="1721" name="Google Shape;1721;p154"/>
            <p:cNvCxnSpPr/>
            <p:nvPr/>
          </p:nvCxnSpPr>
          <p:spPr>
            <a:xfrm>
              <a:off x="1935600" y="2293008"/>
              <a:ext cx="2556000" cy="0"/>
            </a:xfrm>
            <a:prstGeom prst="straightConnector1">
              <a:avLst/>
            </a:prstGeom>
            <a:noFill/>
            <a:ln cap="flat" cmpd="sng" w="38100">
              <a:solidFill>
                <a:schemeClr val="dk1"/>
              </a:solidFill>
              <a:prstDash val="solid"/>
              <a:round/>
              <a:headEnd len="sm" w="sm" type="none"/>
              <a:tailEnd len="sm" w="sm" type="none"/>
            </a:ln>
          </p:spPr>
        </p:cxnSp>
      </p:grpSp>
      <p:cxnSp>
        <p:nvCxnSpPr>
          <p:cNvPr id="1722" name="Google Shape;1722;p154"/>
          <p:cNvCxnSpPr/>
          <p:nvPr/>
        </p:nvCxnSpPr>
        <p:spPr>
          <a:xfrm>
            <a:off x="2965438" y="2290764"/>
            <a:ext cx="1800" cy="267600"/>
          </a:xfrm>
          <a:prstGeom prst="straightConnector1">
            <a:avLst/>
          </a:prstGeom>
          <a:noFill/>
          <a:ln cap="flat" cmpd="sng" w="38100">
            <a:solidFill>
              <a:schemeClr val="dk1"/>
            </a:solidFill>
            <a:prstDash val="solid"/>
            <a:round/>
            <a:headEnd len="sm" w="sm" type="none"/>
            <a:tailEnd len="med" w="med" type="stealth"/>
          </a:ln>
        </p:spPr>
      </p:cxnSp>
      <p:grpSp>
        <p:nvGrpSpPr>
          <p:cNvPr id="1723" name="Google Shape;1723;p154"/>
          <p:cNvGrpSpPr/>
          <p:nvPr/>
        </p:nvGrpSpPr>
        <p:grpSpPr>
          <a:xfrm>
            <a:off x="3030897" y="3343271"/>
            <a:ext cx="4552729" cy="545872"/>
            <a:chOff x="3283389" y="3343271"/>
            <a:chExt cx="4932000" cy="545872"/>
          </a:xfrm>
        </p:grpSpPr>
        <p:cxnSp>
          <p:nvCxnSpPr>
            <p:cNvPr id="1724" name="Google Shape;1724;p154"/>
            <p:cNvCxnSpPr/>
            <p:nvPr/>
          </p:nvCxnSpPr>
          <p:spPr>
            <a:xfrm>
              <a:off x="3285889" y="3343271"/>
              <a:ext cx="0" cy="288000"/>
            </a:xfrm>
            <a:prstGeom prst="straightConnector1">
              <a:avLst/>
            </a:prstGeom>
            <a:noFill/>
            <a:ln cap="flat" cmpd="sng" w="38100">
              <a:solidFill>
                <a:schemeClr val="dk1"/>
              </a:solidFill>
              <a:prstDash val="solid"/>
              <a:round/>
              <a:headEnd len="sm" w="sm" type="none"/>
              <a:tailEnd len="sm" w="sm" type="none"/>
            </a:ln>
          </p:spPr>
        </p:cxnSp>
        <p:cxnSp>
          <p:nvCxnSpPr>
            <p:cNvPr id="1725" name="Google Shape;1725;p154"/>
            <p:cNvCxnSpPr/>
            <p:nvPr/>
          </p:nvCxnSpPr>
          <p:spPr>
            <a:xfrm>
              <a:off x="8198758" y="3343271"/>
              <a:ext cx="0" cy="288000"/>
            </a:xfrm>
            <a:prstGeom prst="straightConnector1">
              <a:avLst/>
            </a:prstGeom>
            <a:noFill/>
            <a:ln cap="flat" cmpd="sng" w="38100">
              <a:solidFill>
                <a:schemeClr val="dk1"/>
              </a:solidFill>
              <a:prstDash val="solid"/>
              <a:round/>
              <a:headEnd len="sm" w="sm" type="none"/>
              <a:tailEnd len="sm" w="sm" type="none"/>
            </a:ln>
          </p:spPr>
        </p:cxnSp>
        <p:cxnSp>
          <p:nvCxnSpPr>
            <p:cNvPr id="1726" name="Google Shape;1726;p154"/>
            <p:cNvCxnSpPr/>
            <p:nvPr/>
          </p:nvCxnSpPr>
          <p:spPr>
            <a:xfrm>
              <a:off x="3283389" y="3621745"/>
              <a:ext cx="4932000" cy="0"/>
            </a:xfrm>
            <a:prstGeom prst="straightConnector1">
              <a:avLst/>
            </a:prstGeom>
            <a:noFill/>
            <a:ln cap="flat" cmpd="sng" w="38100">
              <a:solidFill>
                <a:schemeClr val="dk1"/>
              </a:solidFill>
              <a:prstDash val="solid"/>
              <a:round/>
              <a:headEnd len="sm" w="sm" type="none"/>
              <a:tailEnd len="sm" w="sm" type="none"/>
            </a:ln>
          </p:spPr>
        </p:cxnSp>
        <p:cxnSp>
          <p:nvCxnSpPr>
            <p:cNvPr id="1727" name="Google Shape;1727;p154"/>
            <p:cNvCxnSpPr/>
            <p:nvPr/>
          </p:nvCxnSpPr>
          <p:spPr>
            <a:xfrm>
              <a:off x="5650413" y="3350343"/>
              <a:ext cx="0" cy="538800"/>
            </a:xfrm>
            <a:prstGeom prst="straightConnector1">
              <a:avLst/>
            </a:prstGeom>
            <a:noFill/>
            <a:ln cap="flat" cmpd="sng" w="38100">
              <a:solidFill>
                <a:schemeClr val="dk1"/>
              </a:solidFill>
              <a:prstDash val="solid"/>
              <a:round/>
              <a:headEnd len="sm" w="sm" type="none"/>
              <a:tailEnd len="med" w="med" type="stealth"/>
            </a:ln>
          </p:spPr>
        </p:cxnSp>
      </p:grpSp>
      <p:cxnSp>
        <p:nvCxnSpPr>
          <p:cNvPr id="1728" name="Google Shape;1728;p154"/>
          <p:cNvCxnSpPr/>
          <p:nvPr/>
        </p:nvCxnSpPr>
        <p:spPr>
          <a:xfrm>
            <a:off x="5215751" y="4683967"/>
            <a:ext cx="0" cy="538800"/>
          </a:xfrm>
          <a:prstGeom prst="straightConnector1">
            <a:avLst/>
          </a:prstGeom>
          <a:noFill/>
          <a:ln cap="flat" cmpd="sng" w="38100">
            <a:solidFill>
              <a:schemeClr val="dk1"/>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1"/>
                                        </p:tgtEl>
                                        <p:attrNameLst>
                                          <p:attrName>style.visibility</p:attrName>
                                        </p:attrNameLst>
                                      </p:cBhvr>
                                      <p:to>
                                        <p:strVal val="visible"/>
                                      </p:to>
                                    </p:set>
                                    <p:animEffect filter="fade" transition="in">
                                      <p:cBhvr>
                                        <p:cTn dur="500"/>
                                        <p:tgtEl>
                                          <p:spTgt spid="1711"/>
                                        </p:tgtEl>
                                      </p:cBhvr>
                                    </p:animEffect>
                                  </p:childTnLst>
                                </p:cTn>
                              </p:par>
                              <p:par>
                                <p:cTn fill="hold" nodeType="with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500"/>
                                        <p:tgtEl>
                                          <p:spTgt spid="17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500"/>
                                        <p:tgtEl>
                                          <p:spTgt spid="1718"/>
                                        </p:tgtEl>
                                      </p:cBhvr>
                                    </p:animEffect>
                                  </p:childTnLst>
                                </p:cTn>
                              </p:par>
                              <p:par>
                                <p:cTn fill="hold" nodeType="withEffect" presetClass="entr" presetID="10" presetSubtype="0">
                                  <p:stCondLst>
                                    <p:cond delay="0"/>
                                  </p:stCondLst>
                                  <p:childTnLst>
                                    <p:set>
                                      <p:cBhvr>
                                        <p:cTn dur="1" fill="hold">
                                          <p:stCondLst>
                                            <p:cond delay="0"/>
                                          </p:stCondLst>
                                        </p:cTn>
                                        <p:tgtEl>
                                          <p:spTgt spid="1722"/>
                                        </p:tgtEl>
                                        <p:attrNameLst>
                                          <p:attrName>style.visibility</p:attrName>
                                        </p:attrNameLst>
                                      </p:cBhvr>
                                      <p:to>
                                        <p:strVal val="visible"/>
                                      </p:to>
                                    </p:set>
                                    <p:animEffect filter="fade" transition="in">
                                      <p:cBhvr>
                                        <p:cTn dur="500"/>
                                        <p:tgtEl>
                                          <p:spTgt spid="1722"/>
                                        </p:tgtEl>
                                      </p:cBhvr>
                                    </p:animEffect>
                                  </p:childTnLst>
                                </p:cTn>
                              </p:par>
                              <p:par>
                                <p:cTn fill="hold" nodeType="withEffect" presetClass="entr" presetID="10" presetSubtype="0">
                                  <p:stCondLst>
                                    <p:cond delay="0"/>
                                  </p:stCondLst>
                                  <p:childTnLst>
                                    <p:set>
                                      <p:cBhvr>
                                        <p:cTn dur="1" fill="hold">
                                          <p:stCondLst>
                                            <p:cond delay="0"/>
                                          </p:stCondLst>
                                        </p:cTn>
                                        <p:tgtEl>
                                          <p:spTgt spid="1713"/>
                                        </p:tgtEl>
                                        <p:attrNameLst>
                                          <p:attrName>style.visibility</p:attrName>
                                        </p:attrNameLst>
                                      </p:cBhvr>
                                      <p:to>
                                        <p:strVal val="visible"/>
                                      </p:to>
                                    </p:set>
                                    <p:animEffect filter="fade" transition="in">
                                      <p:cBhvr>
                                        <p:cTn dur="500"/>
                                        <p:tgtEl>
                                          <p:spTgt spid="1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3"/>
                                        </p:tgtEl>
                                        <p:attrNameLst>
                                          <p:attrName>style.visibility</p:attrName>
                                        </p:attrNameLst>
                                      </p:cBhvr>
                                      <p:to>
                                        <p:strVal val="visible"/>
                                      </p:to>
                                    </p:set>
                                    <p:animEffect filter="fade" transition="in">
                                      <p:cBhvr>
                                        <p:cTn dur="500"/>
                                        <p:tgtEl>
                                          <p:spTgt spid="1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3"/>
                                        </p:tgtEl>
                                        <p:attrNameLst>
                                          <p:attrName>style.visibility</p:attrName>
                                        </p:attrNameLst>
                                      </p:cBhvr>
                                      <p:to>
                                        <p:strVal val="visible"/>
                                      </p:to>
                                    </p:set>
                                    <p:animEffect filter="fade" transition="in">
                                      <p:cBhvr>
                                        <p:cTn dur="500"/>
                                        <p:tgtEl>
                                          <p:spTgt spid="1723"/>
                                        </p:tgtEl>
                                      </p:cBhvr>
                                    </p:animEffect>
                                  </p:childTnLst>
                                </p:cTn>
                              </p:par>
                              <p:par>
                                <p:cTn fill="hold" nodeType="withEffect" presetClass="entr" presetID="10" presetSubtype="0">
                                  <p:stCondLst>
                                    <p:cond delay="0"/>
                                  </p:stCondLst>
                                  <p:childTnLst>
                                    <p:set>
                                      <p:cBhvr>
                                        <p:cTn dur="1" fill="hold">
                                          <p:stCondLst>
                                            <p:cond delay="0"/>
                                          </p:stCondLst>
                                        </p:cTn>
                                        <p:tgtEl>
                                          <p:spTgt spid="1716"/>
                                        </p:tgtEl>
                                        <p:attrNameLst>
                                          <p:attrName>style.visibility</p:attrName>
                                        </p:attrNameLst>
                                      </p:cBhvr>
                                      <p:to>
                                        <p:strVal val="visible"/>
                                      </p:to>
                                    </p:set>
                                    <p:animEffect filter="fade" transition="in">
                                      <p:cBhvr>
                                        <p:cTn dur="500"/>
                                        <p:tgtEl>
                                          <p:spTgt spid="17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8"/>
                                        </p:tgtEl>
                                        <p:attrNameLst>
                                          <p:attrName>style.visibility</p:attrName>
                                        </p:attrNameLst>
                                      </p:cBhvr>
                                      <p:to>
                                        <p:strVal val="visible"/>
                                      </p:to>
                                    </p:set>
                                    <p:animEffect filter="fade" transition="in">
                                      <p:cBhvr>
                                        <p:cTn dur="500"/>
                                        <p:tgtEl>
                                          <p:spTgt spid="1728"/>
                                        </p:tgtEl>
                                      </p:cBhvr>
                                    </p:animEffect>
                                  </p:childTnLst>
                                </p:cTn>
                              </p:par>
                              <p:par>
                                <p:cTn fill="hold" nodeType="withEffect" presetClass="entr" presetID="10" presetSubtype="0">
                                  <p:stCondLst>
                                    <p:cond delay="0"/>
                                  </p:stCondLst>
                                  <p:childTnLst>
                                    <p:set>
                                      <p:cBhvr>
                                        <p:cTn dur="1" fill="hold">
                                          <p:stCondLst>
                                            <p:cond delay="0"/>
                                          </p:stCondLst>
                                        </p:cTn>
                                        <p:tgtEl>
                                          <p:spTgt spid="1717"/>
                                        </p:tgtEl>
                                        <p:attrNameLst>
                                          <p:attrName>style.visibility</p:attrName>
                                        </p:attrNameLst>
                                      </p:cBhvr>
                                      <p:to>
                                        <p:strVal val="visible"/>
                                      </p:to>
                                    </p:set>
                                    <p:animEffect filter="fade" transition="in">
                                      <p:cBhvr>
                                        <p:cTn dur="500"/>
                                        <p:tgtEl>
                                          <p:spTgt spid="1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3" name="Shape 1733"/>
        <p:cNvGrpSpPr/>
        <p:nvPr/>
      </p:nvGrpSpPr>
      <p:grpSpPr>
        <a:xfrm>
          <a:off x="0" y="0"/>
          <a:ext cx="0" cy="0"/>
          <a:chOff x="0" y="0"/>
          <a:chExt cx="0" cy="0"/>
        </a:xfrm>
      </p:grpSpPr>
      <p:sp>
        <p:nvSpPr>
          <p:cNvPr id="1734" name="Google Shape;1734;p155"/>
          <p:cNvSpPr txBox="1"/>
          <p:nvPr>
            <p:ph idx="1" type="body"/>
          </p:nvPr>
        </p:nvSpPr>
        <p:spPr>
          <a:xfrm>
            <a:off x="457200" y="1260000"/>
            <a:ext cx="4038600" cy="3026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170"/>
              <a:buChar char="•"/>
            </a:pPr>
            <a:r>
              <a:rPr lang="en-US" sz="2170"/>
              <a:t>Interaccions Actors</a:t>
            </a:r>
            <a:endParaRPr/>
          </a:p>
          <a:p>
            <a:pPr indent="-342900" lvl="2" marL="742950" rtl="0" algn="l">
              <a:lnSpc>
                <a:spcPct val="80000"/>
              </a:lnSpc>
              <a:spcBef>
                <a:spcPts val="600"/>
              </a:spcBef>
              <a:spcAft>
                <a:spcPts val="0"/>
              </a:spcAft>
              <a:buClr>
                <a:schemeClr val="dk1"/>
              </a:buClr>
              <a:buSzPts val="1550"/>
              <a:buChar char="•"/>
            </a:pPr>
            <a:r>
              <a:rPr lang="en-US" sz="1550">
                <a:solidFill>
                  <a:schemeClr val="dk1"/>
                </a:solidFill>
              </a:rPr>
              <a:t>Simple: Un altre sistema amb una interfície (API) existent</a:t>
            </a:r>
            <a:endParaRPr/>
          </a:p>
          <a:p>
            <a:pPr indent="-342900" lvl="2" marL="742950" rtl="0" algn="l">
              <a:lnSpc>
                <a:spcPct val="80000"/>
              </a:lnSpc>
              <a:spcBef>
                <a:spcPts val="600"/>
              </a:spcBef>
              <a:spcAft>
                <a:spcPts val="0"/>
              </a:spcAft>
              <a:buClr>
                <a:schemeClr val="dk1"/>
              </a:buClr>
              <a:buSzPts val="1550"/>
              <a:buChar char="•"/>
            </a:pPr>
            <a:r>
              <a:rPr lang="en-US" sz="1550">
                <a:solidFill>
                  <a:schemeClr val="dk1"/>
                </a:solidFill>
              </a:rPr>
              <a:t>Mitjà</a:t>
            </a:r>
            <a:endParaRPr/>
          </a:p>
          <a:p>
            <a:pPr indent="-342900" lvl="3" marL="1200150" rtl="0" algn="l">
              <a:lnSpc>
                <a:spcPct val="80000"/>
              </a:lnSpc>
              <a:spcBef>
                <a:spcPts val="600"/>
              </a:spcBef>
              <a:spcAft>
                <a:spcPts val="0"/>
              </a:spcAft>
              <a:buClr>
                <a:schemeClr val="dk1"/>
              </a:buClr>
              <a:buSzPts val="1550"/>
              <a:buChar char="–"/>
            </a:pPr>
            <a:r>
              <a:rPr lang="en-US" sz="1550"/>
              <a:t>Un sistema que interactua amb un protocol de comunicació</a:t>
            </a:r>
            <a:endParaRPr/>
          </a:p>
          <a:p>
            <a:pPr indent="-342900" lvl="3" marL="1200150" rtl="0" algn="l">
              <a:lnSpc>
                <a:spcPct val="80000"/>
              </a:lnSpc>
              <a:spcBef>
                <a:spcPts val="600"/>
              </a:spcBef>
              <a:spcAft>
                <a:spcPts val="0"/>
              </a:spcAft>
              <a:buClr>
                <a:schemeClr val="dk1"/>
              </a:buClr>
              <a:buSzPts val="1550"/>
              <a:buChar char="–"/>
            </a:pPr>
            <a:r>
              <a:rPr lang="en-US" sz="1550"/>
              <a:t>Una persona (rol) que interactua amb una interfície de línea de comandos</a:t>
            </a:r>
            <a:endParaRPr/>
          </a:p>
          <a:p>
            <a:pPr indent="-342900" lvl="2" marL="742950" rtl="0" algn="l">
              <a:lnSpc>
                <a:spcPct val="80000"/>
              </a:lnSpc>
              <a:spcBef>
                <a:spcPts val="600"/>
              </a:spcBef>
              <a:spcAft>
                <a:spcPts val="0"/>
              </a:spcAft>
              <a:buClr>
                <a:schemeClr val="dk1"/>
              </a:buClr>
              <a:buSzPts val="1550"/>
              <a:buChar char="•"/>
            </a:pPr>
            <a:r>
              <a:rPr lang="en-US" sz="1550">
                <a:solidFill>
                  <a:schemeClr val="dk1"/>
                </a:solidFill>
              </a:rPr>
              <a:t>Complexa: Necessita una interfície gràfica </a:t>
            </a:r>
            <a:endParaRPr/>
          </a:p>
          <a:p>
            <a:pPr indent="-205105" lvl="0" marL="342900" rtl="0" algn="l">
              <a:lnSpc>
                <a:spcPct val="80000"/>
              </a:lnSpc>
              <a:spcBef>
                <a:spcPts val="434"/>
              </a:spcBef>
              <a:spcAft>
                <a:spcPts val="0"/>
              </a:spcAft>
              <a:buClr>
                <a:schemeClr val="dk1"/>
              </a:buClr>
              <a:buSzPts val="2170"/>
              <a:buNone/>
            </a:pPr>
            <a:r>
              <a:t/>
            </a:r>
            <a:endParaRPr sz="2170"/>
          </a:p>
          <a:p>
            <a:pPr indent="-205105" lvl="0" marL="342900" rtl="0" algn="l">
              <a:lnSpc>
                <a:spcPct val="80000"/>
              </a:lnSpc>
              <a:spcBef>
                <a:spcPts val="434"/>
              </a:spcBef>
              <a:spcAft>
                <a:spcPts val="0"/>
              </a:spcAft>
              <a:buClr>
                <a:schemeClr val="dk1"/>
              </a:buClr>
              <a:buSzPts val="2170"/>
              <a:buNone/>
            </a:pPr>
            <a:r>
              <a:t/>
            </a:r>
            <a:endParaRPr sz="2170"/>
          </a:p>
        </p:txBody>
      </p:sp>
      <p:sp>
        <p:nvSpPr>
          <p:cNvPr id="1735" name="Google Shape;1735;p15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Casos d’ús: segons nombre de transaccions</a:t>
            </a:r>
            <a:endParaRPr/>
          </a:p>
          <a:p>
            <a:pPr indent="-165100" lvl="0" marL="342900" rtl="0" algn="l">
              <a:spcBef>
                <a:spcPts val="560"/>
              </a:spcBef>
              <a:spcAft>
                <a:spcPts val="0"/>
              </a:spcAft>
              <a:buClr>
                <a:schemeClr val="dk1"/>
              </a:buClr>
              <a:buSzPts val="2800"/>
              <a:buNone/>
            </a:pPr>
            <a:r>
              <a:t/>
            </a:r>
            <a:endParaRPr/>
          </a:p>
        </p:txBody>
      </p:sp>
      <p:sp>
        <p:nvSpPr>
          <p:cNvPr id="1736" name="Google Shape;1736;p1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Classificar Actors i Casos d’ús </a:t>
            </a:r>
            <a:endParaRPr/>
          </a:p>
        </p:txBody>
      </p:sp>
      <p:graphicFrame>
        <p:nvGraphicFramePr>
          <p:cNvPr id="1737" name="Google Shape;1737;p155"/>
          <p:cNvGraphicFramePr/>
          <p:nvPr/>
        </p:nvGraphicFramePr>
        <p:xfrm>
          <a:off x="694358" y="4286250"/>
          <a:ext cx="3000000" cy="3000000"/>
        </p:xfrm>
        <a:graphic>
          <a:graphicData uri="http://schemas.openxmlformats.org/drawingml/2006/table">
            <a:tbl>
              <a:tblPr bandRow="1" firstRow="1">
                <a:noFill/>
                <a:tableStyleId>{03493B06-510F-48E4-8D01-E1FCA44EE2C6}</a:tableStyleId>
              </a:tblPr>
              <a:tblGrid>
                <a:gridCol w="2523625"/>
                <a:gridCol w="870450"/>
              </a:tblGrid>
              <a:tr h="370850">
                <a:tc>
                  <a:txBody>
                    <a:bodyPr/>
                    <a:lstStyle/>
                    <a:p>
                      <a:pPr indent="0" lvl="0" marL="0" marR="0" rtl="0" algn="l">
                        <a:spcBef>
                          <a:spcPts val="0"/>
                        </a:spcBef>
                        <a:spcAft>
                          <a:spcPts val="0"/>
                        </a:spcAft>
                        <a:buNone/>
                      </a:pPr>
                      <a:r>
                        <a:rPr lang="en-US" sz="1800" u="none" cap="none" strike="noStrike"/>
                        <a:t>Tipus d’Interacció</a:t>
                      </a:r>
                      <a:endParaRPr sz="1800"/>
                    </a:p>
                  </a:txBody>
                  <a:tcPr marT="45725" marB="45725" marR="84400" marL="84400"/>
                </a:tc>
                <a:tc>
                  <a:txBody>
                    <a:bodyPr/>
                    <a:lstStyle/>
                    <a:p>
                      <a:pPr indent="0" lvl="0" marL="0" marR="0" rtl="0" algn="ctr">
                        <a:spcBef>
                          <a:spcPts val="0"/>
                        </a:spcBef>
                        <a:spcAft>
                          <a:spcPts val="0"/>
                        </a:spcAft>
                        <a:buNone/>
                      </a:pPr>
                      <a:r>
                        <a:rPr lang="en-US" sz="1800"/>
                        <a:t>Pes</a:t>
                      </a:r>
                      <a:endParaRPr sz="1800"/>
                    </a:p>
                  </a:txBody>
                  <a:tcPr marT="45725" marB="45725" marR="84400" marL="84400"/>
                </a:tc>
              </a:tr>
              <a:tr h="370850">
                <a:tc>
                  <a:txBody>
                    <a:bodyPr/>
                    <a:lstStyle/>
                    <a:p>
                      <a:pPr indent="0" lvl="0" marL="0" marR="0" rtl="0" algn="l">
                        <a:spcBef>
                          <a:spcPts val="0"/>
                        </a:spcBef>
                        <a:spcAft>
                          <a:spcPts val="0"/>
                        </a:spcAft>
                        <a:buNone/>
                      </a:pPr>
                      <a:r>
                        <a:rPr lang="en-US" sz="1800"/>
                        <a:t>Simple (a través d’una API)</a:t>
                      </a:r>
                      <a:endParaRPr sz="1800"/>
                    </a:p>
                  </a:txBody>
                  <a:tcPr marT="45725" marB="45725" marR="84400" marL="84400"/>
                </a:tc>
                <a:tc>
                  <a:txBody>
                    <a:bodyPr/>
                    <a:lstStyle/>
                    <a:p>
                      <a:pPr indent="0" lvl="0" marL="0" marR="0" rtl="0" algn="ctr">
                        <a:spcBef>
                          <a:spcPts val="0"/>
                        </a:spcBef>
                        <a:spcAft>
                          <a:spcPts val="0"/>
                        </a:spcAft>
                        <a:buNone/>
                      </a:pPr>
                      <a:r>
                        <a:rPr lang="en-US" sz="1800"/>
                        <a:t>1</a:t>
                      </a:r>
                      <a:endParaRPr sz="1800"/>
                    </a:p>
                  </a:txBody>
                  <a:tcPr marT="45725" marB="45725" marR="84400" marL="84400"/>
                </a:tc>
              </a:tr>
              <a:tr h="370850">
                <a:tc>
                  <a:txBody>
                    <a:bodyPr/>
                    <a:lstStyle/>
                    <a:p>
                      <a:pPr indent="0" lvl="0" marL="0" marR="0" rtl="0" algn="l">
                        <a:spcBef>
                          <a:spcPts val="0"/>
                        </a:spcBef>
                        <a:spcAft>
                          <a:spcPts val="0"/>
                        </a:spcAft>
                        <a:buNone/>
                      </a:pPr>
                      <a:r>
                        <a:rPr lang="en-US" sz="1800"/>
                        <a:t>Mitjà (protocol simple)</a:t>
                      </a:r>
                      <a:endParaRPr sz="1800"/>
                    </a:p>
                  </a:txBody>
                  <a:tcPr marT="45725" marB="45725" marR="84400" marL="84400"/>
                </a:tc>
                <a:tc>
                  <a:txBody>
                    <a:bodyPr/>
                    <a:lstStyle/>
                    <a:p>
                      <a:pPr indent="0" lvl="0" marL="0" marR="0" rtl="0" algn="ctr">
                        <a:spcBef>
                          <a:spcPts val="0"/>
                        </a:spcBef>
                        <a:spcAft>
                          <a:spcPts val="0"/>
                        </a:spcAft>
                        <a:buNone/>
                      </a:pPr>
                      <a:r>
                        <a:rPr lang="en-US" sz="1800"/>
                        <a:t>2</a:t>
                      </a:r>
                      <a:endParaRPr sz="1800"/>
                    </a:p>
                  </a:txBody>
                  <a:tcPr marT="45725" marB="45725" marR="84400" marL="84400"/>
                </a:tc>
              </a:tr>
              <a:tr h="370850">
                <a:tc>
                  <a:txBody>
                    <a:bodyPr/>
                    <a:lstStyle/>
                    <a:p>
                      <a:pPr indent="0" lvl="0" marL="0" marR="0" rtl="0" algn="l">
                        <a:spcBef>
                          <a:spcPts val="0"/>
                        </a:spcBef>
                        <a:spcAft>
                          <a:spcPts val="0"/>
                        </a:spcAft>
                        <a:buNone/>
                      </a:pPr>
                      <a:r>
                        <a:rPr lang="en-US" sz="1800"/>
                        <a:t>Complex (Interfície gràfica)</a:t>
                      </a:r>
                      <a:endParaRPr sz="1800"/>
                    </a:p>
                  </a:txBody>
                  <a:tcPr marT="45725" marB="45725" marR="84400" marL="84400"/>
                </a:tc>
                <a:tc>
                  <a:txBody>
                    <a:bodyPr/>
                    <a:lstStyle/>
                    <a:p>
                      <a:pPr indent="0" lvl="0" marL="0" marR="0" rtl="0" algn="ctr">
                        <a:spcBef>
                          <a:spcPts val="0"/>
                        </a:spcBef>
                        <a:spcAft>
                          <a:spcPts val="0"/>
                        </a:spcAft>
                        <a:buNone/>
                      </a:pPr>
                      <a:r>
                        <a:rPr lang="en-US" sz="1800"/>
                        <a:t>3</a:t>
                      </a:r>
                      <a:endParaRPr sz="1800"/>
                    </a:p>
                  </a:txBody>
                  <a:tcPr marT="45725" marB="45725" marR="84400" marL="84400"/>
                </a:tc>
              </a:tr>
            </a:tbl>
          </a:graphicData>
        </a:graphic>
      </p:graphicFrame>
      <p:graphicFrame>
        <p:nvGraphicFramePr>
          <p:cNvPr id="1738" name="Google Shape;1738;p155"/>
          <p:cNvGraphicFramePr/>
          <p:nvPr/>
        </p:nvGraphicFramePr>
        <p:xfrm>
          <a:off x="5143072" y="3105150"/>
          <a:ext cx="3000000" cy="3000000"/>
        </p:xfrm>
        <a:graphic>
          <a:graphicData uri="http://schemas.openxmlformats.org/drawingml/2006/table">
            <a:tbl>
              <a:tblPr bandRow="1" firstRow="1">
                <a:noFill/>
                <a:tableStyleId>{03493B06-510F-48E4-8D01-E1FCA44EE2C6}</a:tableStyleId>
              </a:tblPr>
              <a:tblGrid>
                <a:gridCol w="1679150"/>
                <a:gridCol w="1321250"/>
                <a:gridCol w="719175"/>
              </a:tblGrid>
              <a:tr h="370850">
                <a:tc>
                  <a:txBody>
                    <a:bodyPr/>
                    <a:lstStyle/>
                    <a:p>
                      <a:pPr indent="0" lvl="0" marL="0" marR="0" rtl="0" algn="l">
                        <a:spcBef>
                          <a:spcPts val="0"/>
                        </a:spcBef>
                        <a:spcAft>
                          <a:spcPts val="0"/>
                        </a:spcAft>
                        <a:buNone/>
                      </a:pPr>
                      <a:r>
                        <a:rPr lang="en-US" sz="1800"/>
                        <a:t>Tipus</a:t>
                      </a:r>
                      <a:r>
                        <a:rPr lang="en-US" sz="1800"/>
                        <a:t> de cas d’ús (UC)</a:t>
                      </a:r>
                      <a:endParaRPr sz="1800"/>
                    </a:p>
                  </a:txBody>
                  <a:tcPr marT="45725" marB="45725" marR="84400" marL="84400"/>
                </a:tc>
                <a:tc>
                  <a:txBody>
                    <a:bodyPr/>
                    <a:lstStyle/>
                    <a:p>
                      <a:pPr indent="0" lvl="0" marL="0" marR="0" rtl="0" algn="ctr">
                        <a:spcBef>
                          <a:spcPts val="0"/>
                        </a:spcBef>
                        <a:spcAft>
                          <a:spcPts val="0"/>
                        </a:spcAft>
                        <a:buNone/>
                      </a:pPr>
                      <a:r>
                        <a:rPr lang="en-US" sz="1800"/>
                        <a:t>Transaccions</a:t>
                      </a:r>
                      <a:endParaRPr sz="1800"/>
                    </a:p>
                  </a:txBody>
                  <a:tcPr marT="45725" marB="45725" marR="84400" marL="84400"/>
                </a:tc>
                <a:tc>
                  <a:txBody>
                    <a:bodyPr/>
                    <a:lstStyle/>
                    <a:p>
                      <a:pPr indent="0" lvl="0" marL="0" marR="0" rtl="0" algn="ctr">
                        <a:spcBef>
                          <a:spcPts val="0"/>
                        </a:spcBef>
                        <a:spcAft>
                          <a:spcPts val="0"/>
                        </a:spcAft>
                        <a:buNone/>
                      </a:pPr>
                      <a:r>
                        <a:rPr lang="en-US" sz="1800"/>
                        <a:t>Pes</a:t>
                      </a:r>
                      <a:endParaRPr sz="1800"/>
                    </a:p>
                  </a:txBody>
                  <a:tcPr marT="45725" marB="45725" marR="84400" marL="84400"/>
                </a:tc>
              </a:tr>
              <a:tr h="370850">
                <a:tc>
                  <a:txBody>
                    <a:bodyPr/>
                    <a:lstStyle/>
                    <a:p>
                      <a:pPr indent="0" lvl="0" marL="0" marR="0" rtl="0" algn="l">
                        <a:spcBef>
                          <a:spcPts val="0"/>
                        </a:spcBef>
                        <a:spcAft>
                          <a:spcPts val="0"/>
                        </a:spcAft>
                        <a:buNone/>
                      </a:pPr>
                      <a:r>
                        <a:rPr lang="en-US" sz="1800"/>
                        <a:t>Simple </a:t>
                      </a:r>
                      <a:endParaRPr sz="1800"/>
                    </a:p>
                  </a:txBody>
                  <a:tcPr marT="45725" marB="45725" marR="84400" marL="8440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3</a:t>
                      </a:r>
                      <a:endParaRPr/>
                    </a:p>
                  </a:txBody>
                  <a:tcPr marT="45725" marB="45725" marR="84400" marL="84400"/>
                </a:tc>
                <a:tc>
                  <a:txBody>
                    <a:bodyPr/>
                    <a:lstStyle/>
                    <a:p>
                      <a:pPr indent="0" lvl="0" marL="0" marR="0" rtl="0" algn="ctr">
                        <a:spcBef>
                          <a:spcPts val="0"/>
                        </a:spcBef>
                        <a:spcAft>
                          <a:spcPts val="0"/>
                        </a:spcAft>
                        <a:buNone/>
                      </a:pPr>
                      <a:r>
                        <a:rPr lang="en-US" sz="1800"/>
                        <a:t>5</a:t>
                      </a:r>
                      <a:endParaRPr sz="1800"/>
                    </a:p>
                  </a:txBody>
                  <a:tcPr marT="45725" marB="45725" marR="84400" marL="84400"/>
                </a:tc>
              </a:tr>
              <a:tr h="370850">
                <a:tc>
                  <a:txBody>
                    <a:bodyPr/>
                    <a:lstStyle/>
                    <a:p>
                      <a:pPr indent="0" lvl="0" marL="0" marR="0" rtl="0" algn="l">
                        <a:spcBef>
                          <a:spcPts val="0"/>
                        </a:spcBef>
                        <a:spcAft>
                          <a:spcPts val="0"/>
                        </a:spcAft>
                        <a:buNone/>
                      </a:pPr>
                      <a:r>
                        <a:rPr lang="en-US" sz="1800"/>
                        <a:t>Mitjà </a:t>
                      </a:r>
                      <a:endParaRPr sz="1800"/>
                    </a:p>
                  </a:txBody>
                  <a:tcPr marT="45725" marB="45725" marR="84400" marL="84400"/>
                </a:tc>
                <a:tc>
                  <a:txBody>
                    <a:bodyPr/>
                    <a:lstStyle/>
                    <a:p>
                      <a:pPr indent="0" lvl="0" marL="0" marR="0" rtl="0" algn="ctr">
                        <a:spcBef>
                          <a:spcPts val="0"/>
                        </a:spcBef>
                        <a:spcAft>
                          <a:spcPts val="0"/>
                        </a:spcAft>
                        <a:buNone/>
                      </a:pPr>
                      <a:r>
                        <a:rPr lang="en-US" sz="1800"/>
                        <a:t>4-7</a:t>
                      </a:r>
                      <a:endParaRPr sz="1800"/>
                    </a:p>
                  </a:txBody>
                  <a:tcPr marT="45725" marB="45725" marR="84400" marL="84400"/>
                </a:tc>
                <a:tc>
                  <a:txBody>
                    <a:bodyPr/>
                    <a:lstStyle/>
                    <a:p>
                      <a:pPr indent="0" lvl="0" marL="0" marR="0" rtl="0" algn="ctr">
                        <a:spcBef>
                          <a:spcPts val="0"/>
                        </a:spcBef>
                        <a:spcAft>
                          <a:spcPts val="0"/>
                        </a:spcAft>
                        <a:buNone/>
                      </a:pPr>
                      <a:r>
                        <a:rPr lang="en-US" sz="1800"/>
                        <a:t>10</a:t>
                      </a:r>
                      <a:endParaRPr sz="1800"/>
                    </a:p>
                  </a:txBody>
                  <a:tcPr marT="45725" marB="45725" marR="84400" marL="84400"/>
                </a:tc>
              </a:tr>
              <a:tr h="370850">
                <a:tc>
                  <a:txBody>
                    <a:bodyPr/>
                    <a:lstStyle/>
                    <a:p>
                      <a:pPr indent="0" lvl="0" marL="0" marR="0" rtl="0" algn="l">
                        <a:spcBef>
                          <a:spcPts val="0"/>
                        </a:spcBef>
                        <a:spcAft>
                          <a:spcPts val="0"/>
                        </a:spcAft>
                        <a:buNone/>
                      </a:pPr>
                      <a:r>
                        <a:rPr lang="en-US" sz="1800"/>
                        <a:t>Complex </a:t>
                      </a:r>
                      <a:endParaRPr sz="1800"/>
                    </a:p>
                  </a:txBody>
                  <a:tcPr marT="45725" marB="45725" marR="84400" marL="84400"/>
                </a:tc>
                <a:tc>
                  <a:txBody>
                    <a:bodyPr/>
                    <a:lstStyle/>
                    <a:p>
                      <a:pPr indent="0" lvl="0" marL="0" marR="0" rtl="0" algn="ctr">
                        <a:spcBef>
                          <a:spcPts val="0"/>
                        </a:spcBef>
                        <a:spcAft>
                          <a:spcPts val="0"/>
                        </a:spcAft>
                        <a:buNone/>
                      </a:pPr>
                      <a:r>
                        <a:rPr lang="en-US" sz="1800"/>
                        <a:t>≥ 7</a:t>
                      </a:r>
                      <a:endParaRPr sz="1800"/>
                    </a:p>
                  </a:txBody>
                  <a:tcPr marT="45725" marB="45725" marR="84400" marL="84400"/>
                </a:tc>
                <a:tc>
                  <a:txBody>
                    <a:bodyPr/>
                    <a:lstStyle/>
                    <a:p>
                      <a:pPr indent="0" lvl="0" marL="0" marR="0" rtl="0" algn="ctr">
                        <a:spcBef>
                          <a:spcPts val="0"/>
                        </a:spcBef>
                        <a:spcAft>
                          <a:spcPts val="0"/>
                        </a:spcAft>
                        <a:buNone/>
                      </a:pPr>
                      <a:r>
                        <a:rPr lang="en-US" sz="1800"/>
                        <a:t>15</a:t>
                      </a:r>
                      <a:endParaRPr sz="1800"/>
                    </a:p>
                  </a:txBody>
                  <a:tcPr marT="45725" marB="45725" marR="84400" marL="84400"/>
                </a:tc>
              </a:tr>
            </a:tbl>
          </a:graphicData>
        </a:graphic>
      </p:graphicFrame>
      <p:sp>
        <p:nvSpPr>
          <p:cNvPr id="1739" name="Google Shape;1739;p155"/>
          <p:cNvSpPr/>
          <p:nvPr/>
        </p:nvSpPr>
        <p:spPr>
          <a:xfrm>
            <a:off x="5679830" y="2209801"/>
            <a:ext cx="3182700" cy="714300"/>
          </a:xfrm>
          <a:custGeom>
            <a:rect b="b" l="l" r="r" t="t"/>
            <a:pathLst>
              <a:path extrusionOk="0" h="120000" w="120000">
                <a:moveTo>
                  <a:pt x="0" y="0"/>
                </a:moveTo>
                <a:lnTo>
                  <a:pt x="120000" y="0"/>
                </a:lnTo>
                <a:lnTo>
                  <a:pt x="120000" y="120000"/>
                </a:lnTo>
                <a:lnTo>
                  <a:pt x="0" y="120000"/>
                </a:lnTo>
                <a:close/>
              </a:path>
              <a:path extrusionOk="0" fill="none" h="120000" w="120000">
                <a:moveTo>
                  <a:pt x="-1050" y="64099"/>
                </a:moveTo>
                <a:lnTo>
                  <a:pt x="-7547" y="-39400"/>
                </a:lnTo>
              </a:path>
            </a:pathLst>
          </a:cu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Conjunt d’activitats atòmiques que s’executen juntes </a:t>
            </a:r>
            <a:endParaRPr sz="2000">
              <a:solidFill>
                <a:schemeClr val="lt1"/>
              </a:solidFill>
              <a:latin typeface="Calibri"/>
              <a:ea typeface="Calibri"/>
              <a:cs typeface="Calibri"/>
              <a:sym typeface="Calibri"/>
            </a:endParaRPr>
          </a:p>
        </p:txBody>
      </p:sp>
      <p:sp>
        <p:nvSpPr>
          <p:cNvPr id="1740" name="Google Shape;1740;p155"/>
          <p:cNvSpPr txBox="1"/>
          <p:nvPr/>
        </p:nvSpPr>
        <p:spPr>
          <a:xfrm>
            <a:off x="4652308" y="5153025"/>
            <a:ext cx="4361100" cy="646200"/>
          </a:xfrm>
          <a:prstGeom prst="rect">
            <a:avLst/>
          </a:prstGeom>
          <a:gradFill>
            <a:gsLst>
              <a:gs pos="0">
                <a:srgbClr val="D13F3B"/>
              </a:gs>
              <a:gs pos="100000">
                <a:srgbClr val="FF999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Unadjusted Use Case Points</a:t>
            </a:r>
            <a:endParaRPr/>
          </a:p>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UUCP = ∑(Interaccions*pes) + ∑(UC*PES)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41" name="Google Shape;1741;p155"/>
          <p:cNvCxnSpPr/>
          <p:nvPr/>
        </p:nvCxnSpPr>
        <p:spPr>
          <a:xfrm>
            <a:off x="4088424" y="4588511"/>
            <a:ext cx="888000" cy="450300"/>
          </a:xfrm>
          <a:prstGeom prst="straightConnector1">
            <a:avLst/>
          </a:prstGeom>
          <a:noFill/>
          <a:ln cap="flat" cmpd="sng" w="38100">
            <a:solidFill>
              <a:schemeClr val="dk1"/>
            </a:solidFill>
            <a:prstDash val="solid"/>
            <a:round/>
            <a:headEnd len="sm" w="sm" type="none"/>
            <a:tailEnd len="med" w="med" type="stealth"/>
          </a:ln>
        </p:spPr>
      </p:cxnSp>
      <p:cxnSp>
        <p:nvCxnSpPr>
          <p:cNvPr id="1742" name="Google Shape;1742;p155"/>
          <p:cNvCxnSpPr/>
          <p:nvPr/>
        </p:nvCxnSpPr>
        <p:spPr>
          <a:xfrm flipH="1">
            <a:off x="7411823" y="4588511"/>
            <a:ext cx="562800" cy="564600"/>
          </a:xfrm>
          <a:prstGeom prst="straightConnector1">
            <a:avLst/>
          </a:prstGeom>
          <a:noFill/>
          <a:ln cap="flat" cmpd="sng" w="38100">
            <a:solidFill>
              <a:schemeClr val="dk1"/>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500"/>
                                        <p:tgtEl>
                                          <p:spTgt spid="1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500"/>
                                        <p:tgtEl>
                                          <p:spTgt spid="1742"/>
                                        </p:tgtEl>
                                      </p:cBhvr>
                                    </p:animEffect>
                                  </p:childTnLst>
                                </p:cTn>
                              </p:par>
                              <p:par>
                                <p:cTn fill="hold" nodeType="withEffect" presetClass="entr" presetID="10" presetSubtype="0">
                                  <p:stCondLst>
                                    <p:cond delay="0"/>
                                  </p:stCondLst>
                                  <p:childTnLst>
                                    <p:set>
                                      <p:cBhvr>
                                        <p:cTn dur="1" fill="hold">
                                          <p:stCondLst>
                                            <p:cond delay="0"/>
                                          </p:stCondLst>
                                        </p:cTn>
                                        <p:tgtEl>
                                          <p:spTgt spid="1740"/>
                                        </p:tgtEl>
                                        <p:attrNameLst>
                                          <p:attrName>style.visibility</p:attrName>
                                        </p:attrNameLst>
                                      </p:cBhvr>
                                      <p:to>
                                        <p:strVal val="visible"/>
                                      </p:to>
                                    </p:set>
                                    <p:animEffect filter="fade" transition="in">
                                      <p:cBhvr>
                                        <p:cTn dur="500"/>
                                        <p:tgtEl>
                                          <p:spTgt spid="17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7" name="Shape 1747"/>
        <p:cNvGrpSpPr/>
        <p:nvPr/>
      </p:nvGrpSpPr>
      <p:grpSpPr>
        <a:xfrm>
          <a:off x="0" y="0"/>
          <a:ext cx="0" cy="0"/>
          <a:chOff x="0" y="0"/>
          <a:chExt cx="0" cy="0"/>
        </a:xfrm>
      </p:grpSpPr>
      <p:sp>
        <p:nvSpPr>
          <p:cNvPr id="1748" name="Google Shape;1748;p156"/>
          <p:cNvSpPr txBox="1"/>
          <p:nvPr>
            <p:ph idx="1" type="body"/>
          </p:nvPr>
        </p:nvSpPr>
        <p:spPr>
          <a:xfrm>
            <a:off x="457200" y="1260000"/>
            <a:ext cx="3244500" cy="2607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lang="en-US" sz="2000"/>
              <a:t>FCT (Factor de Complexitat Tècnica)</a:t>
            </a:r>
            <a:endParaRPr/>
          </a:p>
          <a:p>
            <a:pPr indent="-285750" lvl="1" marL="742950" rtl="0" algn="l">
              <a:lnSpc>
                <a:spcPct val="80000"/>
              </a:lnSpc>
              <a:spcBef>
                <a:spcPts val="350"/>
              </a:spcBef>
              <a:spcAft>
                <a:spcPts val="0"/>
              </a:spcAft>
              <a:buClr>
                <a:schemeClr val="dk1"/>
              </a:buClr>
              <a:buSzPts val="1750"/>
              <a:buChar char="–"/>
            </a:pPr>
            <a:r>
              <a:rPr lang="en-US" sz="1750"/>
              <a:t>Escala 0-5</a:t>
            </a:r>
            <a:endParaRPr/>
          </a:p>
          <a:p>
            <a:pPr indent="-228600" lvl="2" marL="1143000" rtl="0" algn="l">
              <a:lnSpc>
                <a:spcPct val="80000"/>
              </a:lnSpc>
              <a:spcBef>
                <a:spcPts val="300"/>
              </a:spcBef>
              <a:spcAft>
                <a:spcPts val="0"/>
              </a:spcAft>
              <a:buClr>
                <a:schemeClr val="dk1"/>
              </a:buClr>
              <a:buSzPts val="1500"/>
              <a:buChar char="•"/>
            </a:pPr>
            <a:r>
              <a:rPr lang="en-US" sz="1500"/>
              <a:t>0 Irrellevant</a:t>
            </a:r>
            <a:endParaRPr/>
          </a:p>
          <a:p>
            <a:pPr indent="-228600" lvl="2" marL="1143000" rtl="0" algn="l">
              <a:lnSpc>
                <a:spcPct val="80000"/>
              </a:lnSpc>
              <a:spcBef>
                <a:spcPts val="300"/>
              </a:spcBef>
              <a:spcAft>
                <a:spcPts val="0"/>
              </a:spcAft>
              <a:buClr>
                <a:schemeClr val="dk1"/>
              </a:buClr>
              <a:buSzPts val="1500"/>
              <a:buChar char="•"/>
            </a:pPr>
            <a:r>
              <a:rPr lang="en-US" sz="1500"/>
              <a:t>3 Promig</a:t>
            </a:r>
            <a:endParaRPr/>
          </a:p>
          <a:p>
            <a:pPr indent="-228600" lvl="2" marL="1143000" rtl="0" algn="l">
              <a:lnSpc>
                <a:spcPct val="80000"/>
              </a:lnSpc>
              <a:spcBef>
                <a:spcPts val="300"/>
              </a:spcBef>
              <a:spcAft>
                <a:spcPts val="0"/>
              </a:spcAft>
              <a:buClr>
                <a:schemeClr val="dk1"/>
              </a:buClr>
              <a:buSzPts val="1500"/>
              <a:buChar char="•"/>
            </a:pPr>
            <a:r>
              <a:rPr lang="en-US" sz="1500"/>
              <a:t>5 Essencial </a:t>
            </a:r>
            <a:endParaRPr/>
          </a:p>
          <a:p>
            <a:pPr indent="-133350" lvl="2" marL="1143000" rtl="0" algn="l">
              <a:lnSpc>
                <a:spcPct val="80000"/>
              </a:lnSpc>
              <a:spcBef>
                <a:spcPts val="300"/>
              </a:spcBef>
              <a:spcAft>
                <a:spcPts val="0"/>
              </a:spcAft>
              <a:buClr>
                <a:schemeClr val="dk1"/>
              </a:buClr>
              <a:buSzPts val="1500"/>
              <a:buNone/>
            </a:pPr>
            <a:r>
              <a:t/>
            </a:r>
            <a:endParaRPr sz="1500"/>
          </a:p>
          <a:p>
            <a:pPr indent="-285750" lvl="1" marL="742950" rtl="0" algn="l">
              <a:lnSpc>
                <a:spcPct val="80000"/>
              </a:lnSpc>
              <a:spcBef>
                <a:spcPts val="350"/>
              </a:spcBef>
              <a:spcAft>
                <a:spcPts val="0"/>
              </a:spcAft>
              <a:buClr>
                <a:schemeClr val="dk1"/>
              </a:buClr>
              <a:buSzPts val="1750"/>
              <a:buChar char="–"/>
            </a:pPr>
            <a:r>
              <a:rPr lang="en-US" sz="1750"/>
              <a:t>Factors definits (es poden definir uns altres)</a:t>
            </a:r>
            <a:endParaRPr/>
          </a:p>
        </p:txBody>
      </p:sp>
      <p:sp>
        <p:nvSpPr>
          <p:cNvPr id="1749" name="Google Shape;1749;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Càlcul del factor tècnic</a:t>
            </a:r>
            <a:endParaRPr/>
          </a:p>
        </p:txBody>
      </p:sp>
      <p:graphicFrame>
        <p:nvGraphicFramePr>
          <p:cNvPr id="1750" name="Google Shape;1750;p156"/>
          <p:cNvGraphicFramePr/>
          <p:nvPr/>
        </p:nvGraphicFramePr>
        <p:xfrm>
          <a:off x="4003658" y="1260000"/>
          <a:ext cx="3000000" cy="3000000"/>
        </p:xfrm>
        <a:graphic>
          <a:graphicData uri="http://schemas.openxmlformats.org/drawingml/2006/table">
            <a:tbl>
              <a:tblPr bandRow="1" firstRow="1">
                <a:noFill/>
                <a:tableStyleId>{03493B06-510F-48E4-8D01-E1FCA44EE2C6}</a:tableStyleId>
              </a:tblPr>
              <a:tblGrid>
                <a:gridCol w="627250"/>
                <a:gridCol w="2411900"/>
                <a:gridCol w="517850"/>
                <a:gridCol w="1035350"/>
              </a:tblGrid>
              <a:tr h="314325">
                <a:tc>
                  <a:txBody>
                    <a:bodyPr/>
                    <a:lstStyle/>
                    <a:p>
                      <a:pPr indent="0" lvl="0" marL="0" marR="0" rtl="0" algn="l">
                        <a:spcBef>
                          <a:spcPts val="0"/>
                        </a:spcBef>
                        <a:spcAft>
                          <a:spcPts val="0"/>
                        </a:spcAft>
                        <a:buNone/>
                      </a:pPr>
                      <a:r>
                        <a:rPr lang="en-US" sz="1400"/>
                        <a:t>Factor</a:t>
                      </a:r>
                      <a:endParaRPr/>
                    </a:p>
                  </a:txBody>
                  <a:tcPr marT="45725" marB="45725" marR="84400" marL="84400"/>
                </a:tc>
                <a:tc>
                  <a:txBody>
                    <a:bodyPr/>
                    <a:lstStyle/>
                    <a:p>
                      <a:pPr indent="0" lvl="0" marL="0" marR="0" rtl="0" algn="l">
                        <a:spcBef>
                          <a:spcPts val="0"/>
                        </a:spcBef>
                        <a:spcAft>
                          <a:spcPts val="0"/>
                        </a:spcAft>
                        <a:buNone/>
                      </a:pPr>
                      <a:r>
                        <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Pes</a:t>
                      </a:r>
                      <a:r>
                        <a:rPr baseline="-25000" lang="en-US" sz="1400"/>
                        <a:t>i</a:t>
                      </a:r>
                      <a:endParaRPr/>
                    </a:p>
                  </a:txBody>
                  <a:tcPr marT="45725" marB="45725" marR="84400" marL="84400"/>
                </a:tc>
                <a:tc>
                  <a:txBody>
                    <a:bodyPr/>
                    <a:lstStyle/>
                    <a:p>
                      <a:pPr indent="0" lvl="0" marL="0" marR="0" rtl="0" algn="ctr">
                        <a:spcBef>
                          <a:spcPts val="0"/>
                        </a:spcBef>
                        <a:spcAft>
                          <a:spcPts val="0"/>
                        </a:spcAft>
                        <a:buNone/>
                      </a:pPr>
                      <a:r>
                        <a:rPr lang="en-US" sz="1400"/>
                        <a:t>Influència</a:t>
                      </a:r>
                      <a:endParaRPr sz="1400"/>
                    </a:p>
                  </a:txBody>
                  <a:tcPr marT="45725" marB="45725" marR="84400" marL="84400"/>
                </a:tc>
              </a:tr>
              <a:tr h="328725">
                <a:tc>
                  <a:txBody>
                    <a:bodyPr/>
                    <a:lstStyle/>
                    <a:p>
                      <a:pPr indent="0" lvl="0" marL="0" marR="0" rtl="0" algn="l">
                        <a:spcBef>
                          <a:spcPts val="0"/>
                        </a:spcBef>
                        <a:spcAft>
                          <a:spcPts val="0"/>
                        </a:spcAft>
                        <a:buNone/>
                      </a:pPr>
                      <a:r>
                        <a:rPr lang="en-US" sz="1400"/>
                        <a:t>R1</a:t>
                      </a:r>
                      <a:endParaRPr/>
                    </a:p>
                  </a:txBody>
                  <a:tcPr marT="45725" marB="45725" marR="84400" marL="84400"/>
                </a:tc>
                <a:tc>
                  <a:txBody>
                    <a:bodyPr/>
                    <a:lstStyle/>
                    <a:p>
                      <a:pPr indent="0" lvl="0" marL="0" marR="0" rtl="0" algn="l">
                        <a:spcBef>
                          <a:spcPts val="0"/>
                        </a:spcBef>
                        <a:spcAft>
                          <a:spcPts val="0"/>
                        </a:spcAft>
                        <a:buNone/>
                      </a:pPr>
                      <a:r>
                        <a:rPr lang="en-US" sz="1400"/>
                        <a:t>Sistema</a:t>
                      </a:r>
                      <a:r>
                        <a:rPr lang="en-US" sz="1400"/>
                        <a:t> distribuït</a:t>
                      </a:r>
                      <a:endParaRPr sz="1400"/>
                    </a:p>
                  </a:txBody>
                  <a:tcPr marT="45725" marB="45725" marR="84400" marL="84400"/>
                </a:tc>
                <a:tc>
                  <a:txBody>
                    <a:bodyPr/>
                    <a:lstStyle/>
                    <a:p>
                      <a:pPr indent="0" lvl="0" marL="0" marR="0" rtl="0" algn="ctr">
                        <a:spcBef>
                          <a:spcPts val="0"/>
                        </a:spcBef>
                        <a:spcAft>
                          <a:spcPts val="0"/>
                        </a:spcAft>
                        <a:buNone/>
                      </a:pPr>
                      <a:r>
                        <a:rPr lang="en-US" sz="1400"/>
                        <a:t>2</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R2</a:t>
                      </a:r>
                      <a:endParaRPr sz="1400"/>
                    </a:p>
                  </a:txBody>
                  <a:tcPr marT="45725" marB="45725" marR="84400" marL="84400"/>
                </a:tc>
                <a:tc>
                  <a:txBody>
                    <a:bodyPr/>
                    <a:lstStyle/>
                    <a:p>
                      <a:pPr indent="0" lvl="0" marL="0" marR="0" rtl="0" algn="l">
                        <a:lnSpc>
                          <a:spcPct val="100000"/>
                        </a:lnSpc>
                        <a:spcBef>
                          <a:spcPts val="0"/>
                        </a:spcBef>
                        <a:spcAft>
                          <a:spcPts val="0"/>
                        </a:spcAft>
                        <a:buClr>
                          <a:schemeClr val="dk1"/>
                        </a:buClr>
                        <a:buSzPts val="1400"/>
                        <a:buFont typeface="Calibri"/>
                        <a:buNone/>
                      </a:pPr>
                      <a:r>
                        <a:rPr lang="en-US" sz="1400"/>
                        <a:t>Objectius</a:t>
                      </a:r>
                      <a:r>
                        <a:rPr lang="en-US" sz="1400"/>
                        <a:t> de</a:t>
                      </a:r>
                      <a:r>
                        <a:rPr lang="en-US" sz="1400"/>
                        <a:t> rendiment</a:t>
                      </a:r>
                      <a:endParaRPr/>
                    </a:p>
                  </a:txBody>
                  <a:tcPr marT="45725" marB="45725" marR="84400" marL="84400"/>
                </a:tc>
                <a:tc>
                  <a:txBody>
                    <a:bodyPr/>
                    <a:lstStyle/>
                    <a:p>
                      <a:pPr indent="0" lvl="0" marL="0" marR="0" rtl="0" algn="ctr">
                        <a:spcBef>
                          <a:spcPts val="0"/>
                        </a:spcBef>
                        <a:spcAft>
                          <a:spcPts val="0"/>
                        </a:spcAft>
                        <a:buNone/>
                      </a:pPr>
                      <a:r>
                        <a:rPr lang="en-US" sz="1400"/>
                        <a:t>2</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I</a:t>
                      </a:r>
                      <a:r>
                        <a:rPr baseline="-25000" lang="en-US" sz="1400"/>
                        <a:t>2</a:t>
                      </a:r>
                      <a:endParaRPr/>
                    </a:p>
                  </a:txBody>
                  <a:tcPr marT="45725" marB="45725" marR="84400" marL="84400"/>
                </a:tc>
              </a:tr>
              <a:tr h="280700">
                <a:tc>
                  <a:txBody>
                    <a:bodyPr/>
                    <a:lstStyle/>
                    <a:p>
                      <a:pPr indent="0" lvl="0" marL="0" marR="0" rtl="0" algn="l">
                        <a:spcBef>
                          <a:spcPts val="0"/>
                        </a:spcBef>
                        <a:spcAft>
                          <a:spcPts val="0"/>
                        </a:spcAft>
                        <a:buNone/>
                      </a:pPr>
                      <a:r>
                        <a:rPr lang="en-US" sz="1400"/>
                        <a:t>R3</a:t>
                      </a:r>
                      <a:endParaRPr sz="1400"/>
                    </a:p>
                  </a:txBody>
                  <a:tcPr marT="45725" marB="45725" marR="84400" marL="84400"/>
                </a:tc>
                <a:tc>
                  <a:txBody>
                    <a:bodyPr/>
                    <a:lstStyle/>
                    <a:p>
                      <a:pPr indent="0" lvl="0" marL="0" marR="0" rtl="0" algn="l">
                        <a:spcBef>
                          <a:spcPts val="0"/>
                        </a:spcBef>
                        <a:spcAft>
                          <a:spcPts val="0"/>
                        </a:spcAft>
                        <a:buNone/>
                      </a:pPr>
                      <a:r>
                        <a:rPr lang="en-US" sz="1400"/>
                        <a:t>Eficiència respecte a l’usuari final</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I</a:t>
                      </a:r>
                      <a:r>
                        <a:rPr baseline="-25000" lang="en-US" sz="1400"/>
                        <a:t>3</a:t>
                      </a:r>
                      <a:endParaRPr/>
                    </a:p>
                  </a:txBody>
                  <a:tcPr marT="45725" marB="45725" marR="84400" marL="84400"/>
                </a:tc>
              </a:tr>
              <a:tr h="328725">
                <a:tc>
                  <a:txBody>
                    <a:bodyPr/>
                    <a:lstStyle/>
                    <a:p>
                      <a:pPr indent="0" lvl="0" marL="0" marR="0" rtl="0" algn="l">
                        <a:spcBef>
                          <a:spcPts val="0"/>
                        </a:spcBef>
                        <a:spcAft>
                          <a:spcPts val="0"/>
                        </a:spcAft>
                        <a:buNone/>
                      </a:pPr>
                      <a:r>
                        <a:rPr lang="en-US" sz="1400"/>
                        <a:t>R4</a:t>
                      </a:r>
                      <a:endParaRPr sz="1400"/>
                    </a:p>
                  </a:txBody>
                  <a:tcPr marT="45725" marB="45725" marR="84400" marL="84400"/>
                </a:tc>
                <a:tc>
                  <a:txBody>
                    <a:bodyPr/>
                    <a:lstStyle/>
                    <a:p>
                      <a:pPr indent="0" lvl="0" marL="0" marR="0" rtl="0" algn="l">
                        <a:spcBef>
                          <a:spcPts val="0"/>
                        </a:spcBef>
                        <a:spcAft>
                          <a:spcPts val="0"/>
                        </a:spcAft>
                        <a:buNone/>
                      </a:pPr>
                      <a:r>
                        <a:rPr lang="en-US" sz="1400"/>
                        <a:t>Processament complex</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4</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R5</a:t>
                      </a:r>
                      <a:endParaRPr sz="1400"/>
                    </a:p>
                  </a:txBody>
                  <a:tcPr marT="45725" marB="45725" marR="84400" marL="84400"/>
                </a:tc>
                <a:tc>
                  <a:txBody>
                    <a:bodyPr/>
                    <a:lstStyle/>
                    <a:p>
                      <a:pPr indent="0" lvl="0" marL="0" marR="0" rtl="0" algn="l">
                        <a:spcBef>
                          <a:spcPts val="0"/>
                        </a:spcBef>
                        <a:spcAft>
                          <a:spcPts val="0"/>
                        </a:spcAft>
                        <a:buNone/>
                      </a:pPr>
                      <a:r>
                        <a:rPr lang="en-US" sz="1400"/>
                        <a:t>Codi reutilitzable</a:t>
                      </a:r>
                      <a:endParaRPr/>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5</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R6</a:t>
                      </a:r>
                      <a:endParaRPr sz="1400"/>
                    </a:p>
                  </a:txBody>
                  <a:tcPr marT="45725" marB="45725" marR="84400" marL="84400"/>
                </a:tc>
                <a:tc>
                  <a:txBody>
                    <a:bodyPr/>
                    <a:lstStyle/>
                    <a:p>
                      <a:pPr indent="0" lvl="0" marL="0" marR="0" rtl="0" algn="l">
                        <a:spcBef>
                          <a:spcPts val="0"/>
                        </a:spcBef>
                        <a:spcAft>
                          <a:spcPts val="0"/>
                        </a:spcAft>
                        <a:buNone/>
                      </a:pPr>
                      <a:r>
                        <a:rPr lang="en-US" sz="1400"/>
                        <a:t>Instal·lació senzilla</a:t>
                      </a:r>
                      <a:endParaRPr sz="1400"/>
                    </a:p>
                  </a:txBody>
                  <a:tcPr marT="45725" marB="45725" marR="84400" marL="84400"/>
                </a:tc>
                <a:tc>
                  <a:txBody>
                    <a:bodyPr/>
                    <a:lstStyle/>
                    <a:p>
                      <a:pPr indent="0" lvl="0" marL="0" marR="0" rtl="0" algn="ctr">
                        <a:spcBef>
                          <a:spcPts val="0"/>
                        </a:spcBef>
                        <a:spcAft>
                          <a:spcPts val="0"/>
                        </a:spcAft>
                        <a:buNone/>
                      </a:pPr>
                      <a:r>
                        <a:rPr lang="en-US" sz="1400"/>
                        <a:t>0.5</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6</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R7</a:t>
                      </a:r>
                      <a:endParaRPr sz="1400"/>
                    </a:p>
                  </a:txBody>
                  <a:tcPr marT="45725" marB="45725" marR="84400" marL="84400"/>
                </a:tc>
                <a:tc>
                  <a:txBody>
                    <a:bodyPr/>
                    <a:lstStyle/>
                    <a:p>
                      <a:pPr indent="0" lvl="0" marL="0" marR="0" rtl="0" algn="l">
                        <a:spcBef>
                          <a:spcPts val="0"/>
                        </a:spcBef>
                        <a:spcAft>
                          <a:spcPts val="0"/>
                        </a:spcAft>
                        <a:buNone/>
                      </a:pPr>
                      <a:r>
                        <a:rPr lang="en-US" sz="1400"/>
                        <a:t>Fàcil utilització</a:t>
                      </a:r>
                      <a:endParaRPr sz="1400"/>
                    </a:p>
                  </a:txBody>
                  <a:tcPr marT="45725" marB="45725" marR="84400" marL="84400"/>
                </a:tc>
                <a:tc>
                  <a:txBody>
                    <a:bodyPr/>
                    <a:lstStyle/>
                    <a:p>
                      <a:pPr indent="0" lvl="0" marL="0" marR="0" rtl="0" algn="ctr">
                        <a:spcBef>
                          <a:spcPts val="0"/>
                        </a:spcBef>
                        <a:spcAft>
                          <a:spcPts val="0"/>
                        </a:spcAft>
                        <a:buNone/>
                      </a:pPr>
                      <a:r>
                        <a:rPr lang="en-US" sz="1400"/>
                        <a:t>0.5</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7</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R8</a:t>
                      </a:r>
                      <a:endParaRPr sz="1400"/>
                    </a:p>
                  </a:txBody>
                  <a:tcPr marT="45725" marB="45725" marR="84400" marL="84400"/>
                </a:tc>
                <a:tc>
                  <a:txBody>
                    <a:bodyPr/>
                    <a:lstStyle/>
                    <a:p>
                      <a:pPr indent="0" lvl="0" marL="0" marR="0" rtl="0" algn="l">
                        <a:spcBef>
                          <a:spcPts val="0"/>
                        </a:spcBef>
                        <a:spcAft>
                          <a:spcPts val="0"/>
                        </a:spcAft>
                        <a:buNone/>
                      </a:pPr>
                      <a:r>
                        <a:rPr lang="en-US" sz="1400"/>
                        <a:t>Portabilitat</a:t>
                      </a:r>
                      <a:endParaRPr sz="1400"/>
                    </a:p>
                  </a:txBody>
                  <a:tcPr marT="45725" marB="45725" marR="84400" marL="84400"/>
                </a:tc>
                <a:tc>
                  <a:txBody>
                    <a:bodyPr/>
                    <a:lstStyle/>
                    <a:p>
                      <a:pPr indent="0" lvl="0" marL="0" marR="0" rtl="0" algn="ctr">
                        <a:spcBef>
                          <a:spcPts val="0"/>
                        </a:spcBef>
                        <a:spcAft>
                          <a:spcPts val="0"/>
                        </a:spcAft>
                        <a:buNone/>
                      </a:pPr>
                      <a:r>
                        <a:rPr lang="en-US" sz="1400"/>
                        <a:t>2</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8</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R9</a:t>
                      </a:r>
                      <a:endParaRPr sz="1400"/>
                    </a:p>
                  </a:txBody>
                  <a:tcPr marT="45725" marB="45725" marR="84400" marL="84400"/>
                </a:tc>
                <a:tc>
                  <a:txBody>
                    <a:bodyPr/>
                    <a:lstStyle/>
                    <a:p>
                      <a:pPr indent="0" lvl="0" marL="0" marR="0" rtl="0" algn="l">
                        <a:spcBef>
                          <a:spcPts val="0"/>
                        </a:spcBef>
                        <a:spcAft>
                          <a:spcPts val="0"/>
                        </a:spcAft>
                        <a:buNone/>
                      </a:pPr>
                      <a:r>
                        <a:rPr lang="en-US" sz="1400"/>
                        <a:t>Facilitat</a:t>
                      </a:r>
                      <a:r>
                        <a:rPr lang="en-US" sz="1400"/>
                        <a:t> de canvis</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9</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R10</a:t>
                      </a:r>
                      <a:endParaRPr sz="1400"/>
                    </a:p>
                  </a:txBody>
                  <a:tcPr marT="45725" marB="45725" marR="84400" marL="84400"/>
                </a:tc>
                <a:tc>
                  <a:txBody>
                    <a:bodyPr/>
                    <a:lstStyle/>
                    <a:p>
                      <a:pPr indent="0" lvl="0" marL="0" marR="0" rtl="0" algn="l">
                        <a:spcBef>
                          <a:spcPts val="0"/>
                        </a:spcBef>
                        <a:spcAft>
                          <a:spcPts val="0"/>
                        </a:spcAft>
                        <a:buNone/>
                      </a:pPr>
                      <a:r>
                        <a:rPr lang="en-US" sz="1400"/>
                        <a:t>Us concurrent</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10</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R11</a:t>
                      </a:r>
                      <a:endParaRPr sz="1400"/>
                    </a:p>
                  </a:txBody>
                  <a:tcPr marT="45725" marB="45725" marR="84400" marL="84400"/>
                </a:tc>
                <a:tc>
                  <a:txBody>
                    <a:bodyPr/>
                    <a:lstStyle/>
                    <a:p>
                      <a:pPr indent="0" lvl="0" marL="0" marR="0" rtl="0" algn="l">
                        <a:spcBef>
                          <a:spcPts val="0"/>
                        </a:spcBef>
                        <a:spcAft>
                          <a:spcPts val="0"/>
                        </a:spcAft>
                        <a:buNone/>
                      </a:pPr>
                      <a:r>
                        <a:rPr lang="en-US" sz="1400"/>
                        <a:t>Característiques de seguretat</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11</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R12</a:t>
                      </a:r>
                      <a:endParaRPr sz="1400"/>
                    </a:p>
                  </a:txBody>
                  <a:tcPr marT="45725" marB="45725" marR="84400" marL="84400"/>
                </a:tc>
                <a:tc>
                  <a:txBody>
                    <a:bodyPr/>
                    <a:lstStyle/>
                    <a:p>
                      <a:pPr indent="0" lvl="0" marL="0" marR="0" rtl="0" algn="l">
                        <a:spcBef>
                          <a:spcPts val="0"/>
                        </a:spcBef>
                        <a:spcAft>
                          <a:spcPts val="0"/>
                        </a:spcAft>
                        <a:buNone/>
                      </a:pPr>
                      <a:r>
                        <a:rPr lang="en-US" sz="1400"/>
                        <a:t>Ac</a:t>
                      </a:r>
                      <a:r>
                        <a:rPr lang="en-US" sz="1400"/>
                        <a:t>cessible a tercers</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12</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R13</a:t>
                      </a:r>
                      <a:endParaRPr sz="1400"/>
                    </a:p>
                  </a:txBody>
                  <a:tcPr marT="45725" marB="45725" marR="84400" marL="84400"/>
                </a:tc>
                <a:tc>
                  <a:txBody>
                    <a:bodyPr/>
                    <a:lstStyle/>
                    <a:p>
                      <a:pPr indent="0" lvl="0" marL="0" marR="0" rtl="0" algn="l">
                        <a:spcBef>
                          <a:spcPts val="0"/>
                        </a:spcBef>
                        <a:spcAft>
                          <a:spcPts val="0"/>
                        </a:spcAft>
                        <a:buNone/>
                      </a:pPr>
                      <a:r>
                        <a:rPr lang="en-US" sz="1400"/>
                        <a:t>És</a:t>
                      </a:r>
                      <a:r>
                        <a:rPr lang="en-US" sz="1400"/>
                        <a:t> necessària formació específica</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13</a:t>
                      </a:r>
                      <a:endParaRPr baseline="-25000" sz="1400"/>
                    </a:p>
                  </a:txBody>
                  <a:tcPr marT="45725" marB="45725" marR="84400" marL="84400"/>
                </a:tc>
              </a:tr>
            </a:tbl>
          </a:graphicData>
        </a:graphic>
      </p:graphicFrame>
      <p:sp>
        <p:nvSpPr>
          <p:cNvPr id="1751" name="Google Shape;1751;p156"/>
          <p:cNvSpPr txBox="1"/>
          <p:nvPr/>
        </p:nvSpPr>
        <p:spPr>
          <a:xfrm>
            <a:off x="457200" y="4229695"/>
            <a:ext cx="3244500" cy="1015800"/>
          </a:xfrm>
          <a:prstGeom prst="rect">
            <a:avLst/>
          </a:prstGeom>
          <a:gradFill>
            <a:gsLst>
              <a:gs pos="0">
                <a:srgbClr val="D13F3B"/>
              </a:gs>
              <a:gs pos="100000">
                <a:srgbClr val="FF999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Technical Complexity Factor</a:t>
            </a:r>
            <a:endParaRPr/>
          </a:p>
          <a:p>
            <a:pPr indent="0" lvl="0" marL="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TCF = 0,6 + (0,01* </a:t>
            </a:r>
            <a:r>
              <a:rPr lang="en-US" sz="2400">
                <a:solidFill>
                  <a:schemeClr val="lt1"/>
                </a:solidFill>
                <a:latin typeface="Calibri"/>
                <a:ea typeface="Calibri"/>
                <a:cs typeface="Calibri"/>
                <a:sym typeface="Calibri"/>
              </a:rPr>
              <a:t>∑</a:t>
            </a:r>
            <a:r>
              <a:rPr lang="en-US" sz="1800">
                <a:solidFill>
                  <a:schemeClr val="lt1"/>
                </a:solidFill>
                <a:latin typeface="Calibri"/>
                <a:ea typeface="Calibri"/>
                <a:cs typeface="Calibri"/>
                <a:sym typeface="Calibri"/>
              </a:rPr>
              <a:t>(P</a:t>
            </a:r>
            <a:r>
              <a:rPr baseline="-25000" lang="en-US" sz="1800">
                <a:solidFill>
                  <a:schemeClr val="lt1"/>
                </a:solidFill>
                <a:latin typeface="Calibri"/>
                <a:ea typeface="Calibri"/>
                <a:cs typeface="Calibri"/>
                <a:sym typeface="Calibri"/>
              </a:rPr>
              <a:t>i</a:t>
            </a:r>
            <a:r>
              <a:rPr lang="en-US" sz="1800">
                <a:solidFill>
                  <a:schemeClr val="lt1"/>
                </a:solidFill>
                <a:latin typeface="Calibri"/>
                <a:ea typeface="Calibri"/>
                <a:cs typeface="Calibri"/>
                <a:sym typeface="Calibri"/>
              </a:rPr>
              <a:t>*I</a:t>
            </a:r>
            <a:r>
              <a:rPr baseline="-25000" lang="en-US" sz="1800">
                <a:solidFill>
                  <a:schemeClr val="lt1"/>
                </a:solidFill>
                <a:latin typeface="Calibri"/>
                <a:ea typeface="Calibri"/>
                <a:cs typeface="Calibri"/>
                <a:sym typeface="Calibri"/>
              </a:rPr>
              <a:t>i</a:t>
            </a: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52" name="Google Shape;1752;p156"/>
          <p:cNvSpPr/>
          <p:nvPr/>
        </p:nvSpPr>
        <p:spPr>
          <a:xfrm>
            <a:off x="3429000" y="3095626"/>
            <a:ext cx="448500" cy="304800"/>
          </a:xfrm>
          <a:prstGeom prst="rightArrow">
            <a:avLst>
              <a:gd fmla="val 50000" name="adj1"/>
              <a:gd fmla="val 50000" name="adj2"/>
            </a:avLst>
          </a:prstGeom>
          <a:gradFill>
            <a:gsLst>
              <a:gs pos="0">
                <a:srgbClr val="A0C94A"/>
              </a:gs>
              <a:gs pos="100000">
                <a:srgbClr val="DBFF9C"/>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0"/>
                                        </p:tgtEl>
                                        <p:attrNameLst>
                                          <p:attrName>style.visibility</p:attrName>
                                        </p:attrNameLst>
                                      </p:cBhvr>
                                      <p:to>
                                        <p:strVal val="visible"/>
                                      </p:to>
                                    </p:set>
                                    <p:animEffect filter="fade" transition="in">
                                      <p:cBhvr>
                                        <p:cTn dur="500"/>
                                        <p:tgtEl>
                                          <p:spTgt spid="1750"/>
                                        </p:tgtEl>
                                      </p:cBhvr>
                                    </p:animEffect>
                                  </p:childTnLst>
                                </p:cTn>
                              </p:par>
                              <p:par>
                                <p:cTn fill="hold" nodeType="withEffect" presetClass="entr" presetID="10" presetSubtype="0">
                                  <p:stCondLst>
                                    <p:cond delay="0"/>
                                  </p:stCondLst>
                                  <p:childTnLst>
                                    <p:set>
                                      <p:cBhvr>
                                        <p:cTn dur="1" fill="hold">
                                          <p:stCondLst>
                                            <p:cond delay="0"/>
                                          </p:stCondLst>
                                        </p:cTn>
                                        <p:tgtEl>
                                          <p:spTgt spid="1752"/>
                                        </p:tgtEl>
                                        <p:attrNameLst>
                                          <p:attrName>style.visibility</p:attrName>
                                        </p:attrNameLst>
                                      </p:cBhvr>
                                      <p:to>
                                        <p:strVal val="visible"/>
                                      </p:to>
                                    </p:set>
                                    <p:animEffect filter="fade" transition="in">
                                      <p:cBhvr>
                                        <p:cTn dur="500"/>
                                        <p:tgtEl>
                                          <p:spTgt spid="1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1"/>
                                        </p:tgtEl>
                                        <p:attrNameLst>
                                          <p:attrName>style.visibility</p:attrName>
                                        </p:attrNameLst>
                                      </p:cBhvr>
                                      <p:to>
                                        <p:strVal val="visible"/>
                                      </p:to>
                                    </p:set>
                                    <p:animEffect filter="fade" transition="in">
                                      <p:cBhvr>
                                        <p:cTn dur="500"/>
                                        <p:tgtEl>
                                          <p:spTgt spid="1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7" name="Shape 1757"/>
        <p:cNvGrpSpPr/>
        <p:nvPr/>
      </p:nvGrpSpPr>
      <p:grpSpPr>
        <a:xfrm>
          <a:off x="0" y="0"/>
          <a:ext cx="0" cy="0"/>
          <a:chOff x="0" y="0"/>
          <a:chExt cx="0" cy="0"/>
        </a:xfrm>
      </p:grpSpPr>
      <p:sp>
        <p:nvSpPr>
          <p:cNvPr id="1758" name="Google Shape;1758;p157"/>
          <p:cNvSpPr txBox="1"/>
          <p:nvPr>
            <p:ph idx="1" type="body"/>
          </p:nvPr>
        </p:nvSpPr>
        <p:spPr>
          <a:xfrm>
            <a:off x="457200" y="1260000"/>
            <a:ext cx="3244500" cy="2607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US" sz="2240"/>
              <a:t>Factor de l’entorn</a:t>
            </a:r>
            <a:endParaRPr/>
          </a:p>
          <a:p>
            <a:pPr indent="-285750" lvl="1" marL="742950" rtl="0" algn="l">
              <a:lnSpc>
                <a:spcPct val="80000"/>
              </a:lnSpc>
              <a:spcBef>
                <a:spcPts val="392"/>
              </a:spcBef>
              <a:spcAft>
                <a:spcPts val="0"/>
              </a:spcAft>
              <a:buClr>
                <a:schemeClr val="dk1"/>
              </a:buClr>
              <a:buSzPts val="1960"/>
              <a:buChar char="–"/>
            </a:pPr>
            <a:r>
              <a:rPr lang="en-US" sz="1960"/>
              <a:t>Escala 0-5</a:t>
            </a:r>
            <a:endParaRPr/>
          </a:p>
          <a:p>
            <a:pPr indent="-228600" lvl="2" marL="1143000" rtl="0" algn="l">
              <a:lnSpc>
                <a:spcPct val="80000"/>
              </a:lnSpc>
              <a:spcBef>
                <a:spcPts val="336"/>
              </a:spcBef>
              <a:spcAft>
                <a:spcPts val="0"/>
              </a:spcAft>
              <a:buClr>
                <a:schemeClr val="dk1"/>
              </a:buClr>
              <a:buSzPts val="1679"/>
              <a:buChar char="•"/>
            </a:pPr>
            <a:r>
              <a:rPr lang="en-US" sz="1679"/>
              <a:t>0 Irrellevant</a:t>
            </a:r>
            <a:endParaRPr/>
          </a:p>
          <a:p>
            <a:pPr indent="-228600" lvl="2" marL="1143000" rtl="0" algn="l">
              <a:lnSpc>
                <a:spcPct val="80000"/>
              </a:lnSpc>
              <a:spcBef>
                <a:spcPts val="336"/>
              </a:spcBef>
              <a:spcAft>
                <a:spcPts val="0"/>
              </a:spcAft>
              <a:buClr>
                <a:schemeClr val="dk1"/>
              </a:buClr>
              <a:buSzPts val="1679"/>
              <a:buChar char="•"/>
            </a:pPr>
            <a:r>
              <a:rPr lang="en-US" sz="1679"/>
              <a:t>3 Promig</a:t>
            </a:r>
            <a:endParaRPr/>
          </a:p>
          <a:p>
            <a:pPr indent="-228600" lvl="2" marL="1143000" rtl="0" algn="l">
              <a:lnSpc>
                <a:spcPct val="80000"/>
              </a:lnSpc>
              <a:spcBef>
                <a:spcPts val="336"/>
              </a:spcBef>
              <a:spcAft>
                <a:spcPts val="0"/>
              </a:spcAft>
              <a:buClr>
                <a:schemeClr val="dk1"/>
              </a:buClr>
              <a:buSzPts val="1679"/>
              <a:buChar char="•"/>
            </a:pPr>
            <a:r>
              <a:rPr lang="en-US" sz="1679"/>
              <a:t>5 Essencial </a:t>
            </a:r>
            <a:endParaRPr/>
          </a:p>
          <a:p>
            <a:pPr indent="-121919" lvl="2" marL="1143000" rtl="0" algn="l">
              <a:lnSpc>
                <a:spcPct val="80000"/>
              </a:lnSpc>
              <a:spcBef>
                <a:spcPts val="336"/>
              </a:spcBef>
              <a:spcAft>
                <a:spcPts val="0"/>
              </a:spcAft>
              <a:buClr>
                <a:schemeClr val="dk1"/>
              </a:buClr>
              <a:buSzPts val="1680"/>
              <a:buNone/>
            </a:pPr>
            <a:r>
              <a:t/>
            </a:r>
            <a:endParaRPr sz="1679"/>
          </a:p>
          <a:p>
            <a:pPr indent="-285750" lvl="1" marL="742950" rtl="0" algn="l">
              <a:lnSpc>
                <a:spcPct val="80000"/>
              </a:lnSpc>
              <a:spcBef>
                <a:spcPts val="392"/>
              </a:spcBef>
              <a:spcAft>
                <a:spcPts val="0"/>
              </a:spcAft>
              <a:buClr>
                <a:schemeClr val="dk1"/>
              </a:buClr>
              <a:buSzPts val="1960"/>
              <a:buChar char="–"/>
            </a:pPr>
            <a:r>
              <a:rPr lang="en-US" sz="1960"/>
              <a:t>Factors definits (es poden definir uns altres)</a:t>
            </a:r>
            <a:endParaRPr/>
          </a:p>
        </p:txBody>
      </p:sp>
      <p:sp>
        <p:nvSpPr>
          <p:cNvPr id="1759" name="Google Shape;1759;p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Càlcul dels factor de l’entorn</a:t>
            </a:r>
            <a:endParaRPr/>
          </a:p>
        </p:txBody>
      </p:sp>
      <p:graphicFrame>
        <p:nvGraphicFramePr>
          <p:cNvPr id="1760" name="Google Shape;1760;p157"/>
          <p:cNvGraphicFramePr/>
          <p:nvPr/>
        </p:nvGraphicFramePr>
        <p:xfrm>
          <a:off x="4003658" y="1260000"/>
          <a:ext cx="3000000" cy="3000000"/>
        </p:xfrm>
        <a:graphic>
          <a:graphicData uri="http://schemas.openxmlformats.org/drawingml/2006/table">
            <a:tbl>
              <a:tblPr bandRow="1" firstRow="1">
                <a:noFill/>
                <a:tableStyleId>{03493B06-510F-48E4-8D01-E1FCA44EE2C6}</a:tableStyleId>
              </a:tblPr>
              <a:tblGrid>
                <a:gridCol w="627250"/>
                <a:gridCol w="2411900"/>
                <a:gridCol w="517850"/>
                <a:gridCol w="1035350"/>
              </a:tblGrid>
              <a:tr h="314325">
                <a:tc>
                  <a:txBody>
                    <a:bodyPr/>
                    <a:lstStyle/>
                    <a:p>
                      <a:pPr indent="0" lvl="0" marL="0" marR="0" rtl="0" algn="l">
                        <a:spcBef>
                          <a:spcPts val="0"/>
                        </a:spcBef>
                        <a:spcAft>
                          <a:spcPts val="0"/>
                        </a:spcAft>
                        <a:buNone/>
                      </a:pPr>
                      <a:r>
                        <a:rPr lang="en-US" sz="1400"/>
                        <a:t>Factor</a:t>
                      </a:r>
                      <a:endParaRPr/>
                    </a:p>
                  </a:txBody>
                  <a:tcPr marT="45725" marB="45725" marR="84400" marL="84400"/>
                </a:tc>
                <a:tc>
                  <a:txBody>
                    <a:bodyPr/>
                    <a:lstStyle/>
                    <a:p>
                      <a:pPr indent="0" lvl="0" marL="0" marR="0" rtl="0" algn="l">
                        <a:spcBef>
                          <a:spcPts val="0"/>
                        </a:spcBef>
                        <a:spcAft>
                          <a:spcPts val="0"/>
                        </a:spcAft>
                        <a:buNone/>
                      </a:pPr>
                      <a:r>
                        <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Pes</a:t>
                      </a:r>
                      <a:r>
                        <a:rPr baseline="-25000" lang="en-US" sz="1400"/>
                        <a:t>i</a:t>
                      </a:r>
                      <a:endParaRPr/>
                    </a:p>
                  </a:txBody>
                  <a:tcPr marT="45725" marB="45725" marR="84400" marL="84400"/>
                </a:tc>
                <a:tc>
                  <a:txBody>
                    <a:bodyPr/>
                    <a:lstStyle/>
                    <a:p>
                      <a:pPr indent="0" lvl="0" marL="0" marR="0" rtl="0" algn="ctr">
                        <a:spcBef>
                          <a:spcPts val="0"/>
                        </a:spcBef>
                        <a:spcAft>
                          <a:spcPts val="0"/>
                        </a:spcAft>
                        <a:buNone/>
                      </a:pPr>
                      <a:r>
                        <a:rPr lang="en-US" sz="1400"/>
                        <a:t>Influència</a:t>
                      </a:r>
                      <a:endParaRPr sz="1400"/>
                    </a:p>
                  </a:txBody>
                  <a:tcPr marT="45725" marB="45725" marR="84400" marL="84400"/>
                </a:tc>
              </a:tr>
              <a:tr h="328725">
                <a:tc>
                  <a:txBody>
                    <a:bodyPr/>
                    <a:lstStyle/>
                    <a:p>
                      <a:pPr indent="0" lvl="0" marL="0" marR="0" rtl="0" algn="l">
                        <a:spcBef>
                          <a:spcPts val="0"/>
                        </a:spcBef>
                        <a:spcAft>
                          <a:spcPts val="0"/>
                        </a:spcAft>
                        <a:buNone/>
                      </a:pPr>
                      <a:r>
                        <a:rPr lang="en-US" sz="1400"/>
                        <a:t>R1</a:t>
                      </a:r>
                      <a:endParaRPr/>
                    </a:p>
                  </a:txBody>
                  <a:tcPr marT="45725" marB="45725" marR="84400" marL="84400"/>
                </a:tc>
                <a:tc>
                  <a:txBody>
                    <a:bodyPr/>
                    <a:lstStyle/>
                    <a:p>
                      <a:pPr indent="0" lvl="0" marL="0" marR="0" rtl="0" algn="l">
                        <a:spcBef>
                          <a:spcPts val="0"/>
                        </a:spcBef>
                        <a:spcAft>
                          <a:spcPts val="0"/>
                        </a:spcAft>
                        <a:buNone/>
                      </a:pPr>
                      <a:r>
                        <a:rPr lang="en-US" sz="1400"/>
                        <a:t>Familiar amb RUP</a:t>
                      </a:r>
                      <a:endParaRPr sz="1400"/>
                    </a:p>
                  </a:txBody>
                  <a:tcPr marT="45725" marB="45725" marR="84400" marL="84400"/>
                </a:tc>
                <a:tc>
                  <a:txBody>
                    <a:bodyPr/>
                    <a:lstStyle/>
                    <a:p>
                      <a:pPr indent="0" lvl="0" marL="0" marR="0" rtl="0" algn="ctr">
                        <a:spcBef>
                          <a:spcPts val="0"/>
                        </a:spcBef>
                        <a:spcAft>
                          <a:spcPts val="0"/>
                        </a:spcAft>
                        <a:buNone/>
                      </a:pPr>
                      <a:r>
                        <a:rPr lang="en-US" sz="1400"/>
                        <a:t>1.5</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1</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R2</a:t>
                      </a:r>
                      <a:endParaRPr sz="1400"/>
                    </a:p>
                  </a:txBody>
                  <a:tcPr marT="45725" marB="45725" marR="84400" marL="84400"/>
                </a:tc>
                <a:tc>
                  <a:txBody>
                    <a:bodyPr/>
                    <a:lstStyle/>
                    <a:p>
                      <a:pPr indent="0" lvl="0" marL="0" marR="0" rtl="0" algn="l">
                        <a:lnSpc>
                          <a:spcPct val="100000"/>
                        </a:lnSpc>
                        <a:spcBef>
                          <a:spcPts val="0"/>
                        </a:spcBef>
                        <a:spcAft>
                          <a:spcPts val="0"/>
                        </a:spcAft>
                        <a:buClr>
                          <a:schemeClr val="dk1"/>
                        </a:buClr>
                        <a:buSzPts val="1400"/>
                        <a:buFont typeface="Calibri"/>
                        <a:buNone/>
                      </a:pPr>
                      <a:r>
                        <a:rPr lang="en-US" sz="1400"/>
                        <a:t>Experiència</a:t>
                      </a:r>
                      <a:r>
                        <a:rPr lang="en-US" sz="1400"/>
                        <a:t> en l’aplicació</a:t>
                      </a:r>
                      <a:endParaRPr sz="1400"/>
                    </a:p>
                  </a:txBody>
                  <a:tcPr marT="45725" marB="45725" marR="84400" marL="84400"/>
                </a:tc>
                <a:tc>
                  <a:txBody>
                    <a:bodyPr/>
                    <a:lstStyle/>
                    <a:p>
                      <a:pPr indent="0" lvl="0" marL="0" marR="0" rtl="0" algn="ctr">
                        <a:spcBef>
                          <a:spcPts val="0"/>
                        </a:spcBef>
                        <a:spcAft>
                          <a:spcPts val="0"/>
                        </a:spcAft>
                        <a:buNone/>
                      </a:pPr>
                      <a:r>
                        <a:rPr lang="en-US" sz="1400"/>
                        <a:t>0.5</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I</a:t>
                      </a:r>
                      <a:r>
                        <a:rPr baseline="-25000" lang="en-US" sz="1400"/>
                        <a:t>2</a:t>
                      </a:r>
                      <a:endParaRPr/>
                    </a:p>
                  </a:txBody>
                  <a:tcPr marT="45725" marB="45725" marR="84400" marL="84400"/>
                </a:tc>
              </a:tr>
              <a:tr h="280700">
                <a:tc>
                  <a:txBody>
                    <a:bodyPr/>
                    <a:lstStyle/>
                    <a:p>
                      <a:pPr indent="0" lvl="0" marL="0" marR="0" rtl="0" algn="l">
                        <a:spcBef>
                          <a:spcPts val="0"/>
                        </a:spcBef>
                        <a:spcAft>
                          <a:spcPts val="0"/>
                        </a:spcAft>
                        <a:buNone/>
                      </a:pPr>
                      <a:r>
                        <a:rPr lang="en-US" sz="1400"/>
                        <a:t>R3</a:t>
                      </a:r>
                      <a:endParaRPr sz="1400"/>
                    </a:p>
                  </a:txBody>
                  <a:tcPr marT="45725" marB="45725" marR="84400" marL="84400"/>
                </a:tc>
                <a:tc>
                  <a:txBody>
                    <a:bodyPr/>
                    <a:lstStyle/>
                    <a:p>
                      <a:pPr indent="0" lvl="0" marL="0" marR="0" rtl="0" algn="l">
                        <a:spcBef>
                          <a:spcPts val="0"/>
                        </a:spcBef>
                        <a:spcAft>
                          <a:spcPts val="0"/>
                        </a:spcAft>
                        <a:buNone/>
                      </a:pPr>
                      <a:r>
                        <a:rPr lang="en-US" sz="1400"/>
                        <a:t>Experiència</a:t>
                      </a:r>
                      <a:r>
                        <a:rPr lang="en-US" sz="1400"/>
                        <a:t> en OO</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I</a:t>
                      </a:r>
                      <a:r>
                        <a:rPr baseline="-25000" lang="en-US" sz="1400"/>
                        <a:t>3</a:t>
                      </a:r>
                      <a:endParaRPr/>
                    </a:p>
                  </a:txBody>
                  <a:tcPr marT="45725" marB="45725" marR="84400" marL="84400"/>
                </a:tc>
              </a:tr>
              <a:tr h="328725">
                <a:tc>
                  <a:txBody>
                    <a:bodyPr/>
                    <a:lstStyle/>
                    <a:p>
                      <a:pPr indent="0" lvl="0" marL="0" marR="0" rtl="0" algn="l">
                        <a:spcBef>
                          <a:spcPts val="0"/>
                        </a:spcBef>
                        <a:spcAft>
                          <a:spcPts val="0"/>
                        </a:spcAft>
                        <a:buNone/>
                      </a:pPr>
                      <a:r>
                        <a:rPr lang="en-US" sz="1400"/>
                        <a:t>R4</a:t>
                      </a:r>
                      <a:endParaRPr sz="1400"/>
                    </a:p>
                  </a:txBody>
                  <a:tcPr marT="45725" marB="45725" marR="84400" marL="84400"/>
                </a:tc>
                <a:tc>
                  <a:txBody>
                    <a:bodyPr/>
                    <a:lstStyle/>
                    <a:p>
                      <a:pPr indent="0" lvl="0" marL="0" marR="0" rtl="0" algn="l">
                        <a:spcBef>
                          <a:spcPts val="0"/>
                        </a:spcBef>
                        <a:spcAft>
                          <a:spcPts val="0"/>
                        </a:spcAft>
                        <a:buNone/>
                      </a:pPr>
                      <a:r>
                        <a:rPr lang="en-US" sz="1400"/>
                        <a:t>Capacitats d’anàlisi</a:t>
                      </a:r>
                      <a:endParaRPr sz="1400"/>
                    </a:p>
                  </a:txBody>
                  <a:tcPr marT="45725" marB="45725" marR="84400" marL="84400"/>
                </a:tc>
                <a:tc>
                  <a:txBody>
                    <a:bodyPr/>
                    <a:lstStyle/>
                    <a:p>
                      <a:pPr indent="0" lvl="0" marL="0" marR="0" rtl="0" algn="ctr">
                        <a:spcBef>
                          <a:spcPts val="0"/>
                        </a:spcBef>
                        <a:spcAft>
                          <a:spcPts val="0"/>
                        </a:spcAft>
                        <a:buNone/>
                      </a:pPr>
                      <a:r>
                        <a:rPr lang="en-US" sz="1400"/>
                        <a:t>0.5</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4</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R5</a:t>
                      </a:r>
                      <a:endParaRPr sz="1400"/>
                    </a:p>
                  </a:txBody>
                  <a:tcPr marT="45725" marB="45725" marR="84400" marL="84400"/>
                </a:tc>
                <a:tc>
                  <a:txBody>
                    <a:bodyPr/>
                    <a:lstStyle/>
                    <a:p>
                      <a:pPr indent="0" lvl="0" marL="0" marR="0" rtl="0" algn="l">
                        <a:spcBef>
                          <a:spcPts val="0"/>
                        </a:spcBef>
                        <a:spcAft>
                          <a:spcPts val="0"/>
                        </a:spcAft>
                        <a:buNone/>
                      </a:pPr>
                      <a:r>
                        <a:rPr lang="en-US" sz="1400"/>
                        <a:t>Motivació</a:t>
                      </a:r>
                      <a:endParaRPr/>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5</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R6</a:t>
                      </a:r>
                      <a:endParaRPr sz="1400"/>
                    </a:p>
                  </a:txBody>
                  <a:tcPr marT="45725" marB="45725" marR="84400" marL="84400"/>
                </a:tc>
                <a:tc>
                  <a:txBody>
                    <a:bodyPr/>
                    <a:lstStyle/>
                    <a:p>
                      <a:pPr indent="0" lvl="0" marL="0" marR="0" rtl="0" algn="l">
                        <a:spcBef>
                          <a:spcPts val="0"/>
                        </a:spcBef>
                        <a:spcAft>
                          <a:spcPts val="0"/>
                        </a:spcAft>
                        <a:buNone/>
                      </a:pPr>
                      <a:r>
                        <a:rPr lang="en-US" sz="1400"/>
                        <a:t>Requisits estables</a:t>
                      </a:r>
                      <a:endParaRPr sz="1400"/>
                    </a:p>
                  </a:txBody>
                  <a:tcPr marT="45725" marB="45725" marR="84400" marL="84400"/>
                </a:tc>
                <a:tc>
                  <a:txBody>
                    <a:bodyPr/>
                    <a:lstStyle/>
                    <a:p>
                      <a:pPr indent="0" lvl="0" marL="0" marR="0" rtl="0" algn="ctr">
                        <a:spcBef>
                          <a:spcPts val="0"/>
                        </a:spcBef>
                        <a:spcAft>
                          <a:spcPts val="0"/>
                        </a:spcAft>
                        <a:buNone/>
                      </a:pPr>
                      <a:r>
                        <a:rPr lang="en-US" sz="1400"/>
                        <a:t>2</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6</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R7</a:t>
                      </a:r>
                      <a:endParaRPr sz="1400"/>
                    </a:p>
                  </a:txBody>
                  <a:tcPr marT="45725" marB="45725" marR="84400" marL="84400"/>
                </a:tc>
                <a:tc>
                  <a:txBody>
                    <a:bodyPr/>
                    <a:lstStyle/>
                    <a:p>
                      <a:pPr indent="0" lvl="0" marL="0" marR="0" rtl="0" algn="l">
                        <a:spcBef>
                          <a:spcPts val="0"/>
                        </a:spcBef>
                        <a:spcAft>
                          <a:spcPts val="0"/>
                        </a:spcAft>
                        <a:buNone/>
                      </a:pPr>
                      <a:r>
                        <a:rPr lang="en-US" sz="1400"/>
                        <a:t>Treball</a:t>
                      </a:r>
                      <a:r>
                        <a:rPr lang="en-US" sz="1400"/>
                        <a:t> a temps parcial</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7</a:t>
                      </a:r>
                      <a:endParaRPr baseline="-25000" sz="1400"/>
                    </a:p>
                  </a:txBody>
                  <a:tcPr marT="45725" marB="45725" marR="84400" marL="84400"/>
                </a:tc>
              </a:tr>
              <a:tr h="328725">
                <a:tc>
                  <a:txBody>
                    <a:bodyPr/>
                    <a:lstStyle/>
                    <a:p>
                      <a:pPr indent="0" lvl="0" marL="0" marR="0" rtl="0" algn="l">
                        <a:spcBef>
                          <a:spcPts val="0"/>
                        </a:spcBef>
                        <a:spcAft>
                          <a:spcPts val="0"/>
                        </a:spcAft>
                        <a:buNone/>
                      </a:pPr>
                      <a:r>
                        <a:rPr lang="en-US" sz="1400"/>
                        <a:t>R8</a:t>
                      </a:r>
                      <a:endParaRPr sz="1400"/>
                    </a:p>
                  </a:txBody>
                  <a:tcPr marT="45725" marB="45725" marR="84400" marL="84400"/>
                </a:tc>
                <a:tc>
                  <a:txBody>
                    <a:bodyPr/>
                    <a:lstStyle/>
                    <a:p>
                      <a:pPr indent="0" lvl="0" marL="0" marR="0" rtl="0" algn="l">
                        <a:spcBef>
                          <a:spcPts val="0"/>
                        </a:spcBef>
                        <a:spcAft>
                          <a:spcPts val="0"/>
                        </a:spcAft>
                        <a:buNone/>
                      </a:pPr>
                      <a:r>
                        <a:rPr lang="en-US" sz="1400"/>
                        <a:t>Llenguatge complex</a:t>
                      </a:r>
                      <a:endParaRPr sz="1400"/>
                    </a:p>
                  </a:txBody>
                  <a:tcPr marT="45725" marB="45725" marR="84400" marL="84400"/>
                </a:tc>
                <a:tc>
                  <a:txBody>
                    <a:bodyPr/>
                    <a:lstStyle/>
                    <a:p>
                      <a:pPr indent="0" lvl="0" marL="0" marR="0" rtl="0" algn="ctr">
                        <a:spcBef>
                          <a:spcPts val="0"/>
                        </a:spcBef>
                        <a:spcAft>
                          <a:spcPts val="0"/>
                        </a:spcAft>
                        <a:buNone/>
                      </a:pPr>
                      <a:r>
                        <a:rPr lang="en-US" sz="1400"/>
                        <a:t>-1</a:t>
                      </a:r>
                      <a:endParaRPr sz="1400"/>
                    </a:p>
                  </a:txBody>
                  <a:tcPr marT="45725" marB="45725" marR="84400" marL="84400"/>
                </a:tc>
                <a:tc>
                  <a:txBody>
                    <a:bodyPr/>
                    <a:lstStyle/>
                    <a:p>
                      <a:pPr indent="0" lvl="0" marL="0" marR="0" rtl="0" algn="ctr">
                        <a:spcBef>
                          <a:spcPts val="0"/>
                        </a:spcBef>
                        <a:spcAft>
                          <a:spcPts val="0"/>
                        </a:spcAft>
                        <a:buNone/>
                      </a:pPr>
                      <a:r>
                        <a:rPr lang="en-US" sz="1400"/>
                        <a:t>I</a:t>
                      </a:r>
                      <a:r>
                        <a:rPr baseline="-25000" lang="en-US" sz="1400"/>
                        <a:t>8</a:t>
                      </a:r>
                      <a:endParaRPr baseline="-25000" sz="1400"/>
                    </a:p>
                  </a:txBody>
                  <a:tcPr marT="45725" marB="45725" marR="84400" marL="84400"/>
                </a:tc>
              </a:tr>
            </a:tbl>
          </a:graphicData>
        </a:graphic>
      </p:graphicFrame>
      <p:sp>
        <p:nvSpPr>
          <p:cNvPr id="1761" name="Google Shape;1761;p157"/>
          <p:cNvSpPr txBox="1"/>
          <p:nvPr/>
        </p:nvSpPr>
        <p:spPr>
          <a:xfrm>
            <a:off x="457200" y="4229695"/>
            <a:ext cx="3244500" cy="1015800"/>
          </a:xfrm>
          <a:prstGeom prst="rect">
            <a:avLst/>
          </a:prstGeom>
          <a:gradFill>
            <a:gsLst>
              <a:gs pos="0">
                <a:srgbClr val="D13F3B"/>
              </a:gs>
              <a:gs pos="100000">
                <a:srgbClr val="FF999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Environmental Factor</a:t>
            </a:r>
            <a:endParaRPr/>
          </a:p>
          <a:p>
            <a:pPr indent="0" lvl="0" marL="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EF = 1,4 + (-0,03* </a:t>
            </a:r>
            <a:r>
              <a:rPr lang="en-US" sz="2400">
                <a:solidFill>
                  <a:schemeClr val="lt1"/>
                </a:solidFill>
                <a:latin typeface="Calibri"/>
                <a:ea typeface="Calibri"/>
                <a:cs typeface="Calibri"/>
                <a:sym typeface="Calibri"/>
              </a:rPr>
              <a:t>∑</a:t>
            </a:r>
            <a:r>
              <a:rPr lang="en-US" sz="1800">
                <a:solidFill>
                  <a:schemeClr val="lt1"/>
                </a:solidFill>
                <a:latin typeface="Calibri"/>
                <a:ea typeface="Calibri"/>
                <a:cs typeface="Calibri"/>
                <a:sym typeface="Calibri"/>
              </a:rPr>
              <a:t>(P</a:t>
            </a:r>
            <a:r>
              <a:rPr baseline="-25000" lang="en-US" sz="1800">
                <a:solidFill>
                  <a:schemeClr val="lt1"/>
                </a:solidFill>
                <a:latin typeface="Calibri"/>
                <a:ea typeface="Calibri"/>
                <a:cs typeface="Calibri"/>
                <a:sym typeface="Calibri"/>
              </a:rPr>
              <a:t>i</a:t>
            </a:r>
            <a:r>
              <a:rPr lang="en-US" sz="1800">
                <a:solidFill>
                  <a:schemeClr val="lt1"/>
                </a:solidFill>
                <a:latin typeface="Calibri"/>
                <a:ea typeface="Calibri"/>
                <a:cs typeface="Calibri"/>
                <a:sym typeface="Calibri"/>
              </a:rPr>
              <a:t>*I</a:t>
            </a:r>
            <a:r>
              <a:rPr baseline="-25000" lang="en-US" sz="1800">
                <a:solidFill>
                  <a:schemeClr val="lt1"/>
                </a:solidFill>
                <a:latin typeface="Calibri"/>
                <a:ea typeface="Calibri"/>
                <a:cs typeface="Calibri"/>
                <a:sym typeface="Calibri"/>
              </a:rPr>
              <a:t>i</a:t>
            </a: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62" name="Google Shape;1762;p157"/>
          <p:cNvSpPr/>
          <p:nvPr/>
        </p:nvSpPr>
        <p:spPr>
          <a:xfrm>
            <a:off x="3477358" y="2790826"/>
            <a:ext cx="448500" cy="304800"/>
          </a:xfrm>
          <a:prstGeom prst="rightArrow">
            <a:avLst>
              <a:gd fmla="val 50000" name="adj1"/>
              <a:gd fmla="val 50000" name="adj2"/>
            </a:avLst>
          </a:prstGeom>
          <a:gradFill>
            <a:gsLst>
              <a:gs pos="0">
                <a:srgbClr val="A0C94A"/>
              </a:gs>
              <a:gs pos="100000">
                <a:srgbClr val="DBFF9C"/>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2"/>
                                        </p:tgtEl>
                                        <p:attrNameLst>
                                          <p:attrName>style.visibility</p:attrName>
                                        </p:attrNameLst>
                                      </p:cBhvr>
                                      <p:to>
                                        <p:strVal val="visible"/>
                                      </p:to>
                                    </p:set>
                                    <p:animEffect filter="fade" transition="in">
                                      <p:cBhvr>
                                        <p:cTn dur="500"/>
                                        <p:tgtEl>
                                          <p:spTgt spid="1762"/>
                                        </p:tgtEl>
                                      </p:cBhvr>
                                    </p:animEffect>
                                  </p:childTnLst>
                                </p:cTn>
                              </p:par>
                              <p:par>
                                <p:cTn fill="hold" nodeType="withEffect" presetClass="entr" presetID="10" presetSubtype="0">
                                  <p:stCondLst>
                                    <p:cond delay="0"/>
                                  </p:stCondLst>
                                  <p:childTnLst>
                                    <p:set>
                                      <p:cBhvr>
                                        <p:cTn dur="1" fill="hold">
                                          <p:stCondLst>
                                            <p:cond delay="0"/>
                                          </p:stCondLst>
                                        </p:cTn>
                                        <p:tgtEl>
                                          <p:spTgt spid="1760"/>
                                        </p:tgtEl>
                                        <p:attrNameLst>
                                          <p:attrName>style.visibility</p:attrName>
                                        </p:attrNameLst>
                                      </p:cBhvr>
                                      <p:to>
                                        <p:strVal val="visible"/>
                                      </p:to>
                                    </p:set>
                                    <p:animEffect filter="fade" transition="in">
                                      <p:cBhvr>
                                        <p:cTn dur="500"/>
                                        <p:tgtEl>
                                          <p:spTgt spid="1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1"/>
                                        </p:tgtEl>
                                        <p:attrNameLst>
                                          <p:attrName>style.visibility</p:attrName>
                                        </p:attrNameLst>
                                      </p:cBhvr>
                                      <p:to>
                                        <p:strVal val="visible"/>
                                      </p:to>
                                    </p:set>
                                    <p:animEffect filter="fade" transition="in">
                                      <p:cBhvr>
                                        <p:cTn dur="500"/>
                                        <p:tgtEl>
                                          <p:spTgt spid="1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7" name="Shape 1767"/>
        <p:cNvGrpSpPr/>
        <p:nvPr/>
      </p:nvGrpSpPr>
      <p:grpSpPr>
        <a:xfrm>
          <a:off x="0" y="0"/>
          <a:ext cx="0" cy="0"/>
          <a:chOff x="0" y="0"/>
          <a:chExt cx="0" cy="0"/>
        </a:xfrm>
      </p:grpSpPr>
      <p:sp>
        <p:nvSpPr>
          <p:cNvPr id="1768" name="Google Shape;1768;p158"/>
          <p:cNvSpPr txBox="1"/>
          <p:nvPr>
            <p:ph idx="1" type="body"/>
          </p:nvPr>
        </p:nvSpPr>
        <p:spPr>
          <a:xfrm>
            <a:off x="457200" y="1260000"/>
            <a:ext cx="4704000" cy="4938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Estimació de la grandària no de l’esforç</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Esforç en el desenvolupament del codi</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Factor de productivitat persones dia o hores per a desenvolupar un punt de cas d’ús</a:t>
            </a:r>
            <a:endParaRPr/>
          </a:p>
          <a:p>
            <a:pPr indent="-285750" lvl="1" marL="742950" rtl="0" algn="l">
              <a:spcBef>
                <a:spcPts val="320"/>
              </a:spcBef>
              <a:spcAft>
                <a:spcPts val="0"/>
              </a:spcAft>
              <a:buClr>
                <a:schemeClr val="dk1"/>
              </a:buClr>
              <a:buSzPts val="1600"/>
              <a:buChar char="–"/>
            </a:pPr>
            <a:r>
              <a:rPr lang="en-US" sz="1600">
                <a:solidFill>
                  <a:schemeClr val="dk1"/>
                </a:solidFill>
              </a:rPr>
              <a:t>Karner </a:t>
            </a:r>
            <a:r>
              <a:rPr b="1" lang="en-US" sz="1600">
                <a:solidFill>
                  <a:schemeClr val="dk1"/>
                </a:solidFill>
              </a:rPr>
              <a:t>20 hores persona</a:t>
            </a:r>
            <a:endParaRPr/>
          </a:p>
          <a:p>
            <a:pPr indent="-285750" lvl="1" marL="742950" rtl="0" algn="l">
              <a:spcBef>
                <a:spcPts val="320"/>
              </a:spcBef>
              <a:spcAft>
                <a:spcPts val="0"/>
              </a:spcAft>
              <a:buClr>
                <a:schemeClr val="dk1"/>
              </a:buClr>
              <a:buSzPts val="1600"/>
              <a:buChar char="–"/>
            </a:pPr>
            <a:r>
              <a:rPr b="1" lang="en-US" sz="1600">
                <a:solidFill>
                  <a:schemeClr val="dk1"/>
                </a:solidFill>
              </a:rPr>
              <a:t>Depenent del EF entre 20 i 28 hores persona </a:t>
            </a:r>
            <a:endParaRPr/>
          </a:p>
          <a:p>
            <a:pPr indent="-228600" lvl="2" marL="1143000" rtl="0" algn="l">
              <a:spcBef>
                <a:spcPts val="360"/>
              </a:spcBef>
              <a:spcAft>
                <a:spcPts val="0"/>
              </a:spcAft>
              <a:buClr>
                <a:schemeClr val="dk1"/>
              </a:buClr>
              <a:buSzPts val="1800"/>
              <a:buChar char="•"/>
            </a:pPr>
            <a:r>
              <a:rPr lang="en-US" sz="1800"/>
              <a:t>Factors de l’entorn  del E1 al E6 ≤  3</a:t>
            </a:r>
            <a:endParaRPr/>
          </a:p>
          <a:p>
            <a:pPr indent="-228600" lvl="2" marL="1143000" rtl="0" algn="l">
              <a:spcBef>
                <a:spcPts val="360"/>
              </a:spcBef>
              <a:spcAft>
                <a:spcPts val="0"/>
              </a:spcAft>
              <a:buClr>
                <a:schemeClr val="dk1"/>
              </a:buClr>
              <a:buSzPts val="1800"/>
              <a:buChar char="•"/>
            </a:pPr>
            <a:r>
              <a:rPr lang="en-US" sz="1800"/>
              <a:t>Factors de l’entorn de </a:t>
            </a:r>
            <a:r>
              <a:rPr lang="en-US" sz="1800">
                <a:solidFill>
                  <a:srgbClr val="17365D"/>
                </a:solidFill>
              </a:rPr>
              <a:t>E7 i E8 ≥ 3 </a:t>
            </a:r>
            <a:endParaRPr/>
          </a:p>
          <a:p>
            <a:pPr indent="-228600" lvl="2" marL="1143000" rtl="0" algn="l">
              <a:spcBef>
                <a:spcPts val="360"/>
              </a:spcBef>
              <a:spcAft>
                <a:spcPts val="0"/>
              </a:spcAft>
              <a:buClr>
                <a:schemeClr val="dk1"/>
              </a:buClr>
              <a:buSzPts val="1800"/>
              <a:buChar char="•"/>
            </a:pPr>
            <a:r>
              <a:rPr lang="en-US" sz="1800"/>
              <a:t>Suma de factors = V</a:t>
            </a:r>
            <a:endParaRPr sz="1800">
              <a:solidFill>
                <a:srgbClr val="17365D"/>
              </a:solidFill>
            </a:endParaRPr>
          </a:p>
          <a:p>
            <a:pPr indent="-171450" lvl="1" marL="742950" rtl="0" algn="l">
              <a:spcBef>
                <a:spcPts val="360"/>
              </a:spcBef>
              <a:spcAft>
                <a:spcPts val="0"/>
              </a:spcAft>
              <a:buClr>
                <a:schemeClr val="dk1"/>
              </a:buClr>
              <a:buSzPts val="1800"/>
              <a:buNone/>
            </a:pPr>
            <a:r>
              <a:t/>
            </a:r>
            <a:endParaRPr sz="1800"/>
          </a:p>
          <a:p>
            <a:pPr indent="-171450" lvl="1" marL="742950" rtl="0" algn="l">
              <a:spcBef>
                <a:spcPts val="360"/>
              </a:spcBef>
              <a:spcAft>
                <a:spcPts val="0"/>
              </a:spcAft>
              <a:buClr>
                <a:schemeClr val="dk1"/>
              </a:buClr>
              <a:buSzPts val="1800"/>
              <a:buNone/>
            </a:pPr>
            <a:r>
              <a:t/>
            </a:r>
            <a:endParaRPr b="1" sz="1800">
              <a:solidFill>
                <a:schemeClr val="dk1"/>
              </a:solidFill>
            </a:endParaRPr>
          </a:p>
          <a:p>
            <a:pPr indent="-171450" lvl="1" marL="742950" rtl="0" algn="l">
              <a:spcBef>
                <a:spcPts val="360"/>
              </a:spcBef>
              <a:spcAft>
                <a:spcPts val="0"/>
              </a:spcAft>
              <a:buClr>
                <a:schemeClr val="dk1"/>
              </a:buClr>
              <a:buSzPts val="1800"/>
              <a:buNone/>
            </a:pPr>
            <a:r>
              <a:t/>
            </a:r>
            <a:endParaRPr sz="1800"/>
          </a:p>
        </p:txBody>
      </p:sp>
      <p:sp>
        <p:nvSpPr>
          <p:cNvPr id="1769" name="Google Shape;1769;p158"/>
          <p:cNvSpPr txBox="1"/>
          <p:nvPr>
            <p:ph type="title"/>
          </p:nvPr>
        </p:nvSpPr>
        <p:spPr>
          <a:xfrm>
            <a:off x="457200" y="2613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de l’esforç</a:t>
            </a:r>
            <a:endParaRPr/>
          </a:p>
        </p:txBody>
      </p:sp>
      <p:sp>
        <p:nvSpPr>
          <p:cNvPr id="1770" name="Google Shape;1770;p158"/>
          <p:cNvSpPr/>
          <p:nvPr/>
        </p:nvSpPr>
        <p:spPr>
          <a:xfrm>
            <a:off x="4495800" y="1687275"/>
            <a:ext cx="2531400" cy="370200"/>
          </a:xfrm>
          <a:prstGeom prst="rect">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UCP = UUCP*TCF*EF</a:t>
            </a:r>
            <a:endParaRPr/>
          </a:p>
        </p:txBody>
      </p:sp>
      <p:sp>
        <p:nvSpPr>
          <p:cNvPr id="1771" name="Google Shape;1771;p158"/>
          <p:cNvSpPr/>
          <p:nvPr/>
        </p:nvSpPr>
        <p:spPr>
          <a:xfrm>
            <a:off x="4510452" y="2400300"/>
            <a:ext cx="3795300" cy="419100"/>
          </a:xfrm>
          <a:prstGeom prst="rect">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Esforç = UCP* Factor de productivitat</a:t>
            </a:r>
            <a:endParaRPr/>
          </a:p>
        </p:txBody>
      </p:sp>
      <p:graphicFrame>
        <p:nvGraphicFramePr>
          <p:cNvPr id="1772" name="Google Shape;1772;p158"/>
          <p:cNvGraphicFramePr/>
          <p:nvPr/>
        </p:nvGraphicFramePr>
        <p:xfrm>
          <a:off x="5387341" y="4581525"/>
          <a:ext cx="3000000" cy="3000000"/>
        </p:xfrm>
        <a:graphic>
          <a:graphicData uri="http://schemas.openxmlformats.org/drawingml/2006/table">
            <a:tbl>
              <a:tblPr bandRow="1" firstRow="1">
                <a:noFill/>
                <a:tableStyleId>{03493B06-510F-48E4-8D01-E1FCA44EE2C6}</a:tableStyleId>
              </a:tblPr>
              <a:tblGrid>
                <a:gridCol w="478000"/>
                <a:gridCol w="2290975"/>
              </a:tblGrid>
              <a:tr h="370850">
                <a:tc>
                  <a:txBody>
                    <a:bodyPr/>
                    <a:lstStyle/>
                    <a:p>
                      <a:pPr indent="0" lvl="0" marL="0" marR="0" rtl="0" algn="ctr">
                        <a:spcBef>
                          <a:spcPts val="0"/>
                        </a:spcBef>
                        <a:spcAft>
                          <a:spcPts val="0"/>
                        </a:spcAft>
                        <a:buNone/>
                      </a:pPr>
                      <a:r>
                        <a:rPr lang="en-US" sz="1600"/>
                        <a:t>V</a:t>
                      </a:r>
                      <a:endParaRPr sz="1600"/>
                    </a:p>
                  </a:txBody>
                  <a:tcPr marT="45725" marB="45725" marR="84400" marL="84400"/>
                </a:tc>
                <a:tc>
                  <a:txBody>
                    <a:bodyPr/>
                    <a:lstStyle/>
                    <a:p>
                      <a:pPr indent="0" lvl="0" marL="0" marR="0" rtl="0" algn="l">
                        <a:spcBef>
                          <a:spcPts val="0"/>
                        </a:spcBef>
                        <a:spcAft>
                          <a:spcPts val="0"/>
                        </a:spcAft>
                        <a:buNone/>
                      </a:pPr>
                      <a:r>
                        <a:rPr lang="en-US" sz="1600"/>
                        <a:t>Factor de Productivitat</a:t>
                      </a:r>
                      <a:endParaRPr sz="1600"/>
                    </a:p>
                  </a:txBody>
                  <a:tcPr marT="45725" marB="45725" marR="84400" marL="8440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n-US" sz="1600"/>
                        <a:t>≤ 2</a:t>
                      </a:r>
                      <a:endParaRPr/>
                    </a:p>
                  </a:txBody>
                  <a:tcPr marT="45725" marB="45725" marR="84400" marL="84400"/>
                </a:tc>
                <a:tc>
                  <a:txBody>
                    <a:bodyPr/>
                    <a:lstStyle/>
                    <a:p>
                      <a:pPr indent="0" lvl="0" marL="0" marR="0" rtl="0" algn="l">
                        <a:spcBef>
                          <a:spcPts val="0"/>
                        </a:spcBef>
                        <a:spcAft>
                          <a:spcPts val="0"/>
                        </a:spcAft>
                        <a:buNone/>
                      </a:pPr>
                      <a:r>
                        <a:rPr lang="en-US" sz="1600"/>
                        <a:t>20 hores persona</a:t>
                      </a:r>
                      <a:endParaRPr sz="1600"/>
                    </a:p>
                  </a:txBody>
                  <a:tcPr marT="45725" marB="45725" marR="84400" marL="8440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n-US" sz="1600"/>
                        <a:t>≤ 4</a:t>
                      </a:r>
                      <a:endParaRPr sz="1600"/>
                    </a:p>
                  </a:txBody>
                  <a:tcPr marT="45725" marB="45725" marR="84400" marL="84400"/>
                </a:tc>
                <a:tc>
                  <a:txBody>
                    <a:bodyPr/>
                    <a:lstStyle/>
                    <a:p>
                      <a:pPr indent="0" lvl="0" marL="0" marR="0" rtl="0" algn="l">
                        <a:spcBef>
                          <a:spcPts val="0"/>
                        </a:spcBef>
                        <a:spcAft>
                          <a:spcPts val="0"/>
                        </a:spcAft>
                        <a:buNone/>
                      </a:pPr>
                      <a:r>
                        <a:rPr lang="en-US" sz="1600"/>
                        <a:t>28 hores persona</a:t>
                      </a:r>
                      <a:endParaRPr sz="1600"/>
                    </a:p>
                  </a:txBody>
                  <a:tcPr marT="45725" marB="45725" marR="84400" marL="84400"/>
                </a:tc>
              </a:tr>
              <a:tr h="370850">
                <a:tc>
                  <a:txBody>
                    <a:bodyPr/>
                    <a:lstStyle/>
                    <a:p>
                      <a:pPr indent="0" lvl="0" marL="0" marR="0" rtl="0" algn="ctr">
                        <a:spcBef>
                          <a:spcPts val="0"/>
                        </a:spcBef>
                        <a:spcAft>
                          <a:spcPts val="0"/>
                        </a:spcAft>
                        <a:buNone/>
                      </a:pPr>
                      <a:r>
                        <a:rPr lang="en-US" sz="1600"/>
                        <a:t>≥ 5</a:t>
                      </a:r>
                      <a:endParaRPr sz="1600"/>
                    </a:p>
                  </a:txBody>
                  <a:tcPr marT="45725" marB="45725" marR="84400" marL="84400"/>
                </a:tc>
                <a:tc>
                  <a:txBody>
                    <a:bodyPr/>
                    <a:lstStyle/>
                    <a:p>
                      <a:pPr indent="0" lvl="0" marL="0" marR="0" rtl="0" algn="l">
                        <a:spcBef>
                          <a:spcPts val="0"/>
                        </a:spcBef>
                        <a:spcAft>
                          <a:spcPts val="0"/>
                        </a:spcAft>
                        <a:buNone/>
                      </a:pPr>
                      <a:r>
                        <a:rPr lang="en-US" sz="1600"/>
                        <a:t>36 o desestimar projecte</a:t>
                      </a:r>
                      <a:endParaRPr sz="1600"/>
                    </a:p>
                  </a:txBody>
                  <a:tcPr marT="45725" marB="45725" marR="84400" marL="844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0"/>
                                        </p:tgtEl>
                                        <p:attrNameLst>
                                          <p:attrName>style.visibility</p:attrName>
                                        </p:attrNameLst>
                                      </p:cBhvr>
                                      <p:to>
                                        <p:strVal val="visible"/>
                                      </p:to>
                                    </p:set>
                                    <p:animEffect filter="fade" transition="in">
                                      <p:cBhvr>
                                        <p:cTn dur="500"/>
                                        <p:tgtEl>
                                          <p:spTgt spid="1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1"/>
                                        </p:tgtEl>
                                        <p:attrNameLst>
                                          <p:attrName>style.visibility</p:attrName>
                                        </p:attrNameLst>
                                      </p:cBhvr>
                                      <p:to>
                                        <p:strVal val="visible"/>
                                      </p:to>
                                    </p:set>
                                    <p:animEffect filter="fade" transition="in">
                                      <p:cBhvr>
                                        <p:cTn dur="500"/>
                                        <p:tgtEl>
                                          <p:spTgt spid="1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2"/>
                                        </p:tgtEl>
                                        <p:attrNameLst>
                                          <p:attrName>style.visibility</p:attrName>
                                        </p:attrNameLst>
                                      </p:cBhvr>
                                      <p:to>
                                        <p:strVal val="visible"/>
                                      </p:to>
                                    </p:set>
                                    <p:animEffect filter="fade" transition="in">
                                      <p:cBhvr>
                                        <p:cTn dur="500"/>
                                        <p:tgtEl>
                                          <p:spTgt spid="1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7" name="Shape 1777"/>
        <p:cNvGrpSpPr/>
        <p:nvPr/>
      </p:nvGrpSpPr>
      <p:grpSpPr>
        <a:xfrm>
          <a:off x="0" y="0"/>
          <a:ext cx="0" cy="0"/>
          <a:chOff x="0" y="0"/>
          <a:chExt cx="0" cy="0"/>
        </a:xfrm>
      </p:grpSpPr>
      <p:sp>
        <p:nvSpPr>
          <p:cNvPr id="1778" name="Google Shape;1778;p1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Esforç del desenvolupament del codi = 40% del projecte</a:t>
            </a:r>
            <a:endParaRPr/>
          </a:p>
          <a:p>
            <a:pPr indent="-139700" lvl="0" marL="342900" rtl="0" algn="l">
              <a:spcBef>
                <a:spcPts val="640"/>
              </a:spcBef>
              <a:spcAft>
                <a:spcPts val="0"/>
              </a:spcAft>
              <a:buClr>
                <a:schemeClr val="dk1"/>
              </a:buClr>
              <a:buSzPts val="3200"/>
              <a:buNone/>
            </a:pPr>
            <a:r>
              <a:t/>
            </a:r>
            <a:endParaRPr/>
          </a:p>
        </p:txBody>
      </p:sp>
      <p:sp>
        <p:nvSpPr>
          <p:cNvPr id="1779" name="Google Shape;1779;p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del projecte</a:t>
            </a:r>
            <a:endParaRPr/>
          </a:p>
        </p:txBody>
      </p:sp>
      <p:graphicFrame>
        <p:nvGraphicFramePr>
          <p:cNvPr id="1780" name="Google Shape;1780;p159"/>
          <p:cNvGraphicFramePr/>
          <p:nvPr/>
        </p:nvGraphicFramePr>
        <p:xfrm>
          <a:off x="2552700" y="3106420"/>
          <a:ext cx="3000000" cy="3000000"/>
        </p:xfrm>
        <a:graphic>
          <a:graphicData uri="http://schemas.openxmlformats.org/drawingml/2006/table">
            <a:tbl>
              <a:tblPr bandRow="1" firstRow="1">
                <a:noFill/>
                <a:tableStyleId>{03493B06-510F-48E4-8D01-E1FCA44EE2C6}</a:tableStyleId>
              </a:tblPr>
              <a:tblGrid>
                <a:gridCol w="2032000"/>
                <a:gridCol w="2032000"/>
                <a:gridCol w="319750"/>
              </a:tblGrid>
              <a:tr h="370850">
                <a:tc>
                  <a:txBody>
                    <a:bodyPr/>
                    <a:lstStyle/>
                    <a:p>
                      <a:pPr indent="0" lvl="0" marL="0" marR="0" rtl="0" algn="l">
                        <a:spcBef>
                          <a:spcPts val="0"/>
                        </a:spcBef>
                        <a:spcAft>
                          <a:spcPts val="0"/>
                        </a:spcAft>
                        <a:buNone/>
                      </a:pPr>
                      <a:r>
                        <a:rPr lang="en-US" sz="1800"/>
                        <a:t>Fase</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r h="370850">
                <a:tc>
                  <a:txBody>
                    <a:bodyPr/>
                    <a:lstStyle/>
                    <a:p>
                      <a:pPr indent="0" lvl="0" marL="0" marR="0" rtl="0" algn="l">
                        <a:spcBef>
                          <a:spcPts val="0"/>
                        </a:spcBef>
                        <a:spcAft>
                          <a:spcPts val="0"/>
                        </a:spcAft>
                        <a:buNone/>
                      </a:pPr>
                      <a:r>
                        <a:rPr lang="en-US" sz="1800"/>
                        <a:t>Projecte complet</a:t>
                      </a:r>
                      <a:endParaRPr sz="1800"/>
                    </a:p>
                  </a:txBody>
                  <a:tcPr marT="45725" marB="45725" marR="84400" marL="84400"/>
                </a:tc>
                <a:tc>
                  <a:txBody>
                    <a:bodyPr/>
                    <a:lstStyle/>
                    <a:p>
                      <a:pPr indent="0" lvl="0" marL="0" marR="0" rtl="0" algn="ctr">
                        <a:spcBef>
                          <a:spcPts val="0"/>
                        </a:spcBef>
                        <a:spcAft>
                          <a:spcPts val="0"/>
                        </a:spcAft>
                        <a:buNone/>
                      </a:pPr>
                      <a:r>
                        <a:rPr lang="en-US" sz="1800"/>
                        <a:t>= Esforç *100/40</a:t>
                      </a:r>
                      <a:endParaRPr sz="1800"/>
                    </a:p>
                  </a:txBody>
                  <a:tcPr marT="45725" marB="45725" marR="84400" marL="84400"/>
                </a:tc>
                <a:tc>
                  <a:txBody>
                    <a:bodyPr/>
                    <a:lstStyle/>
                    <a:p>
                      <a:pPr indent="0" lvl="0" marL="0" marR="0" rtl="0" algn="ctr">
                        <a:spcBef>
                          <a:spcPts val="0"/>
                        </a:spcBef>
                        <a:spcAft>
                          <a:spcPts val="0"/>
                        </a:spcAft>
                        <a:buNone/>
                      </a:pPr>
                      <a:r>
                        <a:rPr lang="en-US" sz="1800"/>
                        <a:t>Y</a:t>
                      </a:r>
                      <a:endParaRPr sz="1800"/>
                    </a:p>
                  </a:txBody>
                  <a:tcPr marT="45725" marB="45725" marR="84400" marL="84400"/>
                </a:tc>
              </a:tr>
              <a:tr h="370850">
                <a:tc>
                  <a:txBody>
                    <a:bodyPr/>
                    <a:lstStyle/>
                    <a:p>
                      <a:pPr indent="0" lvl="0" marL="0" marR="0" rtl="0" algn="l">
                        <a:spcBef>
                          <a:spcPts val="0"/>
                        </a:spcBef>
                        <a:spcAft>
                          <a:spcPts val="0"/>
                        </a:spcAft>
                        <a:buNone/>
                      </a:pPr>
                      <a:r>
                        <a:rPr lang="en-US" sz="1800"/>
                        <a:t>Anàlisi</a:t>
                      </a:r>
                      <a:endParaRPr sz="1800"/>
                    </a:p>
                  </a:txBody>
                  <a:tcPr marT="45725" marB="45725" marR="84400" marL="84400"/>
                </a:tc>
                <a:tc>
                  <a:txBody>
                    <a:bodyPr/>
                    <a:lstStyle/>
                    <a:p>
                      <a:pPr indent="0" lvl="0" marL="0" marR="0" rtl="0" algn="ctr">
                        <a:spcBef>
                          <a:spcPts val="0"/>
                        </a:spcBef>
                        <a:spcAft>
                          <a:spcPts val="0"/>
                        </a:spcAft>
                        <a:buNone/>
                      </a:pPr>
                      <a:r>
                        <a:rPr lang="en-US" sz="1800"/>
                        <a:t>10% Y</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r h="370850">
                <a:tc>
                  <a:txBody>
                    <a:bodyPr/>
                    <a:lstStyle/>
                    <a:p>
                      <a:pPr indent="0" lvl="0" marL="0" marR="0" rtl="0" algn="l">
                        <a:spcBef>
                          <a:spcPts val="0"/>
                        </a:spcBef>
                        <a:spcAft>
                          <a:spcPts val="0"/>
                        </a:spcAft>
                        <a:buNone/>
                      </a:pPr>
                      <a:r>
                        <a:rPr lang="en-US" sz="1800"/>
                        <a:t>Disseny</a:t>
                      </a:r>
                      <a:endParaRPr sz="1800"/>
                    </a:p>
                  </a:txBody>
                  <a:tcPr marT="45725" marB="45725" marR="84400" marL="84400"/>
                </a:tc>
                <a:tc>
                  <a:txBody>
                    <a:bodyPr/>
                    <a:lstStyle/>
                    <a:p>
                      <a:pPr indent="0" lvl="0" marL="0" marR="0" rtl="0" algn="ctr">
                        <a:spcBef>
                          <a:spcPts val="0"/>
                        </a:spcBef>
                        <a:spcAft>
                          <a:spcPts val="0"/>
                        </a:spcAft>
                        <a:buNone/>
                      </a:pPr>
                      <a:r>
                        <a:rPr lang="en-US" sz="1800"/>
                        <a:t>20% Y</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r h="370850">
                <a:tc>
                  <a:txBody>
                    <a:bodyPr/>
                    <a:lstStyle/>
                    <a:p>
                      <a:pPr indent="0" lvl="0" marL="0" marR="0" rtl="0" algn="l">
                        <a:spcBef>
                          <a:spcPts val="0"/>
                        </a:spcBef>
                        <a:spcAft>
                          <a:spcPts val="0"/>
                        </a:spcAft>
                        <a:buNone/>
                      </a:pPr>
                      <a:r>
                        <a:rPr lang="en-US" sz="1800"/>
                        <a:t>Programació</a:t>
                      </a:r>
                      <a:endParaRPr sz="1800"/>
                    </a:p>
                  </a:txBody>
                  <a:tcPr marT="45725" marB="45725" marR="84400" marL="8440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a:t>
                      </a:r>
                      <a:endParaRPr/>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r h="370850">
                <a:tc>
                  <a:txBody>
                    <a:bodyPr/>
                    <a:lstStyle/>
                    <a:p>
                      <a:pPr indent="0" lvl="0" marL="0" marR="0" rtl="0" algn="l">
                        <a:spcBef>
                          <a:spcPts val="0"/>
                        </a:spcBef>
                        <a:spcAft>
                          <a:spcPts val="0"/>
                        </a:spcAft>
                        <a:buNone/>
                      </a:pPr>
                      <a:r>
                        <a:rPr lang="en-US" sz="1800"/>
                        <a:t>Proves</a:t>
                      </a:r>
                      <a:endParaRPr sz="1800"/>
                    </a:p>
                  </a:txBody>
                  <a:tcPr marT="45725" marB="45725" marR="84400" marL="84400"/>
                </a:tc>
                <a:tc>
                  <a:txBody>
                    <a:bodyPr/>
                    <a:lstStyle/>
                    <a:p>
                      <a:pPr indent="0" lvl="0" marL="0" marR="0" rtl="0" algn="ctr">
                        <a:spcBef>
                          <a:spcPts val="0"/>
                        </a:spcBef>
                        <a:spcAft>
                          <a:spcPts val="0"/>
                        </a:spcAft>
                        <a:buNone/>
                      </a:pPr>
                      <a:r>
                        <a:rPr lang="en-US" sz="1800"/>
                        <a:t>15%</a:t>
                      </a:r>
                      <a:r>
                        <a:rPr lang="en-US" sz="1800"/>
                        <a:t> Y</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r h="370850">
                <a:tc>
                  <a:txBody>
                    <a:bodyPr/>
                    <a:lstStyle/>
                    <a:p>
                      <a:pPr indent="0" lvl="0" marL="0" marR="0" rtl="0" algn="l">
                        <a:spcBef>
                          <a:spcPts val="0"/>
                        </a:spcBef>
                        <a:spcAft>
                          <a:spcPts val="0"/>
                        </a:spcAft>
                        <a:buNone/>
                      </a:pPr>
                      <a:r>
                        <a:rPr lang="en-US" sz="1800"/>
                        <a:t>Contingències</a:t>
                      </a:r>
                      <a:endParaRPr sz="1800"/>
                    </a:p>
                  </a:txBody>
                  <a:tcPr marT="45725" marB="45725" marR="84400" marL="84400"/>
                </a:tc>
                <a:tc>
                  <a:txBody>
                    <a:bodyPr/>
                    <a:lstStyle/>
                    <a:p>
                      <a:pPr indent="0" lvl="0" marL="0" marR="0" rtl="0" algn="ctr">
                        <a:spcBef>
                          <a:spcPts val="0"/>
                        </a:spcBef>
                        <a:spcAft>
                          <a:spcPts val="0"/>
                        </a:spcAft>
                        <a:buNone/>
                      </a:pPr>
                      <a:r>
                        <a:rPr lang="en-US" sz="1800"/>
                        <a:t>15% Y</a:t>
                      </a:r>
                      <a:endParaRPr sz="1800"/>
                    </a:p>
                  </a:txBody>
                  <a:tcPr marT="45725" marB="45725" marR="84400" marL="84400"/>
                </a:tc>
                <a:tc>
                  <a:txBody>
                    <a:bodyPr/>
                    <a:lstStyle/>
                    <a:p>
                      <a:pPr indent="0" lvl="0" marL="0" marR="0" rtl="0" algn="ctr">
                        <a:spcBef>
                          <a:spcPts val="0"/>
                        </a:spcBef>
                        <a:spcAft>
                          <a:spcPts val="0"/>
                        </a:spcAft>
                        <a:buNone/>
                      </a:pPr>
                      <a:r>
                        <a:t/>
                      </a:r>
                      <a:endParaRPr sz="1800"/>
                    </a:p>
                  </a:txBody>
                  <a:tcPr marT="45725" marB="45725" marR="84400" marL="844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2" name="Shape 272"/>
        <p:cNvGrpSpPr/>
        <p:nvPr/>
      </p:nvGrpSpPr>
      <p:grpSpPr>
        <a:xfrm>
          <a:off x="0" y="0"/>
          <a:ext cx="0" cy="0"/>
          <a:chOff x="0" y="0"/>
          <a:chExt cx="0" cy="0"/>
        </a:xfrm>
      </p:grpSpPr>
      <p:sp>
        <p:nvSpPr>
          <p:cNvPr id="273" name="Google Shape;273;p44"/>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Estimació de recursos p</a:t>
            </a:r>
            <a:r>
              <a:rPr lang="en-US" sz="4000"/>
              <a:t>er </a:t>
            </a:r>
            <a:r>
              <a:rPr b="0" i="0" lang="en-US" sz="4000" u="none">
                <a:solidFill>
                  <a:schemeClr val="dk1"/>
                </a:solidFill>
                <a:latin typeface="Calibri"/>
                <a:ea typeface="Calibri"/>
                <a:cs typeface="Calibri"/>
                <a:sym typeface="Calibri"/>
              </a:rPr>
              <a:t>cada activi</a:t>
            </a:r>
            <a:r>
              <a:rPr lang="en-US" sz="4000"/>
              <a:t>tat</a:t>
            </a:r>
            <a:endParaRPr/>
          </a:p>
        </p:txBody>
      </p:sp>
      <p:sp>
        <p:nvSpPr>
          <p:cNvPr id="274" name="Google Shape;274;p44"/>
          <p:cNvSpPr txBox="1"/>
          <p:nvPr>
            <p:ph idx="1" type="body"/>
          </p:nvPr>
        </p:nvSpPr>
        <p:spPr>
          <a:xfrm>
            <a:off x="228600" y="1676400"/>
            <a:ext cx="4244975" cy="4800600"/>
          </a:xfrm>
          <a:prstGeom prst="rect">
            <a:avLst/>
          </a:prstGeom>
          <a:noFill/>
          <a:ln>
            <a:noFill/>
          </a:ln>
        </p:spPr>
        <p:txBody>
          <a:bodyPr anchorCtr="0" anchor="t" bIns="45700" lIns="91425" spcFirstLastPara="1" rIns="91425" wrap="square" tIns="45700">
            <a:noAutofit/>
          </a:bodyPr>
          <a:lstStyle/>
          <a:p>
            <a:pPr indent="-266700" lvl="0" marL="34290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Implica determinar quins són els recursos i quina quantitat de cada un es farà servir i quan estarà disponible.</a:t>
            </a:r>
            <a:endParaRPr b="0" i="0" sz="2000" u="none">
              <a:solidFill>
                <a:schemeClr val="dk1"/>
              </a:solidFill>
              <a:latin typeface="Calibri"/>
              <a:ea typeface="Calibri"/>
              <a:cs typeface="Calibri"/>
              <a:sym typeface="Calibri"/>
            </a:endParaRPr>
          </a:p>
          <a:p>
            <a:pPr indent="-234950" lvl="1" marL="74295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Persones.</a:t>
            </a:r>
            <a:endParaRPr sz="2000"/>
          </a:p>
          <a:p>
            <a:pPr indent="-234950" lvl="1" marL="74295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equips</a:t>
            </a:r>
            <a:r>
              <a:rPr lang="en-US" sz="2000"/>
              <a:t> i </a:t>
            </a:r>
            <a:r>
              <a:rPr b="0" i="0" lang="en-US" sz="2000" u="none">
                <a:solidFill>
                  <a:schemeClr val="dk1"/>
                </a:solidFill>
                <a:latin typeface="Calibri"/>
                <a:ea typeface="Calibri"/>
                <a:cs typeface="Calibri"/>
                <a:sym typeface="Calibri"/>
              </a:rPr>
              <a:t>materials</a:t>
            </a:r>
            <a:endParaRPr sz="2000"/>
          </a:p>
          <a:p>
            <a:pPr indent="-234950" lvl="1" marL="74295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programari</a:t>
            </a:r>
            <a:endParaRPr sz="2000"/>
          </a:p>
          <a:p>
            <a:pPr indent="-234950" lvl="1" marL="74295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altre</a:t>
            </a:r>
            <a:r>
              <a:rPr lang="en-US" sz="2000"/>
              <a:t>s</a:t>
            </a:r>
            <a:endParaRPr sz="2000"/>
          </a:p>
          <a:p>
            <a:pPr indent="-266700" lvl="0" marL="342900" rtl="0" algn="l">
              <a:lnSpc>
                <a:spcPct val="10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Es coordina amb el procés d'estimació de costos</a:t>
            </a:r>
            <a:endParaRPr/>
          </a:p>
          <a:p>
            <a:pPr indent="0" lvl="0" marL="742950" marR="0" rtl="0" algn="l">
              <a:lnSpc>
                <a:spcPct val="100000"/>
              </a:lnSpc>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9" name="Shape 279"/>
        <p:cNvGrpSpPr/>
        <p:nvPr/>
      </p:nvGrpSpPr>
      <p:grpSpPr>
        <a:xfrm>
          <a:off x="0" y="0"/>
          <a:ext cx="0" cy="0"/>
          <a:chOff x="0" y="0"/>
          <a:chExt cx="0" cy="0"/>
        </a:xfrm>
      </p:grpSpPr>
      <p:sp>
        <p:nvSpPr>
          <p:cNvPr id="280" name="Google Shape;280;p45"/>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Estimació de recursos</a:t>
            </a:r>
            <a:endParaRPr/>
          </a:p>
        </p:txBody>
      </p:sp>
      <p:sp>
        <p:nvSpPr>
          <p:cNvPr id="281" name="Google Shape;281;p45"/>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L</a:t>
            </a:r>
            <a:r>
              <a:rPr b="0" i="0" lang="en-US" sz="2400" u="none">
                <a:solidFill>
                  <a:schemeClr val="dk1"/>
                </a:solidFill>
                <a:latin typeface="Calibri"/>
                <a:ea typeface="Calibri"/>
                <a:cs typeface="Calibri"/>
                <a:sym typeface="Calibri"/>
              </a:rPr>
              <a:t>'estimació involucra tractar preveure els recursos necessaris per produir un producte, servei o resultat específic.</a:t>
            </a:r>
            <a:endParaRPr sz="2400"/>
          </a:p>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L'estimació es beneficia per experiències anteriors (banc d'estimacions comercials, l'experiència de l'equip o l'opinió d'especialistes</a:t>
            </a:r>
            <a:r>
              <a:rPr lang="en-US" sz="2400"/>
              <a:t>)</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És</a:t>
            </a:r>
            <a:r>
              <a:rPr b="0" i="0" lang="en-US" sz="2400" u="none">
                <a:solidFill>
                  <a:schemeClr val="dk1"/>
                </a:solidFill>
                <a:latin typeface="Calibri"/>
                <a:ea typeface="Calibri"/>
                <a:cs typeface="Calibri"/>
                <a:sym typeface="Calibri"/>
              </a:rPr>
              <a:t> fonamental que qui fa l'estimació tingui experiència en el treball i que involucri en el possible a les persones que van ha realitzar el treball.</a:t>
            </a:r>
            <a:endParaRPr sz="2400"/>
          </a:p>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És imperativa la documentació de tota la referència utilitzada per fer una estimació inclosa la data i la font de consulta.</a:t>
            </a:r>
            <a:endParaRPr sz="2400"/>
          </a:p>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És molt comú l'ús de reserves de contingència.</a:t>
            </a:r>
            <a:endParaRPr/>
          </a:p>
          <a:p>
            <a:pPr indent="0" lvl="0" marL="342900" rtl="0" algn="l">
              <a:lnSpc>
                <a:spcPct val="100000"/>
              </a:lnSpc>
              <a:spcBef>
                <a:spcPts val="48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6" name="Shape 286"/>
        <p:cNvGrpSpPr/>
        <p:nvPr/>
      </p:nvGrpSpPr>
      <p:grpSpPr>
        <a:xfrm>
          <a:off x="0" y="0"/>
          <a:ext cx="0" cy="0"/>
          <a:chOff x="0" y="0"/>
          <a:chExt cx="0" cy="0"/>
        </a:xfrm>
      </p:grpSpPr>
      <p:sp>
        <p:nvSpPr>
          <p:cNvPr id="287" name="Google Shape;287;p46"/>
          <p:cNvSpPr txBox="1"/>
          <p:nvPr>
            <p:ph type="title"/>
          </p:nvPr>
        </p:nvSpPr>
        <p:spPr>
          <a:xfrm>
            <a:off x="236537" y="762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Estimació de la dura</a:t>
            </a:r>
            <a:r>
              <a:rPr lang="en-US" sz="4000">
                <a:solidFill>
                  <a:srgbClr val="000000"/>
                </a:solidFill>
              </a:rPr>
              <a:t>da </a:t>
            </a:r>
            <a:r>
              <a:rPr b="0" i="0" lang="en-US" sz="4000" u="none">
                <a:solidFill>
                  <a:srgbClr val="000000"/>
                </a:solidFill>
                <a:latin typeface="Calibri"/>
                <a:ea typeface="Calibri"/>
                <a:cs typeface="Calibri"/>
                <a:sym typeface="Calibri"/>
              </a:rPr>
              <a:t>de cada activi</a:t>
            </a:r>
            <a:r>
              <a:rPr lang="en-US" sz="4000">
                <a:solidFill>
                  <a:srgbClr val="000000"/>
                </a:solidFill>
              </a:rPr>
              <a:t>tat</a:t>
            </a:r>
            <a:endParaRPr/>
          </a:p>
        </p:txBody>
      </p:sp>
      <p:sp>
        <p:nvSpPr>
          <p:cNvPr id="288" name="Google Shape;288;p46"/>
          <p:cNvSpPr txBox="1"/>
          <p:nvPr>
            <p:ph idx="1" type="body"/>
          </p:nvPr>
        </p:nvSpPr>
        <p:spPr>
          <a:xfrm>
            <a:off x="381000" y="2057400"/>
            <a:ext cx="5350800" cy="41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Utilitza informació sobre:</a:t>
            </a:r>
            <a:endParaRPr sz="2000"/>
          </a:p>
          <a:p>
            <a:pPr indent="-234950" lvl="1" marL="74295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Abast de</a:t>
            </a:r>
            <a:r>
              <a:rPr lang="en-US" sz="2000"/>
              <a:t>l treball</a:t>
            </a:r>
            <a:r>
              <a:rPr b="0" i="0" lang="en-US" sz="2000" u="none">
                <a:solidFill>
                  <a:schemeClr val="dk1"/>
                </a:solidFill>
                <a:latin typeface="Calibri"/>
                <a:ea typeface="Calibri"/>
                <a:cs typeface="Calibri"/>
                <a:sym typeface="Calibri"/>
              </a:rPr>
              <a:t> de l'activitat del cronograma</a:t>
            </a:r>
            <a:endParaRPr sz="2000"/>
          </a:p>
          <a:p>
            <a:pPr indent="-234950" lvl="1" marL="74295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Tipus de recursos necessaris</a:t>
            </a:r>
            <a:endParaRPr sz="2000"/>
          </a:p>
          <a:p>
            <a:pPr indent="-234950" lvl="1" marL="74295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Quantitats de recursos estima</a:t>
            </a:r>
            <a:r>
              <a:rPr lang="en-US" sz="2000"/>
              <a:t>t</a:t>
            </a:r>
            <a:r>
              <a:rPr b="0" i="0" lang="en-US" sz="2000" u="none">
                <a:solidFill>
                  <a:schemeClr val="dk1"/>
                </a:solidFill>
                <a:latin typeface="Calibri"/>
                <a:ea typeface="Calibri"/>
                <a:cs typeface="Calibri"/>
                <a:sym typeface="Calibri"/>
              </a:rPr>
              <a:t>s</a:t>
            </a:r>
            <a:endParaRPr sz="2000"/>
          </a:p>
          <a:p>
            <a:pPr indent="-234950" lvl="1" marL="74295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Calendaris de disponibilitat del recurs</a:t>
            </a:r>
            <a:endParaRPr sz="2000"/>
          </a:p>
          <a:p>
            <a:pPr indent="-2667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L'estimació és un procés gradual</a:t>
            </a:r>
            <a:endParaRPr/>
          </a:p>
          <a:p>
            <a:pPr indent="0" lvl="0" marL="742950" marR="0" rtl="0" algn="l">
              <a:lnSpc>
                <a:spcPct val="100000"/>
              </a:lnSpc>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3" name="Shape 293"/>
        <p:cNvGrpSpPr/>
        <p:nvPr/>
      </p:nvGrpSpPr>
      <p:grpSpPr>
        <a:xfrm>
          <a:off x="0" y="0"/>
          <a:ext cx="0" cy="0"/>
          <a:chOff x="0" y="0"/>
          <a:chExt cx="0" cy="0"/>
        </a:xfrm>
      </p:grpSpPr>
      <p:sp>
        <p:nvSpPr>
          <p:cNvPr id="294" name="Google Shape;294;p4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Estimació de t</a:t>
            </a:r>
            <a:r>
              <a:rPr lang="en-US"/>
              <a:t>emps</a:t>
            </a:r>
            <a:endParaRPr/>
          </a:p>
        </p:txBody>
      </p:sp>
      <p:sp>
        <p:nvSpPr>
          <p:cNvPr id="295" name="Google Shape;295;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Per estimar temps cal:</a:t>
            </a:r>
            <a:endParaRPr sz="2400"/>
          </a:p>
          <a:p>
            <a:pPr indent="-260350" lvl="1" marL="74295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Estimar la quantitat d'esforç necessari</a:t>
            </a:r>
            <a:endParaRPr sz="2400"/>
          </a:p>
          <a:p>
            <a:pPr indent="-260350" lvl="1" marL="74295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Estimar la quantitat prevista del recurs a ser aplicat</a:t>
            </a:r>
            <a:endParaRPr sz="2400"/>
          </a:p>
          <a:p>
            <a:pPr indent="-260350" lvl="1" marL="74295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Estimar la quantitat de períodes laborals necessari</a:t>
            </a:r>
            <a:endParaRPr sz="2400"/>
          </a:p>
          <a:p>
            <a:pPr indent="-2921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Tot es documenta, per justificar l'estimació.</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Es treballa amb calendari de treball i calendari de recursos laborals</a:t>
            </a:r>
            <a:r>
              <a:rPr lang="en-US" sz="2400"/>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48"/>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Característi</a:t>
            </a:r>
            <a:r>
              <a:rPr lang="en-US"/>
              <a:t>ques</a:t>
            </a:r>
            <a:r>
              <a:rPr b="0" i="0" lang="en-US" sz="4400" u="none">
                <a:solidFill>
                  <a:schemeClr val="dk1"/>
                </a:solidFill>
                <a:latin typeface="Calibri"/>
                <a:ea typeface="Calibri"/>
                <a:cs typeface="Calibri"/>
                <a:sym typeface="Calibri"/>
              </a:rPr>
              <a:t> de l</a:t>
            </a:r>
            <a:r>
              <a:rPr lang="en-US"/>
              <a:t>’</a:t>
            </a:r>
            <a:r>
              <a:rPr b="0" i="0" lang="en-US" sz="4400" u="none">
                <a:solidFill>
                  <a:schemeClr val="dk1"/>
                </a:solidFill>
                <a:latin typeface="Calibri"/>
                <a:ea typeface="Calibri"/>
                <a:cs typeface="Calibri"/>
                <a:sym typeface="Calibri"/>
              </a:rPr>
              <a:t>estimació</a:t>
            </a:r>
            <a:endParaRPr/>
          </a:p>
        </p:txBody>
      </p:sp>
      <p:sp>
        <p:nvSpPr>
          <p:cNvPr id="302" name="Google Shape;302;p48"/>
          <p:cNvSpPr txBox="1"/>
          <p:nvPr>
            <p:ph idx="1" type="body"/>
          </p:nvPr>
        </p:nvSpPr>
        <p:spPr>
          <a:xfrm>
            <a:off x="330575" y="1166025"/>
            <a:ext cx="8229600" cy="513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No és una ciència exacta, és predicció (però no endevinació). És una valoració amb un marge d'error → Definir procés per estimar amb risc acceptable</a:t>
            </a:r>
            <a:endParaRPr sz="2000"/>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S'ha de fer a priori, però quan s'avança més fiable → es refinarà</a:t>
            </a:r>
            <a:endParaRPr sz="2000"/>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No és estimació en € si no en esforç per desenvolupar el projecte. Esforç mesurat en homes-mes = nombre de persones que han de treballar per aconseguir objectiu. Coneixent esforç s'obté cost €.</a:t>
            </a:r>
            <a:endParaRPr sz="2000"/>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Un problema és que el producte és difícil de mesurar, no és un procés repetitiu i producte final gairebé mai és el mateix.</a:t>
            </a:r>
            <a:endParaRPr sz="2000"/>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Es pot distribuir l'esforç entre les diferents parts de desenvolupament del sistema informàtic (en fase execució): Fase de definició i anàlisi 10-25%, fase de disseny 20-25%, fase de construcció 15-20% i proves 30-40 %. Però pot variar distribució segons projecte.</a:t>
            </a:r>
            <a:endParaRPr b="0" i="0" sz="20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7" name="Shape 307"/>
        <p:cNvGrpSpPr/>
        <p:nvPr/>
      </p:nvGrpSpPr>
      <p:grpSpPr>
        <a:xfrm>
          <a:off x="0" y="0"/>
          <a:ext cx="0" cy="0"/>
          <a:chOff x="0" y="0"/>
          <a:chExt cx="0" cy="0"/>
        </a:xfrm>
      </p:grpSpPr>
      <p:sp>
        <p:nvSpPr>
          <p:cNvPr id="308" name="Google Shape;308;p49"/>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Ferramentes</a:t>
            </a:r>
            <a:r>
              <a:rPr b="0" i="0" lang="en-US" sz="4400" u="none">
                <a:solidFill>
                  <a:schemeClr val="dk1"/>
                </a:solidFill>
                <a:latin typeface="Calibri"/>
                <a:ea typeface="Calibri"/>
                <a:cs typeface="Calibri"/>
                <a:sym typeface="Calibri"/>
              </a:rPr>
              <a:t> </a:t>
            </a:r>
            <a:endParaRPr/>
          </a:p>
        </p:txBody>
      </p:sp>
      <p:sp>
        <p:nvSpPr>
          <p:cNvPr id="309" name="Google Shape;309;p49"/>
          <p:cNvSpPr txBox="1"/>
          <p:nvPr>
            <p:ph idx="1" type="body"/>
          </p:nvPr>
        </p:nvSpPr>
        <p:spPr>
          <a:xfrm>
            <a:off x="236537" y="981075"/>
            <a:ext cx="8602662" cy="5327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Estimació param</a:t>
            </a:r>
            <a:r>
              <a:rPr lang="en-US"/>
              <a:t>è</a:t>
            </a:r>
            <a:r>
              <a:rPr b="0" i="0" lang="en-US" sz="3200" u="none">
                <a:solidFill>
                  <a:schemeClr val="dk1"/>
                </a:solidFill>
                <a:latin typeface="Calibri"/>
                <a:ea typeface="Calibri"/>
                <a:cs typeface="Calibri"/>
                <a:sym typeface="Calibri"/>
              </a:rPr>
              <a:t>trica:</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Utilitza relació estadística entre dades històriques i altres variables (p.e. línies de codi, nombre d'errors ...) per calcular cost, pressupost i durada</a:t>
            </a:r>
            <a:endParaRPr b="0" i="0" sz="2800" u="none">
              <a:solidFill>
                <a:schemeClr val="dk1"/>
              </a:solidFill>
              <a:latin typeface="Calibri"/>
              <a:ea typeface="Calibri"/>
              <a:cs typeface="Calibri"/>
              <a:sym typeface="Calibri"/>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Durada = quantitat de treball per realitzar * quantitat d'hores de treball per unitat de treball. P.e. Nombre de funcions * nombre hores cada funció</a:t>
            </a:r>
            <a:endParaRPr/>
          </a:p>
          <a:p>
            <a:pPr indent="-285750" lvl="1" marL="74295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4" name="Shape 314"/>
        <p:cNvGrpSpPr/>
        <p:nvPr/>
      </p:nvGrpSpPr>
      <p:grpSpPr>
        <a:xfrm>
          <a:off x="0" y="0"/>
          <a:ext cx="0" cy="0"/>
          <a:chOff x="0" y="0"/>
          <a:chExt cx="0" cy="0"/>
        </a:xfrm>
      </p:grpSpPr>
      <p:sp>
        <p:nvSpPr>
          <p:cNvPr id="315" name="Google Shape;315;p50"/>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Mesures</a:t>
            </a:r>
            <a:r>
              <a:rPr b="0" i="0" lang="en-US" sz="4400" u="none">
                <a:solidFill>
                  <a:schemeClr val="dk1"/>
                </a:solidFill>
                <a:latin typeface="Calibri"/>
                <a:ea typeface="Calibri"/>
                <a:cs typeface="Calibri"/>
                <a:sym typeface="Calibri"/>
              </a:rPr>
              <a:t> estimació </a:t>
            </a:r>
            <a:r>
              <a:rPr lang="en-US"/>
              <a:t>programari</a:t>
            </a:r>
            <a:endParaRPr/>
          </a:p>
        </p:txBody>
      </p:sp>
      <p:sp>
        <p:nvSpPr>
          <p:cNvPr id="316" name="Google Shape;316;p50"/>
          <p:cNvSpPr txBox="1"/>
          <p:nvPr>
            <p:ph idx="1" type="body"/>
          </p:nvPr>
        </p:nvSpPr>
        <p:spPr>
          <a:xfrm>
            <a:off x="236537" y="981075"/>
            <a:ext cx="8678862" cy="5327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Una mesura de programari és el nombre de línies de codi produïdes (LDC), el nombre d'errors detectats, la funcionalitat, la qualitat, la fiabilitat de codi, etc.</a:t>
            </a:r>
            <a:endParaRPr sz="2800"/>
          </a:p>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Una mètrica és el nombre d'errors per línies de codi p.e. (Erros / LDC)</a:t>
            </a:r>
            <a:endParaRPr sz="2800"/>
          </a:p>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Les mesures sobre programari poden ser: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400" u="none">
                <a:solidFill>
                  <a:schemeClr val="dk1"/>
                </a:solidFill>
                <a:latin typeface="Calibri"/>
                <a:ea typeface="Calibri"/>
                <a:cs typeface="Calibri"/>
                <a:sym typeface="Calibri"/>
              </a:rPr>
              <a:t>Directes: fàcils de recollir. P.e. LDC, núm. errors detectats, nombre de pàgines de documentació produïdes </a:t>
            </a:r>
            <a:r>
              <a:rPr lang="en-US" sz="2400"/>
              <a:t>…</a:t>
            </a:r>
            <a:endParaRPr b="0" i="0" sz="2400" u="non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Char char="–"/>
            </a:pPr>
            <a:r>
              <a:rPr b="0" i="0" lang="en-US" sz="2400" u="none">
                <a:solidFill>
                  <a:schemeClr val="dk1"/>
                </a:solidFill>
                <a:latin typeface="Calibri"/>
                <a:ea typeface="Calibri"/>
                <a:cs typeface="Calibri"/>
                <a:sym typeface="Calibri"/>
              </a:rPr>
              <a:t>Indirectes: són difícils d'avaluar i només es poden obtenir a partir d'altres mesures. P.e: funcionalitat, qualitat, fiabilitat de codi, facilitat d</a:t>
            </a:r>
            <a:r>
              <a:rPr lang="en-US" sz="2400"/>
              <a:t>e </a:t>
            </a:r>
            <a:r>
              <a:rPr b="0" i="0" lang="en-US" sz="2400" u="none">
                <a:solidFill>
                  <a:schemeClr val="dk1"/>
                </a:solidFill>
                <a:latin typeface="Calibri"/>
                <a:ea typeface="Calibri"/>
                <a:cs typeface="Calibri"/>
                <a:sym typeface="Calibri"/>
              </a:rPr>
              <a:t>manteniment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 name="Shape 166"/>
        <p:cNvGrpSpPr/>
        <p:nvPr/>
      </p:nvGrpSpPr>
      <p:grpSpPr>
        <a:xfrm>
          <a:off x="0" y="0"/>
          <a:ext cx="0" cy="0"/>
          <a:chOff x="0" y="0"/>
          <a:chExt cx="0" cy="0"/>
        </a:xfrm>
      </p:grpSpPr>
      <p:sp>
        <p:nvSpPr>
          <p:cNvPr id="167" name="Google Shape;167;p33"/>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Gestió del T</a:t>
            </a:r>
            <a:r>
              <a:rPr b="1" lang="en-US" sz="2800"/>
              <a:t>emps</a:t>
            </a:r>
            <a:r>
              <a:rPr b="1" i="0" lang="en-US" sz="2800" u="none">
                <a:solidFill>
                  <a:schemeClr val="dk1"/>
                </a:solidFill>
                <a:latin typeface="Calibri"/>
                <a:ea typeface="Calibri"/>
                <a:cs typeface="Calibri"/>
                <a:sym typeface="Calibri"/>
              </a:rPr>
              <a:t> </a:t>
            </a:r>
            <a:r>
              <a:rPr b="1" lang="en-US" sz="2800"/>
              <a:t>i Costos d’un projecte</a:t>
            </a:r>
            <a:endParaRPr/>
          </a:p>
        </p:txBody>
      </p:sp>
      <p:sp>
        <p:nvSpPr>
          <p:cNvPr id="168" name="Google Shape;168;p33"/>
          <p:cNvSpPr txBox="1"/>
          <p:nvPr>
            <p:ph idx="1" type="body"/>
          </p:nvPr>
        </p:nvSpPr>
        <p:spPr>
          <a:xfrm>
            <a:off x="1143000" y="1524000"/>
            <a:ext cx="7767637" cy="4435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rial"/>
              <a:buChar char="•"/>
            </a:pPr>
            <a:r>
              <a:rPr lang="en-US" sz="1800"/>
              <a:t>Tasques gestió temps:</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Definició d</a:t>
            </a:r>
            <a:r>
              <a:rPr lang="en-US" sz="1800"/>
              <a:t>’a</a:t>
            </a:r>
            <a:r>
              <a:rPr b="0" i="0" lang="en-US" sz="1800" u="none" cap="none" strike="noStrike">
                <a:solidFill>
                  <a:schemeClr val="dk1"/>
                </a:solidFill>
                <a:latin typeface="Calibri"/>
                <a:ea typeface="Calibri"/>
                <a:cs typeface="Calibri"/>
                <a:sym typeface="Calibri"/>
              </a:rPr>
              <a:t>ctivi</a:t>
            </a:r>
            <a:r>
              <a:rPr lang="en-US" sz="1800"/>
              <a:t>tat</a:t>
            </a:r>
            <a:r>
              <a:rPr b="0" i="0" lang="en-US" sz="1800" u="none" cap="none" strike="noStrike">
                <a:solidFill>
                  <a:schemeClr val="dk1"/>
                </a:solidFill>
                <a:latin typeface="Calibri"/>
                <a:ea typeface="Calibri"/>
                <a:cs typeface="Calibri"/>
                <a:sym typeface="Calibri"/>
              </a:rPr>
              <a:t>s</a:t>
            </a:r>
            <a:endParaRPr/>
          </a:p>
          <a:p>
            <a:pPr indent="-285750" lvl="1" marL="742950" marR="0" rtl="0" algn="l">
              <a:lnSpc>
                <a:spcPct val="80000"/>
              </a:lnSpc>
              <a:spcBef>
                <a:spcPts val="360"/>
              </a:spcBef>
              <a:spcAft>
                <a:spcPts val="0"/>
              </a:spcAft>
              <a:buSzPts val="1800"/>
              <a:buChar char="–"/>
            </a:pPr>
            <a:r>
              <a:rPr lang="en-US" sz="1800"/>
              <a:t>Seqüenciació de les activitats</a:t>
            </a:r>
            <a:endParaRPr sz="1800"/>
          </a:p>
          <a:p>
            <a:pPr indent="-285750" lvl="1" marL="742950" marR="0" rtl="0" algn="l">
              <a:lnSpc>
                <a:spcPct val="80000"/>
              </a:lnSpc>
              <a:spcBef>
                <a:spcPts val="360"/>
              </a:spcBef>
              <a:spcAft>
                <a:spcPts val="0"/>
              </a:spcAft>
              <a:buSzPts val="1800"/>
              <a:buChar char="–"/>
            </a:pPr>
            <a:r>
              <a:rPr lang="en-US" sz="1800"/>
              <a:t>Estimació de recursos de les activitats</a:t>
            </a:r>
            <a:endParaRPr sz="1800"/>
          </a:p>
          <a:p>
            <a:pPr indent="-285750" lvl="1" marL="742950" marR="0" rtl="0" algn="l">
              <a:lnSpc>
                <a:spcPct val="80000"/>
              </a:lnSpc>
              <a:spcBef>
                <a:spcPts val="360"/>
              </a:spcBef>
              <a:spcAft>
                <a:spcPts val="0"/>
              </a:spcAft>
              <a:buSzPts val="1800"/>
              <a:buChar char="–"/>
            </a:pPr>
            <a:r>
              <a:rPr lang="en-US" sz="1800"/>
              <a:t>Estimació de duració de les activitats</a:t>
            </a:r>
            <a:endParaRPr sz="1800"/>
          </a:p>
          <a:p>
            <a:pPr indent="-285750" lvl="1" marL="742950" marR="0" rtl="0" algn="l">
              <a:lnSpc>
                <a:spcPct val="80000"/>
              </a:lnSpc>
              <a:spcBef>
                <a:spcPts val="360"/>
              </a:spcBef>
              <a:spcAft>
                <a:spcPts val="0"/>
              </a:spcAft>
              <a:buSzPts val="1800"/>
              <a:buChar char="–"/>
            </a:pPr>
            <a:r>
              <a:rPr lang="en-US" sz="1800"/>
              <a:t>Desenvolupament del cronograma</a:t>
            </a:r>
            <a:endParaRPr sz="1800"/>
          </a:p>
          <a:p>
            <a:pPr indent="-285750" lvl="1" marL="742950" marR="0" rtl="0" algn="l">
              <a:lnSpc>
                <a:spcPct val="80000"/>
              </a:lnSpc>
              <a:spcBef>
                <a:spcPts val="360"/>
              </a:spcBef>
              <a:spcAft>
                <a:spcPts val="0"/>
              </a:spcAft>
              <a:buSzPts val="1800"/>
              <a:buChar char="–"/>
            </a:pPr>
            <a:r>
              <a:rPr lang="en-US" sz="1800"/>
              <a:t>Control del cronograma</a:t>
            </a:r>
            <a:endParaRPr sz="1800"/>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Ta</a:t>
            </a:r>
            <a:r>
              <a:rPr lang="en-US" sz="1800"/>
              <a:t>sques gestió de costos</a:t>
            </a:r>
            <a:endParaRPr b="0" i="0" sz="2000" u="none" cap="none" strike="noStrike">
              <a:solidFill>
                <a:schemeClr val="dk1"/>
              </a:solidFill>
              <a:latin typeface="Calibri"/>
              <a:ea typeface="Calibri"/>
              <a:cs typeface="Calibri"/>
              <a:sym typeface="Calibri"/>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Estimació de cost</a:t>
            </a:r>
            <a:r>
              <a:rPr lang="en-US" sz="1800"/>
              <a:t>o</a:t>
            </a:r>
            <a:r>
              <a:rPr b="0" i="0" lang="en-US" sz="1800" u="none" cap="none" strike="noStrike">
                <a:solidFill>
                  <a:schemeClr val="dk1"/>
                </a:solidFill>
                <a:latin typeface="Calibri"/>
                <a:ea typeface="Calibri"/>
                <a:cs typeface="Calibri"/>
                <a:sym typeface="Calibri"/>
              </a:rPr>
              <a:t>s</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Control de cost</a:t>
            </a:r>
            <a:r>
              <a:rPr lang="en-US" sz="1800"/>
              <a:t>o</a:t>
            </a:r>
            <a:r>
              <a:rPr b="0" i="0" lang="en-US" sz="1800" u="none" cap="none" strike="noStrike">
                <a:solidFill>
                  <a:schemeClr val="dk1"/>
                </a:solidFill>
                <a:latin typeface="Calibri"/>
                <a:ea typeface="Calibri"/>
                <a:cs typeface="Calibri"/>
                <a:sym typeface="Calibri"/>
              </a:rPr>
              <a:t>s </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a:t>
            </a:r>
            <a:r>
              <a:rPr lang="en-US" sz="1800"/>
              <a:t>jeccions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0" name="Shape 320"/>
        <p:cNvGrpSpPr/>
        <p:nvPr/>
      </p:nvGrpSpPr>
      <p:grpSpPr>
        <a:xfrm>
          <a:off x="0" y="0"/>
          <a:ext cx="0" cy="0"/>
          <a:chOff x="0" y="0"/>
          <a:chExt cx="0" cy="0"/>
        </a:xfrm>
      </p:grpSpPr>
      <p:sp>
        <p:nvSpPr>
          <p:cNvPr id="321" name="Google Shape;321;p51"/>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Mesures</a:t>
            </a:r>
            <a:r>
              <a:rPr b="0" i="0" lang="en-US" sz="4400" u="none">
                <a:solidFill>
                  <a:schemeClr val="dk1"/>
                </a:solidFill>
                <a:latin typeface="Calibri"/>
                <a:ea typeface="Calibri"/>
                <a:cs typeface="Calibri"/>
                <a:sym typeface="Calibri"/>
              </a:rPr>
              <a:t> estimació </a:t>
            </a:r>
            <a:r>
              <a:rPr lang="en-US"/>
              <a:t>programari</a:t>
            </a:r>
            <a:endParaRPr/>
          </a:p>
        </p:txBody>
      </p:sp>
      <p:sp>
        <p:nvSpPr>
          <p:cNvPr id="322" name="Google Shape;322;p51"/>
          <p:cNvSpPr txBox="1"/>
          <p:nvPr>
            <p:ph idx="1" type="body"/>
          </p:nvPr>
        </p:nvSpPr>
        <p:spPr>
          <a:xfrm>
            <a:off x="236537" y="981075"/>
            <a:ext cx="8678862" cy="5327650"/>
          </a:xfrm>
          <a:prstGeom prst="rect">
            <a:avLst/>
          </a:prstGeom>
          <a:noFill/>
          <a:ln>
            <a:noFill/>
          </a:ln>
        </p:spPr>
        <p:txBody>
          <a:bodyPr anchorCtr="0" anchor="t" bIns="45700" lIns="91425" spcFirstLastPara="1" rIns="91425" wrap="square" tIns="45700">
            <a:noAutofit/>
          </a:bodyPr>
          <a:lstStyle/>
          <a:p>
            <a:pPr indent="-342900" lvl="0" marL="342900" marR="50800" rtl="0" algn="l">
              <a:lnSpc>
                <a:spcPct val="115000"/>
              </a:lnSpc>
              <a:spcBef>
                <a:spcPts val="0"/>
              </a:spcBef>
              <a:spcAft>
                <a:spcPts val="0"/>
              </a:spcAft>
              <a:buSzPts val="3200"/>
              <a:buChar char="•"/>
            </a:pPr>
            <a:r>
              <a:rPr lang="en-US">
                <a:solidFill>
                  <a:srgbClr val="212121"/>
                </a:solidFill>
                <a:highlight>
                  <a:srgbClr val="FFFFFF"/>
                </a:highlight>
                <a:latin typeface="Arial"/>
                <a:ea typeface="Arial"/>
                <a:cs typeface="Arial"/>
                <a:sym typeface="Arial"/>
              </a:rPr>
              <a:t>Orientades a la mida: tenen en compte mesures normalitzades en funció de la mida del codi produït:</a:t>
            </a:r>
            <a:endParaRPr>
              <a:solidFill>
                <a:srgbClr val="212121"/>
              </a:solidFill>
              <a:highlight>
                <a:srgbClr val="FFFFFF"/>
              </a:highlight>
              <a:latin typeface="Arial"/>
              <a:ea typeface="Arial"/>
              <a:cs typeface="Arial"/>
              <a:sym typeface="Arial"/>
            </a:endParaRPr>
          </a:p>
          <a:p>
            <a:pPr indent="-285750" lvl="1" marL="742950" marR="50800" rtl="0" algn="l">
              <a:lnSpc>
                <a:spcPct val="115000"/>
              </a:lnSpc>
              <a:spcBef>
                <a:spcPts val="0"/>
              </a:spcBef>
              <a:spcAft>
                <a:spcPts val="0"/>
              </a:spcAft>
              <a:buSzPts val="2800"/>
              <a:buChar char="–"/>
            </a:pPr>
            <a:r>
              <a:rPr lang="en-US">
                <a:solidFill>
                  <a:srgbClr val="212121"/>
                </a:solidFill>
                <a:highlight>
                  <a:srgbClr val="FFFFFF"/>
                </a:highlight>
                <a:latin typeface="Arial"/>
                <a:ea typeface="Arial"/>
                <a:cs typeface="Arial"/>
                <a:sym typeface="Arial"/>
              </a:rPr>
              <a:t>1º es mesuren LDC, núm errors, núm pàgines documentació produïdes ....</a:t>
            </a:r>
            <a:endParaRPr>
              <a:solidFill>
                <a:srgbClr val="212121"/>
              </a:solidFill>
              <a:highlight>
                <a:srgbClr val="FFFFFF"/>
              </a:highlight>
              <a:latin typeface="Arial"/>
              <a:ea typeface="Arial"/>
              <a:cs typeface="Arial"/>
              <a:sym typeface="Arial"/>
            </a:endParaRPr>
          </a:p>
          <a:p>
            <a:pPr indent="-285750" lvl="1" marL="742950" marR="50800" rtl="0" algn="l">
              <a:lnSpc>
                <a:spcPct val="115000"/>
              </a:lnSpc>
              <a:spcBef>
                <a:spcPts val="0"/>
              </a:spcBef>
              <a:spcAft>
                <a:spcPts val="0"/>
              </a:spcAft>
              <a:buSzPts val="2800"/>
              <a:buChar char="–"/>
            </a:pPr>
            <a:r>
              <a:rPr lang="en-US">
                <a:solidFill>
                  <a:srgbClr val="212121"/>
                </a:solidFill>
                <a:highlight>
                  <a:srgbClr val="FFFFFF"/>
                </a:highlight>
                <a:latin typeface="Arial"/>
                <a:ea typeface="Arial"/>
                <a:cs typeface="Arial"/>
                <a:sym typeface="Arial"/>
              </a:rPr>
              <a:t>Es normalitzen les mesures per poder comparar</a:t>
            </a:r>
            <a:endParaRPr>
              <a:solidFill>
                <a:srgbClr val="212121"/>
              </a:solidFill>
              <a:highlight>
                <a:srgbClr val="FFFFFF"/>
              </a:highlight>
              <a:latin typeface="Arial"/>
              <a:ea typeface="Arial"/>
              <a:cs typeface="Arial"/>
              <a:sym typeface="Arial"/>
            </a:endParaRPr>
          </a:p>
          <a:p>
            <a:pPr indent="-285750" lvl="1" marL="742950" marR="50800" rtl="0" algn="l">
              <a:lnSpc>
                <a:spcPct val="115000"/>
              </a:lnSpc>
              <a:spcBef>
                <a:spcPts val="0"/>
              </a:spcBef>
              <a:spcAft>
                <a:spcPts val="0"/>
              </a:spcAft>
              <a:buSzPts val="2800"/>
              <a:buChar char="–"/>
            </a:pPr>
            <a:r>
              <a:rPr lang="en-US">
                <a:solidFill>
                  <a:srgbClr val="212121"/>
                </a:solidFill>
                <a:highlight>
                  <a:srgbClr val="FFFFFF"/>
                </a:highlight>
                <a:latin typeface="Arial"/>
                <a:ea typeface="Arial"/>
                <a:cs typeface="Arial"/>
                <a:sym typeface="Arial"/>
              </a:rPr>
              <a:t>Es crea la mètrica que permeta comparar projectes → es creen taules amb mètriques de diferents projectes per a realitzar ara una estimació aproximada en un nou projecte</a:t>
            </a:r>
            <a:endParaRPr>
              <a:solidFill>
                <a:srgbClr val="212121"/>
              </a:solidFill>
              <a:highlight>
                <a:srgbClr val="FFFFFF"/>
              </a:highlight>
              <a:latin typeface="Arial"/>
              <a:ea typeface="Arial"/>
              <a:cs typeface="Arial"/>
              <a:sym typeface="Arial"/>
            </a:endParaRPr>
          </a:p>
          <a:p>
            <a:pPr indent="0" lvl="0" marL="342900" marR="0" rtl="0" algn="l">
              <a:lnSpc>
                <a:spcPct val="1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7" name="Shape 327"/>
        <p:cNvGrpSpPr/>
        <p:nvPr/>
      </p:nvGrpSpPr>
      <p:grpSpPr>
        <a:xfrm>
          <a:off x="0" y="0"/>
          <a:ext cx="0" cy="0"/>
          <a:chOff x="0" y="0"/>
          <a:chExt cx="0" cy="0"/>
        </a:xfrm>
      </p:grpSpPr>
      <p:sp>
        <p:nvSpPr>
          <p:cNvPr id="328" name="Google Shape;328;p52"/>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Mesures</a:t>
            </a:r>
            <a:r>
              <a:rPr b="0" i="0" lang="en-US" sz="4400" u="none">
                <a:solidFill>
                  <a:schemeClr val="dk1"/>
                </a:solidFill>
                <a:latin typeface="Calibri"/>
                <a:ea typeface="Calibri"/>
                <a:cs typeface="Calibri"/>
                <a:sym typeface="Calibri"/>
              </a:rPr>
              <a:t> estimació </a:t>
            </a:r>
            <a:r>
              <a:rPr lang="en-US"/>
              <a:t>programari</a:t>
            </a:r>
            <a:endParaRPr/>
          </a:p>
        </p:txBody>
      </p:sp>
      <p:sp>
        <p:nvSpPr>
          <p:cNvPr id="329" name="Google Shape;329;p52"/>
          <p:cNvSpPr txBox="1"/>
          <p:nvPr>
            <p:ph idx="1" type="body"/>
          </p:nvPr>
        </p:nvSpPr>
        <p:spPr>
          <a:xfrm>
            <a:off x="236537" y="981075"/>
            <a:ext cx="8678862" cy="5327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Orientades a la funció: utilitzen com a valor de normalització una mesura de la funcionalitat que proporciona l'aplicació. Funcionalitat és mesura indirecta i difícil de mesurar. </a:t>
            </a:r>
            <a:r>
              <a:rPr b="1" i="0" lang="en-US" sz="2800" u="none">
                <a:solidFill>
                  <a:schemeClr val="dk1"/>
                </a:solidFill>
              </a:rPr>
              <a:t>Albrecht </a:t>
            </a:r>
            <a:r>
              <a:rPr b="0" i="0" lang="en-US" sz="2800" u="none">
                <a:solidFill>
                  <a:schemeClr val="dk1"/>
                </a:solidFill>
                <a:latin typeface="Calibri"/>
                <a:ea typeface="Calibri"/>
                <a:cs typeface="Calibri"/>
                <a:sym typeface="Calibri"/>
              </a:rPr>
              <a:t>va suggerir el 1979 una mesura d'aquesta basada en </a:t>
            </a:r>
            <a:r>
              <a:rPr b="1" i="0" lang="en-US" sz="2800" u="none">
                <a:solidFill>
                  <a:schemeClr val="dk1"/>
                </a:solidFill>
              </a:rPr>
              <a:t>punts de funció</a:t>
            </a:r>
            <a:r>
              <a:rPr b="0" i="0" lang="en-US" sz="2800" u="none">
                <a:solidFill>
                  <a:schemeClr val="dk1"/>
                </a:solidFill>
                <a:latin typeface="Calibri"/>
                <a:ea typeface="Calibri"/>
                <a:cs typeface="Calibri"/>
                <a:sym typeface="Calibri"/>
              </a:rPr>
              <a:t>, per obtenir-los és necessari:</a:t>
            </a:r>
            <a:endParaRPr sz="2800"/>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Núm. Entrades d'usuari</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Núm. Sortides d'usuari</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Núm. Arxius</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Núm. Interfícies externes</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Núm. peticions d'usuari</a:t>
            </a:r>
            <a:endParaRPr/>
          </a:p>
          <a:p>
            <a:pPr indent="0" lvl="0" marL="742950" rtl="0" algn="l">
              <a:lnSpc>
                <a:spcPct val="100000"/>
              </a:lnSpc>
              <a:spcBef>
                <a:spcPts val="480"/>
              </a:spcBef>
              <a:spcAft>
                <a:spcPts val="0"/>
              </a:spcAft>
              <a:buNone/>
            </a:pPr>
            <a:r>
              <a:t/>
            </a:r>
            <a:endParaRPr/>
          </a:p>
        </p:txBody>
      </p:sp>
      <p:cxnSp>
        <p:nvCxnSpPr>
          <p:cNvPr id="330" name="Google Shape;330;p52"/>
          <p:cNvCxnSpPr/>
          <p:nvPr/>
        </p:nvCxnSpPr>
        <p:spPr>
          <a:xfrm>
            <a:off x="4419600" y="4419600"/>
            <a:ext cx="762000" cy="1587"/>
          </a:xfrm>
          <a:prstGeom prst="straightConnector1">
            <a:avLst/>
          </a:prstGeom>
          <a:noFill/>
          <a:ln cap="flat" cmpd="sng" w="25400">
            <a:solidFill>
              <a:schemeClr val="accent1"/>
            </a:solidFill>
            <a:prstDash val="solid"/>
            <a:miter lim="800000"/>
            <a:headEnd len="med" w="med" type="none"/>
            <a:tailEnd len="med" w="med" type="stealth"/>
          </a:ln>
          <a:effectLst>
            <a:outerShdw blurRad="63500" dir="5400000" dist="20000">
              <a:srgbClr val="808080">
                <a:alpha val="37647"/>
              </a:srgbClr>
            </a:outerShdw>
          </a:effectLst>
        </p:spPr>
      </p:cxnSp>
      <p:sp>
        <p:nvSpPr>
          <p:cNvPr id="331" name="Google Shape;331;p52"/>
          <p:cNvSpPr txBox="1"/>
          <p:nvPr/>
        </p:nvSpPr>
        <p:spPr>
          <a:xfrm>
            <a:off x="5181600" y="3657600"/>
            <a:ext cx="3352800" cy="28622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PF = suma_total*[0,65+0,01*</a:t>
            </a:r>
            <a:r>
              <a:rPr b="0" i="0" lang="en-US" sz="1800" u="none">
                <a:solidFill>
                  <a:schemeClr val="dk1"/>
                </a:solidFill>
                <a:latin typeface="Merriweather Sans"/>
                <a:ea typeface="Merriweather Sans"/>
                <a:cs typeface="Merriweather Sans"/>
                <a:sym typeface="Merriweather Sans"/>
              </a:rPr>
              <a:t>Σfi]</a:t>
            </a:r>
            <a:endParaRPr/>
          </a:p>
          <a:p>
            <a:pPr indent="0" lvl="0" marL="0" marR="0" rtl="0" algn="ctr">
              <a:lnSpc>
                <a:spcPct val="100000"/>
              </a:lnSpc>
              <a:spcBef>
                <a:spcPts val="0"/>
              </a:spcBef>
              <a:spcAft>
                <a:spcPts val="0"/>
              </a:spcAft>
              <a:buClr>
                <a:schemeClr val="dk1"/>
              </a:buClr>
              <a:buSzPts val="1800"/>
              <a:buFont typeface="Tahoma"/>
              <a:buNone/>
            </a:pPr>
            <a:r>
              <a:t/>
            </a:r>
            <a:endParaRPr b="0" i="0" sz="1800" u="none">
              <a:solidFill>
                <a:schemeClr val="dk1"/>
              </a:solidFill>
              <a:latin typeface="Merriweather Sans"/>
              <a:ea typeface="Merriweather Sans"/>
              <a:cs typeface="Merriweather Sans"/>
              <a:sym typeface="Merriweather Sans"/>
            </a:endParaRPr>
          </a:p>
          <a:p>
            <a:pPr indent="0" lvl="0" marL="0" marR="0" rtl="0" algn="ctr">
              <a:lnSpc>
                <a:spcPct val="100000"/>
              </a:lnSpc>
              <a:spcBef>
                <a:spcPts val="0"/>
              </a:spcBef>
              <a:spcAft>
                <a:spcPts val="0"/>
              </a:spcAft>
              <a:buClr>
                <a:schemeClr val="dk1"/>
              </a:buClr>
              <a:buSzPts val="1800"/>
              <a:buFont typeface="Merriweather Sans"/>
              <a:buNone/>
            </a:pPr>
            <a:r>
              <a:rPr b="0" i="0" lang="en-US" sz="1800" u="none">
                <a:solidFill>
                  <a:schemeClr val="dk1"/>
                </a:solidFill>
                <a:latin typeface="Merriweather Sans"/>
                <a:ea typeface="Merriweather Sans"/>
                <a:cs typeface="Merriweather Sans"/>
                <a:sym typeface="Merriweather Sans"/>
              </a:rPr>
              <a:t>suma_total = suma ponderada de</a:t>
            </a:r>
            <a:r>
              <a:rPr lang="en-US" sz="1800">
                <a:solidFill>
                  <a:schemeClr val="dk1"/>
                </a:solidFill>
                <a:latin typeface="Merriweather Sans"/>
                <a:ea typeface="Merriweather Sans"/>
                <a:cs typeface="Merriweather Sans"/>
                <a:sym typeface="Merriweather Sans"/>
              </a:rPr>
              <a:t>ls </a:t>
            </a:r>
            <a:r>
              <a:rPr b="0" i="0" lang="en-US" sz="1800" u="none">
                <a:solidFill>
                  <a:schemeClr val="dk1"/>
                </a:solidFill>
                <a:latin typeface="Merriweather Sans"/>
                <a:ea typeface="Merriweather Sans"/>
                <a:cs typeface="Merriweather Sans"/>
                <a:sym typeface="Merriweather Sans"/>
              </a:rPr>
              <a:t>5 pa</a:t>
            </a:r>
            <a:r>
              <a:rPr lang="en-US" sz="1800">
                <a:solidFill>
                  <a:schemeClr val="dk1"/>
                </a:solidFill>
                <a:latin typeface="Merriweather Sans"/>
                <a:ea typeface="Merriweather Sans"/>
                <a:cs typeface="Merriweather Sans"/>
                <a:sym typeface="Merriweather Sans"/>
              </a:rPr>
              <a:t>ràmetres</a:t>
            </a:r>
            <a:endParaRPr/>
          </a:p>
          <a:p>
            <a:pPr indent="0" lvl="0" marL="0" marR="0" rtl="0" algn="ctr">
              <a:lnSpc>
                <a:spcPct val="100000"/>
              </a:lnSpc>
              <a:spcBef>
                <a:spcPts val="0"/>
              </a:spcBef>
              <a:spcAft>
                <a:spcPts val="0"/>
              </a:spcAft>
              <a:buClr>
                <a:schemeClr val="dk1"/>
              </a:buClr>
              <a:buSzPts val="1800"/>
              <a:buFont typeface="Merriweather Sans"/>
              <a:buNone/>
            </a:pPr>
            <a:r>
              <a:rPr b="0" i="0" lang="en-US" sz="1800" u="none">
                <a:solidFill>
                  <a:schemeClr val="dk1"/>
                </a:solidFill>
                <a:latin typeface="Merriweather Sans"/>
                <a:ea typeface="Merriweather Sans"/>
                <a:cs typeface="Merriweather Sans"/>
                <a:sym typeface="Merriweather Sans"/>
              </a:rPr>
              <a:t>Fi = suma tras contestar 14 pregunt</a:t>
            </a:r>
            <a:r>
              <a:rPr lang="en-US" sz="1800">
                <a:solidFill>
                  <a:schemeClr val="dk1"/>
                </a:solidFill>
                <a:latin typeface="Merriweather Sans"/>
                <a:ea typeface="Merriweather Sans"/>
                <a:cs typeface="Merriweather Sans"/>
                <a:sym typeface="Merriweather Sans"/>
              </a:rPr>
              <a:t>e</a:t>
            </a:r>
            <a:r>
              <a:rPr b="0" i="0" lang="en-US" sz="1800" u="none">
                <a:solidFill>
                  <a:schemeClr val="dk1"/>
                </a:solidFill>
                <a:latin typeface="Merriweather Sans"/>
                <a:ea typeface="Merriweather Sans"/>
                <a:cs typeface="Merriweather Sans"/>
                <a:sym typeface="Merriweather Sans"/>
              </a:rPr>
              <a:t>s sobre la comple</a:t>
            </a:r>
            <a:r>
              <a:rPr lang="en-US" sz="1800">
                <a:solidFill>
                  <a:schemeClr val="dk1"/>
                </a:solidFill>
                <a:latin typeface="Merriweather Sans"/>
                <a:ea typeface="Merriweather Sans"/>
                <a:cs typeface="Merriweather Sans"/>
                <a:sym typeface="Merriweather Sans"/>
              </a:rPr>
              <a:t>x</a:t>
            </a:r>
            <a:r>
              <a:rPr b="0" i="0" lang="en-US" sz="1800" u="none">
                <a:solidFill>
                  <a:schemeClr val="dk1"/>
                </a:solidFill>
                <a:latin typeface="Merriweather Sans"/>
                <a:ea typeface="Merriweather Sans"/>
                <a:cs typeface="Merriweather Sans"/>
                <a:sym typeface="Merriweather Sans"/>
              </a:rPr>
              <a:t>i</a:t>
            </a:r>
            <a:r>
              <a:rPr lang="en-US" sz="1800">
                <a:solidFill>
                  <a:schemeClr val="dk1"/>
                </a:solidFill>
                <a:latin typeface="Merriweather Sans"/>
                <a:ea typeface="Merriweather Sans"/>
                <a:cs typeface="Merriweather Sans"/>
                <a:sym typeface="Merriweather Sans"/>
              </a:rPr>
              <a:t>tat projecte</a:t>
            </a:r>
            <a:r>
              <a:rPr b="0" i="0" lang="en-US" sz="1800" u="none">
                <a:solidFill>
                  <a:schemeClr val="dk1"/>
                </a:solidFill>
                <a:latin typeface="Merriweather Sans"/>
                <a:ea typeface="Merriweather Sans"/>
                <a:cs typeface="Merriweather Sans"/>
                <a:sym typeface="Merriweather Sans"/>
              </a:rPr>
              <a:t> seg</a:t>
            </a:r>
            <a:r>
              <a:rPr lang="en-US" sz="1800">
                <a:solidFill>
                  <a:schemeClr val="dk1"/>
                </a:solidFill>
                <a:latin typeface="Merriweather Sans"/>
                <a:ea typeface="Merriweather Sans"/>
                <a:cs typeface="Merriweather Sans"/>
                <a:sym typeface="Merriweather Sans"/>
              </a:rPr>
              <a:t>ons</a:t>
            </a:r>
            <a:r>
              <a:rPr b="0" i="0" lang="en-US" sz="1800" u="none">
                <a:solidFill>
                  <a:schemeClr val="dk1"/>
                </a:solidFill>
                <a:latin typeface="Merriweather Sans"/>
                <a:ea typeface="Merriweather Sans"/>
                <a:cs typeface="Merriweather Sans"/>
                <a:sym typeface="Merriweather Sans"/>
              </a:rPr>
              <a:t> escala de 0 a 5.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6" name="Shape 336"/>
        <p:cNvGrpSpPr/>
        <p:nvPr/>
      </p:nvGrpSpPr>
      <p:grpSpPr>
        <a:xfrm>
          <a:off x="0" y="0"/>
          <a:ext cx="0" cy="0"/>
          <a:chOff x="0" y="0"/>
          <a:chExt cx="0" cy="0"/>
        </a:xfrm>
      </p:grpSpPr>
      <p:sp>
        <p:nvSpPr>
          <p:cNvPr id="337" name="Google Shape;337;p53"/>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Mesures</a:t>
            </a:r>
            <a:r>
              <a:rPr b="0" i="0" lang="en-US" sz="4400" u="none">
                <a:solidFill>
                  <a:schemeClr val="dk1"/>
                </a:solidFill>
                <a:latin typeface="Calibri"/>
                <a:ea typeface="Calibri"/>
                <a:cs typeface="Calibri"/>
                <a:sym typeface="Calibri"/>
              </a:rPr>
              <a:t> estimació </a:t>
            </a:r>
            <a:r>
              <a:rPr lang="en-US"/>
              <a:t>programari</a:t>
            </a:r>
            <a:endParaRPr/>
          </a:p>
        </p:txBody>
      </p:sp>
      <p:sp>
        <p:nvSpPr>
          <p:cNvPr id="338" name="Google Shape;338;p53"/>
          <p:cNvSpPr txBox="1"/>
          <p:nvPr>
            <p:ph idx="1" type="body"/>
          </p:nvPr>
        </p:nvSpPr>
        <p:spPr>
          <a:xfrm>
            <a:off x="236537" y="981075"/>
            <a:ext cx="8602662" cy="5327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Objectiu general: Un cop obtinguda la mesura → mètrica per poder comparar projectes i així poder estimar. Per exemple:</a:t>
            </a:r>
            <a:endParaRPr/>
          </a:p>
          <a:p>
            <a:pPr indent="-311150" lvl="1" marL="74295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Mètrica productivitat: LDC / homes-mes</a:t>
            </a:r>
            <a:endParaRPr sz="3200"/>
          </a:p>
          <a:p>
            <a:pPr indent="-311150" lvl="1" marL="74295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Mètrica qualitat: errors / LDC</a:t>
            </a:r>
            <a:endParaRPr sz="3200"/>
          </a:p>
          <a:p>
            <a:pPr indent="-311150" lvl="1" marL="74295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Mètrica cost: € / LDC</a:t>
            </a:r>
            <a:endParaRPr sz="3200"/>
          </a:p>
          <a:p>
            <a:pPr indent="-311150" lvl="1" marL="74295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Mètrica documentació: nºpg documentació / LDC</a:t>
            </a:r>
            <a:endParaRPr/>
          </a:p>
          <a:p>
            <a:pPr indent="0" lvl="0" marL="742950" rtl="0" algn="l">
              <a:lnSpc>
                <a:spcPct val="100000"/>
              </a:lnSpc>
              <a:spcBef>
                <a:spcPts val="56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3" name="Shape 343"/>
        <p:cNvGrpSpPr/>
        <p:nvPr/>
      </p:nvGrpSpPr>
      <p:grpSpPr>
        <a:xfrm>
          <a:off x="0" y="0"/>
          <a:ext cx="0" cy="0"/>
          <a:chOff x="0" y="0"/>
          <a:chExt cx="0" cy="0"/>
        </a:xfrm>
      </p:grpSpPr>
      <p:sp>
        <p:nvSpPr>
          <p:cNvPr id="344" name="Google Shape;344;p54"/>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Estimació p</a:t>
            </a:r>
            <a:r>
              <a:rPr lang="en-US"/>
              <a:t>e</a:t>
            </a:r>
            <a:r>
              <a:rPr b="0" i="0" lang="en-US" sz="4400" u="none">
                <a:solidFill>
                  <a:schemeClr val="dk1"/>
                </a:solidFill>
                <a:latin typeface="Calibri"/>
                <a:ea typeface="Calibri"/>
                <a:cs typeface="Calibri"/>
                <a:sym typeface="Calibri"/>
              </a:rPr>
              <a:t>r tres valors</a:t>
            </a:r>
            <a:endParaRPr/>
          </a:p>
        </p:txBody>
      </p:sp>
      <p:sp>
        <p:nvSpPr>
          <p:cNvPr id="345" name="Google Shape;345;p54"/>
          <p:cNvSpPr txBox="1"/>
          <p:nvPr>
            <p:ph idx="1" type="body"/>
          </p:nvPr>
        </p:nvSpPr>
        <p:spPr>
          <a:xfrm>
            <a:off x="450850" y="1060450"/>
            <a:ext cx="8242300" cy="4754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Es pot incorporar el risc en l'estimació, calculant tres valors (mètode PERT):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Més probable (tM). Durada de l'activitat en funció recursos assignats, productivitat i expectatives realistes de disponibilitat per a l'activitat, de les dependències d'altres participants i interrupcions.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Optimista (to) .Durada en el millor dels casos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Pessimista (TP). Durada en el pitjor dels casos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El temps estimat (tE) s'obté calculant la mitjana:</a:t>
            </a:r>
            <a:endParaRPr b="0" i="0" sz="2800" u="none" cap="none" strike="noStrike">
              <a:solidFill>
                <a:schemeClr val="dk1"/>
              </a:solidFill>
              <a:latin typeface="Calibri"/>
              <a:ea typeface="Calibri"/>
              <a:cs typeface="Calibri"/>
              <a:sym typeface="Calibri"/>
            </a:endParaRPr>
          </a:p>
          <a:p>
            <a:pPr indent="-228600" lvl="6" marL="297180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a:t>
            </a:r>
            <a:r>
              <a:rPr b="0" baseline="-25000" i="0" lang="en-US" sz="2400" u="none" cap="none" strike="noStrike">
                <a:solidFill>
                  <a:schemeClr val="dk1"/>
                </a:solidFill>
                <a:latin typeface="Calibri"/>
                <a:ea typeface="Calibri"/>
                <a:cs typeface="Calibri"/>
                <a:sym typeface="Calibri"/>
              </a:rPr>
              <a:t>E</a:t>
            </a:r>
            <a:r>
              <a:rPr b="0" i="0" lang="en-US" sz="2400" u="none" cap="none" strike="noStrike">
                <a:solidFill>
                  <a:schemeClr val="dk1"/>
                </a:solidFill>
                <a:latin typeface="Calibri"/>
                <a:ea typeface="Calibri"/>
                <a:cs typeface="Calibri"/>
                <a:sym typeface="Calibri"/>
              </a:rPr>
              <a:t>= (t</a:t>
            </a:r>
            <a:r>
              <a:rPr b="0" baseline="-25000" i="0" lang="en-US" sz="2400" u="none" cap="none" strike="noStrike">
                <a:solidFill>
                  <a:schemeClr val="dk1"/>
                </a:solidFill>
                <a:latin typeface="Calibri"/>
                <a:ea typeface="Calibri"/>
                <a:cs typeface="Calibri"/>
                <a:sym typeface="Calibri"/>
              </a:rPr>
              <a:t>O </a:t>
            </a:r>
            <a:r>
              <a:rPr b="0" i="0" lang="en-US" sz="2400" u="none" cap="none" strike="noStrike">
                <a:solidFill>
                  <a:schemeClr val="dk1"/>
                </a:solidFill>
                <a:latin typeface="Calibri"/>
                <a:ea typeface="Calibri"/>
                <a:cs typeface="Calibri"/>
                <a:sym typeface="Calibri"/>
              </a:rPr>
              <a:t>+ 4t</a:t>
            </a:r>
            <a:r>
              <a:rPr b="0" baseline="-25000" i="0" lang="en-US" sz="2400" u="none" cap="none" strike="noStrike">
                <a:solidFill>
                  <a:schemeClr val="dk1"/>
                </a:solidFill>
                <a:latin typeface="Calibri"/>
                <a:ea typeface="Calibri"/>
                <a:cs typeface="Calibri"/>
                <a:sym typeface="Calibri"/>
              </a:rPr>
              <a:t>M</a:t>
            </a:r>
            <a:r>
              <a:rPr b="0" i="0" lang="en-US" sz="2400" u="none" cap="none" strike="noStrike">
                <a:solidFill>
                  <a:schemeClr val="dk1"/>
                </a:solidFill>
                <a:latin typeface="Calibri"/>
                <a:ea typeface="Calibri"/>
                <a:cs typeface="Calibri"/>
                <a:sym typeface="Calibri"/>
              </a:rPr>
              <a:t>  +t</a:t>
            </a:r>
            <a:r>
              <a:rPr b="0" baseline="-25000" i="0" lang="en-US" sz="2400" u="none" cap="none" strike="noStrike">
                <a:solidFill>
                  <a:schemeClr val="dk1"/>
                </a:solidFill>
                <a:latin typeface="Calibri"/>
                <a:ea typeface="Calibri"/>
                <a:cs typeface="Calibri"/>
                <a:sym typeface="Calibri"/>
              </a:rPr>
              <a:t>O</a:t>
            </a:r>
            <a:r>
              <a:rPr b="0" i="0" lang="en-US" sz="2400" u="none" cap="none" strike="noStrike">
                <a:solidFill>
                  <a:schemeClr val="dk1"/>
                </a:solidFill>
                <a:latin typeface="Calibri"/>
                <a:ea typeface="Calibri"/>
                <a:cs typeface="Calibri"/>
                <a:sym typeface="Calibri"/>
              </a:rPr>
              <a:t> )/6</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0" name="Shape 350"/>
        <p:cNvGrpSpPr/>
        <p:nvPr/>
      </p:nvGrpSpPr>
      <p:grpSpPr>
        <a:xfrm>
          <a:off x="0" y="0"/>
          <a:ext cx="0" cy="0"/>
          <a:chOff x="0" y="0"/>
          <a:chExt cx="0" cy="0"/>
        </a:xfrm>
      </p:grpSpPr>
      <p:sp>
        <p:nvSpPr>
          <p:cNvPr id="351" name="Google Shape;351;p55"/>
          <p:cNvSpPr txBox="1"/>
          <p:nvPr>
            <p:ph type="title"/>
          </p:nvPr>
        </p:nvSpPr>
        <p:spPr>
          <a:xfrm>
            <a:off x="1150937" y="214312"/>
            <a:ext cx="7793037" cy="146208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Des</a:t>
            </a:r>
            <a:r>
              <a:rPr b="1" lang="en-US" sz="2800"/>
              <a:t>envolupament </a:t>
            </a:r>
            <a:r>
              <a:rPr b="1" i="0" lang="en-US" sz="2800" u="none">
                <a:solidFill>
                  <a:schemeClr val="dk1"/>
                </a:solidFill>
                <a:latin typeface="Calibri"/>
                <a:ea typeface="Calibri"/>
                <a:cs typeface="Calibri"/>
                <a:sym typeface="Calibri"/>
              </a:rPr>
              <a:t>del Cronograma</a:t>
            </a:r>
            <a:endParaRPr/>
          </a:p>
        </p:txBody>
      </p:sp>
      <p:sp>
        <p:nvSpPr>
          <p:cNvPr id="352" name="Google Shape;352;p55"/>
          <p:cNvSpPr txBox="1"/>
          <p:nvPr>
            <p:ph idx="1" type="body"/>
          </p:nvPr>
        </p:nvSpPr>
        <p:spPr>
          <a:xfrm>
            <a:off x="381000" y="1295400"/>
            <a:ext cx="8496300" cy="295275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El desenvolupament del cronograma del projecte, un procés iteratiu:</a:t>
            </a:r>
            <a:endParaRPr sz="1800"/>
          </a:p>
          <a:p>
            <a:pPr indent="-222250" lvl="1" marL="742950" rtl="0" algn="just">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Determina les dates d'inici i finalització planificades per a les activitats del projecte.</a:t>
            </a:r>
            <a:endParaRPr sz="1800"/>
          </a:p>
          <a:p>
            <a:pPr indent="-222250" lvl="1" marL="742950" rtl="0" algn="just">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Exigeix ​​que es revisin i es corregeixin les estimacions de durada i les estimacions dels recursos per crear un cronograma del projecte aprovat que pugui servir com a línia base respecte a la qual poder mesurar l'avanç.</a:t>
            </a:r>
            <a:endParaRPr sz="1800"/>
          </a:p>
          <a:p>
            <a:pPr indent="-222250" lvl="1" marL="742950" rtl="0" algn="just">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El desenvolupament del cronograma continua al llarg del projecte, a mesura que el treball avança, el pla de gestió del projecte canvia i els esdeveniments de risc anticipats ocorren o desapareixen alhora que s'identifiquen nous riscos.</a:t>
            </a:r>
            <a:endParaRPr/>
          </a:p>
          <a:p>
            <a:pPr indent="-228600" lvl="0" marL="342900" rtl="0" algn="l">
              <a:spcBef>
                <a:spcPts val="360"/>
              </a:spcBef>
              <a:spcAft>
                <a:spcPts val="0"/>
              </a:spcAft>
              <a:buClr>
                <a:schemeClr val="dk1"/>
              </a:buClr>
              <a:buSzPts val="1800"/>
              <a:buNone/>
            </a:pPr>
            <a:r>
              <a:t/>
            </a:r>
            <a:endParaRPr b="0" i="0" sz="1800" u="none">
              <a:solidFill>
                <a:schemeClr val="dk1"/>
              </a:solidFill>
              <a:latin typeface="Calibri"/>
              <a:ea typeface="Calibri"/>
              <a:cs typeface="Calibri"/>
              <a:sym typeface="Calibri"/>
            </a:endParaRPr>
          </a:p>
        </p:txBody>
      </p:sp>
      <p:pic>
        <p:nvPicPr>
          <p:cNvPr id="353" name="Google Shape;353;p55"/>
          <p:cNvPicPr preferRelativeResize="0"/>
          <p:nvPr>
            <p:ph idx="1" type="body"/>
          </p:nvPr>
        </p:nvPicPr>
        <p:blipFill rotWithShape="1">
          <a:blip r:embed="rId3">
            <a:alphaModFix/>
          </a:blip>
          <a:srcRect b="0" l="0" r="0" t="0"/>
          <a:stretch/>
        </p:blipFill>
        <p:spPr>
          <a:xfrm>
            <a:off x="2057400" y="4038600"/>
            <a:ext cx="5400675" cy="158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8" name="Shape 358"/>
        <p:cNvGrpSpPr/>
        <p:nvPr/>
      </p:nvGrpSpPr>
      <p:grpSpPr>
        <a:xfrm>
          <a:off x="0" y="0"/>
          <a:ext cx="0" cy="0"/>
          <a:chOff x="0" y="0"/>
          <a:chExt cx="0" cy="0"/>
        </a:xfrm>
      </p:grpSpPr>
      <p:sp>
        <p:nvSpPr>
          <p:cNvPr id="359" name="Google Shape;359;p56"/>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Des</a:t>
            </a:r>
            <a:r>
              <a:rPr lang="en-US" sz="4000"/>
              <a:t>envolupament </a:t>
            </a:r>
            <a:r>
              <a:rPr b="0" i="0" lang="en-US" sz="4000" u="none">
                <a:solidFill>
                  <a:schemeClr val="dk1"/>
                </a:solidFill>
                <a:latin typeface="Calibri"/>
                <a:ea typeface="Calibri"/>
                <a:cs typeface="Calibri"/>
                <a:sym typeface="Calibri"/>
              </a:rPr>
              <a:t>del cronograma </a:t>
            </a:r>
            <a:endParaRPr/>
          </a:p>
        </p:txBody>
      </p:sp>
      <p:sp>
        <p:nvSpPr>
          <p:cNvPr id="360" name="Google Shape;360;p56"/>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Per determinar les dates d'inici i terme planejades per a les activitats del projecte és imperatiu considerar:</a:t>
            </a:r>
            <a:endParaRPr sz="2800"/>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Dates importants per al negoci</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Dates acordades amb el patrocinador, clients o altres parts interessades</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Restriccions externes (clima, govern, regulacions)</a:t>
            </a:r>
            <a:endParaRPr/>
          </a:p>
          <a:p>
            <a:pPr indent="-285750" lvl="1" marL="74295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Contractistes (tràmits contractuals i d'adquisició)</a:t>
            </a:r>
            <a:endParaRPr/>
          </a:p>
          <a:p>
            <a:pPr indent="0" lvl="0" marL="457200" rtl="0" algn="l">
              <a:lnSpc>
                <a:spcPct val="100000"/>
              </a:lnSpc>
              <a:spcBef>
                <a:spcPts val="0"/>
              </a:spcBef>
              <a:spcAft>
                <a:spcPts val="0"/>
              </a:spcAft>
              <a:buNone/>
            </a:pPr>
            <a:r>
              <a:t/>
            </a:r>
            <a:endParaRPr/>
          </a:p>
          <a:p>
            <a:pPr indent="-3175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Deu ser específica a escala de temps.</a:t>
            </a:r>
            <a:endParaRPr/>
          </a:p>
          <a:p>
            <a:pPr indent="0" lvl="0" marL="742950" marR="0" rtl="0" algn="l">
              <a:lnSpc>
                <a:spcPct val="100000"/>
              </a:lnSpc>
              <a:spcBef>
                <a:spcPts val="480"/>
              </a:spcBef>
              <a:spcAft>
                <a:spcPts val="0"/>
              </a:spcAft>
              <a:buNone/>
            </a:pPr>
            <a:r>
              <a:t/>
            </a:r>
            <a:endParaRPr/>
          </a:p>
        </p:txBody>
      </p:sp>
      <p:pic>
        <p:nvPicPr>
          <p:cNvPr descr="j0078805" id="361" name="Google Shape;361;p56"/>
          <p:cNvPicPr preferRelativeResize="0"/>
          <p:nvPr/>
        </p:nvPicPr>
        <p:blipFill rotWithShape="1">
          <a:blip r:embed="rId3">
            <a:alphaModFix/>
          </a:blip>
          <a:srcRect b="0" l="0" r="0" t="0"/>
          <a:stretch/>
        </p:blipFill>
        <p:spPr>
          <a:xfrm>
            <a:off x="6948487" y="4797425"/>
            <a:ext cx="1784350" cy="14716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6" name="Shape 366"/>
        <p:cNvGrpSpPr/>
        <p:nvPr/>
      </p:nvGrpSpPr>
      <p:grpSpPr>
        <a:xfrm>
          <a:off x="0" y="0"/>
          <a:ext cx="0" cy="0"/>
          <a:chOff x="0" y="0"/>
          <a:chExt cx="0" cy="0"/>
        </a:xfrm>
      </p:grpSpPr>
      <p:sp>
        <p:nvSpPr>
          <p:cNvPr id="367" name="Google Shape;367;p57"/>
          <p:cNvSpPr txBox="1"/>
          <p:nvPr>
            <p:ph type="title"/>
          </p:nvPr>
        </p:nvSpPr>
        <p:spPr>
          <a:xfrm>
            <a:off x="755650" y="214312"/>
            <a:ext cx="8188325" cy="146208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Ferramentes per desenvolupar el Cronograma</a:t>
            </a:r>
            <a:endParaRPr/>
          </a:p>
        </p:txBody>
      </p:sp>
      <p:sp>
        <p:nvSpPr>
          <p:cNvPr id="368" name="Google Shape;368;p57"/>
          <p:cNvSpPr txBox="1"/>
          <p:nvPr>
            <p:ph idx="1" type="body"/>
          </p:nvPr>
        </p:nvSpPr>
        <p:spPr>
          <a:xfrm>
            <a:off x="457200" y="1465725"/>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1600"/>
              <a:buFont typeface="Arial"/>
              <a:buChar char="•"/>
            </a:pPr>
            <a:r>
              <a:rPr b="1" i="0" lang="en-US" sz="1600" u="sng">
                <a:solidFill>
                  <a:schemeClr val="dk1"/>
                </a:solidFill>
              </a:rPr>
              <a:t>Mètode del camí crític:</a:t>
            </a:r>
            <a:r>
              <a:rPr b="0" i="0" lang="en-US" sz="1600" u="none">
                <a:solidFill>
                  <a:schemeClr val="dk1"/>
                </a:solidFill>
                <a:latin typeface="Calibri"/>
                <a:ea typeface="Calibri"/>
                <a:cs typeface="Calibri"/>
                <a:sym typeface="Calibri"/>
              </a:rPr>
              <a:t> Calcula les dates d'inici i finalització primerenques i tardanes teòriques per a totes les activitats del cronograma sense considerar les limitacions de recursos i realitzant una anàlisi de recorregut cap endavant i cap enrere a través dels camins de xarxa del cronograma. Algunes activitats poden tenir "comoditat" (ens és igual si les comencem una mica més tard, perquè la seva finalització no és un element crític).</a:t>
            </a:r>
            <a:r>
              <a:rPr lang="en-US" sz="1600"/>
              <a:t> </a:t>
            </a:r>
            <a:r>
              <a:rPr b="0" i="0" lang="en-US" sz="1600" u="none">
                <a:solidFill>
                  <a:schemeClr val="dk1"/>
                </a:solidFill>
                <a:latin typeface="Calibri"/>
                <a:ea typeface="Calibri"/>
                <a:cs typeface="Calibri"/>
                <a:sym typeface="Calibri"/>
              </a:rPr>
              <a:t>El camí crític té una folgança ZERO</a:t>
            </a:r>
            <a:r>
              <a:rPr lang="en-US" sz="1600"/>
              <a:t>: </a:t>
            </a:r>
            <a:r>
              <a:rPr b="0" i="0" lang="en-US" sz="1600" u="none">
                <a:solidFill>
                  <a:schemeClr val="dk1"/>
                </a:solidFill>
                <a:latin typeface="Calibri"/>
                <a:ea typeface="Calibri"/>
                <a:cs typeface="Calibri"/>
                <a:sym typeface="Calibri"/>
              </a:rPr>
              <a:t>qualsevol retard en una activitat del camí crític provoca, forçosament, un retard en la finalització del projecte, o la necessitat d'assignar més recursos al mateix per poder complir els terminis.</a:t>
            </a:r>
            <a:endParaRPr sz="1600"/>
          </a:p>
          <a:p>
            <a:pPr indent="-342900" lvl="0" marL="342900" marR="0" rtl="0" algn="just">
              <a:lnSpc>
                <a:spcPct val="80000"/>
              </a:lnSpc>
              <a:spcBef>
                <a:spcPts val="0"/>
              </a:spcBef>
              <a:spcAft>
                <a:spcPts val="0"/>
              </a:spcAft>
              <a:buClr>
                <a:schemeClr val="dk1"/>
              </a:buClr>
              <a:buSzPts val="1600"/>
              <a:buFont typeface="Arial"/>
              <a:buChar char="•"/>
            </a:pPr>
            <a:r>
              <a:rPr b="1" i="0" lang="en-US" sz="1600" u="sng">
                <a:solidFill>
                  <a:schemeClr val="dk1"/>
                </a:solidFill>
              </a:rPr>
              <a:t>Anàlisi "Què passa si ...?": </a:t>
            </a:r>
            <a:r>
              <a:rPr lang="en-US" sz="1600"/>
              <a:t>Aq</a:t>
            </a:r>
            <a:r>
              <a:rPr b="0" i="0" lang="en-US" sz="1600" u="none">
                <a:solidFill>
                  <a:schemeClr val="dk1"/>
                </a:solidFill>
                <a:latin typeface="Calibri"/>
                <a:ea typeface="Calibri"/>
                <a:cs typeface="Calibri"/>
                <a:sym typeface="Calibri"/>
              </a:rPr>
              <a:t>uest és una anàlisi de la pregunta "Què passa si es produeix la situació representada per l'escenari" X "?" Una anàlisi del cronograma utilitza el model de cronograma per calcular diferents escenaris , com ara la demora en el lliurament d'un dels principals components, ampliació de la durada d'un disseny específic o l'aparició de factors externs (vaga o un canvi en el procés de permisos). Els resultats de l'anàlisi "Què passa si" poden usar-se per avaluar la viabilitat del cronograma del projecte en condicions adverses, preparar els plans de contingència i resposta per superar o mitigar l'impacte de situacions inesperades → El més usual</a:t>
            </a:r>
            <a:r>
              <a:rPr b="0" i="0" lang="en-US" sz="1600" u="sng">
                <a:solidFill>
                  <a:schemeClr val="hlink"/>
                </a:solidFill>
                <a:latin typeface="Calibri"/>
                <a:ea typeface="Calibri"/>
                <a:cs typeface="Calibri"/>
                <a:sym typeface="Calibri"/>
                <a:hlinkClick r:id="rId3"/>
              </a:rPr>
              <a:t> anàlisi de Montecarlo</a:t>
            </a:r>
            <a:endParaRPr sz="1600"/>
          </a:p>
          <a:p>
            <a:pPr indent="-342900" lvl="0" marL="342900" marR="0" rtl="0" algn="just">
              <a:lnSpc>
                <a:spcPct val="80000"/>
              </a:lnSpc>
              <a:spcBef>
                <a:spcPts val="0"/>
              </a:spcBef>
              <a:spcAft>
                <a:spcPts val="0"/>
              </a:spcAft>
              <a:buClr>
                <a:schemeClr val="dk1"/>
              </a:buClr>
              <a:buSzPts val="1600"/>
              <a:buFont typeface="Arial"/>
              <a:buChar char="•"/>
            </a:pPr>
            <a:r>
              <a:rPr b="1" i="0" lang="en-US" sz="1600" u="sng">
                <a:solidFill>
                  <a:schemeClr val="dk1"/>
                </a:solidFill>
              </a:rPr>
              <a:t>Tècnica PERT: </a:t>
            </a:r>
            <a:r>
              <a:rPr b="0" i="0" lang="en-US" sz="1600" u="none">
                <a:solidFill>
                  <a:schemeClr val="dk1"/>
                </a:solidFill>
                <a:latin typeface="Calibri"/>
                <a:ea typeface="Calibri"/>
                <a:cs typeface="Calibri"/>
                <a:sym typeface="Calibri"/>
              </a:rPr>
              <a:t>es pot aplicar només a determinats projectes, part de la descomposició del projecte en activitats i la seva representació amb un graf → graf de PERT</a:t>
            </a:r>
            <a:br>
              <a:rPr b="0" i="0" lang="en-US" sz="1600" u="none">
                <a:solidFill>
                  <a:schemeClr val="dk1"/>
                </a:solidFill>
                <a:latin typeface="Calibri"/>
                <a:ea typeface="Calibri"/>
                <a:cs typeface="Calibri"/>
                <a:sym typeface="Calibri"/>
              </a:rPr>
            </a:br>
            <a:endParaRPr b="1" i="0" sz="1600" u="none">
              <a:solidFill>
                <a:schemeClr val="dk1"/>
              </a:solidFill>
              <a:latin typeface="Calibri"/>
              <a:ea typeface="Calibri"/>
              <a:cs typeface="Calibri"/>
              <a:sym typeface="Calibri"/>
            </a:endParaRPr>
          </a:p>
          <a:p>
            <a:pPr indent="-241300" lvl="0" marL="342900" marR="0" rtl="0" algn="l">
              <a:spcBef>
                <a:spcPts val="320"/>
              </a:spcBef>
              <a:spcAft>
                <a:spcPts val="0"/>
              </a:spcAft>
              <a:buClr>
                <a:schemeClr val="dk1"/>
              </a:buClr>
              <a:buSzPts val="1600"/>
              <a:buFont typeface="Arial"/>
              <a:buNone/>
            </a:pPr>
            <a:r>
              <a:t/>
            </a:r>
            <a:endParaRPr b="1" i="0" sz="16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3" name="Shape 373"/>
        <p:cNvGrpSpPr/>
        <p:nvPr/>
      </p:nvGrpSpPr>
      <p:grpSpPr>
        <a:xfrm>
          <a:off x="0" y="0"/>
          <a:ext cx="0" cy="0"/>
          <a:chOff x="0" y="0"/>
          <a:chExt cx="0" cy="0"/>
        </a:xfrm>
      </p:grpSpPr>
      <p:sp>
        <p:nvSpPr>
          <p:cNvPr id="374" name="Google Shape;374;p58"/>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t>
            </a:r>
            <a:r>
              <a:rPr lang="en-US"/>
              <a:t>ètode</a:t>
            </a:r>
            <a:r>
              <a:rPr b="0" i="0" lang="en-US" sz="4400" u="none">
                <a:solidFill>
                  <a:schemeClr val="dk1"/>
                </a:solidFill>
                <a:latin typeface="Calibri"/>
                <a:ea typeface="Calibri"/>
                <a:cs typeface="Calibri"/>
                <a:sym typeface="Calibri"/>
              </a:rPr>
              <a:t> del cami crític</a:t>
            </a:r>
            <a:endParaRPr/>
          </a:p>
        </p:txBody>
      </p:sp>
      <p:sp>
        <p:nvSpPr>
          <p:cNvPr id="375" name="Google Shape;375;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Critical Path Method – CPM</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Calcula, per a totes les activitats del cronograma, sense considerar les limitacions dels recurs:</a:t>
            </a:r>
            <a:endParaRPr/>
          </a:p>
          <a:p>
            <a:pPr indent="-260350" lvl="1" marL="742950" rtl="0" algn="l">
              <a:lnSpc>
                <a:spcPct val="100000"/>
              </a:lnSpc>
              <a:spcBef>
                <a:spcPts val="64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les dates teòriques d'inici i terme més primerenques (mitjançant el recorregut cap endavant).</a:t>
            </a:r>
            <a:endParaRPr sz="2400"/>
          </a:p>
          <a:p>
            <a:pPr indent="-260350" lvl="1" marL="742950" rtl="0" algn="l">
              <a:lnSpc>
                <a:spcPct val="100000"/>
              </a:lnSpc>
              <a:spcBef>
                <a:spcPts val="64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les dates d'inici i terme més tard (mitjançant el recorregut cap enrere, fent servir la data de finalització més primerenca)</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Calcula la folgança per a cada activitat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0" name="Shape 380"/>
        <p:cNvGrpSpPr/>
        <p:nvPr/>
      </p:nvGrpSpPr>
      <p:grpSpPr>
        <a:xfrm>
          <a:off x="0" y="0"/>
          <a:ext cx="0" cy="0"/>
          <a:chOff x="0" y="0"/>
          <a:chExt cx="0" cy="0"/>
        </a:xfrm>
      </p:grpSpPr>
      <p:sp>
        <p:nvSpPr>
          <p:cNvPr id="381" name="Google Shape;381;p59"/>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CPM</a:t>
            </a:r>
            <a:endParaRPr/>
          </a:p>
        </p:txBody>
      </p:sp>
      <p:grpSp>
        <p:nvGrpSpPr>
          <p:cNvPr id="382" name="Google Shape;382;p59"/>
          <p:cNvGrpSpPr/>
          <p:nvPr/>
        </p:nvGrpSpPr>
        <p:grpSpPr>
          <a:xfrm>
            <a:off x="939800" y="1916112"/>
            <a:ext cx="8204200" cy="3352799"/>
            <a:chOff x="990600" y="2667000"/>
            <a:chExt cx="8204200" cy="3352799"/>
          </a:xfrm>
        </p:grpSpPr>
        <p:sp>
          <p:nvSpPr>
            <p:cNvPr id="383" name="Google Shape;383;p59"/>
            <p:cNvSpPr txBox="1"/>
            <p:nvPr/>
          </p:nvSpPr>
          <p:spPr>
            <a:xfrm>
              <a:off x="990600" y="5064125"/>
              <a:ext cx="1651000" cy="944562"/>
            </a:xfrm>
            <a:prstGeom prst="rect">
              <a:avLst/>
            </a:prstGeom>
            <a:noFill/>
            <a:ln>
              <a:noFill/>
            </a:ln>
          </p:spPr>
          <p:txBody>
            <a:bodyPr anchorCtr="0" anchor="t" bIns="45700" lIns="91425" spcFirstLastPara="1" rIns="91425" wrap="square" tIns="45700">
              <a:noAutofit/>
            </a:bodyPr>
            <a:lstStyle/>
            <a:p>
              <a:pPr indent="0" lvl="0" marL="0" marR="0" rtl="0" algn="l">
                <a:lnSpc>
                  <a:spcPct val="6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Primera</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data</a:t>
              </a:r>
              <a:r>
                <a:rPr b="1" i="0" lang="en-US" sz="2000" u="none">
                  <a:solidFill>
                    <a:schemeClr val="dk1"/>
                  </a:solidFill>
                  <a:latin typeface="Tahoma"/>
                  <a:ea typeface="Tahoma"/>
                  <a:cs typeface="Tahoma"/>
                  <a:sym typeface="Tahoma"/>
                </a:rPr>
                <a:t> d</a:t>
              </a:r>
              <a:r>
                <a:rPr b="1" lang="en-US" sz="2000">
                  <a:solidFill>
                    <a:schemeClr val="dk1"/>
                  </a:solidFill>
                  <a:latin typeface="Tahoma"/>
                  <a:ea typeface="Tahoma"/>
                  <a:cs typeface="Tahoma"/>
                  <a:sym typeface="Tahoma"/>
                </a:rPr>
                <a:t>’</a:t>
              </a:r>
              <a:endParaRPr/>
            </a:p>
            <a:p>
              <a:pPr indent="0" lvl="0" marL="0" marR="0" rtl="0" algn="l">
                <a:lnSpc>
                  <a:spcPct val="60000"/>
                </a:lnSpc>
                <a:spcBef>
                  <a:spcPts val="10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inici</a:t>
              </a:r>
              <a:endParaRPr/>
            </a:p>
          </p:txBody>
        </p:sp>
        <p:sp>
          <p:nvSpPr>
            <p:cNvPr id="384" name="Google Shape;384;p59"/>
            <p:cNvSpPr txBox="1"/>
            <p:nvPr/>
          </p:nvSpPr>
          <p:spPr>
            <a:xfrm>
              <a:off x="3302000" y="5024437"/>
              <a:ext cx="1651000" cy="944562"/>
            </a:xfrm>
            <a:prstGeom prst="rect">
              <a:avLst/>
            </a:prstGeom>
            <a:noFill/>
            <a:ln>
              <a:noFill/>
            </a:ln>
          </p:spPr>
          <p:txBody>
            <a:bodyPr anchorCtr="0" anchor="t" bIns="45700" lIns="91425" spcFirstLastPara="1" rIns="91425" wrap="square" tIns="45700">
              <a:noAutofit/>
            </a:bodyPr>
            <a:lstStyle/>
            <a:p>
              <a:pPr indent="0" lvl="0" marL="0" marR="0" rtl="0" algn="l">
                <a:lnSpc>
                  <a:spcPct val="60000"/>
                </a:lnSpc>
                <a:spcBef>
                  <a:spcPts val="0"/>
                </a:spcBef>
                <a:spcAft>
                  <a:spcPts val="0"/>
                </a:spcAft>
                <a:buClr>
                  <a:schemeClr val="dk1"/>
                </a:buClr>
                <a:buSzPts val="2000"/>
                <a:buFont typeface="Tahoma"/>
                <a:buNone/>
              </a:pPr>
              <a:r>
                <a:rPr b="1" lang="en-US" sz="2000">
                  <a:solidFill>
                    <a:schemeClr val="dk1"/>
                  </a:solidFill>
                  <a:latin typeface="Tahoma"/>
                  <a:ea typeface="Tahoma"/>
                  <a:cs typeface="Tahoma"/>
                  <a:sym typeface="Tahoma"/>
                </a:rPr>
                <a:t>Darrera</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data</a:t>
              </a:r>
              <a:r>
                <a:rPr b="1" i="0" lang="en-US" sz="2000" u="none">
                  <a:solidFill>
                    <a:schemeClr val="dk1"/>
                  </a:solidFill>
                  <a:latin typeface="Tahoma"/>
                  <a:ea typeface="Tahoma"/>
                  <a:cs typeface="Tahoma"/>
                  <a:sym typeface="Tahoma"/>
                </a:rPr>
                <a:t> d</a:t>
              </a:r>
              <a:r>
                <a:rPr b="1" lang="en-US" sz="2000">
                  <a:solidFill>
                    <a:schemeClr val="dk1"/>
                  </a:solidFill>
                  <a:latin typeface="Tahoma"/>
                  <a:ea typeface="Tahoma"/>
                  <a:cs typeface="Tahoma"/>
                  <a:sym typeface="Tahoma"/>
                </a:rPr>
                <a:t>’</a:t>
              </a:r>
              <a:endParaRPr/>
            </a:p>
            <a:p>
              <a:pPr indent="0" lvl="0" marL="0" marR="0" rtl="0" algn="l">
                <a:lnSpc>
                  <a:spcPct val="60000"/>
                </a:lnSpc>
                <a:spcBef>
                  <a:spcPts val="10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inici</a:t>
              </a:r>
              <a:endParaRPr/>
            </a:p>
          </p:txBody>
        </p:sp>
        <p:sp>
          <p:nvSpPr>
            <p:cNvPr id="385" name="Google Shape;385;p59"/>
            <p:cNvSpPr txBox="1"/>
            <p:nvPr/>
          </p:nvSpPr>
          <p:spPr>
            <a:xfrm>
              <a:off x="7543800" y="5075237"/>
              <a:ext cx="1651000" cy="944562"/>
            </a:xfrm>
            <a:prstGeom prst="rect">
              <a:avLst/>
            </a:prstGeom>
            <a:noFill/>
            <a:ln>
              <a:noFill/>
            </a:ln>
          </p:spPr>
          <p:txBody>
            <a:bodyPr anchorCtr="0" anchor="t" bIns="45700" lIns="91425" spcFirstLastPara="1" rIns="91425" wrap="square" tIns="45700">
              <a:noAutofit/>
            </a:bodyPr>
            <a:lstStyle/>
            <a:p>
              <a:pPr indent="0" lvl="0" marL="0" marR="0" rtl="0" algn="l">
                <a:lnSpc>
                  <a:spcPct val="6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Última</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data</a:t>
              </a:r>
              <a:r>
                <a:rPr b="1" i="0" lang="en-US" sz="2000" u="none">
                  <a:solidFill>
                    <a:schemeClr val="dk1"/>
                  </a:solidFill>
                  <a:latin typeface="Tahoma"/>
                  <a:ea typeface="Tahoma"/>
                  <a:cs typeface="Tahoma"/>
                  <a:sym typeface="Tahoma"/>
                </a:rPr>
                <a:t> de</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fi</a:t>
              </a:r>
              <a:endParaRPr/>
            </a:p>
          </p:txBody>
        </p:sp>
        <p:sp>
          <p:nvSpPr>
            <p:cNvPr id="386" name="Google Shape;386;p59"/>
            <p:cNvSpPr txBox="1"/>
            <p:nvPr/>
          </p:nvSpPr>
          <p:spPr>
            <a:xfrm>
              <a:off x="5613400" y="5072062"/>
              <a:ext cx="1651000" cy="944562"/>
            </a:xfrm>
            <a:prstGeom prst="rect">
              <a:avLst/>
            </a:prstGeom>
            <a:noFill/>
            <a:ln>
              <a:noFill/>
            </a:ln>
          </p:spPr>
          <p:txBody>
            <a:bodyPr anchorCtr="0" anchor="t" bIns="45700" lIns="91425" spcFirstLastPara="1" rIns="91425" wrap="square" tIns="45700">
              <a:noAutofit/>
            </a:bodyPr>
            <a:lstStyle/>
            <a:p>
              <a:pPr indent="0" lvl="0" marL="0" marR="0" rtl="0" algn="l">
                <a:lnSpc>
                  <a:spcPct val="6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Primera</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data</a:t>
              </a:r>
              <a:r>
                <a:rPr b="1" i="0" lang="en-US" sz="2000" u="none">
                  <a:solidFill>
                    <a:schemeClr val="dk1"/>
                  </a:solidFill>
                  <a:latin typeface="Tahoma"/>
                  <a:ea typeface="Tahoma"/>
                  <a:cs typeface="Tahoma"/>
                  <a:sym typeface="Tahoma"/>
                </a:rPr>
                <a:t> de</a:t>
              </a:r>
              <a:endParaRPr/>
            </a:p>
            <a:p>
              <a:pPr indent="0" lvl="0" marL="0" marR="0" rtl="0" algn="l">
                <a:lnSpc>
                  <a:spcPct val="60000"/>
                </a:lnSpc>
                <a:spcBef>
                  <a:spcPts val="1000"/>
                </a:spcBef>
                <a:spcAft>
                  <a:spcPts val="0"/>
                </a:spcAft>
                <a:buClr>
                  <a:schemeClr val="dk1"/>
                </a:buClr>
                <a:buSzPts val="2000"/>
                <a:buFont typeface="Tahoma"/>
                <a:buNone/>
              </a:pPr>
              <a:r>
                <a:rPr b="1" lang="en-US" sz="2000">
                  <a:solidFill>
                    <a:schemeClr val="dk1"/>
                  </a:solidFill>
                  <a:latin typeface="Tahoma"/>
                  <a:ea typeface="Tahoma"/>
                  <a:cs typeface="Tahoma"/>
                  <a:sym typeface="Tahoma"/>
                </a:rPr>
                <a:t>fi</a:t>
              </a:r>
              <a:endParaRPr/>
            </a:p>
          </p:txBody>
        </p:sp>
        <p:sp>
          <p:nvSpPr>
            <p:cNvPr id="387" name="Google Shape;387;p59"/>
            <p:cNvSpPr txBox="1"/>
            <p:nvPr/>
          </p:nvSpPr>
          <p:spPr>
            <a:xfrm>
              <a:off x="1931974" y="2732088"/>
              <a:ext cx="6288000" cy="17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ahoma"/>
                <a:buNone/>
              </a:pPr>
              <a:r>
                <a:rPr b="0" i="0" lang="en-US" sz="4000" u="none">
                  <a:solidFill>
                    <a:schemeClr val="dk1"/>
                  </a:solidFill>
                  <a:latin typeface="Tahoma"/>
                  <a:ea typeface="Tahoma"/>
                  <a:cs typeface="Tahoma"/>
                  <a:sym typeface="Tahoma"/>
                </a:rPr>
                <a:t> Actividad        Duración</a:t>
              </a:r>
              <a:endParaRPr/>
            </a:p>
            <a:p>
              <a:pPr indent="0" lvl="0" marL="0" marR="0" rtl="0" algn="l">
                <a:lnSpc>
                  <a:spcPct val="100000"/>
                </a:lnSpc>
                <a:spcBef>
                  <a:spcPts val="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4000"/>
                <a:buFont typeface="Tahoma"/>
                <a:buNone/>
              </a:pPr>
              <a:r>
                <a:rPr b="0" i="0" lang="en-US" sz="4000" u="none">
                  <a:solidFill>
                    <a:schemeClr val="dk1"/>
                  </a:solidFill>
                  <a:latin typeface="Tahoma"/>
                  <a:ea typeface="Tahoma"/>
                  <a:cs typeface="Tahoma"/>
                  <a:sym typeface="Tahoma"/>
                </a:rPr>
                <a:t>PFI    UFI     PFT      UFT</a:t>
              </a:r>
              <a:endParaRPr/>
            </a:p>
          </p:txBody>
        </p:sp>
        <p:sp>
          <p:nvSpPr>
            <p:cNvPr id="388" name="Google Shape;388;p59"/>
            <p:cNvSpPr txBox="1"/>
            <p:nvPr/>
          </p:nvSpPr>
          <p:spPr>
            <a:xfrm>
              <a:off x="1390650" y="2667000"/>
              <a:ext cx="6686550" cy="193357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89" name="Google Shape;389;p59"/>
            <p:cNvCxnSpPr/>
            <p:nvPr/>
          </p:nvCxnSpPr>
          <p:spPr>
            <a:xfrm>
              <a:off x="1447800" y="3614737"/>
              <a:ext cx="6686550" cy="0"/>
            </a:xfrm>
            <a:prstGeom prst="straightConnector1">
              <a:avLst/>
            </a:prstGeom>
            <a:noFill/>
            <a:ln cap="flat" cmpd="sng" w="12700">
              <a:solidFill>
                <a:schemeClr val="dk1"/>
              </a:solidFill>
              <a:prstDash val="solid"/>
              <a:miter lim="800000"/>
              <a:headEnd len="med" w="med" type="none"/>
              <a:tailEnd len="med" w="med" type="none"/>
            </a:ln>
          </p:spPr>
        </p:cxnSp>
        <p:cxnSp>
          <p:nvCxnSpPr>
            <p:cNvPr id="390" name="Google Shape;390;p59"/>
            <p:cNvCxnSpPr/>
            <p:nvPr/>
          </p:nvCxnSpPr>
          <p:spPr>
            <a:xfrm>
              <a:off x="4667250" y="3614737"/>
              <a:ext cx="0" cy="1000125"/>
            </a:xfrm>
            <a:prstGeom prst="straightConnector1">
              <a:avLst/>
            </a:prstGeom>
            <a:noFill/>
            <a:ln cap="flat" cmpd="sng" w="12700">
              <a:solidFill>
                <a:schemeClr val="dk1"/>
              </a:solidFill>
              <a:prstDash val="solid"/>
              <a:miter lim="800000"/>
              <a:headEnd len="med" w="med" type="none"/>
              <a:tailEnd len="med" w="med" type="none"/>
            </a:ln>
          </p:spPr>
        </p:cxnSp>
        <p:cxnSp>
          <p:nvCxnSpPr>
            <p:cNvPr id="391" name="Google Shape;391;p59"/>
            <p:cNvCxnSpPr/>
            <p:nvPr/>
          </p:nvCxnSpPr>
          <p:spPr>
            <a:xfrm>
              <a:off x="3016250" y="3614737"/>
              <a:ext cx="0" cy="1000125"/>
            </a:xfrm>
            <a:prstGeom prst="straightConnector1">
              <a:avLst/>
            </a:prstGeom>
            <a:noFill/>
            <a:ln cap="flat" cmpd="sng" w="12700">
              <a:solidFill>
                <a:schemeClr val="dk1"/>
              </a:solidFill>
              <a:prstDash val="solid"/>
              <a:miter lim="800000"/>
              <a:headEnd len="med" w="med" type="none"/>
              <a:tailEnd len="med" w="med" type="none"/>
            </a:ln>
          </p:spPr>
        </p:cxnSp>
        <p:cxnSp>
          <p:nvCxnSpPr>
            <p:cNvPr id="392" name="Google Shape;392;p59"/>
            <p:cNvCxnSpPr/>
            <p:nvPr/>
          </p:nvCxnSpPr>
          <p:spPr>
            <a:xfrm>
              <a:off x="6400800" y="3614737"/>
              <a:ext cx="0" cy="1000125"/>
            </a:xfrm>
            <a:prstGeom prst="straightConnector1">
              <a:avLst/>
            </a:prstGeom>
            <a:noFill/>
            <a:ln cap="flat" cmpd="sng" w="12700">
              <a:solidFill>
                <a:schemeClr val="dk1"/>
              </a:solidFill>
              <a:prstDash val="solid"/>
              <a:miter lim="800000"/>
              <a:headEnd len="med" w="med" type="none"/>
              <a:tailEnd len="med" w="med" type="none"/>
            </a:ln>
          </p:spPr>
        </p:cxnSp>
        <p:cxnSp>
          <p:nvCxnSpPr>
            <p:cNvPr id="393" name="Google Shape;393;p59"/>
            <p:cNvCxnSpPr/>
            <p:nvPr/>
          </p:nvCxnSpPr>
          <p:spPr>
            <a:xfrm flipH="1">
              <a:off x="1981200" y="4629150"/>
              <a:ext cx="24765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394" name="Google Shape;394;p59"/>
            <p:cNvCxnSpPr/>
            <p:nvPr/>
          </p:nvCxnSpPr>
          <p:spPr>
            <a:xfrm flipH="1">
              <a:off x="3879850" y="4629150"/>
              <a:ext cx="82550" cy="333375"/>
            </a:xfrm>
            <a:prstGeom prst="straightConnector1">
              <a:avLst/>
            </a:prstGeom>
            <a:noFill/>
            <a:ln cap="flat" cmpd="sng" w="12700">
              <a:solidFill>
                <a:schemeClr val="dk1"/>
              </a:solidFill>
              <a:prstDash val="solid"/>
              <a:miter lim="800000"/>
              <a:headEnd len="med" w="med" type="none"/>
              <a:tailEnd len="med" w="med" type="triangle"/>
            </a:ln>
          </p:spPr>
        </p:cxnSp>
        <p:cxnSp>
          <p:nvCxnSpPr>
            <p:cNvPr id="395" name="Google Shape;395;p59"/>
            <p:cNvCxnSpPr/>
            <p:nvPr/>
          </p:nvCxnSpPr>
          <p:spPr>
            <a:xfrm>
              <a:off x="5448300" y="4629150"/>
              <a:ext cx="330200" cy="333375"/>
            </a:xfrm>
            <a:prstGeom prst="straightConnector1">
              <a:avLst/>
            </a:prstGeom>
            <a:noFill/>
            <a:ln cap="flat" cmpd="sng" w="12700">
              <a:solidFill>
                <a:schemeClr val="dk1"/>
              </a:solidFill>
              <a:prstDash val="solid"/>
              <a:miter lim="800000"/>
              <a:headEnd len="med" w="med" type="none"/>
              <a:tailEnd len="med" w="med" type="triangle"/>
            </a:ln>
          </p:spPr>
        </p:cxnSp>
        <p:cxnSp>
          <p:nvCxnSpPr>
            <p:cNvPr id="396" name="Google Shape;396;p59"/>
            <p:cNvCxnSpPr/>
            <p:nvPr/>
          </p:nvCxnSpPr>
          <p:spPr>
            <a:xfrm>
              <a:off x="7264400" y="4633912"/>
              <a:ext cx="495300" cy="381000"/>
            </a:xfrm>
            <a:prstGeom prst="straightConnector1">
              <a:avLst/>
            </a:prstGeom>
            <a:noFill/>
            <a:ln cap="flat" cmpd="sng" w="12700">
              <a:solidFill>
                <a:schemeClr val="dk1"/>
              </a:solidFill>
              <a:prstDash val="solid"/>
              <a:miter lim="800000"/>
              <a:headEnd len="med" w="med" type="none"/>
              <a:tailEnd len="med" w="med" type="triangl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1" name="Shape 401"/>
        <p:cNvGrpSpPr/>
        <p:nvPr/>
      </p:nvGrpSpPr>
      <p:grpSpPr>
        <a:xfrm>
          <a:off x="0" y="0"/>
          <a:ext cx="0" cy="0"/>
          <a:chOff x="0" y="0"/>
          <a:chExt cx="0" cy="0"/>
        </a:xfrm>
      </p:grpSpPr>
      <p:sp>
        <p:nvSpPr>
          <p:cNvPr id="402" name="Google Shape;402;p60"/>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Exemple</a:t>
            </a:r>
            <a:endParaRPr/>
          </a:p>
        </p:txBody>
      </p:sp>
      <p:graphicFrame>
        <p:nvGraphicFramePr>
          <p:cNvPr id="403" name="Google Shape;403;p60"/>
          <p:cNvGraphicFramePr/>
          <p:nvPr/>
        </p:nvGraphicFramePr>
        <p:xfrm>
          <a:off x="2411412" y="1989137"/>
          <a:ext cx="3000000" cy="3000000"/>
        </p:xfrm>
        <a:graphic>
          <a:graphicData uri="http://schemas.openxmlformats.org/drawingml/2006/table">
            <a:tbl>
              <a:tblPr>
                <a:noFill/>
                <a:tableStyleId>{3B7C2A31-5A33-40DC-AC9E-306492F2032E}</a:tableStyleId>
              </a:tblPr>
              <a:tblGrid>
                <a:gridCol w="1416050"/>
                <a:gridCol w="1416050"/>
                <a:gridCol w="1416050"/>
              </a:tblGrid>
              <a:tr h="371475">
                <a:tc>
                  <a:txBody>
                    <a:bodyPr/>
                    <a:lstStyle/>
                    <a:p>
                      <a:pPr indent="0" lvl="0" marL="0" marR="0" rtl="0" algn="l">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Actividad</a:t>
                      </a:r>
                      <a:endParaRPr/>
                    </a:p>
                  </a:txBody>
                  <a:tcPr marT="0" marB="0" marR="0" marL="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Sucesor</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Duración</a:t>
                      </a:r>
                      <a:endParaRPr/>
                    </a:p>
                  </a:txBody>
                  <a:tcPr marT="0" marB="0" marR="0" marL="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3698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B,C,D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7</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B</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15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C</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10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D</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3</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E</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F</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12</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G</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ahoma"/>
                        <a:buNone/>
                      </a:pPr>
                      <a:r>
                        <a:rPr b="0" i="0" lang="en-US" sz="1800" u="none" cap="none" strike="noStrike">
                          <a:solidFill>
                            <a:srgbClr val="0000FF"/>
                          </a:solidFill>
                          <a:latin typeface="Tahoma"/>
                          <a:ea typeface="Tahoma"/>
                          <a:cs typeface="Tahoma"/>
                          <a:sym typeface="Tahoma"/>
                        </a:rPr>
                        <a:t>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7250" y="2430013"/>
            <a:ext cx="82296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Gestió del temps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8" name="Shape 408"/>
        <p:cNvGrpSpPr/>
        <p:nvPr/>
      </p:nvGrpSpPr>
      <p:grpSpPr>
        <a:xfrm>
          <a:off x="0" y="0"/>
          <a:ext cx="0" cy="0"/>
          <a:chOff x="0" y="0"/>
          <a:chExt cx="0" cy="0"/>
        </a:xfrm>
      </p:grpSpPr>
      <p:sp>
        <p:nvSpPr>
          <p:cNvPr id="409" name="Google Shape;409;p61"/>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Ejemplo</a:t>
            </a:r>
            <a:endParaRPr/>
          </a:p>
        </p:txBody>
      </p:sp>
      <p:sp>
        <p:nvSpPr>
          <p:cNvPr id="410" name="Google Shape;410;p61"/>
          <p:cNvSpPr txBox="1"/>
          <p:nvPr/>
        </p:nvSpPr>
        <p:spPr>
          <a:xfrm>
            <a:off x="488950" y="5538787"/>
            <a:ext cx="16335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Activ       Dur</a:t>
            </a:r>
            <a:endParaRPr/>
          </a:p>
        </p:txBody>
      </p:sp>
      <p:sp>
        <p:nvSpPr>
          <p:cNvPr id="411" name="Google Shape;411;p61"/>
          <p:cNvSpPr txBox="1"/>
          <p:nvPr/>
        </p:nvSpPr>
        <p:spPr>
          <a:xfrm>
            <a:off x="371475" y="5954712"/>
            <a:ext cx="16827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PFI   UFI    PFT   UFT</a:t>
            </a:r>
            <a:endParaRPr/>
          </a:p>
        </p:txBody>
      </p:sp>
      <p:sp>
        <p:nvSpPr>
          <p:cNvPr id="412" name="Google Shape;412;p61"/>
          <p:cNvSpPr txBox="1"/>
          <p:nvPr/>
        </p:nvSpPr>
        <p:spPr>
          <a:xfrm>
            <a:off x="4757737" y="5192712"/>
            <a:ext cx="32972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A-C-F-G : Cami Crític</a:t>
            </a:r>
            <a:endParaRPr/>
          </a:p>
        </p:txBody>
      </p:sp>
      <p:grpSp>
        <p:nvGrpSpPr>
          <p:cNvPr id="413" name="Google Shape;413;p61"/>
          <p:cNvGrpSpPr/>
          <p:nvPr/>
        </p:nvGrpSpPr>
        <p:grpSpPr>
          <a:xfrm>
            <a:off x="323850" y="5530850"/>
            <a:ext cx="1763712" cy="679450"/>
            <a:chOff x="1752600" y="2895600"/>
            <a:chExt cx="2743200" cy="1219200"/>
          </a:xfrm>
        </p:grpSpPr>
        <p:sp>
          <p:nvSpPr>
            <p:cNvPr id="414" name="Google Shape;414;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15" name="Google Shape;415;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416" name="Google Shape;416;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17" name="Google Shape;417;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18" name="Google Shape;418;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sp>
        <p:nvSpPr>
          <p:cNvPr id="419" name="Google Shape;419;p61"/>
          <p:cNvSpPr txBox="1"/>
          <p:nvPr/>
        </p:nvSpPr>
        <p:spPr>
          <a:xfrm>
            <a:off x="277812" y="1025525"/>
            <a:ext cx="1300162" cy="317500"/>
          </a:xfrm>
          <a:prstGeom prst="rect">
            <a:avLst/>
          </a:prstGeom>
          <a:noFill/>
          <a:ln cap="flat" cmpd="sng" w="12700">
            <a:solidFill>
              <a:srgbClr val="0066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1400"/>
              <a:buFont typeface="Tahoma"/>
              <a:buNone/>
            </a:pPr>
            <a:r>
              <a:rPr b="0" i="0" lang="en-US" sz="1400" u="none">
                <a:solidFill>
                  <a:srgbClr val="006600"/>
                </a:solidFill>
                <a:latin typeface="Tahoma"/>
                <a:ea typeface="Tahoma"/>
                <a:cs typeface="Tahoma"/>
                <a:sym typeface="Tahoma"/>
              </a:rPr>
              <a:t>PFT=PFI+Dur</a:t>
            </a:r>
            <a:endParaRPr/>
          </a:p>
        </p:txBody>
      </p:sp>
      <p:sp>
        <p:nvSpPr>
          <p:cNvPr id="420" name="Google Shape;420;p61"/>
          <p:cNvSpPr txBox="1"/>
          <p:nvPr/>
        </p:nvSpPr>
        <p:spPr>
          <a:xfrm>
            <a:off x="258762" y="1527175"/>
            <a:ext cx="1274762" cy="317500"/>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Tahoma"/>
              <a:buNone/>
            </a:pPr>
            <a:r>
              <a:rPr b="0" i="0" lang="en-US" sz="1400" u="none">
                <a:solidFill>
                  <a:srgbClr val="FF0000"/>
                </a:solidFill>
                <a:latin typeface="Tahoma"/>
                <a:ea typeface="Tahoma"/>
                <a:cs typeface="Tahoma"/>
                <a:sym typeface="Tahoma"/>
              </a:rPr>
              <a:t>UFI=UFT-Dur</a:t>
            </a:r>
            <a:endParaRPr/>
          </a:p>
        </p:txBody>
      </p:sp>
      <p:grpSp>
        <p:nvGrpSpPr>
          <p:cNvPr id="421" name="Google Shape;421;p61"/>
          <p:cNvGrpSpPr/>
          <p:nvPr/>
        </p:nvGrpSpPr>
        <p:grpSpPr>
          <a:xfrm>
            <a:off x="63500" y="2065337"/>
            <a:ext cx="8820148" cy="3190875"/>
            <a:chOff x="0" y="2065337"/>
            <a:chExt cx="8820148" cy="3190875"/>
          </a:xfrm>
        </p:grpSpPr>
        <p:grpSp>
          <p:nvGrpSpPr>
            <p:cNvPr id="422" name="Google Shape;422;p61"/>
            <p:cNvGrpSpPr/>
            <p:nvPr/>
          </p:nvGrpSpPr>
          <p:grpSpPr>
            <a:xfrm>
              <a:off x="2473325" y="2439987"/>
              <a:ext cx="1763712" cy="681037"/>
              <a:chOff x="1752600" y="2895600"/>
              <a:chExt cx="2743200" cy="1219200"/>
            </a:xfrm>
          </p:grpSpPr>
          <p:sp>
            <p:nvSpPr>
              <p:cNvPr id="423" name="Google Shape;423;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24" name="Google Shape;424;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425" name="Google Shape;425;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26" name="Google Shape;426;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27" name="Google Shape;427;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428" name="Google Shape;428;p61"/>
            <p:cNvGrpSpPr/>
            <p:nvPr/>
          </p:nvGrpSpPr>
          <p:grpSpPr>
            <a:xfrm>
              <a:off x="2500312" y="4508500"/>
              <a:ext cx="1763712" cy="679450"/>
              <a:chOff x="1752600" y="2895600"/>
              <a:chExt cx="2743200" cy="1219200"/>
            </a:xfrm>
          </p:grpSpPr>
          <p:sp>
            <p:nvSpPr>
              <p:cNvPr id="429" name="Google Shape;429;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30" name="Google Shape;430;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431" name="Google Shape;431;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32" name="Google Shape;432;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33" name="Google Shape;433;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434" name="Google Shape;434;p61"/>
            <p:cNvGrpSpPr/>
            <p:nvPr/>
          </p:nvGrpSpPr>
          <p:grpSpPr>
            <a:xfrm>
              <a:off x="4784725" y="2439987"/>
              <a:ext cx="1765300" cy="681037"/>
              <a:chOff x="1752600" y="2895600"/>
              <a:chExt cx="2743200" cy="1219200"/>
            </a:xfrm>
          </p:grpSpPr>
          <p:sp>
            <p:nvSpPr>
              <p:cNvPr id="435" name="Google Shape;435;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36" name="Google Shape;436;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437" name="Google Shape;437;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38" name="Google Shape;438;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439" name="Google Shape;439;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440" name="Google Shape;440;p61"/>
            <p:cNvGrpSpPr/>
            <p:nvPr/>
          </p:nvGrpSpPr>
          <p:grpSpPr>
            <a:xfrm>
              <a:off x="1587" y="3513137"/>
              <a:ext cx="8818561" cy="679450"/>
              <a:chOff x="234950" y="4013200"/>
              <a:chExt cx="8569324" cy="715962"/>
            </a:xfrm>
          </p:grpSpPr>
          <p:grpSp>
            <p:nvGrpSpPr>
              <p:cNvPr id="441" name="Google Shape;441;p61"/>
              <p:cNvGrpSpPr/>
              <p:nvPr/>
            </p:nvGrpSpPr>
            <p:grpSpPr>
              <a:xfrm>
                <a:off x="234950" y="4013200"/>
                <a:ext cx="1714500" cy="715962"/>
                <a:chOff x="1752600" y="2895600"/>
                <a:chExt cx="2743200" cy="1219200"/>
              </a:xfrm>
            </p:grpSpPr>
            <p:sp>
              <p:nvSpPr>
                <p:cNvPr id="442" name="Google Shape;442;p61"/>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43" name="Google Shape;443;p61"/>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444" name="Google Shape;444;p61"/>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45" name="Google Shape;445;p61"/>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46" name="Google Shape;446;p61"/>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447" name="Google Shape;447;p61"/>
              <p:cNvGrpSpPr/>
              <p:nvPr/>
            </p:nvGrpSpPr>
            <p:grpSpPr>
              <a:xfrm>
                <a:off x="2662237" y="4013200"/>
                <a:ext cx="1714500" cy="715962"/>
                <a:chOff x="1752600" y="2895600"/>
                <a:chExt cx="2743200" cy="1219200"/>
              </a:xfrm>
            </p:grpSpPr>
            <p:sp>
              <p:nvSpPr>
                <p:cNvPr id="448" name="Google Shape;448;p61"/>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49" name="Google Shape;449;p61"/>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450" name="Google Shape;450;p61"/>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51" name="Google Shape;451;p61"/>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52" name="Google Shape;452;p61"/>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453" name="Google Shape;453;p61"/>
              <p:cNvGrpSpPr/>
              <p:nvPr/>
            </p:nvGrpSpPr>
            <p:grpSpPr>
              <a:xfrm>
                <a:off x="4948237" y="4013200"/>
                <a:ext cx="1714500" cy="715962"/>
                <a:chOff x="1752600" y="2895600"/>
                <a:chExt cx="2743200" cy="1219200"/>
              </a:xfrm>
            </p:grpSpPr>
            <p:sp>
              <p:nvSpPr>
                <p:cNvPr id="454" name="Google Shape;454;p61"/>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55" name="Google Shape;455;p61"/>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456" name="Google Shape;456;p61"/>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57" name="Google Shape;457;p61"/>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58" name="Google Shape;458;p61"/>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459" name="Google Shape;459;p61"/>
              <p:cNvGrpSpPr/>
              <p:nvPr/>
            </p:nvGrpSpPr>
            <p:grpSpPr>
              <a:xfrm>
                <a:off x="7091362" y="4013200"/>
                <a:ext cx="1712912" cy="715962"/>
                <a:chOff x="1752600" y="2895600"/>
                <a:chExt cx="2743200" cy="1219200"/>
              </a:xfrm>
            </p:grpSpPr>
            <p:sp>
              <p:nvSpPr>
                <p:cNvPr id="460" name="Google Shape;460;p61"/>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61" name="Google Shape;461;p61"/>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462" name="Google Shape;462;p61"/>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63" name="Google Shape;463;p61"/>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464" name="Google Shape;464;p61"/>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cxnSp>
          <p:nvCxnSpPr>
            <p:cNvPr id="465" name="Google Shape;465;p61"/>
            <p:cNvCxnSpPr/>
            <p:nvPr/>
          </p:nvCxnSpPr>
          <p:spPr>
            <a:xfrm flipH="1" rot="10800000">
              <a:off x="1765300" y="2767012"/>
              <a:ext cx="735012" cy="1060450"/>
            </a:xfrm>
            <a:prstGeom prst="straightConnector1">
              <a:avLst/>
            </a:prstGeom>
            <a:noFill/>
            <a:ln cap="flat" cmpd="sng" w="19050">
              <a:solidFill>
                <a:schemeClr val="dk1"/>
              </a:solidFill>
              <a:prstDash val="solid"/>
              <a:miter lim="800000"/>
              <a:headEnd len="med" w="med" type="none"/>
              <a:tailEnd len="med" w="med" type="triangle"/>
            </a:ln>
          </p:spPr>
        </p:cxnSp>
        <p:cxnSp>
          <p:nvCxnSpPr>
            <p:cNvPr id="466" name="Google Shape;466;p61"/>
            <p:cNvCxnSpPr/>
            <p:nvPr/>
          </p:nvCxnSpPr>
          <p:spPr>
            <a:xfrm>
              <a:off x="1765300" y="3827462"/>
              <a:ext cx="68580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67" name="Google Shape;467;p61"/>
            <p:cNvCxnSpPr/>
            <p:nvPr/>
          </p:nvCxnSpPr>
          <p:spPr>
            <a:xfrm>
              <a:off x="1765300" y="3827462"/>
              <a:ext cx="685800" cy="1019175"/>
            </a:xfrm>
            <a:prstGeom prst="straightConnector1">
              <a:avLst/>
            </a:prstGeom>
            <a:noFill/>
            <a:ln cap="flat" cmpd="sng" w="19050">
              <a:solidFill>
                <a:schemeClr val="dk1"/>
              </a:solidFill>
              <a:prstDash val="solid"/>
              <a:miter lim="800000"/>
              <a:headEnd len="med" w="med" type="none"/>
              <a:tailEnd len="med" w="med" type="triangle"/>
            </a:ln>
          </p:spPr>
        </p:cxnSp>
        <p:cxnSp>
          <p:nvCxnSpPr>
            <p:cNvPr id="468" name="Google Shape;468;p61"/>
            <p:cNvCxnSpPr/>
            <p:nvPr/>
          </p:nvCxnSpPr>
          <p:spPr>
            <a:xfrm>
              <a:off x="4264025" y="2767012"/>
              <a:ext cx="53975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69" name="Google Shape;469;p61"/>
            <p:cNvCxnSpPr/>
            <p:nvPr/>
          </p:nvCxnSpPr>
          <p:spPr>
            <a:xfrm>
              <a:off x="4264025" y="3827462"/>
              <a:ext cx="53975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70" name="Google Shape;470;p61"/>
            <p:cNvCxnSpPr/>
            <p:nvPr/>
          </p:nvCxnSpPr>
          <p:spPr>
            <a:xfrm>
              <a:off x="6645275" y="3833812"/>
              <a:ext cx="446087"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71" name="Google Shape;471;p61"/>
            <p:cNvCxnSpPr/>
            <p:nvPr/>
          </p:nvCxnSpPr>
          <p:spPr>
            <a:xfrm>
              <a:off x="6616700" y="2767012"/>
              <a:ext cx="392112" cy="722312"/>
            </a:xfrm>
            <a:prstGeom prst="straightConnector1">
              <a:avLst/>
            </a:prstGeom>
            <a:noFill/>
            <a:ln cap="flat" cmpd="sng" w="19050">
              <a:solidFill>
                <a:schemeClr val="dk1"/>
              </a:solidFill>
              <a:prstDash val="solid"/>
              <a:miter lim="800000"/>
              <a:headEnd len="med" w="med" type="none"/>
              <a:tailEnd len="med" w="med" type="triangle"/>
            </a:ln>
          </p:spPr>
        </p:cxnSp>
        <p:sp>
          <p:nvSpPr>
            <p:cNvPr id="472" name="Google Shape;472;p61"/>
            <p:cNvSpPr txBox="1"/>
            <p:nvPr/>
          </p:nvSpPr>
          <p:spPr>
            <a:xfrm>
              <a:off x="2736850" y="3476625"/>
              <a:ext cx="12747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C        10</a:t>
              </a:r>
              <a:endParaRPr/>
            </a:p>
          </p:txBody>
        </p:sp>
        <p:sp>
          <p:nvSpPr>
            <p:cNvPr id="473" name="Google Shape;473;p61"/>
            <p:cNvSpPr txBox="1"/>
            <p:nvPr/>
          </p:nvSpPr>
          <p:spPr>
            <a:xfrm>
              <a:off x="2697162" y="2422525"/>
              <a:ext cx="13541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B         15</a:t>
              </a:r>
              <a:endParaRPr/>
            </a:p>
          </p:txBody>
        </p:sp>
        <p:sp>
          <p:nvSpPr>
            <p:cNvPr id="474" name="Google Shape;474;p61"/>
            <p:cNvSpPr txBox="1"/>
            <p:nvPr/>
          </p:nvSpPr>
          <p:spPr>
            <a:xfrm>
              <a:off x="2725737" y="4489450"/>
              <a:ext cx="12842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D          3</a:t>
              </a:r>
              <a:endParaRPr/>
            </a:p>
          </p:txBody>
        </p:sp>
        <p:sp>
          <p:nvSpPr>
            <p:cNvPr id="475" name="Google Shape;475;p61"/>
            <p:cNvSpPr txBox="1"/>
            <p:nvPr/>
          </p:nvSpPr>
          <p:spPr>
            <a:xfrm>
              <a:off x="193675" y="3476625"/>
              <a:ext cx="1341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A           7</a:t>
              </a:r>
              <a:endParaRPr/>
            </a:p>
          </p:txBody>
        </p:sp>
        <p:sp>
          <p:nvSpPr>
            <p:cNvPr id="476" name="Google Shape;476;p61"/>
            <p:cNvSpPr txBox="1"/>
            <p:nvPr/>
          </p:nvSpPr>
          <p:spPr>
            <a:xfrm>
              <a:off x="4951412" y="3476625"/>
              <a:ext cx="15509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F            12</a:t>
              </a:r>
              <a:endParaRPr/>
            </a:p>
          </p:txBody>
        </p:sp>
        <p:sp>
          <p:nvSpPr>
            <p:cNvPr id="477" name="Google Shape;477;p61"/>
            <p:cNvSpPr txBox="1"/>
            <p:nvPr/>
          </p:nvSpPr>
          <p:spPr>
            <a:xfrm>
              <a:off x="5046662" y="2422525"/>
              <a:ext cx="13223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E           1</a:t>
              </a:r>
              <a:endParaRPr/>
            </a:p>
          </p:txBody>
        </p:sp>
        <p:sp>
          <p:nvSpPr>
            <p:cNvPr id="478" name="Google Shape;478;p61"/>
            <p:cNvSpPr txBox="1"/>
            <p:nvPr/>
          </p:nvSpPr>
          <p:spPr>
            <a:xfrm>
              <a:off x="7296150" y="3497262"/>
              <a:ext cx="12065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G         5</a:t>
              </a:r>
              <a:endParaRPr/>
            </a:p>
          </p:txBody>
        </p:sp>
        <p:cxnSp>
          <p:nvCxnSpPr>
            <p:cNvPr id="479" name="Google Shape;479;p61"/>
            <p:cNvCxnSpPr/>
            <p:nvPr/>
          </p:nvCxnSpPr>
          <p:spPr>
            <a:xfrm flipH="1" rot="10800000">
              <a:off x="4264025" y="4124325"/>
              <a:ext cx="2794000" cy="722312"/>
            </a:xfrm>
            <a:prstGeom prst="straightConnector1">
              <a:avLst/>
            </a:prstGeom>
            <a:noFill/>
            <a:ln cap="flat" cmpd="sng" w="19050">
              <a:solidFill>
                <a:schemeClr val="dk1"/>
              </a:solidFill>
              <a:prstDash val="solid"/>
              <a:miter lim="800000"/>
              <a:headEnd len="med" w="med" type="none"/>
              <a:tailEnd len="med" w="med" type="triangle"/>
            </a:ln>
          </p:spPr>
        </p:cxnSp>
        <p:grpSp>
          <p:nvGrpSpPr>
            <p:cNvPr id="480" name="Google Shape;480;p61"/>
            <p:cNvGrpSpPr/>
            <p:nvPr/>
          </p:nvGrpSpPr>
          <p:grpSpPr>
            <a:xfrm>
              <a:off x="684212" y="2065337"/>
              <a:ext cx="7467600" cy="2511425"/>
              <a:chOff x="898525" y="2557462"/>
              <a:chExt cx="7253287" cy="2644775"/>
            </a:xfrm>
          </p:grpSpPr>
          <p:sp>
            <p:nvSpPr>
              <p:cNvPr id="481" name="Google Shape;481;p61"/>
              <p:cNvSpPr txBox="1"/>
              <p:nvPr/>
            </p:nvSpPr>
            <p:spPr>
              <a:xfrm>
                <a:off x="89852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482" name="Google Shape;482;p61"/>
              <p:cNvSpPr txBox="1"/>
              <p:nvPr/>
            </p:nvSpPr>
            <p:spPr>
              <a:xfrm>
                <a:off x="32670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483" name="Google Shape;483;p61"/>
              <p:cNvSpPr txBox="1"/>
              <p:nvPr/>
            </p:nvSpPr>
            <p:spPr>
              <a:xfrm>
                <a:off x="54768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484" name="Google Shape;484;p61"/>
              <p:cNvSpPr txBox="1"/>
              <p:nvPr/>
            </p:nvSpPr>
            <p:spPr>
              <a:xfrm>
                <a:off x="76104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485" name="Google Shape;485;p61"/>
              <p:cNvSpPr txBox="1"/>
              <p:nvPr/>
            </p:nvSpPr>
            <p:spPr>
              <a:xfrm>
                <a:off x="3281362" y="2557462"/>
                <a:ext cx="5413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f=6</a:t>
                </a:r>
                <a:endParaRPr/>
              </a:p>
            </p:txBody>
          </p:sp>
          <p:sp>
            <p:nvSpPr>
              <p:cNvPr id="486" name="Google Shape;486;p61"/>
              <p:cNvSpPr txBox="1"/>
              <p:nvPr/>
            </p:nvSpPr>
            <p:spPr>
              <a:xfrm>
                <a:off x="5568950" y="2557462"/>
                <a:ext cx="5413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f=6</a:t>
                </a:r>
                <a:endParaRPr/>
              </a:p>
            </p:txBody>
          </p:sp>
          <p:sp>
            <p:nvSpPr>
              <p:cNvPr id="487" name="Google Shape;487;p61"/>
              <p:cNvSpPr txBox="1"/>
              <p:nvPr/>
            </p:nvSpPr>
            <p:spPr>
              <a:xfrm>
                <a:off x="3200400" y="4784725"/>
                <a:ext cx="67945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f=19</a:t>
                </a:r>
                <a:endParaRPr/>
              </a:p>
            </p:txBody>
          </p:sp>
        </p:grpSp>
        <p:grpSp>
          <p:nvGrpSpPr>
            <p:cNvPr id="488" name="Google Shape;488;p61"/>
            <p:cNvGrpSpPr/>
            <p:nvPr/>
          </p:nvGrpSpPr>
          <p:grpSpPr>
            <a:xfrm>
              <a:off x="85725" y="2803525"/>
              <a:ext cx="8329611" cy="2452687"/>
              <a:chOff x="314325" y="3246437"/>
              <a:chExt cx="8096249" cy="2581275"/>
            </a:xfrm>
          </p:grpSpPr>
          <p:sp>
            <p:nvSpPr>
              <p:cNvPr id="489" name="Google Shape;489;p61"/>
              <p:cNvSpPr txBox="1"/>
              <p:nvPr/>
            </p:nvSpPr>
            <p:spPr>
              <a:xfrm>
                <a:off x="2743200" y="5410200"/>
                <a:ext cx="12017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7         10</a:t>
                </a:r>
                <a:endParaRPr/>
              </a:p>
            </p:txBody>
          </p:sp>
          <p:grpSp>
            <p:nvGrpSpPr>
              <p:cNvPr id="490" name="Google Shape;490;p61"/>
              <p:cNvGrpSpPr/>
              <p:nvPr/>
            </p:nvGrpSpPr>
            <p:grpSpPr>
              <a:xfrm>
                <a:off x="314325" y="3246437"/>
                <a:ext cx="8096249" cy="1528762"/>
                <a:chOff x="314325" y="3246437"/>
                <a:chExt cx="8096249" cy="1528762"/>
              </a:xfrm>
            </p:grpSpPr>
            <p:sp>
              <p:nvSpPr>
                <p:cNvPr id="491" name="Google Shape;491;p61"/>
                <p:cNvSpPr txBox="1"/>
                <p:nvPr/>
              </p:nvSpPr>
              <p:spPr>
                <a:xfrm>
                  <a:off x="314325" y="4327525"/>
                  <a:ext cx="120015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0           7</a:t>
                  </a:r>
                  <a:endParaRPr/>
                </a:p>
              </p:txBody>
            </p:sp>
            <p:sp>
              <p:nvSpPr>
                <p:cNvPr id="492" name="Google Shape;492;p61"/>
                <p:cNvSpPr txBox="1"/>
                <p:nvPr/>
              </p:nvSpPr>
              <p:spPr>
                <a:xfrm>
                  <a:off x="2667000" y="4354512"/>
                  <a:ext cx="12700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7          17</a:t>
                  </a:r>
                  <a:endParaRPr/>
                </a:p>
              </p:txBody>
            </p:sp>
            <p:sp>
              <p:nvSpPr>
                <p:cNvPr id="493" name="Google Shape;493;p61"/>
                <p:cNvSpPr txBox="1"/>
                <p:nvPr/>
              </p:nvSpPr>
              <p:spPr>
                <a:xfrm>
                  <a:off x="4940300" y="4341812"/>
                  <a:ext cx="127158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17        29</a:t>
                  </a:r>
                  <a:endParaRPr/>
                </a:p>
              </p:txBody>
            </p:sp>
            <p:sp>
              <p:nvSpPr>
                <p:cNvPr id="494" name="Google Shape;494;p61"/>
                <p:cNvSpPr txBox="1"/>
                <p:nvPr/>
              </p:nvSpPr>
              <p:spPr>
                <a:xfrm>
                  <a:off x="7138987" y="4357687"/>
                  <a:ext cx="127158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29        34</a:t>
                  </a:r>
                  <a:endParaRPr/>
                </a:p>
              </p:txBody>
            </p:sp>
            <p:sp>
              <p:nvSpPr>
                <p:cNvPr id="495" name="Google Shape;495;p61"/>
                <p:cNvSpPr txBox="1"/>
                <p:nvPr/>
              </p:nvSpPr>
              <p:spPr>
                <a:xfrm>
                  <a:off x="2767012"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7         22</a:t>
                  </a:r>
                  <a:endParaRPr/>
                </a:p>
              </p:txBody>
            </p:sp>
            <p:sp>
              <p:nvSpPr>
                <p:cNvPr id="496" name="Google Shape;496;p61"/>
                <p:cNvSpPr txBox="1"/>
                <p:nvPr/>
              </p:nvSpPr>
              <p:spPr>
                <a:xfrm>
                  <a:off x="4953000"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22       23</a:t>
                  </a:r>
                  <a:endParaRPr/>
                </a:p>
              </p:txBody>
            </p:sp>
          </p:grpSp>
        </p:grpSp>
        <p:grpSp>
          <p:nvGrpSpPr>
            <p:cNvPr id="497" name="Google Shape;497;p61"/>
            <p:cNvGrpSpPr/>
            <p:nvPr/>
          </p:nvGrpSpPr>
          <p:grpSpPr>
            <a:xfrm>
              <a:off x="504825" y="2801937"/>
              <a:ext cx="7200900" cy="2452687"/>
              <a:chOff x="746125" y="3246437"/>
              <a:chExt cx="6996112" cy="2581275"/>
            </a:xfrm>
          </p:grpSpPr>
          <p:sp>
            <p:nvSpPr>
              <p:cNvPr id="498" name="Google Shape;498;p61"/>
              <p:cNvSpPr txBox="1"/>
              <p:nvPr/>
            </p:nvSpPr>
            <p:spPr>
              <a:xfrm>
                <a:off x="746125" y="4318000"/>
                <a:ext cx="99377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            </a:t>
                </a:r>
                <a:endParaRPr/>
              </a:p>
            </p:txBody>
          </p:sp>
          <p:sp>
            <p:nvSpPr>
              <p:cNvPr id="499" name="Google Shape;499;p61"/>
              <p:cNvSpPr txBox="1"/>
              <p:nvPr/>
            </p:nvSpPr>
            <p:spPr>
              <a:xfrm>
                <a:off x="3117850" y="4357687"/>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0" name="Google Shape;500;p61"/>
              <p:cNvSpPr txBox="1"/>
              <p:nvPr/>
            </p:nvSpPr>
            <p:spPr>
              <a:xfrm>
                <a:off x="5397500" y="4341812"/>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1" name="Google Shape;501;p61"/>
              <p:cNvSpPr txBox="1"/>
              <p:nvPr/>
            </p:nvSpPr>
            <p:spPr>
              <a:xfrm>
                <a:off x="7562850" y="4357687"/>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2" name="Google Shape;502;p61"/>
              <p:cNvSpPr txBox="1"/>
              <p:nvPr/>
            </p:nvSpPr>
            <p:spPr>
              <a:xfrm>
                <a:off x="3133725" y="3246437"/>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3" name="Google Shape;503;p61"/>
              <p:cNvSpPr txBox="1"/>
              <p:nvPr/>
            </p:nvSpPr>
            <p:spPr>
              <a:xfrm>
                <a:off x="3086100" y="5410200"/>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4" name="Google Shape;504;p61"/>
              <p:cNvSpPr txBox="1"/>
              <p:nvPr/>
            </p:nvSpPr>
            <p:spPr>
              <a:xfrm>
                <a:off x="5391150" y="3246437"/>
                <a:ext cx="179387" cy="4175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05" name="Google Shape;505;p61"/>
            <p:cNvGrpSpPr/>
            <p:nvPr/>
          </p:nvGrpSpPr>
          <p:grpSpPr>
            <a:xfrm>
              <a:off x="0" y="3497262"/>
              <a:ext cx="1763712" cy="681037"/>
              <a:chOff x="1752600" y="2895600"/>
              <a:chExt cx="2743200" cy="1219200"/>
            </a:xfrm>
          </p:grpSpPr>
          <p:sp>
            <p:nvSpPr>
              <p:cNvPr id="506" name="Google Shape;506;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07" name="Google Shape;507;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08" name="Google Shape;508;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09" name="Google Shape;509;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10" name="Google Shape;510;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11" name="Google Shape;511;p61"/>
            <p:cNvGrpSpPr/>
            <p:nvPr/>
          </p:nvGrpSpPr>
          <p:grpSpPr>
            <a:xfrm>
              <a:off x="2505075" y="3484562"/>
              <a:ext cx="1763712" cy="679450"/>
              <a:chOff x="1752600" y="2895600"/>
              <a:chExt cx="2743200" cy="1219200"/>
            </a:xfrm>
          </p:grpSpPr>
          <p:sp>
            <p:nvSpPr>
              <p:cNvPr id="512" name="Google Shape;512;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13" name="Google Shape;513;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14" name="Google Shape;514;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15" name="Google Shape;515;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16" name="Google Shape;516;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17" name="Google Shape;517;p61"/>
            <p:cNvGrpSpPr/>
            <p:nvPr/>
          </p:nvGrpSpPr>
          <p:grpSpPr>
            <a:xfrm>
              <a:off x="4857750" y="3513137"/>
              <a:ext cx="1763712" cy="679450"/>
              <a:chOff x="1752600" y="2895600"/>
              <a:chExt cx="2743200" cy="1219200"/>
            </a:xfrm>
          </p:grpSpPr>
          <p:sp>
            <p:nvSpPr>
              <p:cNvPr id="518" name="Google Shape;518;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19" name="Google Shape;519;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20" name="Google Shape;520;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21" name="Google Shape;521;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22" name="Google Shape;522;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23" name="Google Shape;523;p61"/>
            <p:cNvGrpSpPr/>
            <p:nvPr/>
          </p:nvGrpSpPr>
          <p:grpSpPr>
            <a:xfrm>
              <a:off x="7053262" y="3484562"/>
              <a:ext cx="1763712" cy="679450"/>
              <a:chOff x="1752600" y="2895600"/>
              <a:chExt cx="2743200" cy="1219200"/>
            </a:xfrm>
          </p:grpSpPr>
          <p:sp>
            <p:nvSpPr>
              <p:cNvPr id="524" name="Google Shape;524;p61"/>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25" name="Google Shape;525;p61"/>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26" name="Google Shape;526;p61"/>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27" name="Google Shape;527;p61"/>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28" name="Google Shape;528;p61"/>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sp>
          <p:nvSpPr>
            <p:cNvPr id="529" name="Google Shape;529;p61"/>
            <p:cNvSpPr/>
            <p:nvPr/>
          </p:nvSpPr>
          <p:spPr>
            <a:xfrm>
              <a:off x="8229600" y="4222750"/>
              <a:ext cx="314325" cy="157162"/>
            </a:xfrm>
            <a:custGeom>
              <a:rect b="b" l="l" r="r" t="t"/>
              <a:pathLst>
                <a:path extrusionOk="0" h="104" w="192">
                  <a:moveTo>
                    <a:pt x="0" y="48"/>
                  </a:moveTo>
                  <a:cubicBezTo>
                    <a:pt x="32" y="76"/>
                    <a:pt x="64" y="104"/>
                    <a:pt x="96" y="96"/>
                  </a:cubicBezTo>
                  <a:cubicBezTo>
                    <a:pt x="128" y="88"/>
                    <a:pt x="160" y="44"/>
                    <a:pt x="192"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530" name="Google Shape;530;p61"/>
          <p:cNvCxnSpPr/>
          <p:nvPr/>
        </p:nvCxnSpPr>
        <p:spPr>
          <a:xfrm>
            <a:off x="650875" y="908050"/>
            <a:ext cx="549275" cy="0"/>
          </a:xfrm>
          <a:prstGeom prst="straightConnector1">
            <a:avLst/>
          </a:prstGeom>
          <a:noFill/>
          <a:ln cap="flat" cmpd="sng" w="28575">
            <a:solidFill>
              <a:srgbClr val="006600"/>
            </a:solidFill>
            <a:prstDash val="solid"/>
            <a:miter lim="800000"/>
            <a:headEnd len="med" w="med" type="none"/>
            <a:tailEnd len="med" w="med" type="triangle"/>
          </a:ln>
        </p:spPr>
      </p:cxnSp>
      <p:cxnSp>
        <p:nvCxnSpPr>
          <p:cNvPr id="531" name="Google Shape;531;p61"/>
          <p:cNvCxnSpPr/>
          <p:nvPr/>
        </p:nvCxnSpPr>
        <p:spPr>
          <a:xfrm rot="10800000">
            <a:off x="669925" y="1414462"/>
            <a:ext cx="471487" cy="0"/>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6" name="Shape 536"/>
        <p:cNvGrpSpPr/>
        <p:nvPr/>
      </p:nvGrpSpPr>
      <p:grpSpPr>
        <a:xfrm>
          <a:off x="0" y="0"/>
          <a:ext cx="0" cy="0"/>
          <a:chOff x="0" y="0"/>
          <a:chExt cx="0" cy="0"/>
        </a:xfrm>
      </p:grpSpPr>
      <p:sp>
        <p:nvSpPr>
          <p:cNvPr id="537" name="Google Shape;537;p62"/>
          <p:cNvSpPr txBox="1"/>
          <p:nvPr>
            <p:ph type="title"/>
          </p:nvPr>
        </p:nvSpPr>
        <p:spPr>
          <a:xfrm>
            <a:off x="236537" y="190500"/>
            <a:ext cx="8642350" cy="6413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Ejemplo</a:t>
            </a:r>
            <a:endParaRPr/>
          </a:p>
        </p:txBody>
      </p:sp>
      <p:sp>
        <p:nvSpPr>
          <p:cNvPr id="538" name="Google Shape;538;p62"/>
          <p:cNvSpPr txBox="1"/>
          <p:nvPr/>
        </p:nvSpPr>
        <p:spPr>
          <a:xfrm>
            <a:off x="488950" y="5538787"/>
            <a:ext cx="16335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Activ       Dur</a:t>
            </a:r>
            <a:endParaRPr/>
          </a:p>
        </p:txBody>
      </p:sp>
      <p:sp>
        <p:nvSpPr>
          <p:cNvPr id="539" name="Google Shape;539;p62"/>
          <p:cNvSpPr txBox="1"/>
          <p:nvPr/>
        </p:nvSpPr>
        <p:spPr>
          <a:xfrm>
            <a:off x="371475" y="5954712"/>
            <a:ext cx="16827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PFI   UFI    PFT   UFT</a:t>
            </a:r>
            <a:endParaRPr/>
          </a:p>
        </p:txBody>
      </p:sp>
      <p:sp>
        <p:nvSpPr>
          <p:cNvPr id="540" name="Google Shape;540;p62"/>
          <p:cNvSpPr txBox="1"/>
          <p:nvPr/>
        </p:nvSpPr>
        <p:spPr>
          <a:xfrm>
            <a:off x="4757737" y="5192712"/>
            <a:ext cx="32972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A-C-F-G : Cami Crític</a:t>
            </a:r>
            <a:endParaRPr/>
          </a:p>
        </p:txBody>
      </p:sp>
      <p:grpSp>
        <p:nvGrpSpPr>
          <p:cNvPr id="541" name="Google Shape;541;p62"/>
          <p:cNvGrpSpPr/>
          <p:nvPr/>
        </p:nvGrpSpPr>
        <p:grpSpPr>
          <a:xfrm>
            <a:off x="323850" y="5530850"/>
            <a:ext cx="1763712" cy="679450"/>
            <a:chOff x="1752600" y="2895600"/>
            <a:chExt cx="2743200" cy="1219200"/>
          </a:xfrm>
        </p:grpSpPr>
        <p:sp>
          <p:nvSpPr>
            <p:cNvPr id="542" name="Google Shape;542;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43" name="Google Shape;543;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44" name="Google Shape;544;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45" name="Google Shape;545;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46" name="Google Shape;546;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sp>
        <p:nvSpPr>
          <p:cNvPr id="547" name="Google Shape;547;p62"/>
          <p:cNvSpPr txBox="1"/>
          <p:nvPr/>
        </p:nvSpPr>
        <p:spPr>
          <a:xfrm>
            <a:off x="277812" y="1025525"/>
            <a:ext cx="1300162" cy="317500"/>
          </a:xfrm>
          <a:prstGeom prst="rect">
            <a:avLst/>
          </a:prstGeom>
          <a:noFill/>
          <a:ln cap="flat" cmpd="sng" w="12700">
            <a:solidFill>
              <a:srgbClr val="0066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1400"/>
              <a:buFont typeface="Tahoma"/>
              <a:buNone/>
            </a:pPr>
            <a:r>
              <a:rPr b="0" i="0" lang="en-US" sz="1400" u="none">
                <a:solidFill>
                  <a:srgbClr val="006600"/>
                </a:solidFill>
                <a:latin typeface="Tahoma"/>
                <a:ea typeface="Tahoma"/>
                <a:cs typeface="Tahoma"/>
                <a:sym typeface="Tahoma"/>
              </a:rPr>
              <a:t>PFT=PFI+Dur</a:t>
            </a:r>
            <a:endParaRPr/>
          </a:p>
        </p:txBody>
      </p:sp>
      <p:sp>
        <p:nvSpPr>
          <p:cNvPr id="548" name="Google Shape;548;p62"/>
          <p:cNvSpPr txBox="1"/>
          <p:nvPr/>
        </p:nvSpPr>
        <p:spPr>
          <a:xfrm>
            <a:off x="258762" y="1527175"/>
            <a:ext cx="1274762" cy="317500"/>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Tahoma"/>
              <a:buNone/>
            </a:pPr>
            <a:r>
              <a:rPr b="0" i="0" lang="en-US" sz="1400" u="none">
                <a:solidFill>
                  <a:srgbClr val="FF0000"/>
                </a:solidFill>
                <a:latin typeface="Tahoma"/>
                <a:ea typeface="Tahoma"/>
                <a:cs typeface="Tahoma"/>
                <a:sym typeface="Tahoma"/>
              </a:rPr>
              <a:t>UFI=UFT-Dur</a:t>
            </a:r>
            <a:endParaRPr/>
          </a:p>
        </p:txBody>
      </p:sp>
      <p:grpSp>
        <p:nvGrpSpPr>
          <p:cNvPr id="549" name="Google Shape;549;p62"/>
          <p:cNvGrpSpPr/>
          <p:nvPr/>
        </p:nvGrpSpPr>
        <p:grpSpPr>
          <a:xfrm>
            <a:off x="63500" y="2065337"/>
            <a:ext cx="8829675" cy="3190875"/>
            <a:chOff x="0" y="2065337"/>
            <a:chExt cx="8829675" cy="3190875"/>
          </a:xfrm>
        </p:grpSpPr>
        <p:grpSp>
          <p:nvGrpSpPr>
            <p:cNvPr id="550" name="Google Shape;550;p62"/>
            <p:cNvGrpSpPr/>
            <p:nvPr/>
          </p:nvGrpSpPr>
          <p:grpSpPr>
            <a:xfrm>
              <a:off x="2473325" y="2439987"/>
              <a:ext cx="1763712" cy="681037"/>
              <a:chOff x="1752600" y="2895600"/>
              <a:chExt cx="2743200" cy="1219200"/>
            </a:xfrm>
          </p:grpSpPr>
          <p:sp>
            <p:nvSpPr>
              <p:cNvPr id="551" name="Google Shape;551;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52" name="Google Shape;552;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53" name="Google Shape;553;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54" name="Google Shape;554;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55" name="Google Shape;555;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56" name="Google Shape;556;p62"/>
            <p:cNvGrpSpPr/>
            <p:nvPr/>
          </p:nvGrpSpPr>
          <p:grpSpPr>
            <a:xfrm>
              <a:off x="2500312" y="4508500"/>
              <a:ext cx="1763712" cy="679450"/>
              <a:chOff x="1752600" y="2895600"/>
              <a:chExt cx="2743200" cy="1219200"/>
            </a:xfrm>
          </p:grpSpPr>
          <p:sp>
            <p:nvSpPr>
              <p:cNvPr id="557" name="Google Shape;557;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58" name="Google Shape;558;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59" name="Google Shape;559;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60" name="Google Shape;560;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61" name="Google Shape;561;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62" name="Google Shape;562;p62"/>
            <p:cNvGrpSpPr/>
            <p:nvPr/>
          </p:nvGrpSpPr>
          <p:grpSpPr>
            <a:xfrm>
              <a:off x="4784725" y="2439987"/>
              <a:ext cx="1765300" cy="681037"/>
              <a:chOff x="1752600" y="2895600"/>
              <a:chExt cx="2743200" cy="1219200"/>
            </a:xfrm>
          </p:grpSpPr>
          <p:sp>
            <p:nvSpPr>
              <p:cNvPr id="563" name="Google Shape;563;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64" name="Google Shape;564;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565" name="Google Shape;565;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66" name="Google Shape;566;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567" name="Google Shape;567;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568" name="Google Shape;568;p62"/>
            <p:cNvGrpSpPr/>
            <p:nvPr/>
          </p:nvGrpSpPr>
          <p:grpSpPr>
            <a:xfrm>
              <a:off x="1587" y="3513137"/>
              <a:ext cx="8818561" cy="679450"/>
              <a:chOff x="234950" y="4013200"/>
              <a:chExt cx="8569324" cy="715962"/>
            </a:xfrm>
          </p:grpSpPr>
          <p:grpSp>
            <p:nvGrpSpPr>
              <p:cNvPr id="569" name="Google Shape;569;p62"/>
              <p:cNvGrpSpPr/>
              <p:nvPr/>
            </p:nvGrpSpPr>
            <p:grpSpPr>
              <a:xfrm>
                <a:off x="234950" y="4013200"/>
                <a:ext cx="1714500" cy="715962"/>
                <a:chOff x="1752600" y="2895600"/>
                <a:chExt cx="2743200" cy="1219200"/>
              </a:xfrm>
            </p:grpSpPr>
            <p:sp>
              <p:nvSpPr>
                <p:cNvPr id="570" name="Google Shape;570;p62"/>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71" name="Google Shape;571;p62"/>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572" name="Google Shape;572;p62"/>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73" name="Google Shape;573;p62"/>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74" name="Google Shape;574;p62"/>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575" name="Google Shape;575;p62"/>
              <p:cNvGrpSpPr/>
              <p:nvPr/>
            </p:nvGrpSpPr>
            <p:grpSpPr>
              <a:xfrm>
                <a:off x="2662237" y="4013200"/>
                <a:ext cx="1714500" cy="715962"/>
                <a:chOff x="1752600" y="2895600"/>
                <a:chExt cx="2743200" cy="1219200"/>
              </a:xfrm>
            </p:grpSpPr>
            <p:sp>
              <p:nvSpPr>
                <p:cNvPr id="576" name="Google Shape;576;p62"/>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77" name="Google Shape;577;p62"/>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578" name="Google Shape;578;p62"/>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79" name="Google Shape;579;p62"/>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80" name="Google Shape;580;p62"/>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581" name="Google Shape;581;p62"/>
              <p:cNvGrpSpPr/>
              <p:nvPr/>
            </p:nvGrpSpPr>
            <p:grpSpPr>
              <a:xfrm>
                <a:off x="4948237" y="4013200"/>
                <a:ext cx="1714500" cy="715962"/>
                <a:chOff x="1752600" y="2895600"/>
                <a:chExt cx="2743200" cy="1219200"/>
              </a:xfrm>
            </p:grpSpPr>
            <p:sp>
              <p:nvSpPr>
                <p:cNvPr id="582" name="Google Shape;582;p62"/>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83" name="Google Shape;583;p62"/>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584" name="Google Shape;584;p62"/>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85" name="Google Shape;585;p62"/>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86" name="Google Shape;586;p62"/>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nvGrpSpPr>
              <p:cNvPr id="587" name="Google Shape;587;p62"/>
              <p:cNvGrpSpPr/>
              <p:nvPr/>
            </p:nvGrpSpPr>
            <p:grpSpPr>
              <a:xfrm>
                <a:off x="7091362" y="4013200"/>
                <a:ext cx="1712912" cy="715962"/>
                <a:chOff x="1752600" y="2895600"/>
                <a:chExt cx="2743200" cy="1219200"/>
              </a:xfrm>
            </p:grpSpPr>
            <p:sp>
              <p:nvSpPr>
                <p:cNvPr id="588" name="Google Shape;588;p62"/>
                <p:cNvSpPr txBox="1"/>
                <p:nvPr/>
              </p:nvSpPr>
              <p:spPr>
                <a:xfrm>
                  <a:off x="1752600" y="2895600"/>
                  <a:ext cx="2743200" cy="1219200"/>
                </a:xfrm>
                <a:prstGeom prst="rect">
                  <a:avLst/>
                </a:prstGeom>
                <a:noFill/>
                <a:ln cap="flat"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89" name="Google Shape;589;p62"/>
                <p:cNvCxnSpPr/>
                <p:nvPr/>
              </p:nvCxnSpPr>
              <p:spPr>
                <a:xfrm>
                  <a:off x="1752600" y="3505200"/>
                  <a:ext cx="2743200" cy="0"/>
                </a:xfrm>
                <a:prstGeom prst="straightConnector1">
                  <a:avLst/>
                </a:prstGeom>
                <a:noFill/>
                <a:ln cap="flat" cmpd="sng" w="38100">
                  <a:solidFill>
                    <a:srgbClr val="FF0066"/>
                  </a:solidFill>
                  <a:prstDash val="solid"/>
                  <a:miter lim="800000"/>
                  <a:headEnd len="med" w="med" type="none"/>
                  <a:tailEnd len="med" w="med" type="none"/>
                </a:ln>
              </p:spPr>
            </p:cxnSp>
            <p:cxnSp>
              <p:nvCxnSpPr>
                <p:cNvPr id="590" name="Google Shape;590;p62"/>
                <p:cNvCxnSpPr/>
                <p:nvPr/>
              </p:nvCxnSpPr>
              <p:spPr>
                <a:xfrm>
                  <a:off x="31242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91" name="Google Shape;591;p62"/>
                <p:cNvCxnSpPr/>
                <p:nvPr/>
              </p:nvCxnSpPr>
              <p:spPr>
                <a:xfrm>
                  <a:off x="2438400" y="3505200"/>
                  <a:ext cx="0" cy="609600"/>
                </a:xfrm>
                <a:prstGeom prst="straightConnector1">
                  <a:avLst/>
                </a:prstGeom>
                <a:noFill/>
                <a:ln cap="flat" cmpd="sng" w="38100">
                  <a:solidFill>
                    <a:srgbClr val="FF0066"/>
                  </a:solidFill>
                  <a:prstDash val="solid"/>
                  <a:miter lim="800000"/>
                  <a:headEnd len="med" w="med" type="none"/>
                  <a:tailEnd len="med" w="med" type="none"/>
                </a:ln>
              </p:spPr>
            </p:cxnSp>
            <p:cxnSp>
              <p:nvCxnSpPr>
                <p:cNvPr id="592" name="Google Shape;592;p62"/>
                <p:cNvCxnSpPr/>
                <p:nvPr/>
              </p:nvCxnSpPr>
              <p:spPr>
                <a:xfrm>
                  <a:off x="3810000" y="3505200"/>
                  <a:ext cx="0" cy="609600"/>
                </a:xfrm>
                <a:prstGeom prst="straightConnector1">
                  <a:avLst/>
                </a:prstGeom>
                <a:noFill/>
                <a:ln cap="flat" cmpd="sng" w="38100">
                  <a:solidFill>
                    <a:srgbClr val="FF0066"/>
                  </a:solidFill>
                  <a:prstDash val="solid"/>
                  <a:miter lim="800000"/>
                  <a:headEnd len="med" w="med" type="none"/>
                  <a:tailEnd len="med" w="med" type="none"/>
                </a:ln>
              </p:spPr>
            </p:cxnSp>
          </p:grpSp>
        </p:grpSp>
        <p:cxnSp>
          <p:nvCxnSpPr>
            <p:cNvPr id="593" name="Google Shape;593;p62"/>
            <p:cNvCxnSpPr/>
            <p:nvPr/>
          </p:nvCxnSpPr>
          <p:spPr>
            <a:xfrm flipH="1" rot="10800000">
              <a:off x="1765300" y="2767012"/>
              <a:ext cx="735012" cy="1060450"/>
            </a:xfrm>
            <a:prstGeom prst="straightConnector1">
              <a:avLst/>
            </a:prstGeom>
            <a:noFill/>
            <a:ln cap="flat" cmpd="sng" w="19050">
              <a:solidFill>
                <a:schemeClr val="dk1"/>
              </a:solidFill>
              <a:prstDash val="solid"/>
              <a:miter lim="800000"/>
              <a:headEnd len="med" w="med" type="none"/>
              <a:tailEnd len="med" w="med" type="triangle"/>
            </a:ln>
          </p:spPr>
        </p:cxnSp>
        <p:cxnSp>
          <p:nvCxnSpPr>
            <p:cNvPr id="594" name="Google Shape;594;p62"/>
            <p:cNvCxnSpPr/>
            <p:nvPr/>
          </p:nvCxnSpPr>
          <p:spPr>
            <a:xfrm>
              <a:off x="1765300" y="3827462"/>
              <a:ext cx="68580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95" name="Google Shape;595;p62"/>
            <p:cNvCxnSpPr/>
            <p:nvPr/>
          </p:nvCxnSpPr>
          <p:spPr>
            <a:xfrm>
              <a:off x="1765300" y="3827462"/>
              <a:ext cx="685800" cy="1019175"/>
            </a:xfrm>
            <a:prstGeom prst="straightConnector1">
              <a:avLst/>
            </a:prstGeom>
            <a:noFill/>
            <a:ln cap="flat" cmpd="sng" w="19050">
              <a:solidFill>
                <a:schemeClr val="dk1"/>
              </a:solidFill>
              <a:prstDash val="solid"/>
              <a:miter lim="800000"/>
              <a:headEnd len="med" w="med" type="none"/>
              <a:tailEnd len="med" w="med" type="triangle"/>
            </a:ln>
          </p:spPr>
        </p:cxnSp>
        <p:cxnSp>
          <p:nvCxnSpPr>
            <p:cNvPr id="596" name="Google Shape;596;p62"/>
            <p:cNvCxnSpPr/>
            <p:nvPr/>
          </p:nvCxnSpPr>
          <p:spPr>
            <a:xfrm>
              <a:off x="4264025" y="2767012"/>
              <a:ext cx="53975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97" name="Google Shape;597;p62"/>
            <p:cNvCxnSpPr/>
            <p:nvPr/>
          </p:nvCxnSpPr>
          <p:spPr>
            <a:xfrm>
              <a:off x="4264025" y="3827462"/>
              <a:ext cx="53975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98" name="Google Shape;598;p62"/>
            <p:cNvCxnSpPr/>
            <p:nvPr/>
          </p:nvCxnSpPr>
          <p:spPr>
            <a:xfrm>
              <a:off x="6645275" y="3833812"/>
              <a:ext cx="446087"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99" name="Google Shape;599;p62"/>
            <p:cNvCxnSpPr/>
            <p:nvPr/>
          </p:nvCxnSpPr>
          <p:spPr>
            <a:xfrm>
              <a:off x="6616700" y="2767012"/>
              <a:ext cx="392112" cy="722312"/>
            </a:xfrm>
            <a:prstGeom prst="straightConnector1">
              <a:avLst/>
            </a:prstGeom>
            <a:noFill/>
            <a:ln cap="flat" cmpd="sng" w="19050">
              <a:solidFill>
                <a:schemeClr val="dk1"/>
              </a:solidFill>
              <a:prstDash val="solid"/>
              <a:miter lim="800000"/>
              <a:headEnd len="med" w="med" type="none"/>
              <a:tailEnd len="med" w="med" type="triangle"/>
            </a:ln>
          </p:spPr>
        </p:cxnSp>
        <p:sp>
          <p:nvSpPr>
            <p:cNvPr id="600" name="Google Shape;600;p62"/>
            <p:cNvSpPr txBox="1"/>
            <p:nvPr/>
          </p:nvSpPr>
          <p:spPr>
            <a:xfrm>
              <a:off x="2736850" y="3476625"/>
              <a:ext cx="12747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C        10</a:t>
              </a:r>
              <a:endParaRPr/>
            </a:p>
          </p:txBody>
        </p:sp>
        <p:sp>
          <p:nvSpPr>
            <p:cNvPr id="601" name="Google Shape;601;p62"/>
            <p:cNvSpPr txBox="1"/>
            <p:nvPr/>
          </p:nvSpPr>
          <p:spPr>
            <a:xfrm>
              <a:off x="2697162" y="2422525"/>
              <a:ext cx="13541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B         15</a:t>
              </a:r>
              <a:endParaRPr/>
            </a:p>
          </p:txBody>
        </p:sp>
        <p:sp>
          <p:nvSpPr>
            <p:cNvPr id="602" name="Google Shape;602;p62"/>
            <p:cNvSpPr txBox="1"/>
            <p:nvPr/>
          </p:nvSpPr>
          <p:spPr>
            <a:xfrm>
              <a:off x="2725737" y="4489450"/>
              <a:ext cx="12842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D          3</a:t>
              </a:r>
              <a:endParaRPr/>
            </a:p>
          </p:txBody>
        </p:sp>
        <p:sp>
          <p:nvSpPr>
            <p:cNvPr id="603" name="Google Shape;603;p62"/>
            <p:cNvSpPr txBox="1"/>
            <p:nvPr/>
          </p:nvSpPr>
          <p:spPr>
            <a:xfrm>
              <a:off x="193675" y="3476625"/>
              <a:ext cx="1341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A           7</a:t>
              </a:r>
              <a:endParaRPr/>
            </a:p>
          </p:txBody>
        </p:sp>
        <p:sp>
          <p:nvSpPr>
            <p:cNvPr id="604" name="Google Shape;604;p62"/>
            <p:cNvSpPr txBox="1"/>
            <p:nvPr/>
          </p:nvSpPr>
          <p:spPr>
            <a:xfrm>
              <a:off x="4951412" y="3476625"/>
              <a:ext cx="15509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F            12</a:t>
              </a:r>
              <a:endParaRPr/>
            </a:p>
          </p:txBody>
        </p:sp>
        <p:sp>
          <p:nvSpPr>
            <p:cNvPr id="605" name="Google Shape;605;p62"/>
            <p:cNvSpPr txBox="1"/>
            <p:nvPr/>
          </p:nvSpPr>
          <p:spPr>
            <a:xfrm>
              <a:off x="5046662" y="2422525"/>
              <a:ext cx="13223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E           1</a:t>
              </a:r>
              <a:endParaRPr/>
            </a:p>
          </p:txBody>
        </p:sp>
        <p:sp>
          <p:nvSpPr>
            <p:cNvPr id="606" name="Google Shape;606;p62"/>
            <p:cNvSpPr txBox="1"/>
            <p:nvPr/>
          </p:nvSpPr>
          <p:spPr>
            <a:xfrm>
              <a:off x="7296150" y="3497262"/>
              <a:ext cx="12065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G         5</a:t>
              </a:r>
              <a:endParaRPr/>
            </a:p>
          </p:txBody>
        </p:sp>
        <p:cxnSp>
          <p:nvCxnSpPr>
            <p:cNvPr id="607" name="Google Shape;607;p62"/>
            <p:cNvCxnSpPr/>
            <p:nvPr/>
          </p:nvCxnSpPr>
          <p:spPr>
            <a:xfrm flipH="1" rot="10800000">
              <a:off x="4264025" y="4124325"/>
              <a:ext cx="2794000" cy="722312"/>
            </a:xfrm>
            <a:prstGeom prst="straightConnector1">
              <a:avLst/>
            </a:prstGeom>
            <a:noFill/>
            <a:ln cap="flat" cmpd="sng" w="19050">
              <a:solidFill>
                <a:schemeClr val="dk1"/>
              </a:solidFill>
              <a:prstDash val="solid"/>
              <a:miter lim="800000"/>
              <a:headEnd len="med" w="med" type="none"/>
              <a:tailEnd len="med" w="med" type="triangle"/>
            </a:ln>
          </p:spPr>
        </p:cxnSp>
        <p:grpSp>
          <p:nvGrpSpPr>
            <p:cNvPr id="608" name="Google Shape;608;p62"/>
            <p:cNvGrpSpPr/>
            <p:nvPr/>
          </p:nvGrpSpPr>
          <p:grpSpPr>
            <a:xfrm>
              <a:off x="684212" y="2065337"/>
              <a:ext cx="7467600" cy="2511425"/>
              <a:chOff x="898525" y="2557462"/>
              <a:chExt cx="7253287" cy="2644775"/>
            </a:xfrm>
          </p:grpSpPr>
          <p:sp>
            <p:nvSpPr>
              <p:cNvPr id="609" name="Google Shape;609;p62"/>
              <p:cNvSpPr txBox="1"/>
              <p:nvPr/>
            </p:nvSpPr>
            <p:spPr>
              <a:xfrm>
                <a:off x="89852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610" name="Google Shape;610;p62"/>
              <p:cNvSpPr txBox="1"/>
              <p:nvPr/>
            </p:nvSpPr>
            <p:spPr>
              <a:xfrm>
                <a:off x="32670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611" name="Google Shape;611;p62"/>
              <p:cNvSpPr txBox="1"/>
              <p:nvPr/>
            </p:nvSpPr>
            <p:spPr>
              <a:xfrm>
                <a:off x="54768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612" name="Google Shape;612;p62"/>
              <p:cNvSpPr txBox="1"/>
              <p:nvPr/>
            </p:nvSpPr>
            <p:spPr>
              <a:xfrm>
                <a:off x="7610475" y="3671887"/>
                <a:ext cx="54133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f=0</a:t>
                </a:r>
                <a:endParaRPr/>
              </a:p>
            </p:txBody>
          </p:sp>
          <p:sp>
            <p:nvSpPr>
              <p:cNvPr id="613" name="Google Shape;613;p62"/>
              <p:cNvSpPr txBox="1"/>
              <p:nvPr/>
            </p:nvSpPr>
            <p:spPr>
              <a:xfrm>
                <a:off x="3281362" y="2557462"/>
                <a:ext cx="5413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f=6</a:t>
                </a:r>
                <a:endParaRPr/>
              </a:p>
            </p:txBody>
          </p:sp>
          <p:sp>
            <p:nvSpPr>
              <p:cNvPr id="614" name="Google Shape;614;p62"/>
              <p:cNvSpPr txBox="1"/>
              <p:nvPr/>
            </p:nvSpPr>
            <p:spPr>
              <a:xfrm>
                <a:off x="5568950" y="2557462"/>
                <a:ext cx="5413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f=6</a:t>
                </a:r>
                <a:endParaRPr/>
              </a:p>
            </p:txBody>
          </p:sp>
          <p:sp>
            <p:nvSpPr>
              <p:cNvPr id="615" name="Google Shape;615;p62"/>
              <p:cNvSpPr txBox="1"/>
              <p:nvPr/>
            </p:nvSpPr>
            <p:spPr>
              <a:xfrm>
                <a:off x="3200400" y="4784725"/>
                <a:ext cx="67945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f=19</a:t>
                </a:r>
                <a:endParaRPr/>
              </a:p>
            </p:txBody>
          </p:sp>
        </p:grpSp>
        <p:grpSp>
          <p:nvGrpSpPr>
            <p:cNvPr id="616" name="Google Shape;616;p62"/>
            <p:cNvGrpSpPr/>
            <p:nvPr/>
          </p:nvGrpSpPr>
          <p:grpSpPr>
            <a:xfrm>
              <a:off x="85725" y="2803525"/>
              <a:ext cx="8329611" cy="2452687"/>
              <a:chOff x="314325" y="3246437"/>
              <a:chExt cx="8096249" cy="2581275"/>
            </a:xfrm>
          </p:grpSpPr>
          <p:sp>
            <p:nvSpPr>
              <p:cNvPr id="617" name="Google Shape;617;p62"/>
              <p:cNvSpPr txBox="1"/>
              <p:nvPr/>
            </p:nvSpPr>
            <p:spPr>
              <a:xfrm>
                <a:off x="2743200" y="5410200"/>
                <a:ext cx="120173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7         10</a:t>
                </a:r>
                <a:endParaRPr/>
              </a:p>
            </p:txBody>
          </p:sp>
          <p:grpSp>
            <p:nvGrpSpPr>
              <p:cNvPr id="618" name="Google Shape;618;p62"/>
              <p:cNvGrpSpPr/>
              <p:nvPr/>
            </p:nvGrpSpPr>
            <p:grpSpPr>
              <a:xfrm>
                <a:off x="314325" y="3246437"/>
                <a:ext cx="8096249" cy="1528762"/>
                <a:chOff x="314325" y="3246437"/>
                <a:chExt cx="8096249" cy="1528762"/>
              </a:xfrm>
            </p:grpSpPr>
            <p:sp>
              <p:nvSpPr>
                <p:cNvPr id="619" name="Google Shape;619;p62"/>
                <p:cNvSpPr txBox="1"/>
                <p:nvPr/>
              </p:nvSpPr>
              <p:spPr>
                <a:xfrm>
                  <a:off x="314325" y="4327525"/>
                  <a:ext cx="120015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0           7</a:t>
                  </a:r>
                  <a:endParaRPr/>
                </a:p>
              </p:txBody>
            </p:sp>
            <p:sp>
              <p:nvSpPr>
                <p:cNvPr id="620" name="Google Shape;620;p62"/>
                <p:cNvSpPr txBox="1"/>
                <p:nvPr/>
              </p:nvSpPr>
              <p:spPr>
                <a:xfrm>
                  <a:off x="2667000" y="4354512"/>
                  <a:ext cx="12700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7          17</a:t>
                  </a:r>
                  <a:endParaRPr/>
                </a:p>
              </p:txBody>
            </p:sp>
            <p:sp>
              <p:nvSpPr>
                <p:cNvPr id="621" name="Google Shape;621;p62"/>
                <p:cNvSpPr txBox="1"/>
                <p:nvPr/>
              </p:nvSpPr>
              <p:spPr>
                <a:xfrm>
                  <a:off x="4940300" y="4341812"/>
                  <a:ext cx="1271587"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17        29</a:t>
                  </a:r>
                  <a:endParaRPr/>
                </a:p>
              </p:txBody>
            </p:sp>
            <p:sp>
              <p:nvSpPr>
                <p:cNvPr id="622" name="Google Shape;622;p62"/>
                <p:cNvSpPr txBox="1"/>
                <p:nvPr/>
              </p:nvSpPr>
              <p:spPr>
                <a:xfrm>
                  <a:off x="7138987" y="4357687"/>
                  <a:ext cx="127158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29        34</a:t>
                  </a:r>
                  <a:endParaRPr/>
                </a:p>
              </p:txBody>
            </p:sp>
            <p:sp>
              <p:nvSpPr>
                <p:cNvPr id="623" name="Google Shape;623;p62"/>
                <p:cNvSpPr txBox="1"/>
                <p:nvPr/>
              </p:nvSpPr>
              <p:spPr>
                <a:xfrm>
                  <a:off x="2767012"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7         22</a:t>
                  </a:r>
                  <a:endParaRPr/>
                </a:p>
              </p:txBody>
            </p:sp>
            <p:sp>
              <p:nvSpPr>
                <p:cNvPr id="624" name="Google Shape;624;p62"/>
                <p:cNvSpPr txBox="1"/>
                <p:nvPr/>
              </p:nvSpPr>
              <p:spPr>
                <a:xfrm>
                  <a:off x="4953000"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00"/>
                    </a:buClr>
                    <a:buSzPts val="2000"/>
                    <a:buFont typeface="Tahoma"/>
                    <a:buNone/>
                  </a:pPr>
                  <a:r>
                    <a:rPr b="0" i="0" lang="en-US" sz="2000" u="none">
                      <a:solidFill>
                        <a:srgbClr val="006600"/>
                      </a:solidFill>
                      <a:latin typeface="Tahoma"/>
                      <a:ea typeface="Tahoma"/>
                      <a:cs typeface="Tahoma"/>
                      <a:sym typeface="Tahoma"/>
                    </a:rPr>
                    <a:t>22       23</a:t>
                  </a:r>
                  <a:endParaRPr/>
                </a:p>
              </p:txBody>
            </p:sp>
          </p:grpSp>
        </p:grpSp>
        <p:grpSp>
          <p:nvGrpSpPr>
            <p:cNvPr id="625" name="Google Shape;625;p62"/>
            <p:cNvGrpSpPr/>
            <p:nvPr/>
          </p:nvGrpSpPr>
          <p:grpSpPr>
            <a:xfrm>
              <a:off x="504825" y="2801937"/>
              <a:ext cx="8324850" cy="2452687"/>
              <a:chOff x="746125" y="3246437"/>
              <a:chExt cx="8088312" cy="2581275"/>
            </a:xfrm>
          </p:grpSpPr>
          <p:sp>
            <p:nvSpPr>
              <p:cNvPr id="626" name="Google Shape;626;p62"/>
              <p:cNvSpPr txBox="1"/>
              <p:nvPr/>
            </p:nvSpPr>
            <p:spPr>
              <a:xfrm>
                <a:off x="746125" y="4318000"/>
                <a:ext cx="120015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0           7</a:t>
                </a:r>
                <a:endParaRPr/>
              </a:p>
            </p:txBody>
          </p:sp>
          <p:sp>
            <p:nvSpPr>
              <p:cNvPr id="627" name="Google Shape;627;p62"/>
              <p:cNvSpPr txBox="1"/>
              <p:nvPr/>
            </p:nvSpPr>
            <p:spPr>
              <a:xfrm>
                <a:off x="3117850" y="4357687"/>
                <a:ext cx="12700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7          17</a:t>
                </a:r>
                <a:endParaRPr/>
              </a:p>
            </p:txBody>
          </p:sp>
          <p:sp>
            <p:nvSpPr>
              <p:cNvPr id="628" name="Google Shape;628;p62"/>
              <p:cNvSpPr txBox="1"/>
              <p:nvPr/>
            </p:nvSpPr>
            <p:spPr>
              <a:xfrm>
                <a:off x="5397500" y="4341812"/>
                <a:ext cx="127158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17        29</a:t>
                </a:r>
                <a:endParaRPr/>
              </a:p>
            </p:txBody>
          </p:sp>
          <p:sp>
            <p:nvSpPr>
              <p:cNvPr id="629" name="Google Shape;629;p62"/>
              <p:cNvSpPr txBox="1"/>
              <p:nvPr/>
            </p:nvSpPr>
            <p:spPr>
              <a:xfrm>
                <a:off x="7562850" y="4357687"/>
                <a:ext cx="1271587"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29        34</a:t>
                </a:r>
                <a:endParaRPr/>
              </a:p>
            </p:txBody>
          </p:sp>
          <p:sp>
            <p:nvSpPr>
              <p:cNvPr id="630" name="Google Shape;630;p62"/>
              <p:cNvSpPr txBox="1"/>
              <p:nvPr/>
            </p:nvSpPr>
            <p:spPr>
              <a:xfrm>
                <a:off x="3133725"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13       28</a:t>
                </a:r>
                <a:endParaRPr/>
              </a:p>
            </p:txBody>
          </p:sp>
          <p:sp>
            <p:nvSpPr>
              <p:cNvPr id="631" name="Google Shape;631;p62"/>
              <p:cNvSpPr txBox="1"/>
              <p:nvPr/>
            </p:nvSpPr>
            <p:spPr>
              <a:xfrm>
                <a:off x="3086100" y="5410200"/>
                <a:ext cx="12700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26        29</a:t>
                </a:r>
                <a:endParaRPr/>
              </a:p>
            </p:txBody>
          </p:sp>
          <p:sp>
            <p:nvSpPr>
              <p:cNvPr id="632" name="Google Shape;632;p62"/>
              <p:cNvSpPr txBox="1"/>
              <p:nvPr/>
            </p:nvSpPr>
            <p:spPr>
              <a:xfrm>
                <a:off x="5391150" y="3246437"/>
                <a:ext cx="12033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28       29</a:t>
                </a:r>
                <a:endParaRPr/>
              </a:p>
            </p:txBody>
          </p:sp>
        </p:grpSp>
        <p:grpSp>
          <p:nvGrpSpPr>
            <p:cNvPr id="633" name="Google Shape;633;p62"/>
            <p:cNvGrpSpPr/>
            <p:nvPr/>
          </p:nvGrpSpPr>
          <p:grpSpPr>
            <a:xfrm>
              <a:off x="0" y="3497262"/>
              <a:ext cx="1763712" cy="681037"/>
              <a:chOff x="1752600" y="2895600"/>
              <a:chExt cx="2743200" cy="1219200"/>
            </a:xfrm>
          </p:grpSpPr>
          <p:sp>
            <p:nvSpPr>
              <p:cNvPr id="634" name="Google Shape;634;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35" name="Google Shape;635;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636" name="Google Shape;636;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37" name="Google Shape;637;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38" name="Google Shape;638;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639" name="Google Shape;639;p62"/>
            <p:cNvGrpSpPr/>
            <p:nvPr/>
          </p:nvGrpSpPr>
          <p:grpSpPr>
            <a:xfrm>
              <a:off x="2505075" y="3484562"/>
              <a:ext cx="1763712" cy="679450"/>
              <a:chOff x="1752600" y="2895600"/>
              <a:chExt cx="2743200" cy="1219200"/>
            </a:xfrm>
          </p:grpSpPr>
          <p:sp>
            <p:nvSpPr>
              <p:cNvPr id="640" name="Google Shape;640;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41" name="Google Shape;641;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642" name="Google Shape;642;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43" name="Google Shape;643;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44" name="Google Shape;644;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645" name="Google Shape;645;p62"/>
            <p:cNvGrpSpPr/>
            <p:nvPr/>
          </p:nvGrpSpPr>
          <p:grpSpPr>
            <a:xfrm>
              <a:off x="4857750" y="3513137"/>
              <a:ext cx="1763712" cy="679450"/>
              <a:chOff x="1752600" y="2895600"/>
              <a:chExt cx="2743200" cy="1219200"/>
            </a:xfrm>
          </p:grpSpPr>
          <p:sp>
            <p:nvSpPr>
              <p:cNvPr id="646" name="Google Shape;646;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47" name="Google Shape;647;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648" name="Google Shape;648;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49" name="Google Shape;649;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50" name="Google Shape;650;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651" name="Google Shape;651;p62"/>
            <p:cNvGrpSpPr/>
            <p:nvPr/>
          </p:nvGrpSpPr>
          <p:grpSpPr>
            <a:xfrm>
              <a:off x="7053262" y="3484562"/>
              <a:ext cx="1763712" cy="679450"/>
              <a:chOff x="1752600" y="2895600"/>
              <a:chExt cx="2743200" cy="1219200"/>
            </a:xfrm>
          </p:grpSpPr>
          <p:sp>
            <p:nvSpPr>
              <p:cNvPr id="652" name="Google Shape;652;p62"/>
              <p:cNvSpPr txBox="1"/>
              <p:nvPr/>
            </p:nvSpPr>
            <p:spPr>
              <a:xfrm>
                <a:off x="1752600" y="2895600"/>
                <a:ext cx="2743200" cy="1219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53" name="Google Shape;653;p62"/>
              <p:cNvCxnSpPr/>
              <p:nvPr/>
            </p:nvCxnSpPr>
            <p:spPr>
              <a:xfrm>
                <a:off x="1752600" y="35052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654" name="Google Shape;654;p62"/>
              <p:cNvCxnSpPr/>
              <p:nvPr/>
            </p:nvCxnSpPr>
            <p:spPr>
              <a:xfrm>
                <a:off x="31242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55" name="Google Shape;655;p62"/>
              <p:cNvCxnSpPr/>
              <p:nvPr/>
            </p:nvCxnSpPr>
            <p:spPr>
              <a:xfrm>
                <a:off x="2438400" y="3505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656" name="Google Shape;656;p62"/>
              <p:cNvCxnSpPr/>
              <p:nvPr/>
            </p:nvCxnSpPr>
            <p:spPr>
              <a:xfrm>
                <a:off x="3810000" y="3505200"/>
                <a:ext cx="0" cy="609600"/>
              </a:xfrm>
              <a:prstGeom prst="straightConnector1">
                <a:avLst/>
              </a:prstGeom>
              <a:noFill/>
              <a:ln cap="flat" cmpd="sng" w="12700">
                <a:solidFill>
                  <a:schemeClr val="dk1"/>
                </a:solidFill>
                <a:prstDash val="solid"/>
                <a:miter lim="800000"/>
                <a:headEnd len="med" w="med" type="none"/>
                <a:tailEnd len="med" w="med" type="none"/>
              </a:ln>
            </p:spPr>
          </p:cxnSp>
        </p:grpSp>
        <p:sp>
          <p:nvSpPr>
            <p:cNvPr id="657" name="Google Shape;657;p62"/>
            <p:cNvSpPr/>
            <p:nvPr/>
          </p:nvSpPr>
          <p:spPr>
            <a:xfrm>
              <a:off x="8229600" y="4222750"/>
              <a:ext cx="314325" cy="157162"/>
            </a:xfrm>
            <a:custGeom>
              <a:rect b="b" l="l" r="r" t="t"/>
              <a:pathLst>
                <a:path extrusionOk="0" h="104" w="192">
                  <a:moveTo>
                    <a:pt x="0" y="48"/>
                  </a:moveTo>
                  <a:cubicBezTo>
                    <a:pt x="32" y="76"/>
                    <a:pt x="64" y="104"/>
                    <a:pt x="96" y="96"/>
                  </a:cubicBezTo>
                  <a:cubicBezTo>
                    <a:pt x="128" y="88"/>
                    <a:pt x="160" y="44"/>
                    <a:pt x="192"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658" name="Google Shape;658;p62"/>
          <p:cNvCxnSpPr/>
          <p:nvPr/>
        </p:nvCxnSpPr>
        <p:spPr>
          <a:xfrm>
            <a:off x="650875" y="908050"/>
            <a:ext cx="549275" cy="0"/>
          </a:xfrm>
          <a:prstGeom prst="straightConnector1">
            <a:avLst/>
          </a:prstGeom>
          <a:noFill/>
          <a:ln cap="flat" cmpd="sng" w="28575">
            <a:solidFill>
              <a:srgbClr val="006600"/>
            </a:solidFill>
            <a:prstDash val="solid"/>
            <a:miter lim="800000"/>
            <a:headEnd len="med" w="med" type="none"/>
            <a:tailEnd len="med" w="med" type="triangle"/>
          </a:ln>
        </p:spPr>
      </p:cxnSp>
      <p:cxnSp>
        <p:nvCxnSpPr>
          <p:cNvPr id="659" name="Google Shape;659;p62"/>
          <p:cNvCxnSpPr/>
          <p:nvPr/>
        </p:nvCxnSpPr>
        <p:spPr>
          <a:xfrm rot="10800000">
            <a:off x="669925" y="1414462"/>
            <a:ext cx="471487" cy="0"/>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4" name="Shape 664"/>
        <p:cNvGrpSpPr/>
        <p:nvPr/>
      </p:nvGrpSpPr>
      <p:grpSpPr>
        <a:xfrm>
          <a:off x="0" y="0"/>
          <a:ext cx="0" cy="0"/>
          <a:chOff x="0" y="0"/>
          <a:chExt cx="0" cy="0"/>
        </a:xfrm>
      </p:grpSpPr>
      <p:sp>
        <p:nvSpPr>
          <p:cNvPr id="665" name="Google Shape;665;p63"/>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a:latin typeface="Arial"/>
                <a:ea typeface="Arial"/>
                <a:cs typeface="Arial"/>
                <a:sym typeface="Arial"/>
              </a:rPr>
              <a:t>Folgança, camí crític i folgança lliure</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4400"/>
              <a:buFont typeface="Calibri"/>
              <a:buNone/>
            </a:pPr>
            <a:r>
              <a:t/>
            </a:r>
            <a:endParaRPr/>
          </a:p>
        </p:txBody>
      </p:sp>
      <p:sp>
        <p:nvSpPr>
          <p:cNvPr id="666" name="Google Shape;666;p63"/>
          <p:cNvSpPr txBox="1"/>
          <p:nvPr>
            <p:ph idx="1" type="body"/>
          </p:nvPr>
        </p:nvSpPr>
        <p:spPr>
          <a:xfrm>
            <a:off x="457200" y="18288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Char char="•"/>
            </a:pPr>
            <a:r>
              <a:rPr lang="en-US" sz="2000"/>
              <a:t>Folgança. Quantitat total de temps que una activitat del cronograma pot retardar de la seva data d'inici primerenca sense retardar la data de finalització del projecte ni violar alguna restricció del cronograma.</a:t>
            </a:r>
            <a:endParaRPr/>
          </a:p>
          <a:p>
            <a:pPr indent="-342900" lvl="0" marL="342900" rtl="0" algn="ctr">
              <a:lnSpc>
                <a:spcPct val="90000"/>
              </a:lnSpc>
              <a:spcBef>
                <a:spcPts val="400"/>
              </a:spcBef>
              <a:spcAft>
                <a:spcPts val="0"/>
              </a:spcAft>
              <a:buClr>
                <a:schemeClr val="accent2"/>
              </a:buClr>
              <a:buSzPts val="2000"/>
              <a:buNone/>
            </a:pPr>
            <a:r>
              <a:rPr b="1" lang="en-US" sz="2000">
                <a:solidFill>
                  <a:schemeClr val="accent2"/>
                </a:solidFill>
              </a:rPr>
              <a:t>Folgança</a:t>
            </a:r>
            <a:r>
              <a:rPr b="1" i="0" lang="en-US" sz="2000" u="none">
                <a:solidFill>
                  <a:schemeClr val="accent2"/>
                </a:solidFill>
                <a:latin typeface="Calibri"/>
                <a:ea typeface="Calibri"/>
                <a:cs typeface="Calibri"/>
                <a:sym typeface="Calibri"/>
              </a:rPr>
              <a:t> = UFT - PFT</a:t>
            </a:r>
            <a:endParaRPr/>
          </a:p>
          <a:p>
            <a:pPr indent="-215900" lvl="0" marL="342900" rtl="0" algn="l">
              <a:lnSpc>
                <a:spcPct val="90000"/>
              </a:lnSpc>
              <a:spcBef>
                <a:spcPts val="400"/>
              </a:spcBef>
              <a:spcAft>
                <a:spcPts val="0"/>
              </a:spcAft>
              <a:buClr>
                <a:schemeClr val="dk1"/>
              </a:buClr>
              <a:buSzPts val="2000"/>
              <a:buFont typeface="Arial"/>
              <a:buNone/>
            </a:pPr>
            <a:r>
              <a:t/>
            </a:r>
            <a:endParaRPr b="1" i="0" sz="2000" u="none">
              <a:solidFill>
                <a:schemeClr val="accent2"/>
              </a:solidFill>
              <a:latin typeface="Calibri"/>
              <a:ea typeface="Calibri"/>
              <a:cs typeface="Calibri"/>
              <a:sym typeface="Calibri"/>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Folgança lliure. La quantitat de temps que una activitat del cronograma pot demorar sense demorar l'inici primerenc de qualsevol activitat del cronograma immediatament posterior.</a:t>
            </a:r>
            <a:endParaRPr/>
          </a:p>
          <a:p>
            <a:pPr indent="-342900" lvl="0" marL="342900" rtl="0" algn="ctr">
              <a:lnSpc>
                <a:spcPct val="90000"/>
              </a:lnSpc>
              <a:spcBef>
                <a:spcPts val="400"/>
              </a:spcBef>
              <a:spcAft>
                <a:spcPts val="0"/>
              </a:spcAft>
              <a:buClr>
                <a:schemeClr val="accent2"/>
              </a:buClr>
              <a:buSzPts val="2000"/>
              <a:buNone/>
            </a:pPr>
            <a:r>
              <a:rPr b="1" i="0" lang="en-US" sz="2000" u="none">
                <a:solidFill>
                  <a:schemeClr val="accent2"/>
                </a:solidFill>
                <a:latin typeface="Calibri"/>
                <a:ea typeface="Calibri"/>
                <a:cs typeface="Calibri"/>
                <a:sym typeface="Calibri"/>
              </a:rPr>
              <a:t>Holgura libre = PFI </a:t>
            </a:r>
            <a:r>
              <a:rPr b="1" baseline="-25000" i="0" lang="en-US" sz="2000" u="none">
                <a:solidFill>
                  <a:schemeClr val="accent2"/>
                </a:solidFill>
                <a:latin typeface="Calibri"/>
                <a:ea typeface="Calibri"/>
                <a:cs typeface="Calibri"/>
                <a:sym typeface="Calibri"/>
              </a:rPr>
              <a:t>t+1</a:t>
            </a:r>
            <a:r>
              <a:rPr b="1" i="0" lang="en-US" sz="2000" u="none">
                <a:solidFill>
                  <a:schemeClr val="accent2"/>
                </a:solidFill>
                <a:latin typeface="Calibri"/>
                <a:ea typeface="Calibri"/>
                <a:cs typeface="Calibri"/>
                <a:sym typeface="Calibri"/>
              </a:rPr>
              <a:t> – PFT </a:t>
            </a:r>
            <a:r>
              <a:rPr b="1" baseline="-25000" i="0" lang="en-US" sz="2000" u="none">
                <a:solidFill>
                  <a:schemeClr val="accent2"/>
                </a:solidFill>
                <a:latin typeface="Calibri"/>
                <a:ea typeface="Calibri"/>
                <a:cs typeface="Calibri"/>
                <a:sym typeface="Calibri"/>
              </a:rPr>
              <a:t>t</a:t>
            </a:r>
            <a:endParaRPr/>
          </a:p>
          <a:p>
            <a:pPr indent="-215900" lvl="0" marL="34290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rtl="0" algn="l">
              <a:lnSpc>
                <a:spcPct val="90000"/>
              </a:lnSpc>
              <a:spcBef>
                <a:spcPts val="400"/>
              </a:spcBef>
              <a:spcAft>
                <a:spcPts val="0"/>
              </a:spcAft>
              <a:buClr>
                <a:schemeClr val="dk1"/>
              </a:buClr>
              <a:buSzPts val="2000"/>
              <a:buFont typeface="Arial"/>
              <a:buChar char="•"/>
            </a:pPr>
            <a:r>
              <a:rPr lang="en-US" sz="2000"/>
              <a:t>Camí crític. Seqüència d'activitats on la folgança és zero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1" name="Shape 671"/>
        <p:cNvGrpSpPr/>
        <p:nvPr/>
      </p:nvGrpSpPr>
      <p:grpSpPr>
        <a:xfrm>
          <a:off x="0" y="0"/>
          <a:ext cx="0" cy="0"/>
          <a:chOff x="0" y="0"/>
          <a:chExt cx="0" cy="0"/>
        </a:xfrm>
      </p:grpSpPr>
      <p:sp>
        <p:nvSpPr>
          <p:cNvPr id="672" name="Google Shape;672;p64"/>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673" name="Google Shape;673;p64"/>
          <p:cNvSpPr txBox="1"/>
          <p:nvPr>
            <p:ph idx="1" type="body"/>
          </p:nvPr>
        </p:nvSpPr>
        <p:spPr>
          <a:xfrm>
            <a:off x="3810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PERT i CPM difereixen una mica en terminologia i en construcció de la xarxa d'activitats, però els seus objectius són comuns.</a:t>
            </a:r>
            <a:endParaRPr sz="2400"/>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L'anàlisi usat en tots dos models és molt similar.</a:t>
            </a:r>
            <a:endParaRPr sz="2400"/>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La major diferència radica que PERT empra tres estimats de temps per a cada activitat amb les seves probabilitats associades. Serveixen per calcular valors esperats i desviacions estàndard per als temps de cada activitat.</a:t>
            </a:r>
            <a:r>
              <a:rPr lang="en-US" sz="2400"/>
              <a:t> </a:t>
            </a:r>
            <a:r>
              <a:rPr b="0" i="0" lang="en-US" sz="2400" u="none">
                <a:solidFill>
                  <a:schemeClr val="dk1"/>
                </a:solidFill>
                <a:latin typeface="Calibri"/>
                <a:ea typeface="Calibri"/>
                <a:cs typeface="Calibri"/>
                <a:sym typeface="Calibri"/>
              </a:rPr>
              <a:t>CPM assumeix que els temps de cada activitat són coneguts amb certesa i per tant es té un sol temps per a cada activitat.</a:t>
            </a:r>
            <a:endParaRPr b="0" i="0" sz="24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8" name="Shape 678"/>
        <p:cNvGrpSpPr/>
        <p:nvPr/>
      </p:nvGrpSpPr>
      <p:grpSpPr>
        <a:xfrm>
          <a:off x="0" y="0"/>
          <a:ext cx="0" cy="0"/>
          <a:chOff x="0" y="0"/>
          <a:chExt cx="0" cy="0"/>
        </a:xfrm>
      </p:grpSpPr>
      <p:sp>
        <p:nvSpPr>
          <p:cNvPr id="679" name="Google Shape;679;p65"/>
          <p:cNvSpPr txBox="1"/>
          <p:nvPr>
            <p:ph type="title"/>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680" name="Google Shape;680;p65"/>
          <p:cNvSpPr txBox="1"/>
          <p:nvPr>
            <p:ph idx="1" type="body"/>
          </p:nvPr>
        </p:nvSpPr>
        <p:spPr>
          <a:xfrm>
            <a:off x="6096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El primer pas en PERT és dividir el projecte en esdeveniments i activitats. </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Un esdeveniment marca l'inici o conclusió d'una tasca o activitat particular</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Activitat és una tasca o subprojecte que ocorre entre dos esdeveniments.</a:t>
            </a:r>
            <a:endParaRPr b="0" i="0" sz="2400" u="none">
              <a:solidFill>
                <a:schemeClr val="dk1"/>
              </a:solidFill>
              <a:latin typeface="Calibri"/>
              <a:ea typeface="Calibri"/>
              <a:cs typeface="Calibri"/>
              <a:sym typeface="Calibri"/>
            </a:endParaRPr>
          </a:p>
        </p:txBody>
      </p:sp>
      <p:graphicFrame>
        <p:nvGraphicFramePr>
          <p:cNvPr id="681" name="Google Shape;681;p65"/>
          <p:cNvGraphicFramePr/>
          <p:nvPr/>
        </p:nvGraphicFramePr>
        <p:xfrm>
          <a:off x="897875" y="3599350"/>
          <a:ext cx="3000000" cy="3000000"/>
        </p:xfrm>
        <a:graphic>
          <a:graphicData uri="http://schemas.openxmlformats.org/drawingml/2006/table">
            <a:tbl>
              <a:tblPr>
                <a:noFill/>
                <a:tableStyleId>{3B7C2A31-5A33-40DC-AC9E-306492F2032E}</a:tableStyleId>
              </a:tblPr>
              <a:tblGrid>
                <a:gridCol w="1469650"/>
                <a:gridCol w="2388175"/>
                <a:gridCol w="3490425"/>
              </a:tblGrid>
              <a:tr h="409575">
                <a:tc gridSpan="3">
                  <a:txBody>
                    <a:bodyPr/>
                    <a:lstStyle/>
                    <a:p>
                      <a:pPr indent="0" lvl="0" marL="0" marR="0" rtl="0" algn="ctr">
                        <a:lnSpc>
                          <a:spcPct val="100000"/>
                        </a:lnSpc>
                        <a:spcBef>
                          <a:spcPts val="0"/>
                        </a:spcBef>
                        <a:spcAft>
                          <a:spcPts val="0"/>
                        </a:spcAft>
                        <a:buClr>
                          <a:schemeClr val="dk1"/>
                        </a:buClr>
                        <a:buSzPts val="1800"/>
                        <a:buFont typeface="Comic Sans MS"/>
                        <a:buNone/>
                      </a:pPr>
                      <a:r>
                        <a:rPr lang="en-US" sz="1800">
                          <a:solidFill>
                            <a:schemeClr val="dk1"/>
                          </a:solidFill>
                          <a:latin typeface="Comic Sans MS"/>
                          <a:ea typeface="Comic Sans MS"/>
                          <a:cs typeface="Comic Sans MS"/>
                          <a:sym typeface="Comic Sans MS"/>
                        </a:rPr>
                        <a:t>ESDEVENIMENTS</a:t>
                      </a:r>
                      <a:r>
                        <a:rPr b="0" i="0" lang="en-US" sz="1800" u="none" cap="none" strike="noStrike">
                          <a:solidFill>
                            <a:schemeClr val="dk1"/>
                          </a:solidFill>
                          <a:latin typeface="Comic Sans MS"/>
                          <a:ea typeface="Comic Sans MS"/>
                          <a:cs typeface="Comic Sans MS"/>
                          <a:sym typeface="Comic Sans MS"/>
                        </a:rPr>
                        <a:t> </a:t>
                      </a:r>
                      <a:r>
                        <a:rPr lang="en-US" sz="1800">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ACTIVI</a:t>
                      </a:r>
                      <a:r>
                        <a:rPr lang="en-US" sz="1800">
                          <a:solidFill>
                            <a:schemeClr val="dk1"/>
                          </a:solidFill>
                          <a:latin typeface="Comic Sans MS"/>
                          <a:ea typeface="Comic Sans MS"/>
                          <a:cs typeface="Comic Sans MS"/>
                          <a:sym typeface="Comic Sans MS"/>
                        </a:rPr>
                        <a:t>TATS</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15925">
                <a:tc>
                  <a:txBody>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NOM</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SIMBOL</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DESCRIPCIO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0250">
                <a:tc>
                  <a:txBody>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E</a:t>
                      </a:r>
                      <a:r>
                        <a:rPr lang="en-US" sz="1800">
                          <a:solidFill>
                            <a:schemeClr val="dk1"/>
                          </a:solidFill>
                          <a:latin typeface="Comic Sans MS"/>
                          <a:ea typeface="Comic Sans MS"/>
                          <a:cs typeface="Comic Sans MS"/>
                          <a:sym typeface="Comic Sans MS"/>
                        </a:rPr>
                        <a:t>sdeveniment</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omic Sans MS"/>
                        <a:buNone/>
                      </a:pPr>
                      <a:r>
                        <a:rPr lang="en-US">
                          <a:solidFill>
                            <a:schemeClr val="dk1"/>
                          </a:solidFill>
                          <a:latin typeface="Comic Sans MS"/>
                          <a:ea typeface="Comic Sans MS"/>
                          <a:cs typeface="Comic Sans MS"/>
                          <a:sym typeface="Comic Sans MS"/>
                        </a:rPr>
                        <a:t>Un punt en el temps. Usualment una data d'inici o conclusió</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8675">
                <a:tc>
                  <a:txBody>
                    <a:bodyPr/>
                    <a:lstStyle/>
                    <a:p>
                      <a:pPr indent="0" lvl="0" marL="0" marR="0" rtl="0" algn="l">
                        <a:lnSpc>
                          <a:spcPct val="100000"/>
                        </a:lnSpc>
                        <a:spcBef>
                          <a:spcPts val="0"/>
                        </a:spcBef>
                        <a:spcAft>
                          <a:spcPts val="0"/>
                        </a:spcAft>
                        <a:buClr>
                          <a:schemeClr val="dk1"/>
                        </a:buClr>
                        <a:buSzPts val="1800"/>
                        <a:buFont typeface="Comic Sans MS"/>
                        <a:buNone/>
                      </a:pPr>
                      <a:r>
                        <a:rPr lang="en-US" sz="1800">
                          <a:solidFill>
                            <a:schemeClr val="dk1"/>
                          </a:solidFill>
                          <a:latin typeface="Comic Sans MS"/>
                          <a:ea typeface="Comic Sans MS"/>
                          <a:cs typeface="Comic Sans MS"/>
                          <a:sym typeface="Comic Sans MS"/>
                        </a:rPr>
                        <a:t>Activitat</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omic Sans MS"/>
                        <a:buNone/>
                      </a:pPr>
                      <a:r>
                        <a:rPr lang="en-US">
                          <a:solidFill>
                            <a:schemeClr val="dk1"/>
                          </a:solidFill>
                          <a:latin typeface="Comic Sans MS"/>
                          <a:ea typeface="Comic Sans MS"/>
                          <a:cs typeface="Comic Sans MS"/>
                          <a:sym typeface="Comic Sans MS"/>
                        </a:rPr>
                        <a:t>Un flux en el temps. Usualment una tasca o subprojecte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82" name="Google Shape;682;p65"/>
          <p:cNvSpPr/>
          <p:nvPr/>
        </p:nvSpPr>
        <p:spPr>
          <a:xfrm>
            <a:off x="3048000" y="4648200"/>
            <a:ext cx="228600" cy="228600"/>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3" name="Google Shape;683;p65"/>
          <p:cNvSpPr/>
          <p:nvPr/>
        </p:nvSpPr>
        <p:spPr>
          <a:xfrm>
            <a:off x="2971800" y="5562600"/>
            <a:ext cx="381000" cy="228600"/>
          </a:xfrm>
          <a:prstGeom prst="rightArrow">
            <a:avLst>
              <a:gd fmla="val 50000" name="adj1"/>
              <a:gd fmla="val 50000"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4" name="Google Shape;684;p65"/>
          <p:cNvSpPr txBox="1"/>
          <p:nvPr/>
        </p:nvSpPr>
        <p:spPr>
          <a:xfrm>
            <a:off x="3641725" y="4648200"/>
            <a:ext cx="930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Tahoma"/>
              <a:buNone/>
            </a:pPr>
            <a:r>
              <a:rPr b="0" i="0" lang="en-US" sz="1600" u="none">
                <a:solidFill>
                  <a:schemeClr val="dk2"/>
                </a:solidFill>
                <a:latin typeface="Tahoma"/>
                <a:ea typeface="Tahoma"/>
                <a:cs typeface="Tahoma"/>
                <a:sym typeface="Tahoma"/>
              </a:rPr>
              <a:t>(nodo)</a:t>
            </a:r>
            <a:endParaRPr/>
          </a:p>
        </p:txBody>
      </p:sp>
      <p:sp>
        <p:nvSpPr>
          <p:cNvPr id="685" name="Google Shape;685;p65"/>
          <p:cNvSpPr txBox="1"/>
          <p:nvPr/>
        </p:nvSpPr>
        <p:spPr>
          <a:xfrm>
            <a:off x="3641725" y="5562600"/>
            <a:ext cx="9302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a:t>
            </a:r>
            <a:r>
              <a:rPr lang="en-US">
                <a:solidFill>
                  <a:schemeClr val="dk2"/>
                </a:solidFill>
                <a:latin typeface="Tahoma"/>
                <a:ea typeface="Tahoma"/>
                <a:cs typeface="Tahoma"/>
                <a:sym typeface="Tahoma"/>
              </a:rPr>
              <a:t>fletxa</a:t>
            </a:r>
            <a:r>
              <a:rPr b="0" i="0" lang="en-US" sz="1400" u="none">
                <a:solidFill>
                  <a:schemeClr val="dk2"/>
                </a:solidFill>
                <a:latin typeface="Tahoma"/>
                <a:ea typeface="Tahoma"/>
                <a:cs typeface="Tahoma"/>
                <a:sym typeface="Tahoma"/>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0" name="Shape 690"/>
        <p:cNvGrpSpPr/>
        <p:nvPr/>
      </p:nvGrpSpPr>
      <p:grpSpPr>
        <a:xfrm>
          <a:off x="0" y="0"/>
          <a:ext cx="0" cy="0"/>
          <a:chOff x="0" y="0"/>
          <a:chExt cx="0" cy="0"/>
        </a:xfrm>
      </p:grpSpPr>
      <p:sp>
        <p:nvSpPr>
          <p:cNvPr id="691" name="Google Shape;691;p66"/>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692" name="Google Shape;692;p66"/>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Les activitats tenen lloc entre 2 successos i existeixen 3 tipus de relacions</a:t>
            </a:r>
            <a:endParaRPr/>
          </a:p>
        </p:txBody>
      </p:sp>
      <p:pic>
        <p:nvPicPr>
          <p:cNvPr descr="Captura de pantalla 2013-10-23 a las 13.12.26.png" id="693" name="Google Shape;693;p66"/>
          <p:cNvPicPr preferRelativeResize="0"/>
          <p:nvPr/>
        </p:nvPicPr>
        <p:blipFill rotWithShape="1">
          <a:blip r:embed="rId3">
            <a:alphaModFix/>
          </a:blip>
          <a:srcRect b="0" l="0" r="0" t="0"/>
          <a:stretch/>
        </p:blipFill>
        <p:spPr>
          <a:xfrm>
            <a:off x="1600200" y="2743200"/>
            <a:ext cx="6362700" cy="3429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8" name="Shape 698"/>
        <p:cNvGrpSpPr/>
        <p:nvPr/>
      </p:nvGrpSpPr>
      <p:grpSpPr>
        <a:xfrm>
          <a:off x="0" y="0"/>
          <a:ext cx="0" cy="0"/>
          <a:chOff x="0" y="0"/>
          <a:chExt cx="0" cy="0"/>
        </a:xfrm>
      </p:grpSpPr>
      <p:sp>
        <p:nvSpPr>
          <p:cNvPr id="699" name="Google Shape;699;p6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00" name="Google Shape;700;p67"/>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Es pot donar el cas de certes xarxes que tinguin dues activitats amb idèntics esdeveniments d'inici i terminació. En aquests casos s'insereixen</a:t>
            </a:r>
            <a:r>
              <a:rPr b="1" i="0" lang="en-US" sz="2400" u="none">
                <a:solidFill>
                  <a:schemeClr val="dk1"/>
                </a:solidFill>
              </a:rPr>
              <a:t> Activitats i Esdeveniments Ficticis.</a:t>
            </a:r>
            <a:r>
              <a:rPr b="0" i="0" lang="en-US" sz="2400" u="none">
                <a:solidFill>
                  <a:schemeClr val="dk1"/>
                </a:solidFill>
                <a:latin typeface="Calibri"/>
                <a:ea typeface="Calibri"/>
                <a:cs typeface="Calibri"/>
                <a:sym typeface="Calibri"/>
              </a:rPr>
              <a:t> El seu ús és molt important quan es requereix de programes d'ordinador per determinar informació rellevant com la Ruta Crítica, el Temps per a concloure el projecte, la variància, etc.</a:t>
            </a:r>
            <a:endParaRPr sz="2400"/>
          </a:p>
          <a:p>
            <a:pPr indent="0" lvl="0" marL="342900" rtl="0" algn="just">
              <a:lnSpc>
                <a:spcPct val="100000"/>
              </a:lnSpc>
              <a:spcBef>
                <a:spcPts val="48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5" name="Shape 705"/>
        <p:cNvGrpSpPr/>
        <p:nvPr/>
      </p:nvGrpSpPr>
      <p:grpSpPr>
        <a:xfrm>
          <a:off x="0" y="0"/>
          <a:ext cx="0" cy="0"/>
          <a:chOff x="0" y="0"/>
          <a:chExt cx="0" cy="0"/>
        </a:xfrm>
      </p:grpSpPr>
      <p:sp>
        <p:nvSpPr>
          <p:cNvPr id="706" name="Google Shape;706;p68"/>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07" name="Google Shape;707;p68"/>
          <p:cNvSpPr txBox="1"/>
          <p:nvPr>
            <p:ph idx="1" type="body"/>
          </p:nvPr>
        </p:nvSpPr>
        <p:spPr>
          <a:xfrm>
            <a:off x="3810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t>
            </a:r>
            <a:r>
              <a:rPr lang="en-US"/>
              <a:t>x</a:t>
            </a:r>
            <a:r>
              <a:rPr b="0" i="0" lang="en-US" sz="3200" u="none">
                <a:solidFill>
                  <a:schemeClr val="dk1"/>
                </a:solidFill>
                <a:latin typeface="Calibri"/>
                <a:ea typeface="Calibri"/>
                <a:cs typeface="Calibri"/>
                <a:sym typeface="Calibri"/>
              </a:rPr>
              <a:t>empl</a:t>
            </a:r>
            <a:r>
              <a:rPr lang="en-US"/>
              <a:t>e</a:t>
            </a:r>
            <a:r>
              <a:rPr b="0" i="0" lang="en-US" sz="3200" u="none">
                <a:solidFill>
                  <a:schemeClr val="dk1"/>
                </a:solidFill>
                <a:latin typeface="Calibri"/>
                <a:ea typeface="Calibri"/>
                <a:cs typeface="Calibri"/>
                <a:sym typeface="Calibri"/>
              </a:rPr>
              <a:t> </a:t>
            </a:r>
            <a:r>
              <a:rPr lang="en-US"/>
              <a:t>esdeveniment</a:t>
            </a:r>
            <a:r>
              <a:rPr b="0" i="0" lang="en-US" sz="3200" u="none">
                <a:solidFill>
                  <a:schemeClr val="dk1"/>
                </a:solidFill>
                <a:latin typeface="Calibri"/>
                <a:ea typeface="Calibri"/>
                <a:cs typeface="Calibri"/>
                <a:sym typeface="Calibri"/>
              </a:rPr>
              <a:t> fictici:</a:t>
            </a:r>
            <a:endParaRPr/>
          </a:p>
        </p:txBody>
      </p:sp>
      <p:pic>
        <p:nvPicPr>
          <p:cNvPr descr="Captura de pantalla 2013-10-23 a las 13.15.10.png" id="708" name="Google Shape;708;p68"/>
          <p:cNvPicPr preferRelativeResize="0"/>
          <p:nvPr/>
        </p:nvPicPr>
        <p:blipFill rotWithShape="1">
          <a:blip r:embed="rId3">
            <a:alphaModFix/>
          </a:blip>
          <a:srcRect b="0" l="0" r="0" t="0"/>
          <a:stretch/>
        </p:blipFill>
        <p:spPr>
          <a:xfrm>
            <a:off x="685800" y="2057400"/>
            <a:ext cx="3822700" cy="2374900"/>
          </a:xfrm>
          <a:prstGeom prst="rect">
            <a:avLst/>
          </a:prstGeom>
          <a:noFill/>
          <a:ln>
            <a:noFill/>
          </a:ln>
        </p:spPr>
      </p:pic>
      <p:sp>
        <p:nvSpPr>
          <p:cNvPr id="709" name="Google Shape;709;p68"/>
          <p:cNvSpPr txBox="1"/>
          <p:nvPr/>
        </p:nvSpPr>
        <p:spPr>
          <a:xfrm>
            <a:off x="1143000" y="4724400"/>
            <a:ext cx="27432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Situació</a:t>
            </a:r>
            <a:r>
              <a:rPr lang="en-US" sz="1800">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conflictiva</a:t>
            </a:r>
            <a:endParaRPr/>
          </a:p>
        </p:txBody>
      </p:sp>
      <p:cxnSp>
        <p:nvCxnSpPr>
          <p:cNvPr id="710" name="Google Shape;710;p68"/>
          <p:cNvCxnSpPr/>
          <p:nvPr/>
        </p:nvCxnSpPr>
        <p:spPr>
          <a:xfrm>
            <a:off x="4648200" y="3124200"/>
            <a:ext cx="381000" cy="1587"/>
          </a:xfrm>
          <a:prstGeom prst="straightConnector1">
            <a:avLst/>
          </a:prstGeom>
          <a:noFill/>
          <a:ln cap="flat" cmpd="sng" w="25400">
            <a:solidFill>
              <a:schemeClr val="accent1"/>
            </a:solidFill>
            <a:prstDash val="solid"/>
            <a:miter lim="800000"/>
            <a:headEnd len="med" w="med" type="none"/>
            <a:tailEnd len="med" w="med" type="stealth"/>
          </a:ln>
          <a:effectLst>
            <a:outerShdw blurRad="63500" dir="5400000" dist="20000">
              <a:srgbClr val="808080">
                <a:alpha val="37647"/>
              </a:srgbClr>
            </a:outerShdw>
          </a:effectLst>
        </p:spPr>
      </p:cxnSp>
      <p:pic>
        <p:nvPicPr>
          <p:cNvPr descr="Captura de pantalla 2013-10-23 a las 13.15.52.png" id="711" name="Google Shape;711;p68"/>
          <p:cNvPicPr preferRelativeResize="0"/>
          <p:nvPr/>
        </p:nvPicPr>
        <p:blipFill rotWithShape="1">
          <a:blip r:embed="rId4">
            <a:alphaModFix/>
          </a:blip>
          <a:srcRect b="0" l="0" r="0" t="0"/>
          <a:stretch/>
        </p:blipFill>
        <p:spPr>
          <a:xfrm>
            <a:off x="5105400" y="2057400"/>
            <a:ext cx="3736975" cy="2254250"/>
          </a:xfrm>
          <a:prstGeom prst="rect">
            <a:avLst/>
          </a:prstGeom>
          <a:noFill/>
          <a:ln>
            <a:noFill/>
          </a:ln>
        </p:spPr>
      </p:pic>
      <p:sp>
        <p:nvSpPr>
          <p:cNvPr id="712" name="Google Shape;712;p68"/>
          <p:cNvSpPr txBox="1"/>
          <p:nvPr/>
        </p:nvSpPr>
        <p:spPr>
          <a:xfrm>
            <a:off x="5486400" y="4876800"/>
            <a:ext cx="27432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Solució</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7" name="Shape 717"/>
        <p:cNvGrpSpPr/>
        <p:nvPr/>
      </p:nvGrpSpPr>
      <p:grpSpPr>
        <a:xfrm>
          <a:off x="0" y="0"/>
          <a:ext cx="0" cy="0"/>
          <a:chOff x="0" y="0"/>
          <a:chExt cx="0" cy="0"/>
        </a:xfrm>
      </p:grpSpPr>
      <p:sp>
        <p:nvSpPr>
          <p:cNvPr id="718" name="Google Shape;718;p69"/>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19" name="Google Shape;719;p69"/>
          <p:cNvSpPr txBox="1"/>
          <p:nvPr>
            <p:ph idx="1" type="body"/>
          </p:nvPr>
        </p:nvSpPr>
        <p:spPr>
          <a:xfrm>
            <a:off x="3810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Exemple</a:t>
            </a:r>
            <a:r>
              <a:rPr b="0" i="0" lang="en-US" sz="3200" u="none">
                <a:solidFill>
                  <a:schemeClr val="dk1"/>
                </a:solidFill>
                <a:latin typeface="Calibri"/>
                <a:ea typeface="Calibri"/>
                <a:cs typeface="Calibri"/>
                <a:sym typeface="Calibri"/>
              </a:rPr>
              <a:t> activi</a:t>
            </a:r>
            <a:r>
              <a:rPr lang="en-US"/>
              <a:t>tat </a:t>
            </a:r>
            <a:r>
              <a:rPr b="0" i="0" lang="en-US" sz="3200" u="none">
                <a:solidFill>
                  <a:schemeClr val="dk1"/>
                </a:solidFill>
                <a:latin typeface="Calibri"/>
                <a:ea typeface="Calibri"/>
                <a:cs typeface="Calibri"/>
                <a:sym typeface="Calibri"/>
              </a:rPr>
              <a:t>ficticia:</a:t>
            </a:r>
            <a:endParaRPr/>
          </a:p>
        </p:txBody>
      </p:sp>
      <p:sp>
        <p:nvSpPr>
          <p:cNvPr id="720" name="Google Shape;720;p69"/>
          <p:cNvSpPr txBox="1"/>
          <p:nvPr/>
        </p:nvSpPr>
        <p:spPr>
          <a:xfrm>
            <a:off x="1143000" y="4724400"/>
            <a:ext cx="27432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Situació conflictiva</a:t>
            </a:r>
            <a:endParaRPr/>
          </a:p>
        </p:txBody>
      </p:sp>
      <p:cxnSp>
        <p:nvCxnSpPr>
          <p:cNvPr id="721" name="Google Shape;721;p69"/>
          <p:cNvCxnSpPr/>
          <p:nvPr/>
        </p:nvCxnSpPr>
        <p:spPr>
          <a:xfrm>
            <a:off x="4191000" y="3505200"/>
            <a:ext cx="381000" cy="1587"/>
          </a:xfrm>
          <a:prstGeom prst="straightConnector1">
            <a:avLst/>
          </a:prstGeom>
          <a:noFill/>
          <a:ln cap="flat" cmpd="sng" w="25400">
            <a:solidFill>
              <a:schemeClr val="accent1"/>
            </a:solidFill>
            <a:prstDash val="solid"/>
            <a:miter lim="800000"/>
            <a:headEnd len="med" w="med" type="none"/>
            <a:tailEnd len="med" w="med" type="stealth"/>
          </a:ln>
          <a:effectLst>
            <a:outerShdw blurRad="63500" dir="5400000" dist="20000">
              <a:srgbClr val="808080">
                <a:alpha val="37647"/>
              </a:srgbClr>
            </a:outerShdw>
          </a:effectLst>
        </p:spPr>
      </p:cxnSp>
      <p:sp>
        <p:nvSpPr>
          <p:cNvPr id="722" name="Google Shape;722;p69"/>
          <p:cNvSpPr txBox="1"/>
          <p:nvPr/>
        </p:nvSpPr>
        <p:spPr>
          <a:xfrm>
            <a:off x="5486400" y="4876800"/>
            <a:ext cx="27432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Solució</a:t>
            </a:r>
            <a:endParaRPr/>
          </a:p>
        </p:txBody>
      </p:sp>
      <p:pic>
        <p:nvPicPr>
          <p:cNvPr descr="Captura de pantalla 2013-10-23 a las 13.16.48.png" id="723" name="Google Shape;723;p69"/>
          <p:cNvPicPr preferRelativeResize="0"/>
          <p:nvPr/>
        </p:nvPicPr>
        <p:blipFill rotWithShape="1">
          <a:blip r:embed="rId3">
            <a:alphaModFix/>
          </a:blip>
          <a:srcRect b="0" l="0" r="0" t="0"/>
          <a:stretch/>
        </p:blipFill>
        <p:spPr>
          <a:xfrm>
            <a:off x="381000" y="2514600"/>
            <a:ext cx="3898900" cy="1892300"/>
          </a:xfrm>
          <a:prstGeom prst="rect">
            <a:avLst/>
          </a:prstGeom>
          <a:noFill/>
          <a:ln>
            <a:noFill/>
          </a:ln>
        </p:spPr>
      </p:pic>
      <p:pic>
        <p:nvPicPr>
          <p:cNvPr descr="Captura de pantalla 2013-10-23 a las 13.17.01.png" id="724" name="Google Shape;724;p69"/>
          <p:cNvPicPr preferRelativeResize="0"/>
          <p:nvPr/>
        </p:nvPicPr>
        <p:blipFill rotWithShape="1">
          <a:blip r:embed="rId4">
            <a:alphaModFix/>
          </a:blip>
          <a:srcRect b="0" l="0" r="0" t="0"/>
          <a:stretch/>
        </p:blipFill>
        <p:spPr>
          <a:xfrm>
            <a:off x="4572000" y="2438400"/>
            <a:ext cx="4305300" cy="1943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9" name="Shape 729"/>
        <p:cNvGrpSpPr/>
        <p:nvPr/>
      </p:nvGrpSpPr>
      <p:grpSpPr>
        <a:xfrm>
          <a:off x="0" y="0"/>
          <a:ext cx="0" cy="0"/>
          <a:chOff x="0" y="0"/>
          <a:chExt cx="0" cy="0"/>
        </a:xfrm>
      </p:grpSpPr>
      <p:sp>
        <p:nvSpPr>
          <p:cNvPr id="730" name="Google Shape;730;p70"/>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31" name="Google Shape;731;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EXEMPLE: Desenvolupar una xarxa d'acord amb la següent informació:</a:t>
            </a:r>
            <a:endParaRPr/>
          </a:p>
        </p:txBody>
      </p:sp>
      <p:graphicFrame>
        <p:nvGraphicFramePr>
          <p:cNvPr id="732" name="Google Shape;732;p70"/>
          <p:cNvGraphicFramePr/>
          <p:nvPr/>
        </p:nvGraphicFramePr>
        <p:xfrm>
          <a:off x="1219200" y="2971800"/>
          <a:ext cx="3000000" cy="3000000"/>
        </p:xfrm>
        <a:graphic>
          <a:graphicData uri="http://schemas.openxmlformats.org/drawingml/2006/table">
            <a:tbl>
              <a:tblPr>
                <a:noFill/>
                <a:tableStyleId>{3B7C2A31-5A33-40DC-AC9E-306492F2032E}</a:tableStyleId>
              </a:tblPr>
              <a:tblGrid>
                <a:gridCol w="1458900"/>
                <a:gridCol w="1608125"/>
                <a:gridCol w="381000"/>
                <a:gridCol w="1531925"/>
                <a:gridCol w="1725600"/>
              </a:tblGrid>
              <a:tr h="579425">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ACTIVI</a:t>
                      </a:r>
                      <a:r>
                        <a:rPr b="1" lang="en-US" sz="1600">
                          <a:solidFill>
                            <a:schemeClr val="dk1"/>
                          </a:solidFill>
                          <a:latin typeface="Tahoma"/>
                          <a:ea typeface="Tahoma"/>
                          <a:cs typeface="Tahoma"/>
                          <a:sym typeface="Tahoma"/>
                        </a:rPr>
                        <a:t>TAT</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PREDECESOR INMEDIAT</a:t>
                      </a:r>
                      <a:endParaRPr b="1" sz="1600">
                        <a:solidFill>
                          <a:schemeClr val="dk1"/>
                        </a:solidFill>
                        <a:latin typeface="Tahoma"/>
                        <a:ea typeface="Tahoma"/>
                        <a:cs typeface="Tahoma"/>
                        <a:sym typeface="Tahom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ACTIVI</a:t>
                      </a:r>
                      <a:r>
                        <a:rPr b="1" lang="en-US" sz="1600">
                          <a:solidFill>
                            <a:schemeClr val="dk1"/>
                          </a:solidFill>
                          <a:latin typeface="Tahoma"/>
                          <a:ea typeface="Tahoma"/>
                          <a:cs typeface="Tahoma"/>
                          <a:sym typeface="Tahoma"/>
                        </a:rPr>
                        <a:t>TAT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PREDECESOR INMEDIAT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62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H</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35"/>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Definició d’activitats</a:t>
            </a:r>
            <a:endParaRPr>
              <a:latin typeface="Arial"/>
              <a:ea typeface="Arial"/>
              <a:cs typeface="Arial"/>
              <a:sym typeface="Arial"/>
            </a:endParaRPr>
          </a:p>
          <a:p>
            <a:pPr indent="459740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2800"/>
              <a:buFont typeface="Calibri"/>
              <a:buNone/>
            </a:pPr>
            <a:r>
              <a:t/>
            </a:r>
            <a:endParaRPr/>
          </a:p>
        </p:txBody>
      </p:sp>
      <p:sp>
        <p:nvSpPr>
          <p:cNvPr id="181" name="Google Shape;181;p35"/>
          <p:cNvSpPr txBox="1"/>
          <p:nvPr>
            <p:ph idx="1" type="body"/>
          </p:nvPr>
        </p:nvSpPr>
        <p:spPr>
          <a:xfrm>
            <a:off x="430962" y="1688212"/>
            <a:ext cx="82821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SzPts val="1800"/>
              <a:buChar char="•"/>
            </a:pPr>
            <a:r>
              <a:rPr lang="en-US" sz="1800"/>
              <a:t>Definir les activitats del cronograma implica identificar i documentar el treball que es planifica realitzar. Aquest procés identificarà els paquets de treball, els quals estan planificats (descompostos) en components més petits denominats activitats del cronograma, per proporcionar una base per tal d'estimar, establir el cronograma, executar, supervisar i controlar el treball del projecte.</a:t>
            </a:r>
            <a:endParaRPr sz="1800"/>
          </a:p>
          <a:p>
            <a:pPr indent="0" lvl="0" marL="0" marR="0" rtl="0" algn="just">
              <a:lnSpc>
                <a:spcPct val="80000"/>
              </a:lnSpc>
              <a:spcBef>
                <a:spcPts val="0"/>
              </a:spcBef>
              <a:spcAft>
                <a:spcPts val="0"/>
              </a:spcAft>
              <a:buNone/>
            </a:pPr>
            <a:r>
              <a:t/>
            </a:r>
            <a:endParaRPr sz="1800"/>
          </a:p>
          <a:p>
            <a:pPr indent="-342900" lvl="0" marL="342900" marR="0" rtl="0" algn="just">
              <a:lnSpc>
                <a:spcPct val="80000"/>
              </a:lnSpc>
              <a:spcBef>
                <a:spcPts val="0"/>
              </a:spcBef>
              <a:spcAft>
                <a:spcPts val="0"/>
              </a:spcAft>
              <a:buSzPts val="1800"/>
              <a:buChar char="•"/>
            </a:pPr>
            <a:r>
              <a:rPr lang="en-US" sz="1800"/>
              <a:t>"Divideix i guanyaras" En un primer pas, consisteix a aplicar aquesta màxima. Normalment, és fàcil dividir el projecte en grans blocs de manera natural (paquets de treball). Cadascun d'aquests paquets de treball han de ser subdividits en components més petits i fàcils de tractar.</a:t>
            </a:r>
            <a:endParaRPr sz="1800"/>
          </a:p>
          <a:p>
            <a:pPr indent="0" lvl="0" marL="0" marR="0" rtl="0" algn="just">
              <a:lnSpc>
                <a:spcPct val="80000"/>
              </a:lnSpc>
              <a:spcBef>
                <a:spcPts val="0"/>
              </a:spcBef>
              <a:spcAft>
                <a:spcPts val="0"/>
              </a:spcAft>
              <a:buNone/>
            </a:pPr>
            <a:r>
              <a:t/>
            </a:r>
            <a:endParaRPr sz="1800"/>
          </a:p>
          <a:p>
            <a:pPr indent="-342900" lvl="0" marL="342900" marR="0" rtl="0" algn="just">
              <a:lnSpc>
                <a:spcPct val="80000"/>
              </a:lnSpc>
              <a:spcBef>
                <a:spcPts val="0"/>
              </a:spcBef>
              <a:spcAft>
                <a:spcPts val="0"/>
              </a:spcAft>
              <a:buSzPts val="1800"/>
              <a:buChar char="•"/>
            </a:pPr>
            <a:r>
              <a:rPr lang="en-US" sz="1800"/>
              <a:t>Exemple: Si desenvoluparem programari, hi ha una sèrie de passos predefinits segons el model que seguim:</a:t>
            </a:r>
            <a:endParaRPr sz="1800"/>
          </a:p>
          <a:p>
            <a:pPr indent="-222250" lvl="1" marL="742950" marR="0" rtl="0" algn="just">
              <a:lnSpc>
                <a:spcPct val="80000"/>
              </a:lnSpc>
              <a:spcBef>
                <a:spcPts val="0"/>
              </a:spcBef>
              <a:spcAft>
                <a:spcPts val="0"/>
              </a:spcAft>
              <a:buSzPts val="1800"/>
              <a:buChar char="–"/>
            </a:pPr>
            <a:r>
              <a:rPr lang="en-US" sz="1800"/>
              <a:t>Anàlisi-&gt; Disseny arquitectònic-&gt; implementació-&gt; Prova ......</a:t>
            </a:r>
            <a:endParaRPr sz="4400">
              <a:latin typeface="Arial"/>
              <a:ea typeface="Arial"/>
              <a:cs typeface="Arial"/>
              <a:sym typeface="Arial"/>
            </a:endParaRPr>
          </a:p>
          <a:p>
            <a:pPr indent="0" lvl="0" marL="342900" marR="0" rtl="0" algn="just">
              <a:lnSpc>
                <a:spcPct val="80000"/>
              </a:lnSpc>
              <a:spcBef>
                <a:spcPts val="0"/>
              </a:spcBef>
              <a:spcAft>
                <a:spcPts val="0"/>
              </a:spcAft>
              <a:buNone/>
            </a:pPr>
            <a:r>
              <a:t/>
            </a:r>
            <a:endParaRPr sz="1800"/>
          </a:p>
          <a:p>
            <a:pPr indent="0" lvl="0" marL="342900" marR="0" rtl="0" algn="just">
              <a:lnSpc>
                <a:spcPct val="8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7" name="Shape 737"/>
        <p:cNvGrpSpPr/>
        <p:nvPr/>
      </p:nvGrpSpPr>
      <p:grpSpPr>
        <a:xfrm>
          <a:off x="0" y="0"/>
          <a:ext cx="0" cy="0"/>
          <a:chOff x="0" y="0"/>
          <a:chExt cx="0" cy="0"/>
        </a:xfrm>
      </p:grpSpPr>
      <p:sp>
        <p:nvSpPr>
          <p:cNvPr id="738" name="Google Shape;738;p71"/>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39" name="Google Shape;739;p71"/>
          <p:cNvSpPr/>
          <p:nvPr/>
        </p:nvSpPr>
        <p:spPr>
          <a:xfrm>
            <a:off x="1600200" y="32766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1</a:t>
            </a:r>
            <a:endParaRPr/>
          </a:p>
        </p:txBody>
      </p:sp>
      <p:sp>
        <p:nvSpPr>
          <p:cNvPr id="740" name="Google Shape;740;p71"/>
          <p:cNvSpPr/>
          <p:nvPr/>
        </p:nvSpPr>
        <p:spPr>
          <a:xfrm>
            <a:off x="2819400" y="22860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2</a:t>
            </a:r>
            <a:endParaRPr/>
          </a:p>
        </p:txBody>
      </p:sp>
      <p:sp>
        <p:nvSpPr>
          <p:cNvPr id="741" name="Google Shape;741;p71"/>
          <p:cNvSpPr/>
          <p:nvPr/>
        </p:nvSpPr>
        <p:spPr>
          <a:xfrm>
            <a:off x="2514600" y="43434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3</a:t>
            </a:r>
            <a:endParaRPr/>
          </a:p>
        </p:txBody>
      </p:sp>
      <p:sp>
        <p:nvSpPr>
          <p:cNvPr id="742" name="Google Shape;742;p71"/>
          <p:cNvSpPr/>
          <p:nvPr/>
        </p:nvSpPr>
        <p:spPr>
          <a:xfrm>
            <a:off x="5715000" y="22860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5</a:t>
            </a:r>
            <a:endParaRPr/>
          </a:p>
        </p:txBody>
      </p:sp>
      <p:sp>
        <p:nvSpPr>
          <p:cNvPr id="743" name="Google Shape;743;p71"/>
          <p:cNvSpPr/>
          <p:nvPr/>
        </p:nvSpPr>
        <p:spPr>
          <a:xfrm>
            <a:off x="5791200" y="42672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6</a:t>
            </a:r>
            <a:endParaRPr/>
          </a:p>
        </p:txBody>
      </p:sp>
      <p:sp>
        <p:nvSpPr>
          <p:cNvPr id="744" name="Google Shape;744;p71"/>
          <p:cNvSpPr/>
          <p:nvPr/>
        </p:nvSpPr>
        <p:spPr>
          <a:xfrm>
            <a:off x="4391025" y="3248025"/>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4</a:t>
            </a:r>
            <a:endParaRPr/>
          </a:p>
        </p:txBody>
      </p:sp>
      <p:sp>
        <p:nvSpPr>
          <p:cNvPr id="745" name="Google Shape;745;p71"/>
          <p:cNvSpPr/>
          <p:nvPr>
            <p:ph idx="1" type="body"/>
          </p:nvPr>
        </p:nvSpPr>
        <p:spPr>
          <a:xfrm>
            <a:off x="6934200" y="3248025"/>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dk2"/>
              </a:buClr>
              <a:buSzPts val="1800"/>
              <a:buNone/>
            </a:pPr>
            <a:r>
              <a:rPr b="1" i="0" lang="en-US" sz="1800" u="none">
                <a:solidFill>
                  <a:schemeClr val="dk2"/>
                </a:solidFill>
                <a:latin typeface="Calibri"/>
                <a:ea typeface="Calibri"/>
                <a:cs typeface="Calibri"/>
                <a:sym typeface="Calibri"/>
              </a:rPr>
              <a:t>7</a:t>
            </a:r>
            <a:endParaRPr/>
          </a:p>
          <a:p>
            <a:pPr indent="-228600" lvl="0" marL="342900" rtl="0" algn="l">
              <a:spcBef>
                <a:spcPts val="360"/>
              </a:spcBef>
              <a:spcAft>
                <a:spcPts val="0"/>
              </a:spcAft>
              <a:buClr>
                <a:schemeClr val="dk1"/>
              </a:buClr>
              <a:buSzPts val="1800"/>
              <a:buNone/>
            </a:pPr>
            <a:r>
              <a:t/>
            </a:r>
            <a:endParaRPr b="1" i="0" sz="1800" u="none">
              <a:solidFill>
                <a:schemeClr val="dk2"/>
              </a:solidFill>
              <a:latin typeface="Calibri"/>
              <a:ea typeface="Calibri"/>
              <a:cs typeface="Calibri"/>
              <a:sym typeface="Calibri"/>
            </a:endParaRPr>
          </a:p>
        </p:txBody>
      </p:sp>
      <p:cxnSp>
        <p:nvCxnSpPr>
          <p:cNvPr id="746" name="Google Shape;746;p71"/>
          <p:cNvCxnSpPr/>
          <p:nvPr/>
        </p:nvCxnSpPr>
        <p:spPr>
          <a:xfrm flipH="1" rot="10800000">
            <a:off x="2895600" y="3581400"/>
            <a:ext cx="1676400"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747" name="Google Shape;747;p71"/>
          <p:cNvCxnSpPr/>
          <p:nvPr/>
        </p:nvCxnSpPr>
        <p:spPr>
          <a:xfrm flipH="1" rot="10800000">
            <a:off x="1828800" y="2590800"/>
            <a:ext cx="1066800"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748" name="Google Shape;748;p71"/>
          <p:cNvCxnSpPr/>
          <p:nvPr/>
        </p:nvCxnSpPr>
        <p:spPr>
          <a:xfrm>
            <a:off x="1828800" y="3657600"/>
            <a:ext cx="8382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749" name="Google Shape;749;p71"/>
          <p:cNvCxnSpPr/>
          <p:nvPr/>
        </p:nvCxnSpPr>
        <p:spPr>
          <a:xfrm>
            <a:off x="3200400" y="2514600"/>
            <a:ext cx="13716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750" name="Google Shape;750;p71"/>
          <p:cNvSpPr txBox="1"/>
          <p:nvPr/>
        </p:nvSpPr>
        <p:spPr>
          <a:xfrm rot="-1800000">
            <a:off x="1981200" y="2590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A</a:t>
            </a:r>
            <a:endParaRPr/>
          </a:p>
        </p:txBody>
      </p:sp>
      <p:sp>
        <p:nvSpPr>
          <p:cNvPr id="751" name="Google Shape;751;p71"/>
          <p:cNvSpPr txBox="1"/>
          <p:nvPr/>
        </p:nvSpPr>
        <p:spPr>
          <a:xfrm rot="-1800000">
            <a:off x="4876800" y="25146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E</a:t>
            </a:r>
            <a:endParaRPr/>
          </a:p>
        </p:txBody>
      </p:sp>
      <p:cxnSp>
        <p:nvCxnSpPr>
          <p:cNvPr id="752" name="Google Shape;752;p71"/>
          <p:cNvCxnSpPr/>
          <p:nvPr/>
        </p:nvCxnSpPr>
        <p:spPr>
          <a:xfrm flipH="1" rot="10800000">
            <a:off x="4572000" y="2514600"/>
            <a:ext cx="1143000"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753" name="Google Shape;753;p71"/>
          <p:cNvCxnSpPr/>
          <p:nvPr/>
        </p:nvCxnSpPr>
        <p:spPr>
          <a:xfrm>
            <a:off x="6096000" y="2590800"/>
            <a:ext cx="914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754" name="Google Shape;754;p71"/>
          <p:cNvCxnSpPr/>
          <p:nvPr/>
        </p:nvCxnSpPr>
        <p:spPr>
          <a:xfrm>
            <a:off x="4572000" y="3429000"/>
            <a:ext cx="1219200"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755" name="Google Shape;755;p71"/>
          <p:cNvCxnSpPr/>
          <p:nvPr/>
        </p:nvCxnSpPr>
        <p:spPr>
          <a:xfrm flipH="1" rot="10800000">
            <a:off x="6172200" y="3581400"/>
            <a:ext cx="7620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756" name="Google Shape;756;p71"/>
          <p:cNvSpPr txBox="1"/>
          <p:nvPr/>
        </p:nvSpPr>
        <p:spPr>
          <a:xfrm rot="-1800000">
            <a:off x="3678237" y="4149725"/>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D</a:t>
            </a:r>
            <a:endParaRPr/>
          </a:p>
        </p:txBody>
      </p:sp>
      <p:sp>
        <p:nvSpPr>
          <p:cNvPr id="757" name="Google Shape;757;p71"/>
          <p:cNvSpPr txBox="1"/>
          <p:nvPr/>
        </p:nvSpPr>
        <p:spPr>
          <a:xfrm rot="-1800000">
            <a:off x="6553200" y="40386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H</a:t>
            </a:r>
            <a:endParaRPr/>
          </a:p>
        </p:txBody>
      </p:sp>
      <p:sp>
        <p:nvSpPr>
          <p:cNvPr id="758" name="Google Shape;758;p71"/>
          <p:cNvSpPr txBox="1"/>
          <p:nvPr/>
        </p:nvSpPr>
        <p:spPr>
          <a:xfrm rot="1800000">
            <a:off x="1828800" y="4114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B</a:t>
            </a:r>
            <a:endParaRPr/>
          </a:p>
        </p:txBody>
      </p:sp>
      <p:sp>
        <p:nvSpPr>
          <p:cNvPr id="759" name="Google Shape;759;p71"/>
          <p:cNvSpPr txBox="1"/>
          <p:nvPr/>
        </p:nvSpPr>
        <p:spPr>
          <a:xfrm rot="1800000">
            <a:off x="3733800" y="23622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C</a:t>
            </a:r>
            <a:endParaRPr/>
          </a:p>
        </p:txBody>
      </p:sp>
      <p:sp>
        <p:nvSpPr>
          <p:cNvPr id="760" name="Google Shape;760;p71"/>
          <p:cNvSpPr txBox="1"/>
          <p:nvPr/>
        </p:nvSpPr>
        <p:spPr>
          <a:xfrm rot="1800000">
            <a:off x="6477000" y="2438400"/>
            <a:ext cx="2952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G</a:t>
            </a:r>
            <a:endParaRPr/>
          </a:p>
        </p:txBody>
      </p:sp>
      <p:sp>
        <p:nvSpPr>
          <p:cNvPr id="761" name="Google Shape;761;p71"/>
          <p:cNvSpPr txBox="1"/>
          <p:nvPr/>
        </p:nvSpPr>
        <p:spPr>
          <a:xfrm rot="1800000">
            <a:off x="4953000" y="4114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F</a:t>
            </a:r>
            <a:endParaRPr/>
          </a:p>
        </p:txBody>
      </p:sp>
      <p:sp>
        <p:nvSpPr>
          <p:cNvPr id="762" name="Google Shape;762;p71"/>
          <p:cNvSpPr txBox="1"/>
          <p:nvPr/>
        </p:nvSpPr>
        <p:spPr>
          <a:xfrm>
            <a:off x="1692275" y="5029200"/>
            <a:ext cx="6505575" cy="942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br>
              <a:rPr lang="en-US">
                <a:solidFill>
                  <a:schemeClr val="dk2"/>
                </a:solidFill>
                <a:latin typeface="Tahoma"/>
                <a:ea typeface="Tahoma"/>
                <a:cs typeface="Tahoma"/>
                <a:sym typeface="Tahoma"/>
              </a:rPr>
            </a:br>
            <a:r>
              <a:rPr lang="en-US">
                <a:solidFill>
                  <a:schemeClr val="dk2"/>
                </a:solidFill>
                <a:latin typeface="Tahoma"/>
                <a:ea typeface="Tahoma"/>
                <a:cs typeface="Tahoma"/>
                <a:sym typeface="Tahoma"/>
              </a:rPr>
              <a:t>En aquesta xarxa treu el cap que C i D estan completes abans de començar F.</a:t>
            </a:r>
            <a:br>
              <a:rPr lang="en-US">
                <a:solidFill>
                  <a:schemeClr val="dk2"/>
                </a:solidFill>
                <a:latin typeface="Tahoma"/>
                <a:ea typeface="Tahoma"/>
                <a:cs typeface="Tahoma"/>
                <a:sym typeface="Tahoma"/>
              </a:rPr>
            </a:br>
            <a:r>
              <a:rPr lang="en-US">
                <a:solidFill>
                  <a:schemeClr val="dk2"/>
                </a:solidFill>
                <a:latin typeface="Tahoma"/>
                <a:ea typeface="Tahoma"/>
                <a:cs typeface="Tahoma"/>
                <a:sym typeface="Tahoma"/>
              </a:rPr>
              <a:t>Però en realitat el que diu la taula és que només D ha d'estar completa,</a:t>
            </a:r>
            <a:br>
              <a:rPr lang="en-US">
                <a:solidFill>
                  <a:schemeClr val="dk2"/>
                </a:solidFill>
                <a:latin typeface="Tahoma"/>
                <a:ea typeface="Tahoma"/>
                <a:cs typeface="Tahoma"/>
                <a:sym typeface="Tahoma"/>
              </a:rPr>
            </a:br>
            <a:r>
              <a:rPr lang="en-US">
                <a:solidFill>
                  <a:schemeClr val="dk2"/>
                </a:solidFill>
                <a:latin typeface="Tahoma"/>
                <a:ea typeface="Tahoma"/>
                <a:cs typeface="Tahoma"/>
                <a:sym typeface="Tahoma"/>
              </a:rPr>
              <a:t>Per tant la xarxa no és completa</a:t>
            </a:r>
            <a:br>
              <a:rPr lang="en-US">
                <a:solidFill>
                  <a:schemeClr val="dk2"/>
                </a:solidFill>
                <a:latin typeface="Tahoma"/>
                <a:ea typeface="Tahoma"/>
                <a:cs typeface="Tahoma"/>
                <a:sym typeface="Tahoma"/>
              </a:rPr>
            </a:br>
            <a:r>
              <a:rPr lang="en-US">
                <a:solidFill>
                  <a:schemeClr val="dk2"/>
                </a:solidFill>
                <a:latin typeface="Tahoma"/>
                <a:ea typeface="Tahoma"/>
                <a:cs typeface="Tahoma"/>
                <a:sym typeface="Tahoma"/>
              </a:rPr>
              <a:t>Per reflectir això s'utilitzen activitats i esdeveniments ficticis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7" name="Shape 767"/>
        <p:cNvGrpSpPr/>
        <p:nvPr/>
      </p:nvGrpSpPr>
      <p:grpSpPr>
        <a:xfrm>
          <a:off x="0" y="0"/>
          <a:ext cx="0" cy="0"/>
          <a:chOff x="0" y="0"/>
          <a:chExt cx="0" cy="0"/>
        </a:xfrm>
      </p:grpSpPr>
      <p:sp>
        <p:nvSpPr>
          <p:cNvPr id="768" name="Google Shape;768;p72"/>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769" name="Google Shape;769;p72"/>
          <p:cNvSpPr/>
          <p:nvPr/>
        </p:nvSpPr>
        <p:spPr>
          <a:xfrm>
            <a:off x="1600200" y="32766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1</a:t>
            </a:r>
            <a:endParaRPr/>
          </a:p>
        </p:txBody>
      </p:sp>
      <p:sp>
        <p:nvSpPr>
          <p:cNvPr id="770" name="Google Shape;770;p72"/>
          <p:cNvSpPr/>
          <p:nvPr/>
        </p:nvSpPr>
        <p:spPr>
          <a:xfrm>
            <a:off x="2819400" y="22860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2</a:t>
            </a:r>
            <a:endParaRPr/>
          </a:p>
        </p:txBody>
      </p:sp>
      <p:sp>
        <p:nvSpPr>
          <p:cNvPr id="771" name="Google Shape;771;p72"/>
          <p:cNvSpPr/>
          <p:nvPr/>
        </p:nvSpPr>
        <p:spPr>
          <a:xfrm>
            <a:off x="2514600" y="43434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3</a:t>
            </a:r>
            <a:endParaRPr/>
          </a:p>
        </p:txBody>
      </p:sp>
      <p:sp>
        <p:nvSpPr>
          <p:cNvPr id="772" name="Google Shape;772;p72"/>
          <p:cNvSpPr/>
          <p:nvPr/>
        </p:nvSpPr>
        <p:spPr>
          <a:xfrm>
            <a:off x="5715000" y="22860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5</a:t>
            </a:r>
            <a:endParaRPr/>
          </a:p>
        </p:txBody>
      </p:sp>
      <p:sp>
        <p:nvSpPr>
          <p:cNvPr id="773" name="Google Shape;773;p72"/>
          <p:cNvSpPr/>
          <p:nvPr/>
        </p:nvSpPr>
        <p:spPr>
          <a:xfrm>
            <a:off x="5791200" y="44196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6</a:t>
            </a:r>
            <a:endParaRPr/>
          </a:p>
        </p:txBody>
      </p:sp>
      <p:sp>
        <p:nvSpPr>
          <p:cNvPr id="774" name="Google Shape;774;p72"/>
          <p:cNvSpPr/>
          <p:nvPr/>
        </p:nvSpPr>
        <p:spPr>
          <a:xfrm>
            <a:off x="4211637" y="4419600"/>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Tahoma"/>
              <a:buNone/>
            </a:pPr>
            <a:r>
              <a:rPr b="0" i="0" lang="en-US" sz="1800" u="none">
                <a:solidFill>
                  <a:schemeClr val="dk2"/>
                </a:solidFill>
                <a:latin typeface="Tahoma"/>
                <a:ea typeface="Tahoma"/>
                <a:cs typeface="Tahoma"/>
                <a:sym typeface="Tahoma"/>
              </a:rPr>
              <a:t>4</a:t>
            </a:r>
            <a:endParaRPr/>
          </a:p>
        </p:txBody>
      </p:sp>
      <p:sp>
        <p:nvSpPr>
          <p:cNvPr id="775" name="Google Shape;775;p72"/>
          <p:cNvSpPr/>
          <p:nvPr>
            <p:ph idx="1" type="body"/>
          </p:nvPr>
        </p:nvSpPr>
        <p:spPr>
          <a:xfrm>
            <a:off x="6934200" y="3248025"/>
            <a:ext cx="360362" cy="360362"/>
          </a:xfrm>
          <a:prstGeom prst="ellipse">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dk2"/>
              </a:buClr>
              <a:buSzPts val="1800"/>
              <a:buNone/>
            </a:pPr>
            <a:r>
              <a:rPr b="1" i="0" lang="en-US" sz="1800" u="none">
                <a:solidFill>
                  <a:schemeClr val="dk2"/>
                </a:solidFill>
                <a:latin typeface="Calibri"/>
                <a:ea typeface="Calibri"/>
                <a:cs typeface="Calibri"/>
                <a:sym typeface="Calibri"/>
              </a:rPr>
              <a:t>7</a:t>
            </a:r>
            <a:endParaRPr/>
          </a:p>
          <a:p>
            <a:pPr indent="-228600" lvl="0" marL="342900" rtl="0" algn="l">
              <a:spcBef>
                <a:spcPts val="360"/>
              </a:spcBef>
              <a:spcAft>
                <a:spcPts val="0"/>
              </a:spcAft>
              <a:buClr>
                <a:schemeClr val="dk1"/>
              </a:buClr>
              <a:buSzPts val="1800"/>
              <a:buNone/>
            </a:pPr>
            <a:r>
              <a:t/>
            </a:r>
            <a:endParaRPr b="1" i="0" sz="1800" u="none">
              <a:solidFill>
                <a:schemeClr val="dk2"/>
              </a:solidFill>
              <a:latin typeface="Calibri"/>
              <a:ea typeface="Calibri"/>
              <a:cs typeface="Calibri"/>
              <a:sym typeface="Calibri"/>
            </a:endParaRPr>
          </a:p>
        </p:txBody>
      </p:sp>
      <p:cxnSp>
        <p:nvCxnSpPr>
          <p:cNvPr id="776" name="Google Shape;776;p72"/>
          <p:cNvCxnSpPr/>
          <p:nvPr/>
        </p:nvCxnSpPr>
        <p:spPr>
          <a:xfrm>
            <a:off x="2895600" y="4572000"/>
            <a:ext cx="1295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77" name="Google Shape;777;p72"/>
          <p:cNvCxnSpPr/>
          <p:nvPr/>
        </p:nvCxnSpPr>
        <p:spPr>
          <a:xfrm flipH="1" rot="10800000">
            <a:off x="1828800" y="2590800"/>
            <a:ext cx="1066800"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778" name="Google Shape;778;p72"/>
          <p:cNvCxnSpPr/>
          <p:nvPr/>
        </p:nvCxnSpPr>
        <p:spPr>
          <a:xfrm>
            <a:off x="1828800" y="3657600"/>
            <a:ext cx="8382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779" name="Google Shape;779;p72"/>
          <p:cNvCxnSpPr/>
          <p:nvPr/>
        </p:nvCxnSpPr>
        <p:spPr>
          <a:xfrm>
            <a:off x="3200400" y="2438400"/>
            <a:ext cx="1066800" cy="0"/>
          </a:xfrm>
          <a:prstGeom prst="straightConnector1">
            <a:avLst/>
          </a:prstGeom>
          <a:noFill/>
          <a:ln cap="flat" cmpd="sng" w="9525">
            <a:solidFill>
              <a:schemeClr val="dk1"/>
            </a:solidFill>
            <a:prstDash val="solid"/>
            <a:miter lim="800000"/>
            <a:headEnd len="med" w="med" type="none"/>
            <a:tailEnd len="med" w="med" type="triangle"/>
          </a:ln>
        </p:spPr>
      </p:cxnSp>
      <p:sp>
        <p:nvSpPr>
          <p:cNvPr id="780" name="Google Shape;780;p72"/>
          <p:cNvSpPr txBox="1"/>
          <p:nvPr/>
        </p:nvSpPr>
        <p:spPr>
          <a:xfrm rot="-1800000">
            <a:off x="1981200" y="2590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A</a:t>
            </a:r>
            <a:endParaRPr/>
          </a:p>
        </p:txBody>
      </p:sp>
      <p:sp>
        <p:nvSpPr>
          <p:cNvPr id="781" name="Google Shape;781;p72"/>
          <p:cNvSpPr txBox="1"/>
          <p:nvPr/>
        </p:nvSpPr>
        <p:spPr>
          <a:xfrm>
            <a:off x="4876800" y="19050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E</a:t>
            </a:r>
            <a:endParaRPr/>
          </a:p>
        </p:txBody>
      </p:sp>
      <p:cxnSp>
        <p:nvCxnSpPr>
          <p:cNvPr id="782" name="Google Shape;782;p72"/>
          <p:cNvCxnSpPr/>
          <p:nvPr/>
        </p:nvCxnSpPr>
        <p:spPr>
          <a:xfrm>
            <a:off x="4572000" y="25146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83" name="Google Shape;783;p72"/>
          <p:cNvCxnSpPr/>
          <p:nvPr/>
        </p:nvCxnSpPr>
        <p:spPr>
          <a:xfrm>
            <a:off x="6096000" y="2590800"/>
            <a:ext cx="914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784" name="Google Shape;784;p72"/>
          <p:cNvCxnSpPr/>
          <p:nvPr/>
        </p:nvCxnSpPr>
        <p:spPr>
          <a:xfrm>
            <a:off x="4572000" y="4572000"/>
            <a:ext cx="1219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85" name="Google Shape;785;p72"/>
          <p:cNvCxnSpPr/>
          <p:nvPr/>
        </p:nvCxnSpPr>
        <p:spPr>
          <a:xfrm flipH="1" rot="10800000">
            <a:off x="6172200" y="3581400"/>
            <a:ext cx="838200" cy="914400"/>
          </a:xfrm>
          <a:prstGeom prst="straightConnector1">
            <a:avLst/>
          </a:prstGeom>
          <a:noFill/>
          <a:ln cap="flat" cmpd="sng" w="9525">
            <a:solidFill>
              <a:schemeClr val="dk1"/>
            </a:solidFill>
            <a:prstDash val="solid"/>
            <a:miter lim="800000"/>
            <a:headEnd len="med" w="med" type="none"/>
            <a:tailEnd len="med" w="med" type="triangle"/>
          </a:ln>
        </p:spPr>
      </p:cxnSp>
      <p:sp>
        <p:nvSpPr>
          <p:cNvPr id="786" name="Google Shape;786;p72"/>
          <p:cNvSpPr txBox="1"/>
          <p:nvPr/>
        </p:nvSpPr>
        <p:spPr>
          <a:xfrm>
            <a:off x="3352800" y="4648200"/>
            <a:ext cx="304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D</a:t>
            </a:r>
            <a:endParaRPr/>
          </a:p>
        </p:txBody>
      </p:sp>
      <p:sp>
        <p:nvSpPr>
          <p:cNvPr id="787" name="Google Shape;787;p72"/>
          <p:cNvSpPr txBox="1"/>
          <p:nvPr/>
        </p:nvSpPr>
        <p:spPr>
          <a:xfrm rot="-1800000">
            <a:off x="6553200" y="40386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H</a:t>
            </a:r>
            <a:endParaRPr/>
          </a:p>
        </p:txBody>
      </p:sp>
      <p:sp>
        <p:nvSpPr>
          <p:cNvPr id="788" name="Google Shape;788;p72"/>
          <p:cNvSpPr txBox="1"/>
          <p:nvPr/>
        </p:nvSpPr>
        <p:spPr>
          <a:xfrm rot="1800000">
            <a:off x="1828800" y="4114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B</a:t>
            </a:r>
            <a:endParaRPr/>
          </a:p>
        </p:txBody>
      </p:sp>
      <p:sp>
        <p:nvSpPr>
          <p:cNvPr id="789" name="Google Shape;789;p72"/>
          <p:cNvSpPr txBox="1"/>
          <p:nvPr/>
        </p:nvSpPr>
        <p:spPr>
          <a:xfrm>
            <a:off x="3429000" y="20574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C</a:t>
            </a:r>
            <a:endParaRPr/>
          </a:p>
        </p:txBody>
      </p:sp>
      <p:sp>
        <p:nvSpPr>
          <p:cNvPr id="790" name="Google Shape;790;p72"/>
          <p:cNvSpPr txBox="1"/>
          <p:nvPr/>
        </p:nvSpPr>
        <p:spPr>
          <a:xfrm rot="1800000">
            <a:off x="6477000" y="2438400"/>
            <a:ext cx="2952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G</a:t>
            </a:r>
            <a:endParaRPr/>
          </a:p>
        </p:txBody>
      </p:sp>
      <p:sp>
        <p:nvSpPr>
          <p:cNvPr id="791" name="Google Shape;791;p72"/>
          <p:cNvSpPr txBox="1"/>
          <p:nvPr/>
        </p:nvSpPr>
        <p:spPr>
          <a:xfrm rot="1800000">
            <a:off x="4953000" y="4114800"/>
            <a:ext cx="381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F</a:t>
            </a:r>
            <a:endParaRPr/>
          </a:p>
        </p:txBody>
      </p:sp>
      <p:sp>
        <p:nvSpPr>
          <p:cNvPr id="792" name="Google Shape;792;p72"/>
          <p:cNvSpPr txBox="1"/>
          <p:nvPr/>
        </p:nvSpPr>
        <p:spPr>
          <a:xfrm>
            <a:off x="2471737" y="5257800"/>
            <a:ext cx="4210050" cy="5175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lang="en-US">
                <a:solidFill>
                  <a:schemeClr val="dk2"/>
                </a:solidFill>
                <a:latin typeface="Tahoma"/>
                <a:ea typeface="Tahoma"/>
                <a:cs typeface="Tahoma"/>
                <a:sym typeface="Tahoma"/>
              </a:rPr>
              <a:t>Ara la xarxa reflecteix la realitat</a:t>
            </a:r>
            <a:br>
              <a:rPr lang="en-US">
                <a:solidFill>
                  <a:schemeClr val="dk2"/>
                </a:solidFill>
                <a:latin typeface="Tahoma"/>
                <a:ea typeface="Tahoma"/>
                <a:cs typeface="Tahoma"/>
                <a:sym typeface="Tahoma"/>
              </a:rPr>
            </a:br>
            <a:r>
              <a:rPr lang="en-US">
                <a:solidFill>
                  <a:schemeClr val="dk2"/>
                </a:solidFill>
                <a:latin typeface="Tahoma"/>
                <a:ea typeface="Tahoma"/>
                <a:cs typeface="Tahoma"/>
                <a:sym typeface="Tahoma"/>
              </a:rPr>
              <a:t>Les activitats fictícies tenen durada ZERO</a:t>
            </a:r>
            <a:endParaRPr/>
          </a:p>
        </p:txBody>
      </p:sp>
      <p:sp>
        <p:nvSpPr>
          <p:cNvPr id="793" name="Google Shape;793;p72"/>
          <p:cNvSpPr/>
          <p:nvPr/>
        </p:nvSpPr>
        <p:spPr>
          <a:xfrm>
            <a:off x="4211637" y="2286000"/>
            <a:ext cx="360362" cy="36036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X</a:t>
            </a:r>
            <a:endParaRPr/>
          </a:p>
        </p:txBody>
      </p:sp>
      <p:cxnSp>
        <p:nvCxnSpPr>
          <p:cNvPr id="794" name="Google Shape;794;p72"/>
          <p:cNvCxnSpPr/>
          <p:nvPr/>
        </p:nvCxnSpPr>
        <p:spPr>
          <a:xfrm rot="10800000">
            <a:off x="4419600" y="2667000"/>
            <a:ext cx="0" cy="1752600"/>
          </a:xfrm>
          <a:prstGeom prst="straightConnector1">
            <a:avLst/>
          </a:prstGeom>
          <a:noFill/>
          <a:ln cap="flat" cmpd="sng" w="28575">
            <a:solidFill>
              <a:srgbClr val="FF0000"/>
            </a:solidFill>
            <a:prstDash val="solid"/>
            <a:miter lim="800000"/>
            <a:headEnd len="med" w="med" type="none"/>
            <a:tailEnd len="med" w="med" type="triangle"/>
          </a:ln>
        </p:spPr>
      </p:cxnSp>
      <p:sp>
        <p:nvSpPr>
          <p:cNvPr id="795" name="Google Shape;795;p72"/>
          <p:cNvSpPr/>
          <p:nvPr/>
        </p:nvSpPr>
        <p:spPr>
          <a:xfrm>
            <a:off x="3048000" y="3162300"/>
            <a:ext cx="1295400" cy="533400"/>
          </a:xfrm>
          <a:prstGeom prst="chevron">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Actividad</a:t>
            </a:r>
            <a:endParaRPr/>
          </a:p>
          <a:p>
            <a:pPr indent="0" lvl="0" marL="0" marR="0" rtl="0" algn="ctr">
              <a:lnSpc>
                <a:spcPct val="100000"/>
              </a:lnSpc>
              <a:spcBef>
                <a:spcPts val="0"/>
              </a:spcBef>
              <a:spcAft>
                <a:spcPts val="0"/>
              </a:spcAft>
              <a:buClr>
                <a:schemeClr val="dk2"/>
              </a:buClr>
              <a:buSzPts val="1400"/>
              <a:buFont typeface="Tahoma"/>
              <a:buNone/>
            </a:pPr>
            <a:r>
              <a:rPr b="0" i="0" lang="en-US" sz="1400" u="none">
                <a:solidFill>
                  <a:schemeClr val="dk2"/>
                </a:solidFill>
                <a:latin typeface="Tahoma"/>
                <a:ea typeface="Tahoma"/>
                <a:cs typeface="Tahoma"/>
                <a:sym typeface="Tahoma"/>
              </a:rPr>
              <a:t>Ficticia</a:t>
            </a:r>
            <a:endParaRPr/>
          </a:p>
        </p:txBody>
      </p:sp>
      <p:sp>
        <p:nvSpPr>
          <p:cNvPr id="796" name="Google Shape;796;p72"/>
          <p:cNvSpPr txBox="1"/>
          <p:nvPr/>
        </p:nvSpPr>
        <p:spPr>
          <a:xfrm>
            <a:off x="3108325" y="2986087"/>
            <a:ext cx="1841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1" name="Shape 801"/>
        <p:cNvGrpSpPr/>
        <p:nvPr/>
      </p:nvGrpSpPr>
      <p:grpSpPr>
        <a:xfrm>
          <a:off x="0" y="0"/>
          <a:ext cx="0" cy="0"/>
          <a:chOff x="0" y="0"/>
          <a:chExt cx="0" cy="0"/>
        </a:xfrm>
      </p:grpSpPr>
      <p:sp>
        <p:nvSpPr>
          <p:cNvPr id="802" name="Google Shape;802;p73"/>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sp>
        <p:nvSpPr>
          <p:cNvPr id="803" name="Google Shape;803;p73"/>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480"/>
              </a:spcBef>
              <a:spcAft>
                <a:spcPts val="0"/>
              </a:spcAft>
              <a:buClr>
                <a:schemeClr val="dk1"/>
              </a:buClr>
              <a:buSzPts val="2400"/>
              <a:buFont typeface="Arial"/>
              <a:buChar char="•"/>
            </a:pPr>
            <a:r>
              <a:rPr lang="en-US" sz="2400"/>
              <a:t>Una diferència important entre CPM i PERT és l'ús en aquest últim de tres temps o durades estimades per a cada activitat.</a:t>
            </a:r>
            <a:br>
              <a:rPr lang="en-US" sz="2400"/>
            </a:br>
            <a:r>
              <a:rPr lang="en-US" sz="2400"/>
              <a:t>En CPM s'usa un sol valor.</a:t>
            </a:r>
            <a:br>
              <a:rPr lang="en-US" sz="2400"/>
            </a:br>
            <a:endParaRPr sz="2400"/>
          </a:p>
          <a:p>
            <a:pPr indent="-342900" lvl="0" marL="342900" rtl="0" algn="just">
              <a:lnSpc>
                <a:spcPct val="100000"/>
              </a:lnSpc>
              <a:spcBef>
                <a:spcPts val="480"/>
              </a:spcBef>
              <a:spcAft>
                <a:spcPts val="0"/>
              </a:spcAft>
              <a:buClr>
                <a:schemeClr val="dk1"/>
              </a:buClr>
              <a:buSzPts val="2400"/>
              <a:buFont typeface="Arial"/>
              <a:buChar char="•"/>
            </a:pPr>
            <a:r>
              <a:rPr lang="en-US" sz="2400"/>
              <a:t>Recordeu que, per a cada activitat en PERT s'ha de determinar un Temps OPTIMISTA, un Temps PROBABLE i un Temps PESSIMISTA. Amb aquests tres valors calculem el temps de conclusió o durada esperats i la respectiva variància. Assumint que aquests temps segueixen la </a:t>
            </a:r>
            <a:r>
              <a:rPr b="1" lang="en-US" sz="2400"/>
              <a:t>Distribució de Probabilitat "Beta" </a:t>
            </a:r>
            <a:r>
              <a:rPr lang="en-US" sz="2400"/>
              <a:t>tenim: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8" name="Shape 808"/>
        <p:cNvGrpSpPr/>
        <p:nvPr/>
      </p:nvGrpSpPr>
      <p:grpSpPr>
        <a:xfrm>
          <a:off x="0" y="0"/>
          <a:ext cx="0" cy="0"/>
          <a:chOff x="0" y="0"/>
          <a:chExt cx="0" cy="0"/>
        </a:xfrm>
      </p:grpSpPr>
      <p:sp>
        <p:nvSpPr>
          <p:cNvPr id="809" name="Google Shape;809;p74"/>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Técnica PERT</a:t>
            </a:r>
            <a:endParaRPr/>
          </a:p>
        </p:txBody>
      </p:sp>
      <p:pic>
        <p:nvPicPr>
          <p:cNvPr id="810" name="Google Shape;810;p74"/>
          <p:cNvPicPr preferRelativeResize="0"/>
          <p:nvPr>
            <p:ph idx="1" type="body"/>
          </p:nvPr>
        </p:nvPicPr>
        <p:blipFill rotWithShape="1">
          <a:blip r:embed="rId3">
            <a:alphaModFix/>
          </a:blip>
          <a:srcRect b="0" l="0" r="0" t="0"/>
          <a:stretch/>
        </p:blipFill>
        <p:spPr>
          <a:xfrm>
            <a:off x="4343400" y="1371600"/>
            <a:ext cx="2819400" cy="1143000"/>
          </a:xfrm>
          <a:prstGeom prst="rect">
            <a:avLst/>
          </a:prstGeom>
          <a:noFill/>
          <a:ln>
            <a:noFill/>
          </a:ln>
        </p:spPr>
      </p:pic>
      <p:pic>
        <p:nvPicPr>
          <p:cNvPr id="811" name="Google Shape;811;p74"/>
          <p:cNvPicPr preferRelativeResize="0"/>
          <p:nvPr/>
        </p:nvPicPr>
        <p:blipFill rotWithShape="1">
          <a:blip r:embed="rId4">
            <a:alphaModFix/>
          </a:blip>
          <a:srcRect b="0" l="0" r="0" t="0"/>
          <a:stretch/>
        </p:blipFill>
        <p:spPr>
          <a:xfrm>
            <a:off x="1371600" y="1371600"/>
            <a:ext cx="2209800" cy="1066800"/>
          </a:xfrm>
          <a:prstGeom prst="rect">
            <a:avLst/>
          </a:prstGeom>
          <a:noFill/>
          <a:ln>
            <a:noFill/>
          </a:ln>
        </p:spPr>
      </p:pic>
      <p:sp>
        <p:nvSpPr>
          <p:cNvPr id="812" name="Google Shape;812;p74"/>
          <p:cNvSpPr txBox="1"/>
          <p:nvPr/>
        </p:nvSpPr>
        <p:spPr>
          <a:xfrm>
            <a:off x="838200" y="2667000"/>
            <a:ext cx="7391400" cy="203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 </a:t>
            </a:r>
            <a:r>
              <a:rPr lang="en-US" sz="1800">
                <a:solidFill>
                  <a:schemeClr val="dk1"/>
                </a:solidFill>
                <a:latin typeface="Tahoma"/>
                <a:ea typeface="Tahoma"/>
                <a:cs typeface="Tahoma"/>
                <a:sym typeface="Tahoma"/>
              </a:rPr>
              <a:t>Temps optimista per a execució de l'activitat</a:t>
            </a:r>
            <a:r>
              <a:rPr b="0" i="0" lang="en-US" sz="1800" u="none">
                <a:solidFill>
                  <a:schemeClr val="dk1"/>
                </a:solidFill>
                <a:latin typeface="Tahoma"/>
                <a:ea typeface="Tahoma"/>
                <a:cs typeface="Tahoma"/>
                <a:sym typeface="Tahoma"/>
              </a:rPr>
              <a:t>(TEi)</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 = T</a:t>
            </a:r>
            <a:r>
              <a:rPr lang="en-US" sz="1800">
                <a:solidFill>
                  <a:schemeClr val="dk1"/>
                </a:solidFill>
                <a:latin typeface="Tahoma"/>
                <a:ea typeface="Tahoma"/>
                <a:cs typeface="Tahoma"/>
                <a:sym typeface="Tahoma"/>
              </a:rPr>
              <a:t>emps </a:t>
            </a:r>
            <a:r>
              <a:rPr b="0" i="0" lang="en-US" sz="1800" u="none">
                <a:solidFill>
                  <a:schemeClr val="dk1"/>
                </a:solidFill>
                <a:latin typeface="Tahoma"/>
                <a:ea typeface="Tahoma"/>
                <a:cs typeface="Tahoma"/>
                <a:sym typeface="Tahoma"/>
              </a:rPr>
              <a:t>pesimista per a execució de l'activitat(TLj)</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 = </a:t>
            </a:r>
            <a:r>
              <a:rPr lang="en-US" sz="1800">
                <a:solidFill>
                  <a:schemeClr val="dk1"/>
                </a:solidFill>
                <a:latin typeface="Tahoma"/>
                <a:ea typeface="Tahoma"/>
                <a:cs typeface="Tahoma"/>
                <a:sym typeface="Tahoma"/>
              </a:rPr>
              <a:t>Temps més probable per a execució de l'activitat</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 = Temps </a:t>
            </a:r>
            <a:r>
              <a:rPr lang="en-US" sz="1800">
                <a:solidFill>
                  <a:schemeClr val="dk1"/>
                </a:solidFill>
                <a:latin typeface="Tahoma"/>
                <a:ea typeface="Tahoma"/>
                <a:cs typeface="Tahoma"/>
                <a:sym typeface="Tahoma"/>
              </a:rPr>
              <a:t>esperat </a:t>
            </a:r>
            <a:r>
              <a:rPr b="0" i="0" lang="en-US" sz="1800" u="none">
                <a:solidFill>
                  <a:schemeClr val="dk1"/>
                </a:solidFill>
                <a:latin typeface="Tahoma"/>
                <a:ea typeface="Tahoma"/>
                <a:cs typeface="Tahoma"/>
                <a:sym typeface="Tahoma"/>
              </a:rPr>
              <a:t>per a execució de l'activitat</a:t>
            </a:r>
            <a:endParaRPr sz="1800">
              <a:solidFill>
                <a:schemeClr val="dk1"/>
              </a:solidFill>
              <a:latin typeface="Tahoma"/>
              <a:ea typeface="Tahoma"/>
              <a:cs typeface="Tahoma"/>
              <a:sym typeface="Tahoma"/>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.v = </a:t>
            </a:r>
            <a:r>
              <a:rPr lang="en-US" sz="1800">
                <a:solidFill>
                  <a:schemeClr val="dk1"/>
                </a:solidFill>
                <a:latin typeface="Tahoma"/>
                <a:ea typeface="Tahoma"/>
                <a:cs typeface="Tahoma"/>
                <a:sym typeface="Tahoma"/>
              </a:rPr>
              <a:t>variància del temps d'execució de l'activitat</a:t>
            </a:r>
            <a:endParaRPr/>
          </a:p>
        </p:txBody>
      </p:sp>
      <p:pic>
        <p:nvPicPr>
          <p:cNvPr descr="Captura de pantalla 2013-10-25 a las 11.58.49.png" id="813" name="Google Shape;813;p74"/>
          <p:cNvPicPr preferRelativeResize="0"/>
          <p:nvPr/>
        </p:nvPicPr>
        <p:blipFill rotWithShape="1">
          <a:blip r:embed="rId5">
            <a:alphaModFix/>
          </a:blip>
          <a:srcRect b="0" l="0" r="0" t="0"/>
          <a:stretch/>
        </p:blipFill>
        <p:spPr>
          <a:xfrm>
            <a:off x="1295400" y="5105400"/>
            <a:ext cx="5461000" cy="1543050"/>
          </a:xfrm>
          <a:prstGeom prst="rect">
            <a:avLst/>
          </a:prstGeom>
          <a:noFill/>
          <a:ln>
            <a:noFill/>
          </a:ln>
        </p:spPr>
      </p:pic>
      <p:sp>
        <p:nvSpPr>
          <p:cNvPr id="814" name="Google Shape;814;p74"/>
          <p:cNvSpPr txBox="1"/>
          <p:nvPr/>
        </p:nvSpPr>
        <p:spPr>
          <a:xfrm>
            <a:off x="2895600" y="4724400"/>
            <a:ext cx="175260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Representació gr</a:t>
            </a:r>
            <a:r>
              <a:rPr lang="en-US" sz="1800">
                <a:solidFill>
                  <a:schemeClr val="dk1"/>
                </a:solidFill>
                <a:latin typeface="Tahoma"/>
                <a:ea typeface="Tahoma"/>
                <a:cs typeface="Tahoma"/>
                <a:sym typeface="Tahoma"/>
              </a:rPr>
              <a:t>à</a:t>
            </a:r>
            <a:r>
              <a:rPr b="0" i="0" lang="en-US" sz="1800" u="none">
                <a:solidFill>
                  <a:schemeClr val="dk1"/>
                </a:solidFill>
                <a:latin typeface="Tahoma"/>
                <a:ea typeface="Tahoma"/>
                <a:cs typeface="Tahoma"/>
                <a:sym typeface="Tahoma"/>
              </a:rPr>
              <a:t>fica: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9" name="Shape 819"/>
        <p:cNvGrpSpPr/>
        <p:nvPr/>
      </p:nvGrpSpPr>
      <p:grpSpPr>
        <a:xfrm>
          <a:off x="0" y="0"/>
          <a:ext cx="0" cy="0"/>
          <a:chOff x="0" y="0"/>
          <a:chExt cx="0" cy="0"/>
        </a:xfrm>
      </p:grpSpPr>
      <p:sp>
        <p:nvSpPr>
          <p:cNvPr id="820" name="Google Shape;820;p75"/>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t>
            </a:r>
            <a:r>
              <a:rPr lang="en-US"/>
              <a:t>è</a:t>
            </a:r>
            <a:r>
              <a:rPr b="0" i="0" lang="en-US" sz="4400" u="none">
                <a:solidFill>
                  <a:schemeClr val="dk1"/>
                </a:solidFill>
                <a:latin typeface="Calibri"/>
                <a:ea typeface="Calibri"/>
                <a:cs typeface="Calibri"/>
                <a:sym typeface="Calibri"/>
              </a:rPr>
              <a:t>cnica PERT</a:t>
            </a:r>
            <a:endParaRPr/>
          </a:p>
        </p:txBody>
      </p:sp>
      <p:graphicFrame>
        <p:nvGraphicFramePr>
          <p:cNvPr id="821" name="Google Shape;821;p75"/>
          <p:cNvGraphicFramePr/>
          <p:nvPr/>
        </p:nvGraphicFramePr>
        <p:xfrm>
          <a:off x="1524000" y="1524000"/>
          <a:ext cx="3000000" cy="3000000"/>
        </p:xfrm>
        <a:graphic>
          <a:graphicData uri="http://schemas.openxmlformats.org/drawingml/2006/table">
            <a:tbl>
              <a:tblPr>
                <a:noFill/>
                <a:tableStyleId>{3B7C2A31-5A33-40DC-AC9E-306492F2032E}</a:tableStyleId>
              </a:tblPr>
              <a:tblGrid>
                <a:gridCol w="1560500"/>
                <a:gridCol w="1411275"/>
                <a:gridCol w="1485900"/>
                <a:gridCol w="1485900"/>
              </a:tblGrid>
              <a:tr h="409575">
                <a:tc>
                  <a:txBody>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ACTIVIDAD</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m</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b</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7975">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1-2</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9575">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1-3</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7975">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2-4</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5</a:t>
                      </a:r>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6</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7</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9575">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3-4</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6</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7</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8</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822" name="Google Shape;822;p75"/>
          <p:cNvGraphicFramePr/>
          <p:nvPr/>
        </p:nvGraphicFramePr>
        <p:xfrm>
          <a:off x="1447800" y="3962400"/>
          <a:ext cx="3000000" cy="3000000"/>
        </p:xfrm>
        <a:graphic>
          <a:graphicData uri="http://schemas.openxmlformats.org/drawingml/2006/table">
            <a:tbl>
              <a:tblPr>
                <a:noFill/>
                <a:tableStyleId>{3B7C2A31-5A33-40DC-AC9E-306492F2032E}</a:tableStyleId>
              </a:tblPr>
              <a:tblGrid>
                <a:gridCol w="1600200"/>
                <a:gridCol w="1143000"/>
                <a:gridCol w="914400"/>
                <a:gridCol w="1219200"/>
                <a:gridCol w="1219200"/>
              </a:tblGrid>
              <a:tr h="393700">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ACTIVIDAD</a:t>
                      </a:r>
                      <a:endParaRPr/>
                    </a:p>
                  </a:txBody>
                  <a:tcPr marT="38100" marB="38100" marR="76200" marL="762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a+4m+b</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t</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(b-a)/6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v</a:t>
                      </a:r>
                      <a:endParaRPr/>
                    </a:p>
                  </a:txBody>
                  <a:tcPr marT="38100" marB="38100" marR="76200" marL="762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1-2</a:t>
                      </a:r>
                      <a:endParaRPr/>
                    </a:p>
                  </a:txBody>
                  <a:tcPr marT="38100" marB="38100" marR="76200" marL="762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24</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4/36</a:t>
                      </a:r>
                      <a:endParaRPr/>
                    </a:p>
                  </a:txBody>
                  <a:tcPr marT="38100" marB="38100" marR="76200" marL="762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1-3</a:t>
                      </a:r>
                      <a:endParaRPr/>
                    </a:p>
                  </a:txBody>
                  <a:tcPr marT="38100" marB="38100" marR="76200" marL="762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18</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16/36</a:t>
                      </a:r>
                      <a:endParaRPr/>
                    </a:p>
                  </a:txBody>
                  <a:tcPr marT="38100" marB="38100" marR="76200" marL="762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2-4</a:t>
                      </a:r>
                      <a:endParaRPr/>
                    </a:p>
                  </a:txBody>
                  <a:tcPr marT="38100" marB="38100" marR="76200" marL="762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4/36</a:t>
                      </a:r>
                      <a:endParaRPr/>
                    </a:p>
                  </a:txBody>
                  <a:tcPr marT="38100" marB="38100" marR="76200" marL="762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3-4</a:t>
                      </a:r>
                      <a:endParaRPr/>
                    </a:p>
                  </a:txBody>
                  <a:tcPr marT="38100" marB="38100" marR="76200" marL="762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42</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7</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2/6</a:t>
                      </a:r>
                      <a:endParaRPr/>
                    </a:p>
                  </a:txBody>
                  <a:tcPr marT="38100" marB="381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4/36</a:t>
                      </a:r>
                      <a:endParaRPr/>
                    </a:p>
                  </a:txBody>
                  <a:tcPr marT="38100" marB="38100" marR="76200" marL="762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7" name="Shape 827"/>
        <p:cNvGrpSpPr/>
        <p:nvPr/>
      </p:nvGrpSpPr>
      <p:grpSpPr>
        <a:xfrm>
          <a:off x="0" y="0"/>
          <a:ext cx="0" cy="0"/>
          <a:chOff x="0" y="0"/>
          <a:chExt cx="0" cy="0"/>
        </a:xfrm>
      </p:grpSpPr>
      <p:sp>
        <p:nvSpPr>
          <p:cNvPr id="828" name="Google Shape;828;p76"/>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t>
            </a:r>
            <a:r>
              <a:rPr lang="en-US"/>
              <a:t>om</a:t>
            </a:r>
            <a:r>
              <a:rPr b="0" i="0" lang="en-US" sz="4400" u="none">
                <a:solidFill>
                  <a:schemeClr val="dk1"/>
                </a:solidFill>
                <a:latin typeface="Calibri"/>
                <a:ea typeface="Calibri"/>
                <a:cs typeface="Calibri"/>
                <a:sym typeface="Calibri"/>
              </a:rPr>
              <a:t> </a:t>
            </a:r>
            <a:r>
              <a:rPr lang="en-US"/>
              <a:t>es</a:t>
            </a:r>
            <a:r>
              <a:rPr b="0" i="0" lang="en-US" sz="4400" u="none">
                <a:solidFill>
                  <a:schemeClr val="dk1"/>
                </a:solidFill>
                <a:latin typeface="Calibri"/>
                <a:ea typeface="Calibri"/>
                <a:cs typeface="Calibri"/>
                <a:sym typeface="Calibri"/>
              </a:rPr>
              <a:t> calcula </a:t>
            </a:r>
            <a:r>
              <a:rPr b="0" i="1" lang="en-US" sz="4400" u="none">
                <a:solidFill>
                  <a:schemeClr val="dk1"/>
                </a:solidFill>
                <a:latin typeface="Calibri"/>
                <a:ea typeface="Calibri"/>
                <a:cs typeface="Calibri"/>
                <a:sym typeface="Calibri"/>
              </a:rPr>
              <a:t>a</a:t>
            </a:r>
            <a:r>
              <a:rPr b="0" i="0" lang="en-US" sz="4400" u="none">
                <a:solidFill>
                  <a:schemeClr val="dk1"/>
                </a:solidFill>
                <a:latin typeface="Calibri"/>
                <a:ea typeface="Calibri"/>
                <a:cs typeface="Calibri"/>
                <a:sym typeface="Calibri"/>
              </a:rPr>
              <a:t> (</a:t>
            </a:r>
            <a:r>
              <a:rPr lang="en-US"/>
              <a:t>temps</a:t>
            </a:r>
            <a:r>
              <a:rPr b="0" i="0" lang="en-US" sz="4400" u="none">
                <a:solidFill>
                  <a:schemeClr val="dk1"/>
                </a:solidFill>
                <a:latin typeface="Calibri"/>
                <a:ea typeface="Calibri"/>
                <a:cs typeface="Calibri"/>
                <a:sym typeface="Calibri"/>
              </a:rPr>
              <a:t> optimista) en PERT</a:t>
            </a:r>
            <a:endParaRPr/>
          </a:p>
        </p:txBody>
      </p:sp>
      <p:sp>
        <p:nvSpPr>
          <p:cNvPr id="829" name="Google Shape;829;p76"/>
          <p:cNvSpPr txBox="1"/>
          <p:nvPr/>
        </p:nvSpPr>
        <p:spPr>
          <a:xfrm>
            <a:off x="838200" y="2209800"/>
            <a:ext cx="7620000" cy="2586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r>
              <a:rPr b="0" baseline="-25000" i="0" lang="en-US" sz="1800" u="none">
                <a:solidFill>
                  <a:schemeClr val="dk1"/>
                </a:solidFill>
                <a:latin typeface="Tahoma"/>
                <a:ea typeface="Tahoma"/>
                <a:cs typeface="Tahoma"/>
                <a:sym typeface="Tahoma"/>
              </a:rPr>
              <a:t>j</a:t>
            </a:r>
            <a:r>
              <a:rPr b="0" i="0" lang="en-US" sz="1800" u="none">
                <a:solidFill>
                  <a:schemeClr val="dk1"/>
                </a:solidFill>
                <a:latin typeface="Tahoma"/>
                <a:ea typeface="Tahoma"/>
                <a:cs typeface="Tahoma"/>
                <a:sym typeface="Tahoma"/>
              </a:rPr>
              <a:t> = max(a</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+T</a:t>
            </a:r>
            <a:r>
              <a:rPr b="0" baseline="-25000" i="0" lang="en-US" sz="1800" u="none">
                <a:solidFill>
                  <a:schemeClr val="dk1"/>
                </a:solidFill>
                <a:latin typeface="Tahoma"/>
                <a:ea typeface="Tahoma"/>
                <a:cs typeface="Tahoma"/>
                <a:sym typeface="Tahoma"/>
              </a:rPr>
              <a:t>ij</a:t>
            </a:r>
            <a:r>
              <a:rPr b="0" i="0" lang="en-US" sz="1800" u="none">
                <a:solidFill>
                  <a:schemeClr val="dk1"/>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a:t>
            </a:r>
            <a:r>
              <a:rPr lang="en-US" sz="1800">
                <a:solidFill>
                  <a:schemeClr val="dk1"/>
                </a:solidFill>
                <a:latin typeface="Tahoma"/>
                <a:ea typeface="Tahoma"/>
                <a:cs typeface="Tahoma"/>
                <a:sym typeface="Tahoma"/>
              </a:rPr>
              <a:t>er </a:t>
            </a:r>
            <a:r>
              <a:rPr b="0" i="0" lang="en-US" sz="1800" u="none">
                <a:solidFill>
                  <a:schemeClr val="dk1"/>
                </a:solidFill>
                <a:latin typeface="Tahoma"/>
                <a:ea typeface="Tahoma"/>
                <a:cs typeface="Tahoma"/>
                <a:sym typeface="Tahoma"/>
              </a:rPr>
              <a:t>a to</a:t>
            </a:r>
            <a:r>
              <a:rPr lang="en-US" sz="1800">
                <a:solidFill>
                  <a:schemeClr val="dk1"/>
                </a:solidFill>
                <a:latin typeface="Tahoma"/>
                <a:ea typeface="Tahoma"/>
                <a:cs typeface="Tahoma"/>
                <a:sym typeface="Tahoma"/>
              </a:rPr>
              <a:t>t </a:t>
            </a:r>
            <a:r>
              <a:rPr b="0" i="0" lang="en-US" sz="1800" u="none">
                <a:solidFill>
                  <a:schemeClr val="dk1"/>
                </a:solidFill>
                <a:latin typeface="Tahoma"/>
                <a:ea typeface="Tahoma"/>
                <a:cs typeface="Tahoma"/>
                <a:sym typeface="Tahoma"/>
              </a:rPr>
              <a:t> i = </a:t>
            </a:r>
            <a:r>
              <a:rPr lang="en-US" sz="1800">
                <a:solidFill>
                  <a:schemeClr val="dk1"/>
                </a:solidFill>
                <a:latin typeface="Tahoma"/>
                <a:ea typeface="Tahoma"/>
                <a:cs typeface="Tahoma"/>
                <a:sym typeface="Tahoma"/>
              </a:rPr>
              <a:t>succés inici d'activitats que acaben en el succés</a:t>
            </a:r>
            <a:r>
              <a:rPr b="0" i="0" lang="en-US" sz="1800" u="none">
                <a:solidFill>
                  <a:schemeClr val="dk1"/>
                </a:solidFill>
                <a:latin typeface="Tahoma"/>
                <a:ea typeface="Tahoma"/>
                <a:cs typeface="Tahoma"/>
                <a:sym typeface="Tahoma"/>
              </a:rPr>
              <a:t>  j</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r>
              <a:rPr b="0" baseline="-25000" i="0" lang="en-US" sz="1800" u="none">
                <a:solidFill>
                  <a:schemeClr val="dk1"/>
                </a:solidFill>
                <a:latin typeface="Tahoma"/>
                <a:ea typeface="Tahoma"/>
                <a:cs typeface="Tahoma"/>
                <a:sym typeface="Tahoma"/>
              </a:rPr>
              <a:t>j</a:t>
            </a:r>
            <a:r>
              <a:rPr b="0" i="0" lang="en-US" sz="1800" u="none">
                <a:solidFill>
                  <a:schemeClr val="dk1"/>
                </a:solidFill>
                <a:latin typeface="Tahoma"/>
                <a:ea typeface="Tahoma"/>
                <a:cs typeface="Tahoma"/>
                <a:sym typeface="Tahoma"/>
              </a:rPr>
              <a:t>= t</a:t>
            </a:r>
            <a:r>
              <a:rPr lang="en-US" sz="1800">
                <a:solidFill>
                  <a:schemeClr val="dk1"/>
                </a:solidFill>
                <a:latin typeface="Tahoma"/>
                <a:ea typeface="Tahoma"/>
                <a:cs typeface="Tahoma"/>
                <a:sym typeface="Tahoma"/>
              </a:rPr>
              <a:t>emps </a:t>
            </a:r>
            <a:r>
              <a:rPr b="0" i="0" lang="en-US" sz="1800" u="none">
                <a:solidFill>
                  <a:schemeClr val="dk1"/>
                </a:solidFill>
                <a:latin typeface="Tahoma"/>
                <a:ea typeface="Tahoma"/>
                <a:cs typeface="Tahoma"/>
                <a:sym typeface="Tahoma"/>
              </a:rPr>
              <a:t>optimista del s</a:t>
            </a:r>
            <a:r>
              <a:rPr lang="en-US" sz="1800">
                <a:solidFill>
                  <a:schemeClr val="dk1"/>
                </a:solidFill>
                <a:latin typeface="Tahoma"/>
                <a:ea typeface="Tahoma"/>
                <a:cs typeface="Tahoma"/>
                <a:sym typeface="Tahoma"/>
              </a:rPr>
              <a:t>uccés</a:t>
            </a:r>
            <a:r>
              <a:rPr b="0" i="0" lang="en-US" sz="1800" u="none">
                <a:solidFill>
                  <a:schemeClr val="dk1"/>
                </a:solidFill>
                <a:latin typeface="Tahoma"/>
                <a:ea typeface="Tahoma"/>
                <a:cs typeface="Tahoma"/>
                <a:sym typeface="Tahoma"/>
              </a:rPr>
              <a:t> j</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temp</a:t>
            </a:r>
            <a:r>
              <a:rPr lang="en-US" sz="1800">
                <a:solidFill>
                  <a:schemeClr val="dk1"/>
                </a:solidFill>
                <a:latin typeface="Tahoma"/>
                <a:ea typeface="Tahoma"/>
                <a:cs typeface="Tahoma"/>
                <a:sym typeface="Tahoma"/>
              </a:rPr>
              <a:t>s</a:t>
            </a:r>
            <a:r>
              <a:rPr b="0" i="0" lang="en-US" sz="1800" u="none">
                <a:solidFill>
                  <a:schemeClr val="dk1"/>
                </a:solidFill>
                <a:latin typeface="Tahoma"/>
                <a:ea typeface="Tahoma"/>
                <a:cs typeface="Tahoma"/>
                <a:sym typeface="Tahoma"/>
              </a:rPr>
              <a:t> optimista del suc</a:t>
            </a:r>
            <a:r>
              <a:rPr lang="en-US" sz="1800">
                <a:solidFill>
                  <a:schemeClr val="dk1"/>
                </a:solidFill>
                <a:latin typeface="Tahoma"/>
                <a:ea typeface="Tahoma"/>
                <a:cs typeface="Tahoma"/>
                <a:sym typeface="Tahoma"/>
              </a:rPr>
              <a:t>cés</a:t>
            </a:r>
            <a:r>
              <a:rPr b="0" i="0" lang="en-US" sz="1800" u="none">
                <a:solidFill>
                  <a:schemeClr val="dk1"/>
                </a:solidFill>
                <a:latin typeface="Tahoma"/>
                <a:ea typeface="Tahoma"/>
                <a:cs typeface="Tahoma"/>
                <a:sym typeface="Tahoma"/>
              </a:rPr>
              <a:t> i</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a:t>
            </a:r>
            <a:r>
              <a:rPr b="0" baseline="-25000" i="0" lang="en-US" sz="1800" u="none">
                <a:solidFill>
                  <a:schemeClr val="dk1"/>
                </a:solidFill>
                <a:latin typeface="Tahoma"/>
                <a:ea typeface="Tahoma"/>
                <a:cs typeface="Tahoma"/>
                <a:sym typeface="Tahoma"/>
              </a:rPr>
              <a:t>ij</a:t>
            </a:r>
            <a:r>
              <a:rPr b="0" i="0" lang="en-US" sz="1800" u="none">
                <a:solidFill>
                  <a:schemeClr val="dk1"/>
                </a:solidFill>
                <a:latin typeface="Tahoma"/>
                <a:ea typeface="Tahoma"/>
                <a:cs typeface="Tahoma"/>
                <a:sym typeface="Tahoma"/>
              </a:rPr>
              <a:t>= duració d</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una activi</a:t>
            </a:r>
            <a:r>
              <a:rPr lang="en-US" sz="1800">
                <a:solidFill>
                  <a:schemeClr val="dk1"/>
                </a:solidFill>
                <a:latin typeface="Tahoma"/>
                <a:ea typeface="Tahoma"/>
                <a:cs typeface="Tahoma"/>
                <a:sym typeface="Tahoma"/>
              </a:rPr>
              <a:t>tat </a:t>
            </a:r>
            <a:r>
              <a:rPr b="0" i="0" lang="en-US" sz="1800" u="none">
                <a:solidFill>
                  <a:schemeClr val="dk1"/>
                </a:solidFill>
                <a:latin typeface="Tahoma"/>
                <a:ea typeface="Tahoma"/>
                <a:cs typeface="Tahoma"/>
                <a:sym typeface="Tahoma"/>
              </a:rPr>
              <a:t>que s</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inicia en un s</a:t>
            </a:r>
            <a:r>
              <a:rPr lang="en-US" sz="1800">
                <a:solidFill>
                  <a:schemeClr val="dk1"/>
                </a:solidFill>
                <a:latin typeface="Tahoma"/>
                <a:ea typeface="Tahoma"/>
                <a:cs typeface="Tahoma"/>
                <a:sym typeface="Tahoma"/>
              </a:rPr>
              <a:t>uccés</a:t>
            </a:r>
            <a:r>
              <a:rPr b="0" i="0" lang="en-US" sz="1800" u="none">
                <a:solidFill>
                  <a:schemeClr val="dk1"/>
                </a:solidFill>
                <a:latin typeface="Tahoma"/>
                <a:ea typeface="Tahoma"/>
                <a:cs typeface="Tahoma"/>
                <a:sym typeface="Tahoma"/>
              </a:rPr>
              <a:t> i </a:t>
            </a:r>
            <a:r>
              <a:rPr lang="en-US" sz="1800">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acaba en el j</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assumeix que a</a:t>
            </a:r>
            <a:r>
              <a:rPr b="0" baseline="-25000" i="0" lang="en-US" sz="1800" u="none">
                <a:solidFill>
                  <a:schemeClr val="dk1"/>
                </a:solidFill>
                <a:latin typeface="Tahoma"/>
                <a:ea typeface="Tahoma"/>
                <a:cs typeface="Tahoma"/>
                <a:sym typeface="Tahoma"/>
              </a:rPr>
              <a:t>0</a:t>
            </a:r>
            <a:r>
              <a:rPr b="0" i="0" lang="en-US" sz="1800" u="none">
                <a:solidFill>
                  <a:schemeClr val="dk1"/>
                </a:solidFill>
                <a:latin typeface="Tahoma"/>
                <a:ea typeface="Tahoma"/>
                <a:cs typeface="Tahoma"/>
                <a:sym typeface="Tahoma"/>
              </a:rPr>
              <a:t>=0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3" name="Shape 833"/>
        <p:cNvGrpSpPr/>
        <p:nvPr/>
      </p:nvGrpSpPr>
      <p:grpSpPr>
        <a:xfrm>
          <a:off x="0" y="0"/>
          <a:ext cx="0" cy="0"/>
          <a:chOff x="0" y="0"/>
          <a:chExt cx="0" cy="0"/>
        </a:xfrm>
      </p:grpSpPr>
      <p:sp>
        <p:nvSpPr>
          <p:cNvPr id="834" name="Google Shape;834;p7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t>
            </a:r>
            <a:r>
              <a:rPr lang="en-US"/>
              <a:t>om</a:t>
            </a:r>
            <a:r>
              <a:rPr b="0" i="0" lang="en-US" sz="4400" u="none">
                <a:solidFill>
                  <a:schemeClr val="dk1"/>
                </a:solidFill>
                <a:latin typeface="Calibri"/>
                <a:ea typeface="Calibri"/>
                <a:cs typeface="Calibri"/>
                <a:sym typeface="Calibri"/>
              </a:rPr>
              <a:t> </a:t>
            </a:r>
            <a:r>
              <a:rPr lang="en-US"/>
              <a:t>es</a:t>
            </a:r>
            <a:r>
              <a:rPr b="0" i="0" lang="en-US" sz="4400" u="none">
                <a:solidFill>
                  <a:schemeClr val="dk1"/>
                </a:solidFill>
                <a:latin typeface="Calibri"/>
                <a:ea typeface="Calibri"/>
                <a:cs typeface="Calibri"/>
                <a:sym typeface="Calibri"/>
              </a:rPr>
              <a:t> calcula </a:t>
            </a:r>
            <a:r>
              <a:rPr b="0" i="1" lang="en-US" sz="4400" u="none">
                <a:solidFill>
                  <a:schemeClr val="dk1"/>
                </a:solidFill>
                <a:latin typeface="Calibri"/>
                <a:ea typeface="Calibri"/>
                <a:cs typeface="Calibri"/>
                <a:sym typeface="Calibri"/>
              </a:rPr>
              <a:t>b</a:t>
            </a:r>
            <a:r>
              <a:rPr b="0" i="0" lang="en-US" sz="4400" u="none">
                <a:solidFill>
                  <a:schemeClr val="dk1"/>
                </a:solidFill>
                <a:latin typeface="Calibri"/>
                <a:ea typeface="Calibri"/>
                <a:cs typeface="Calibri"/>
                <a:sym typeface="Calibri"/>
              </a:rPr>
              <a:t> (t</a:t>
            </a:r>
            <a:r>
              <a:rPr lang="en-US"/>
              <a:t>emps</a:t>
            </a:r>
            <a:r>
              <a:rPr b="0" i="0" lang="en-US" sz="4400" u="none">
                <a:solidFill>
                  <a:schemeClr val="dk1"/>
                </a:solidFill>
                <a:latin typeface="Calibri"/>
                <a:ea typeface="Calibri"/>
                <a:cs typeface="Calibri"/>
                <a:sym typeface="Calibri"/>
              </a:rPr>
              <a:t> pesimista) en PERT</a:t>
            </a:r>
            <a:endParaRPr/>
          </a:p>
        </p:txBody>
      </p:sp>
      <p:sp>
        <p:nvSpPr>
          <p:cNvPr id="835" name="Google Shape;835;p77"/>
          <p:cNvSpPr txBox="1"/>
          <p:nvPr/>
        </p:nvSpPr>
        <p:spPr>
          <a:xfrm>
            <a:off x="838200" y="2209800"/>
            <a:ext cx="7620000" cy="2586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 min(b</a:t>
            </a:r>
            <a:r>
              <a:rPr b="0" baseline="-25000" i="0" lang="en-US" sz="1800" u="none">
                <a:solidFill>
                  <a:schemeClr val="dk1"/>
                </a:solidFill>
                <a:latin typeface="Tahoma"/>
                <a:ea typeface="Tahoma"/>
                <a:cs typeface="Tahoma"/>
                <a:sym typeface="Tahoma"/>
              </a:rPr>
              <a:t>j</a:t>
            </a:r>
            <a:r>
              <a:rPr b="0" i="0" lang="en-US" sz="1800" u="none">
                <a:solidFill>
                  <a:schemeClr val="dk1"/>
                </a:solidFill>
                <a:latin typeface="Tahoma"/>
                <a:ea typeface="Tahoma"/>
                <a:cs typeface="Tahoma"/>
                <a:sym typeface="Tahoma"/>
              </a:rPr>
              <a:t>-T</a:t>
            </a:r>
            <a:r>
              <a:rPr b="0" baseline="-25000" i="0" lang="en-US" sz="1800" u="none">
                <a:solidFill>
                  <a:schemeClr val="dk1"/>
                </a:solidFill>
                <a:latin typeface="Tahoma"/>
                <a:ea typeface="Tahoma"/>
                <a:cs typeface="Tahoma"/>
                <a:sym typeface="Tahoma"/>
              </a:rPr>
              <a:t>ij</a:t>
            </a:r>
            <a:r>
              <a:rPr b="0" i="0" lang="en-US" sz="1800" u="none">
                <a:solidFill>
                  <a:schemeClr val="dk1"/>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a:t>
            </a:r>
            <a:r>
              <a:rPr lang="en-US" sz="1800">
                <a:solidFill>
                  <a:schemeClr val="dk1"/>
                </a:solidFill>
                <a:latin typeface="Tahoma"/>
                <a:ea typeface="Tahoma"/>
                <a:cs typeface="Tahoma"/>
                <a:sym typeface="Tahoma"/>
              </a:rPr>
              <a:t>er a tot</a:t>
            </a:r>
            <a:r>
              <a:rPr b="0" i="0" lang="en-US" sz="1800" u="none">
                <a:solidFill>
                  <a:schemeClr val="dk1"/>
                </a:solidFill>
                <a:latin typeface="Tahoma"/>
                <a:ea typeface="Tahoma"/>
                <a:cs typeface="Tahoma"/>
                <a:sym typeface="Tahoma"/>
              </a:rPr>
              <a:t> j = </a:t>
            </a:r>
            <a:r>
              <a:rPr lang="en-US" sz="1800">
                <a:solidFill>
                  <a:schemeClr val="dk1"/>
                </a:solidFill>
                <a:latin typeface="Tahoma"/>
                <a:ea typeface="Tahoma"/>
                <a:cs typeface="Tahoma"/>
                <a:sym typeface="Tahoma"/>
              </a:rPr>
              <a:t>succés</a:t>
            </a:r>
            <a:r>
              <a:rPr b="0" i="0" lang="en-US" sz="1800" u="none">
                <a:solidFill>
                  <a:schemeClr val="dk1"/>
                </a:solidFill>
                <a:latin typeface="Tahoma"/>
                <a:ea typeface="Tahoma"/>
                <a:cs typeface="Tahoma"/>
                <a:sym typeface="Tahoma"/>
              </a:rPr>
              <a:t> final d</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activi</a:t>
            </a:r>
            <a:r>
              <a:rPr lang="en-US" sz="1800">
                <a:solidFill>
                  <a:schemeClr val="dk1"/>
                </a:solidFill>
                <a:latin typeface="Tahoma"/>
                <a:ea typeface="Tahoma"/>
                <a:cs typeface="Tahoma"/>
                <a:sym typeface="Tahoma"/>
              </a:rPr>
              <a:t>tat</a:t>
            </a:r>
            <a:r>
              <a:rPr b="0" i="0" lang="en-US" sz="1800" u="none">
                <a:solidFill>
                  <a:schemeClr val="dk1"/>
                </a:solidFill>
                <a:latin typeface="Tahoma"/>
                <a:ea typeface="Tahoma"/>
                <a:cs typeface="Tahoma"/>
                <a:sym typeface="Tahoma"/>
              </a:rPr>
              <a:t>s que s</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inici</a:t>
            </a:r>
            <a:r>
              <a:rPr lang="en-US" sz="1800">
                <a:solidFill>
                  <a:schemeClr val="dk1"/>
                </a:solidFill>
                <a:latin typeface="Tahoma"/>
                <a:ea typeface="Tahoma"/>
                <a:cs typeface="Tahoma"/>
                <a:sym typeface="Tahoma"/>
              </a:rPr>
              <a:t>en </a:t>
            </a:r>
            <a:r>
              <a:rPr b="0" i="0" lang="en-US" sz="1800" u="none">
                <a:solidFill>
                  <a:schemeClr val="dk1"/>
                </a:solidFill>
                <a:latin typeface="Tahoma"/>
                <a:ea typeface="Tahoma"/>
                <a:cs typeface="Tahoma"/>
                <a:sym typeface="Tahoma"/>
              </a:rPr>
              <a:t>en el </a:t>
            </a:r>
            <a:r>
              <a:rPr lang="en-US" sz="1800">
                <a:solidFill>
                  <a:schemeClr val="dk1"/>
                </a:solidFill>
                <a:latin typeface="Tahoma"/>
                <a:ea typeface="Tahoma"/>
                <a:cs typeface="Tahoma"/>
                <a:sym typeface="Tahoma"/>
              </a:rPr>
              <a:t>succés</a:t>
            </a:r>
            <a:r>
              <a:rPr b="0" i="0" lang="en-US" sz="1800" u="none">
                <a:solidFill>
                  <a:schemeClr val="dk1"/>
                </a:solidFill>
                <a:latin typeface="Tahoma"/>
                <a:ea typeface="Tahoma"/>
                <a:cs typeface="Tahoma"/>
                <a:sym typeface="Tahoma"/>
              </a:rPr>
              <a:t>  j</a:t>
            </a:r>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temp</a:t>
            </a:r>
            <a:r>
              <a:rPr lang="en-US" sz="1800">
                <a:solidFill>
                  <a:schemeClr val="dk1"/>
                </a:solidFill>
                <a:latin typeface="Tahoma"/>
                <a:ea typeface="Tahoma"/>
                <a:cs typeface="Tahoma"/>
                <a:sym typeface="Tahoma"/>
              </a:rPr>
              <a:t>s</a:t>
            </a:r>
            <a:r>
              <a:rPr b="0" i="0" lang="en-US" sz="1800" u="none">
                <a:solidFill>
                  <a:schemeClr val="dk1"/>
                </a:solidFill>
                <a:latin typeface="Tahoma"/>
                <a:ea typeface="Tahoma"/>
                <a:cs typeface="Tahoma"/>
                <a:sym typeface="Tahoma"/>
              </a:rPr>
              <a:t> pesimista del suc</a:t>
            </a:r>
            <a:r>
              <a:rPr lang="en-US" sz="1800">
                <a:solidFill>
                  <a:schemeClr val="dk1"/>
                </a:solidFill>
                <a:latin typeface="Tahoma"/>
                <a:ea typeface="Tahoma"/>
                <a:cs typeface="Tahoma"/>
                <a:sym typeface="Tahoma"/>
              </a:rPr>
              <a:t>cés</a:t>
            </a:r>
            <a:r>
              <a:rPr b="0" i="0" lang="en-US" sz="1800" u="none">
                <a:solidFill>
                  <a:schemeClr val="dk1"/>
                </a:solidFill>
                <a:latin typeface="Tahoma"/>
                <a:ea typeface="Tahoma"/>
                <a:cs typeface="Tahoma"/>
                <a:sym typeface="Tahoma"/>
              </a:rPr>
              <a:t> i</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r>
              <a:rPr b="0" baseline="-25000" i="0" lang="en-US" sz="1800" u="none">
                <a:solidFill>
                  <a:schemeClr val="dk1"/>
                </a:solidFill>
                <a:latin typeface="Tahoma"/>
                <a:ea typeface="Tahoma"/>
                <a:cs typeface="Tahoma"/>
                <a:sym typeface="Tahoma"/>
              </a:rPr>
              <a:t>j</a:t>
            </a:r>
            <a:r>
              <a:rPr b="0" i="0" lang="en-US" sz="1800" u="none">
                <a:solidFill>
                  <a:schemeClr val="dk1"/>
                </a:solidFill>
                <a:latin typeface="Tahoma"/>
                <a:ea typeface="Tahoma"/>
                <a:cs typeface="Tahoma"/>
                <a:sym typeface="Tahoma"/>
              </a:rPr>
              <a:t>= temp</a:t>
            </a:r>
            <a:r>
              <a:rPr lang="en-US" sz="1800">
                <a:solidFill>
                  <a:schemeClr val="dk1"/>
                </a:solidFill>
                <a:latin typeface="Tahoma"/>
                <a:ea typeface="Tahoma"/>
                <a:cs typeface="Tahoma"/>
                <a:sym typeface="Tahoma"/>
              </a:rPr>
              <a:t>s</a:t>
            </a:r>
            <a:r>
              <a:rPr b="0" i="0" lang="en-US" sz="1800" u="none">
                <a:solidFill>
                  <a:schemeClr val="dk1"/>
                </a:solidFill>
                <a:latin typeface="Tahoma"/>
                <a:ea typeface="Tahoma"/>
                <a:cs typeface="Tahoma"/>
                <a:sym typeface="Tahoma"/>
              </a:rPr>
              <a:t> pesimista del suc</a:t>
            </a:r>
            <a:r>
              <a:rPr lang="en-US" sz="1800">
                <a:solidFill>
                  <a:schemeClr val="dk1"/>
                </a:solidFill>
                <a:latin typeface="Tahoma"/>
                <a:ea typeface="Tahoma"/>
                <a:cs typeface="Tahoma"/>
                <a:sym typeface="Tahoma"/>
              </a:rPr>
              <a:t>cés</a:t>
            </a:r>
            <a:r>
              <a:rPr b="0" i="0" lang="en-US" sz="1800" u="none">
                <a:solidFill>
                  <a:schemeClr val="dk1"/>
                </a:solidFill>
                <a:latin typeface="Tahoma"/>
                <a:ea typeface="Tahoma"/>
                <a:cs typeface="Tahoma"/>
                <a:sym typeface="Tahoma"/>
              </a:rPr>
              <a:t> j</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a:t>
            </a:r>
            <a:r>
              <a:rPr b="0" baseline="-25000" i="0" lang="en-US" sz="1800" u="none">
                <a:solidFill>
                  <a:schemeClr val="dk1"/>
                </a:solidFill>
                <a:latin typeface="Tahoma"/>
                <a:ea typeface="Tahoma"/>
                <a:cs typeface="Tahoma"/>
                <a:sym typeface="Tahoma"/>
              </a:rPr>
              <a:t>ij</a:t>
            </a:r>
            <a:r>
              <a:rPr b="0" i="0" lang="en-US" sz="1800" u="none">
                <a:solidFill>
                  <a:schemeClr val="dk1"/>
                </a:solidFill>
                <a:latin typeface="Tahoma"/>
                <a:ea typeface="Tahoma"/>
                <a:cs typeface="Tahoma"/>
                <a:sym typeface="Tahoma"/>
              </a:rPr>
              <a:t>= duració d</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una activi</a:t>
            </a:r>
            <a:r>
              <a:rPr lang="en-US" sz="1800">
                <a:solidFill>
                  <a:schemeClr val="dk1"/>
                </a:solidFill>
                <a:latin typeface="Tahoma"/>
                <a:ea typeface="Tahoma"/>
                <a:cs typeface="Tahoma"/>
                <a:sym typeface="Tahoma"/>
              </a:rPr>
              <a:t>tat</a:t>
            </a:r>
            <a:r>
              <a:rPr b="0" i="0" lang="en-US" sz="1800" u="none">
                <a:solidFill>
                  <a:schemeClr val="dk1"/>
                </a:solidFill>
                <a:latin typeface="Tahoma"/>
                <a:ea typeface="Tahoma"/>
                <a:cs typeface="Tahoma"/>
                <a:sym typeface="Tahoma"/>
              </a:rPr>
              <a:t> que s</a:t>
            </a:r>
            <a:r>
              <a:rPr lang="en-US" sz="1800">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inicia en un suc</a:t>
            </a:r>
            <a:r>
              <a:rPr lang="en-US" sz="1800">
                <a:solidFill>
                  <a:schemeClr val="dk1"/>
                </a:solidFill>
                <a:latin typeface="Tahoma"/>
                <a:ea typeface="Tahoma"/>
                <a:cs typeface="Tahoma"/>
                <a:sym typeface="Tahoma"/>
              </a:rPr>
              <a:t>cés</a:t>
            </a:r>
            <a:r>
              <a:rPr b="0" i="0" lang="en-US" sz="1800" u="none">
                <a:solidFill>
                  <a:schemeClr val="dk1"/>
                </a:solidFill>
                <a:latin typeface="Tahoma"/>
                <a:ea typeface="Tahoma"/>
                <a:cs typeface="Tahoma"/>
                <a:sym typeface="Tahoma"/>
              </a:rPr>
              <a:t> i </a:t>
            </a:r>
            <a:r>
              <a:rPr lang="en-US" sz="1800">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acaba en el j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78"/>
          <p:cNvSpPr txBox="1"/>
          <p:nvPr>
            <p:ph type="title"/>
          </p:nvPr>
        </p:nvSpPr>
        <p:spPr>
          <a:xfrm>
            <a:off x="457200" y="2627863"/>
            <a:ext cx="82296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Gestió de costos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6" name="Shape 846"/>
        <p:cNvGrpSpPr/>
        <p:nvPr/>
      </p:nvGrpSpPr>
      <p:grpSpPr>
        <a:xfrm>
          <a:off x="0" y="0"/>
          <a:ext cx="0" cy="0"/>
          <a:chOff x="0" y="0"/>
          <a:chExt cx="0" cy="0"/>
        </a:xfrm>
      </p:grpSpPr>
      <p:sp>
        <p:nvSpPr>
          <p:cNvPr id="847" name="Google Shape;847;p79"/>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Gestió</a:t>
            </a:r>
            <a:r>
              <a:rPr b="1" lang="en-US" sz="2800"/>
              <a:t> </a:t>
            </a:r>
            <a:r>
              <a:rPr b="1" i="0" lang="en-US" sz="2800" u="none">
                <a:solidFill>
                  <a:schemeClr val="dk1"/>
                </a:solidFill>
                <a:latin typeface="Calibri"/>
                <a:ea typeface="Calibri"/>
                <a:cs typeface="Calibri"/>
                <a:sym typeface="Calibri"/>
              </a:rPr>
              <a:t>de Cost</a:t>
            </a:r>
            <a:r>
              <a:rPr b="1" lang="en-US" sz="2800"/>
              <a:t>os</a:t>
            </a:r>
            <a:endParaRPr/>
          </a:p>
        </p:txBody>
      </p:sp>
      <p:sp>
        <p:nvSpPr>
          <p:cNvPr id="848" name="Google Shape;848;p79"/>
          <p:cNvSpPr txBox="1"/>
          <p:nvPr>
            <p:ph idx="1" type="body"/>
          </p:nvPr>
        </p:nvSpPr>
        <p:spPr>
          <a:xfrm>
            <a:off x="611187" y="2017712"/>
            <a:ext cx="83439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La gestió de costos del projecte implica tres processos:</a:t>
            </a:r>
            <a:endParaRPr sz="1800"/>
          </a:p>
          <a:p>
            <a:pPr indent="-342900" lvl="0" marL="342900" marR="0" rtl="0" algn="l">
              <a:lnSpc>
                <a:spcPct val="80000"/>
              </a:lnSpc>
              <a:spcBef>
                <a:spcPts val="0"/>
              </a:spcBef>
              <a:spcAft>
                <a:spcPts val="0"/>
              </a:spcAft>
              <a:buClr>
                <a:schemeClr val="dk1"/>
              </a:buClr>
              <a:buSzPts val="1800"/>
              <a:buFont typeface="Arial"/>
              <a:buNone/>
            </a:pPr>
            <a:r>
              <a:t/>
            </a:r>
            <a:endParaRPr sz="1800"/>
          </a:p>
          <a:p>
            <a:pPr indent="-342900" lvl="0" marL="457200" marR="0" rtl="0" algn="l">
              <a:lnSpc>
                <a:spcPct val="80000"/>
              </a:lnSpc>
              <a:spcBef>
                <a:spcPts val="0"/>
              </a:spcBef>
              <a:spcAft>
                <a:spcPts val="0"/>
              </a:spcAft>
              <a:buClr>
                <a:schemeClr val="dk1"/>
              </a:buClr>
              <a:buSzPts val="1800"/>
              <a:buFont typeface="Calibri"/>
              <a:buChar char="•"/>
            </a:pPr>
            <a:r>
              <a:rPr b="1" i="0" lang="en-US" sz="1800" u="none">
                <a:solidFill>
                  <a:schemeClr val="dk1"/>
                </a:solidFill>
              </a:rPr>
              <a:t>Estimació de costos:</a:t>
            </a:r>
            <a:r>
              <a:rPr b="0" i="0" lang="en-US" sz="1800" u="none">
                <a:solidFill>
                  <a:schemeClr val="dk1"/>
                </a:solidFill>
                <a:latin typeface="Calibri"/>
                <a:ea typeface="Calibri"/>
                <a:cs typeface="Calibri"/>
                <a:sym typeface="Calibri"/>
              </a:rPr>
              <a:t> Desenvolupar una aproximació de costos dels recursos necessaris per completar les activitats del projecte.</a:t>
            </a:r>
            <a:endParaRPr sz="1800"/>
          </a:p>
          <a:p>
            <a:pPr indent="0" lvl="0" marL="0" marR="0" rtl="0" algn="l">
              <a:lnSpc>
                <a:spcPct val="80000"/>
              </a:lnSpc>
              <a:spcBef>
                <a:spcPts val="0"/>
              </a:spcBef>
              <a:spcAft>
                <a:spcPts val="0"/>
              </a:spcAft>
              <a:buNone/>
            </a:pPr>
            <a:r>
              <a:t/>
            </a:r>
            <a:endParaRPr b="1" sz="1800"/>
          </a:p>
          <a:p>
            <a:pPr indent="-342900" lvl="0" marL="457200" marR="0" rtl="0" algn="l">
              <a:lnSpc>
                <a:spcPct val="80000"/>
              </a:lnSpc>
              <a:spcBef>
                <a:spcPts val="0"/>
              </a:spcBef>
              <a:spcAft>
                <a:spcPts val="0"/>
              </a:spcAft>
              <a:buClr>
                <a:schemeClr val="dk1"/>
              </a:buClr>
              <a:buSzPts val="1800"/>
              <a:buFont typeface="Calibri"/>
              <a:buChar char="•"/>
            </a:pPr>
            <a:r>
              <a:rPr b="1" i="0" lang="en-US" sz="1800" u="none">
                <a:solidFill>
                  <a:schemeClr val="dk1"/>
                </a:solidFill>
              </a:rPr>
              <a:t>Preparació del pressupost de costos: </a:t>
            </a:r>
            <a:r>
              <a:rPr b="0" i="0" lang="en-US" sz="1800" u="none">
                <a:solidFill>
                  <a:schemeClr val="dk1"/>
                </a:solidFill>
                <a:latin typeface="Calibri"/>
                <a:ea typeface="Calibri"/>
                <a:cs typeface="Calibri"/>
                <a:sym typeface="Calibri"/>
              </a:rPr>
              <a:t>Sumar els costos estimats d'activitats individuals o paquets de treball a fi d'establir una línia base de cost.</a:t>
            </a:r>
            <a:endParaRPr sz="1800"/>
          </a:p>
          <a:p>
            <a:pPr indent="0" lvl="0" marL="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Clr>
                <a:schemeClr val="dk1"/>
              </a:buClr>
              <a:buSzPts val="1800"/>
              <a:buFont typeface="Calibri"/>
              <a:buChar char="•"/>
            </a:pPr>
            <a:r>
              <a:rPr b="1" i="0" lang="en-US" sz="1800" u="none">
                <a:solidFill>
                  <a:schemeClr val="dk1"/>
                </a:solidFill>
              </a:rPr>
              <a:t>Control de costos: </a:t>
            </a:r>
            <a:r>
              <a:rPr b="0" i="0" lang="en-US" sz="1800" u="none">
                <a:solidFill>
                  <a:schemeClr val="dk1"/>
                </a:solidFill>
                <a:latin typeface="Calibri"/>
                <a:ea typeface="Calibri"/>
                <a:cs typeface="Calibri"/>
                <a:sym typeface="Calibri"/>
              </a:rPr>
              <a:t>Influir sobre els factors que creen variacions del cost i controlar els canvis en el pressupost del projecte.</a:t>
            </a:r>
            <a:endParaRPr/>
          </a:p>
          <a:p>
            <a:pPr indent="0" lvl="0" marL="342900" marR="0" rtl="0" algn="just">
              <a:lnSpc>
                <a:spcPct val="80000"/>
              </a:lnSpc>
              <a:spcBef>
                <a:spcPts val="36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3" name="Shape 853"/>
        <p:cNvGrpSpPr/>
        <p:nvPr/>
      </p:nvGrpSpPr>
      <p:grpSpPr>
        <a:xfrm>
          <a:off x="0" y="0"/>
          <a:ext cx="0" cy="0"/>
          <a:chOff x="0" y="0"/>
          <a:chExt cx="0" cy="0"/>
        </a:xfrm>
      </p:grpSpPr>
      <p:sp>
        <p:nvSpPr>
          <p:cNvPr id="854" name="Google Shape;854;p80"/>
          <p:cNvSpPr txBox="1"/>
          <p:nvPr>
            <p:ph type="title"/>
          </p:nvPr>
        </p:nvSpPr>
        <p:spPr>
          <a:xfrm>
            <a:off x="914400" y="457200"/>
            <a:ext cx="7793037" cy="62388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Com estimar costos?</a:t>
            </a:r>
            <a:endParaRPr/>
          </a:p>
        </p:txBody>
      </p:sp>
      <p:sp>
        <p:nvSpPr>
          <p:cNvPr id="855" name="Google Shape;855;p80"/>
          <p:cNvSpPr txBox="1"/>
          <p:nvPr>
            <p:ph idx="1" type="body"/>
          </p:nvPr>
        </p:nvSpPr>
        <p:spPr>
          <a:xfrm>
            <a:off x="261625" y="1148675"/>
            <a:ext cx="8311200" cy="53562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chemeClr val="dk1"/>
              </a:buClr>
              <a:buSzPts val="1000"/>
              <a:buFont typeface="Arial"/>
              <a:buNone/>
            </a:pPr>
            <a:r>
              <a:rPr b="1" i="0" lang="en-US" sz="1800" u="none">
                <a:solidFill>
                  <a:schemeClr val="dk1"/>
                </a:solidFill>
                <a:latin typeface="Calibri"/>
                <a:ea typeface="Calibri"/>
                <a:cs typeface="Calibri"/>
                <a:sym typeface="Calibri"/>
              </a:rPr>
              <a:t>1. Estimació de costos per analogia</a:t>
            </a:r>
            <a:br>
              <a:rPr b="1" i="0" lang="en-US" sz="1800" u="none">
                <a:solidFill>
                  <a:schemeClr val="dk1"/>
                </a:solidFill>
                <a:latin typeface="Calibri"/>
                <a:ea typeface="Calibri"/>
                <a:cs typeface="Calibri"/>
                <a:sym typeface="Calibri"/>
              </a:rPr>
            </a:br>
            <a:r>
              <a:rPr i="0" lang="en-US" sz="1800" u="none">
                <a:solidFill>
                  <a:schemeClr val="dk1"/>
                </a:solidFill>
              </a:rPr>
              <a:t>Utilitza el cost real de projectes anteriors similars com a base per estimar el cost del projecte actual.</a:t>
            </a:r>
            <a:br>
              <a:rPr i="0" lang="en-US" sz="1800" u="none">
                <a:solidFill>
                  <a:schemeClr val="dk1"/>
                </a:solidFill>
              </a:rPr>
            </a:br>
            <a:r>
              <a:rPr i="0" lang="en-US" sz="1800" u="none">
                <a:solidFill>
                  <a:schemeClr val="dk1"/>
                </a:solidFill>
              </a:rPr>
              <a:t>S'utilitza freqüentment per a l'estimació de costos quan la quantitat d'informació detallada sobre el projecte és limitada (per exemple, en les fases primerenques).</a:t>
            </a:r>
            <a:br>
              <a:rPr i="0" lang="en-US" sz="1800" u="none">
                <a:solidFill>
                  <a:schemeClr val="dk1"/>
                </a:solidFill>
              </a:rPr>
            </a:br>
            <a:r>
              <a:rPr i="0" lang="en-US" sz="1800" u="none">
                <a:solidFill>
                  <a:schemeClr val="dk1"/>
                </a:solidFill>
              </a:rPr>
              <a:t>Utilitza el judici d'experts.</a:t>
            </a:r>
            <a:br>
              <a:rPr i="0" lang="en-US" sz="1800" u="none">
                <a:solidFill>
                  <a:schemeClr val="dk1"/>
                </a:solidFill>
              </a:rPr>
            </a:br>
            <a:r>
              <a:rPr i="0" lang="en-US" sz="1800" u="none">
                <a:solidFill>
                  <a:schemeClr val="dk1"/>
                </a:solidFill>
              </a:rPr>
              <a:t>En general, és menys costosa que altres tècniques, però generalment també és menys exacta. És més fiable quan els projectes anteriors són similars de fet i no només en aparença, i les persones o grups que preparen les estimacions tenen l'experiència necessària.</a:t>
            </a:r>
            <a:br>
              <a:rPr b="1" i="0" lang="en-US" sz="1800" u="none">
                <a:solidFill>
                  <a:schemeClr val="dk1"/>
                </a:solidFill>
                <a:latin typeface="Calibri"/>
                <a:ea typeface="Calibri"/>
                <a:cs typeface="Calibri"/>
                <a:sym typeface="Calibri"/>
              </a:rPr>
            </a:br>
            <a:r>
              <a:rPr b="1" i="0" lang="en-US" sz="1800" u="none">
                <a:solidFill>
                  <a:schemeClr val="dk1"/>
                </a:solidFill>
                <a:latin typeface="Calibri"/>
                <a:ea typeface="Calibri"/>
                <a:cs typeface="Calibri"/>
                <a:sym typeface="Calibri"/>
              </a:rPr>
              <a:t>2. Tarifes de costos de recursos</a:t>
            </a:r>
            <a:br>
              <a:rPr b="1" i="0" lang="en-US" sz="1800" u="none">
                <a:solidFill>
                  <a:schemeClr val="dk1"/>
                </a:solidFill>
                <a:latin typeface="Calibri"/>
                <a:ea typeface="Calibri"/>
                <a:cs typeface="Calibri"/>
                <a:sym typeface="Calibri"/>
              </a:rPr>
            </a:br>
            <a:r>
              <a:rPr i="0" lang="en-US" sz="1800" u="none">
                <a:solidFill>
                  <a:schemeClr val="dk1"/>
                </a:solidFill>
              </a:rPr>
              <a:t>La persona que determina les tarifes o el grup que prepara les estimacions ha de conèixer les tarifes de costos unitaris, com ara el cost del personal per hora i del material corresponent a cada recurs per estimar els costos de l'activitat del cronograma. Reunir cotitzacions, és un mètode d'obtenir les tarifes.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36"/>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lang="en-US">
                <a:latin typeface="Arial"/>
                <a:ea typeface="Arial"/>
                <a:cs typeface="Arial"/>
                <a:sym typeface="Arial"/>
              </a:rPr>
              <a:t>Seqüenciació de les activitats</a:t>
            </a:r>
            <a:endParaRPr/>
          </a:p>
        </p:txBody>
      </p:sp>
      <p:sp>
        <p:nvSpPr>
          <p:cNvPr id="188" name="Google Shape;188;p36"/>
          <p:cNvSpPr txBox="1"/>
          <p:nvPr>
            <p:ph idx="1" type="body"/>
          </p:nvPr>
        </p:nvSpPr>
        <p:spPr>
          <a:xfrm>
            <a:off x="590187" y="1150850"/>
            <a:ext cx="8208900" cy="3673500"/>
          </a:xfrm>
          <a:prstGeom prst="rect">
            <a:avLst/>
          </a:prstGeom>
          <a:noFill/>
          <a:ln>
            <a:noFill/>
          </a:ln>
        </p:spPr>
        <p:txBody>
          <a:bodyPr anchorCtr="0" anchor="t" bIns="45700" lIns="91425" spcFirstLastPara="1" rIns="91425" wrap="square" tIns="45700">
            <a:noAutofit/>
          </a:bodyPr>
          <a:lstStyle/>
          <a:p>
            <a:pPr indent="0" lvl="0" marL="0" marR="76200" rtl="0" algn="l">
              <a:lnSpc>
                <a:spcPct val="115000"/>
              </a:lnSpc>
              <a:spcBef>
                <a:spcPts val="0"/>
              </a:spcBef>
              <a:spcAft>
                <a:spcPts val="0"/>
              </a:spcAft>
              <a:buNone/>
            </a:pPr>
            <a:r>
              <a:rPr lang="en-US" sz="1800"/>
              <a:t>L'establiment de la seqüència de les activitats implica identificar i documentar les relacions lògiques entre les activitats del cronograma. Les activitats del cronograma poden estar ordenades de forma lògica amb relacions de precedència adequades, així com també avanços i retards per recolzar el desenvolupament posterior d'un cronograma del projecte realista i factible.</a:t>
            </a:r>
            <a:br>
              <a:rPr lang="en-US" sz="1800"/>
            </a:br>
            <a:br>
              <a:rPr lang="en-US" sz="1800"/>
            </a:br>
            <a:r>
              <a:rPr lang="en-US" sz="1800"/>
              <a:t>Les eines i tècniques per a la seqüenciació d'activitats són:</a:t>
            </a:r>
            <a:br>
              <a:rPr lang="en-US" sz="1800"/>
            </a:br>
            <a:br>
              <a:rPr lang="en-US" sz="1800"/>
            </a:br>
            <a:r>
              <a:rPr lang="en-US" sz="1800"/>
              <a:t>- Mètode de Diagramació per Precedència (PDM).</a:t>
            </a:r>
            <a:br>
              <a:rPr lang="en-US" sz="1800"/>
            </a:br>
            <a:r>
              <a:rPr lang="en-US" sz="1800"/>
              <a:t>- Mètode de Diagramació amb Fletxes (ADM).</a:t>
            </a:r>
            <a:br>
              <a:rPr lang="en-US" sz="1800"/>
            </a:br>
            <a:r>
              <a:rPr lang="en-US" sz="1800"/>
              <a:t>- Tècnica de revisió i Avaluació de Programes (PERT). Aquest també és un mètode d'estimació i per tant s'analitzarà més endavant.</a:t>
            </a:r>
            <a:endParaRPr sz="4400">
              <a:solidFill>
                <a:srgbClr val="212121"/>
              </a:solidFill>
              <a:highlight>
                <a:srgbClr val="FFFFFF"/>
              </a:highlight>
              <a:latin typeface="Arial"/>
              <a:ea typeface="Arial"/>
              <a:cs typeface="Arial"/>
              <a:sym typeface="Arial"/>
            </a:endParaRPr>
          </a:p>
          <a:p>
            <a:pPr indent="0" lvl="0" marL="342900" marR="0" rtl="0" algn="just">
              <a:lnSpc>
                <a:spcPct val="80000"/>
              </a:lnSpc>
              <a:spcBef>
                <a:spcPts val="36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8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MODELS ESTIMACIÓ COSTOS</a:t>
            </a:r>
            <a:endParaRPr/>
          </a:p>
        </p:txBody>
      </p:sp>
      <p:sp>
        <p:nvSpPr>
          <p:cNvPr id="862" name="Google Shape;862;p8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Models que veurem</a:t>
            </a:r>
            <a:endParaRPr/>
          </a:p>
        </p:txBody>
      </p:sp>
      <p:sp>
        <p:nvSpPr>
          <p:cNvPr id="869" name="Google Shape;869;p8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Com s’estimen Línees De Codi (LDC) i Punts de Funció (PF)?</a:t>
            </a:r>
            <a:endParaRPr/>
          </a:p>
          <a:p>
            <a:pPr indent="-342900" lvl="0" marL="342900" rtl="0" algn="l">
              <a:spcBef>
                <a:spcPts val="640"/>
              </a:spcBef>
              <a:spcAft>
                <a:spcPts val="0"/>
              </a:spcAft>
              <a:buClr>
                <a:schemeClr val="dk1"/>
              </a:buClr>
              <a:buSzPts val="3200"/>
              <a:buChar char="•"/>
            </a:pPr>
            <a:r>
              <a:rPr lang="en-US"/>
              <a:t>Model COCOMO (Constructive COst Model)</a:t>
            </a:r>
            <a:endParaRPr/>
          </a:p>
          <a:p>
            <a:pPr indent="-342900" lvl="0" marL="342900" rtl="0" algn="l">
              <a:spcBef>
                <a:spcPts val="640"/>
              </a:spcBef>
              <a:spcAft>
                <a:spcPts val="0"/>
              </a:spcAft>
              <a:buClr>
                <a:schemeClr val="dk1"/>
              </a:buClr>
              <a:buSzPts val="3200"/>
              <a:buChar char="•"/>
            </a:pPr>
            <a:r>
              <a:rPr lang="en-US"/>
              <a:t>Estimació de l’esforç basada en casos d’ús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LDC </a:t>
            </a:r>
            <a:endParaRPr/>
          </a:p>
        </p:txBody>
      </p:sp>
      <p:sp>
        <p:nvSpPr>
          <p:cNvPr id="876" name="Google Shape;876;p8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Mesura més utilitzada per determinar tamany projecte informàtic = LDC final obtés</a:t>
            </a:r>
            <a:endParaRPr/>
          </a:p>
          <a:p>
            <a:pPr indent="-342900" lvl="0" marL="342900" rtl="0" algn="l">
              <a:spcBef>
                <a:spcPts val="640"/>
              </a:spcBef>
              <a:spcAft>
                <a:spcPts val="0"/>
              </a:spcAft>
              <a:buClr>
                <a:schemeClr val="dk1"/>
              </a:buClr>
              <a:buSzPts val="3200"/>
              <a:buNone/>
            </a:pPr>
            <a:r>
              <a:rPr lang="en-US"/>
              <a:t>Exemple estimacions:</a:t>
            </a:r>
            <a:endParaRPr/>
          </a:p>
          <a:p>
            <a:pPr indent="-342900" lvl="0" marL="342900" rtl="0" algn="l">
              <a:spcBef>
                <a:spcPts val="640"/>
              </a:spcBef>
              <a:spcAft>
                <a:spcPts val="0"/>
              </a:spcAft>
              <a:buClr>
                <a:schemeClr val="dk1"/>
              </a:buClr>
              <a:buSzPts val="3200"/>
              <a:buNone/>
            </a:pPr>
            <a:r>
              <a:rPr lang="en-US"/>
              <a:t> </a:t>
            </a:r>
            <a:endParaRPr/>
          </a:p>
        </p:txBody>
      </p:sp>
      <p:pic>
        <p:nvPicPr>
          <p:cNvPr id="877" name="Google Shape;877;p83"/>
          <p:cNvPicPr preferRelativeResize="0"/>
          <p:nvPr/>
        </p:nvPicPr>
        <p:blipFill rotWithShape="1">
          <a:blip r:embed="rId3">
            <a:alphaModFix/>
          </a:blip>
          <a:srcRect b="0" l="0" r="0" t="0"/>
          <a:stretch/>
        </p:blipFill>
        <p:spPr>
          <a:xfrm>
            <a:off x="838200" y="3352800"/>
            <a:ext cx="7416799" cy="259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LDC. Problemes</a:t>
            </a:r>
            <a:endParaRPr/>
          </a:p>
        </p:txBody>
      </p:sp>
      <p:sp>
        <p:nvSpPr>
          <p:cNvPr id="884" name="Google Shape;884;p8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No existeix definició estàndard de LDC (es consideren LDC els comentaris?)</a:t>
            </a:r>
            <a:endParaRPr/>
          </a:p>
          <a:p>
            <a:pPr indent="-342900" lvl="0" marL="342900" rtl="0" algn="l">
              <a:spcBef>
                <a:spcPts val="640"/>
              </a:spcBef>
              <a:spcAft>
                <a:spcPts val="0"/>
              </a:spcAft>
              <a:buClr>
                <a:schemeClr val="dk1"/>
              </a:buClr>
              <a:buSzPts val="3200"/>
              <a:buChar char="•"/>
            </a:pPr>
            <a:r>
              <a:rPr lang="en-US"/>
              <a:t>Contabilització del codi reutilitzable</a:t>
            </a:r>
            <a:endParaRPr/>
          </a:p>
          <a:p>
            <a:pPr indent="-342900" lvl="0" marL="342900" rtl="0" algn="l">
              <a:spcBef>
                <a:spcPts val="640"/>
              </a:spcBef>
              <a:spcAft>
                <a:spcPts val="0"/>
              </a:spcAft>
              <a:buClr>
                <a:schemeClr val="dk1"/>
              </a:buClr>
              <a:buSzPts val="3200"/>
              <a:buChar char="•"/>
            </a:pPr>
            <a:r>
              <a:rPr lang="en-US"/>
              <a:t>Aplicació en diferents llenguatges</a:t>
            </a:r>
            <a:endParaRPr/>
          </a:p>
          <a:p>
            <a:pPr indent="-342900" lvl="0" marL="342900" rtl="0" algn="l">
              <a:spcBef>
                <a:spcPts val="640"/>
              </a:spcBef>
              <a:spcAft>
                <a:spcPts val="0"/>
              </a:spcAft>
              <a:buClr>
                <a:schemeClr val="dk1"/>
              </a:buClr>
              <a:buSzPts val="3200"/>
              <a:buChar char="•"/>
            </a:pPr>
            <a:r>
              <a:rPr lang="en-US"/>
              <a:t>Estils individuals de programació</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85"/>
          <p:cNvSpPr/>
          <p:nvPr/>
        </p:nvSpPr>
        <p:spPr>
          <a:xfrm>
            <a:off x="0" y="2319338"/>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85"/>
          <p:cNvSpPr txBox="1"/>
          <p:nvPr/>
        </p:nvSpPr>
        <p:spPr>
          <a:xfrm>
            <a:off x="359550" y="984075"/>
            <a:ext cx="8424900" cy="1054200"/>
          </a:xfrm>
          <a:prstGeom prst="rect">
            <a:avLst/>
          </a:prstGeom>
          <a:solidFill>
            <a:schemeClr val="lt1"/>
          </a:solidFill>
          <a:ln cap="flat" cmpd="sng" w="12700">
            <a:solidFill>
              <a:srgbClr val="5488D4"/>
            </a:solidFill>
            <a:prstDash val="solid"/>
            <a:miter lim="800000"/>
            <a:headEnd len="sm" w="sm" type="none"/>
            <a:tailEnd len="sm" w="sm" type="none"/>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i="1" lang="en-US" sz="1000">
                <a:solidFill>
                  <a:schemeClr val="dk1"/>
                </a:solidFill>
              </a:rPr>
              <a:t>Cal desenvolupar un programari CAD que acceptarà dades geomètriques de 2 o 3 dimensions per part de l'enginyer. Aquest controlarà el sistema CAD per mitjà d'una interfície que ha de tenir un disseny de bona qualitat. Una base de dades CAD conté totes les dades geomètrics i la informació de suport. Es desenvoluparan mòduls d'anàlisi de disseny per produir la sortida requerida que es va a visualitzar en diversos dispositius gràfics.</a:t>
            </a:r>
            <a:br>
              <a:rPr i="1" lang="en-US" sz="1000">
                <a:solidFill>
                  <a:schemeClr val="dk1"/>
                </a:solidFill>
              </a:rPr>
            </a:br>
            <a:r>
              <a:rPr i="1" lang="en-US" sz="1000">
                <a:solidFill>
                  <a:schemeClr val="dk1"/>
                </a:solidFill>
              </a:rPr>
              <a:t>El programari es dissenyarà per controlar i interconnectar diversos perifèrics, com un ratolí, un digitalitzador i una impressora làser.</a:t>
            </a:r>
            <a:endParaRPr i="1" sz="1000">
              <a:solidFill>
                <a:schemeClr val="dk1"/>
              </a:solidFill>
              <a:latin typeface="Arial"/>
              <a:ea typeface="Arial"/>
              <a:cs typeface="Arial"/>
              <a:sym typeface="Arial"/>
            </a:endParaRPr>
          </a:p>
        </p:txBody>
      </p:sp>
      <p:sp>
        <p:nvSpPr>
          <p:cNvPr id="892" name="Google Shape;892;p85"/>
          <p:cNvSpPr txBox="1"/>
          <p:nvPr/>
        </p:nvSpPr>
        <p:spPr>
          <a:xfrm>
            <a:off x="1331913" y="2276475"/>
            <a:ext cx="3657600" cy="1362000"/>
          </a:xfrm>
          <a:prstGeom prst="rect">
            <a:avLst/>
          </a:prstGeom>
          <a:solidFill>
            <a:srgbClr val="FFFFCC"/>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Funcions identificad</a:t>
            </a:r>
            <a:r>
              <a:rPr b="1" lang="en-US" sz="1200">
                <a:solidFill>
                  <a:schemeClr val="dk1"/>
                </a:solidFill>
              </a:rPr>
              <a:t>e</a:t>
            </a:r>
            <a:r>
              <a:rPr b="1" lang="en-US" sz="1200">
                <a:solidFill>
                  <a:schemeClr val="dk1"/>
                </a:solidFill>
                <a:latin typeface="Arial"/>
                <a:ea typeface="Arial"/>
                <a:cs typeface="Arial"/>
                <a:sym typeface="Arial"/>
              </a:rPr>
              <a:t>s:</a:t>
            </a:r>
            <a:endParaRPr/>
          </a:p>
          <a:p>
            <a:pPr indent="0" lvl="0" marL="0" marR="0" rtl="0" algn="l">
              <a:lnSpc>
                <a:spcPct val="87000"/>
              </a:lnSpc>
              <a:spcBef>
                <a:spcPts val="0"/>
              </a:spcBef>
              <a:spcAft>
                <a:spcPts val="0"/>
              </a:spcAft>
              <a:buNone/>
            </a:pPr>
            <a:r>
              <a:rPr lang="en-US" sz="1200">
                <a:solidFill>
                  <a:schemeClr val="dk1"/>
                </a:solidFill>
              </a:rPr>
              <a:t>interfície d'usuari i facilitats de control (IUFC)</a:t>
            </a:r>
            <a:br>
              <a:rPr lang="en-US" sz="1200">
                <a:solidFill>
                  <a:schemeClr val="dk1"/>
                </a:solidFill>
              </a:rPr>
            </a:br>
            <a:r>
              <a:rPr lang="en-US" sz="1200">
                <a:solidFill>
                  <a:schemeClr val="dk1"/>
                </a:solidFill>
              </a:rPr>
              <a:t>anàlisi geomètrica de dues dimensions (AG2D)</a:t>
            </a:r>
            <a:br>
              <a:rPr lang="en-US" sz="1200">
                <a:solidFill>
                  <a:schemeClr val="dk1"/>
                </a:solidFill>
              </a:rPr>
            </a:br>
            <a:r>
              <a:rPr lang="en-US" sz="1200">
                <a:solidFill>
                  <a:schemeClr val="dk1"/>
                </a:solidFill>
              </a:rPr>
              <a:t>anàlisi geomètrica de tres dimensions (AG3D)</a:t>
            </a:r>
            <a:br>
              <a:rPr lang="en-US" sz="1200">
                <a:solidFill>
                  <a:schemeClr val="dk1"/>
                </a:solidFill>
              </a:rPr>
            </a:br>
            <a:r>
              <a:rPr lang="en-US" sz="1200">
                <a:solidFill>
                  <a:schemeClr val="dk1"/>
                </a:solidFill>
              </a:rPr>
              <a:t>gestió de base de dades (GBD)</a:t>
            </a:r>
            <a:br>
              <a:rPr lang="en-US" sz="1200">
                <a:solidFill>
                  <a:schemeClr val="dk1"/>
                </a:solidFill>
              </a:rPr>
            </a:br>
            <a:r>
              <a:rPr lang="en-US" sz="1200">
                <a:solidFill>
                  <a:schemeClr val="dk1"/>
                </a:solidFill>
              </a:rPr>
              <a:t>facilitats de la interfície gràfica (FIG)</a:t>
            </a:r>
            <a:br>
              <a:rPr lang="en-US" sz="1200">
                <a:solidFill>
                  <a:schemeClr val="dk1"/>
                </a:solidFill>
              </a:rPr>
            </a:br>
            <a:r>
              <a:rPr lang="en-US" sz="1200">
                <a:solidFill>
                  <a:schemeClr val="dk1"/>
                </a:solidFill>
              </a:rPr>
              <a:t>control perifèrics (CP)</a:t>
            </a:r>
            <a:br>
              <a:rPr lang="en-US" sz="1200">
                <a:solidFill>
                  <a:schemeClr val="dk1"/>
                </a:solidFill>
              </a:rPr>
            </a:br>
            <a:r>
              <a:rPr lang="en-US" sz="1200">
                <a:solidFill>
                  <a:schemeClr val="dk1"/>
                </a:solidFill>
              </a:rPr>
              <a:t>mòduls d'anàlisi del disseny (MAD</a:t>
            </a:r>
            <a:endParaRPr sz="1200">
              <a:solidFill>
                <a:schemeClr val="dk1"/>
              </a:solidFill>
              <a:latin typeface="Arial"/>
              <a:ea typeface="Arial"/>
              <a:cs typeface="Arial"/>
              <a:sym typeface="Arial"/>
            </a:endParaRPr>
          </a:p>
        </p:txBody>
      </p:sp>
      <p:sp>
        <p:nvSpPr>
          <p:cNvPr id="893" name="Google Shape;893;p85"/>
          <p:cNvSpPr txBox="1"/>
          <p:nvPr/>
        </p:nvSpPr>
        <p:spPr>
          <a:xfrm>
            <a:off x="5522913" y="2352675"/>
            <a:ext cx="2590800" cy="739800"/>
          </a:xfrm>
          <a:prstGeom prst="rect">
            <a:avLst/>
          </a:prstGeom>
          <a:solidFill>
            <a:srgbClr val="FFE873"/>
          </a:solidFill>
          <a:ln cap="flat" cmpd="sng" w="12700">
            <a:solidFill>
              <a:srgbClr val="5488D4"/>
            </a:solidFill>
            <a:prstDash val="solid"/>
            <a:miter lim="800000"/>
            <a:headEnd len="sm" w="sm" type="none"/>
            <a:tailEnd len="sm" w="sm" type="none"/>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Estimació</a:t>
            </a:r>
            <a:r>
              <a:rPr b="1" lang="en-US" sz="1200">
                <a:solidFill>
                  <a:schemeClr val="dk1"/>
                </a:solidFill>
              </a:rPr>
              <a:t> </a:t>
            </a:r>
            <a:r>
              <a:rPr b="1" lang="en-US" sz="1200">
                <a:solidFill>
                  <a:schemeClr val="dk1"/>
                </a:solidFill>
                <a:latin typeface="Arial"/>
                <a:ea typeface="Arial"/>
                <a:cs typeface="Arial"/>
                <a:sym typeface="Arial"/>
              </a:rPr>
              <a:t>en LDC de AG3D:</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optimista: 		4600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m</a:t>
            </a:r>
            <a:r>
              <a:rPr lang="en-US" sz="1200">
                <a:solidFill>
                  <a:schemeClr val="dk1"/>
                </a:solidFill>
              </a:rPr>
              <a:t>é</a:t>
            </a:r>
            <a:r>
              <a:rPr lang="en-US" sz="1200">
                <a:solidFill>
                  <a:schemeClr val="dk1"/>
                </a:solidFill>
                <a:latin typeface="Arial"/>
                <a:ea typeface="Arial"/>
                <a:cs typeface="Arial"/>
                <a:sym typeface="Arial"/>
              </a:rPr>
              <a:t>s probable: 	6900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pesimista: 		8600</a:t>
            </a:r>
            <a:endParaRPr sz="1200">
              <a:solidFill>
                <a:schemeClr val="dk1"/>
              </a:solidFill>
              <a:latin typeface="Arial"/>
              <a:ea typeface="Arial"/>
              <a:cs typeface="Arial"/>
              <a:sym typeface="Arial"/>
            </a:endParaRPr>
          </a:p>
        </p:txBody>
      </p:sp>
      <p:sp>
        <p:nvSpPr>
          <p:cNvPr id="894" name="Google Shape;894;p85"/>
          <p:cNvSpPr txBox="1"/>
          <p:nvPr/>
        </p:nvSpPr>
        <p:spPr>
          <a:xfrm>
            <a:off x="5675313" y="3419475"/>
            <a:ext cx="2224200" cy="2778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ctr">
              <a:lnSpc>
                <a:spcPct val="87000"/>
              </a:lnSpc>
              <a:spcBef>
                <a:spcPts val="0"/>
              </a:spcBef>
              <a:spcAft>
                <a:spcPts val="0"/>
              </a:spcAft>
              <a:buNone/>
            </a:pPr>
            <a:r>
              <a:rPr b="1" lang="en-US" sz="1400">
                <a:solidFill>
                  <a:schemeClr val="dk1"/>
                </a:solidFill>
                <a:latin typeface="Arial"/>
                <a:ea typeface="Arial"/>
                <a:cs typeface="Arial"/>
                <a:sym typeface="Arial"/>
              </a:rPr>
              <a:t>VE = (S</a:t>
            </a:r>
            <a:r>
              <a:rPr b="1" baseline="-25000" lang="en-US" sz="1400">
                <a:solidFill>
                  <a:schemeClr val="dk1"/>
                </a:solidFill>
                <a:latin typeface="Arial"/>
                <a:ea typeface="Arial"/>
                <a:cs typeface="Arial"/>
                <a:sym typeface="Arial"/>
              </a:rPr>
              <a:t>opt</a:t>
            </a:r>
            <a:r>
              <a:rPr b="1" lang="en-US" sz="1400">
                <a:solidFill>
                  <a:schemeClr val="dk1"/>
                </a:solidFill>
                <a:latin typeface="Arial"/>
                <a:ea typeface="Arial"/>
                <a:cs typeface="Arial"/>
                <a:sym typeface="Arial"/>
              </a:rPr>
              <a:t> + 4S</a:t>
            </a:r>
            <a:r>
              <a:rPr b="1" baseline="-25000" lang="en-US" sz="1400">
                <a:solidFill>
                  <a:schemeClr val="dk1"/>
                </a:solidFill>
                <a:latin typeface="Arial"/>
                <a:ea typeface="Arial"/>
                <a:cs typeface="Arial"/>
                <a:sym typeface="Arial"/>
              </a:rPr>
              <a:t>m</a:t>
            </a:r>
            <a:r>
              <a:rPr b="1" lang="en-US" sz="1400">
                <a:solidFill>
                  <a:schemeClr val="dk1"/>
                </a:solidFill>
                <a:latin typeface="Arial"/>
                <a:ea typeface="Arial"/>
                <a:cs typeface="Arial"/>
                <a:sym typeface="Arial"/>
              </a:rPr>
              <a:t> + S</a:t>
            </a:r>
            <a:r>
              <a:rPr b="1" baseline="-25000" lang="en-US" sz="1400">
                <a:solidFill>
                  <a:schemeClr val="dk1"/>
                </a:solidFill>
                <a:latin typeface="Arial"/>
                <a:ea typeface="Arial"/>
                <a:cs typeface="Arial"/>
                <a:sym typeface="Arial"/>
              </a:rPr>
              <a:t>pes</a:t>
            </a:r>
            <a:r>
              <a:rPr b="1" lang="en-US" sz="1400">
                <a:solidFill>
                  <a:schemeClr val="dk1"/>
                </a:solidFill>
                <a:latin typeface="Arial"/>
                <a:ea typeface="Arial"/>
                <a:cs typeface="Arial"/>
                <a:sym typeface="Arial"/>
              </a:rPr>
              <a:t>)/6</a:t>
            </a:r>
            <a:endParaRPr b="1" sz="1400">
              <a:solidFill>
                <a:schemeClr val="dk1"/>
              </a:solidFill>
              <a:latin typeface="Arial"/>
              <a:ea typeface="Arial"/>
              <a:cs typeface="Arial"/>
              <a:sym typeface="Arial"/>
            </a:endParaRPr>
          </a:p>
        </p:txBody>
      </p:sp>
      <p:sp>
        <p:nvSpPr>
          <p:cNvPr id="895" name="Google Shape;895;p85"/>
          <p:cNvSpPr txBox="1"/>
          <p:nvPr/>
        </p:nvSpPr>
        <p:spPr>
          <a:xfrm>
            <a:off x="5675313" y="4105275"/>
            <a:ext cx="2460600" cy="16797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Funció</a:t>
            </a:r>
            <a:r>
              <a:rPr b="1" lang="en-US" sz="1200">
                <a:solidFill>
                  <a:schemeClr val="dk1"/>
                </a:solidFill>
              </a:rPr>
              <a:t>  </a:t>
            </a:r>
            <a:r>
              <a:rPr b="1" lang="en-US" sz="1200">
                <a:solidFill>
                  <a:schemeClr val="dk1"/>
                </a:solidFill>
                <a:latin typeface="Arial"/>
                <a:ea typeface="Arial"/>
                <a:cs typeface="Arial"/>
                <a:sym typeface="Arial"/>
              </a:rPr>
              <a:t>     LDC estimada</a:t>
            </a:r>
            <a:endParaRPr/>
          </a:p>
          <a:p>
            <a:pPr indent="0" lvl="0" marL="0" marR="0" rtl="0" algn="l">
              <a:lnSpc>
                <a:spcPct val="87000"/>
              </a:lnSpc>
              <a:spcBef>
                <a:spcPts val="0"/>
              </a:spcBef>
              <a:spcAft>
                <a:spcPts val="0"/>
              </a:spcAft>
              <a:buNone/>
            </a:pPr>
            <a:r>
              <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IUFC		2300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AG2D		5300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AG3D		6800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GBD		3350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FIG		4950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CP		2100</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MAD		8400	</a:t>
            </a:r>
            <a:endParaRPr/>
          </a:p>
          <a:p>
            <a:pPr indent="0" lvl="0" marL="0" marR="0" rtl="0" algn="l">
              <a:lnSpc>
                <a:spcPct val="87000"/>
              </a:lnSpc>
              <a:spcBef>
                <a:spcPts val="0"/>
              </a:spcBef>
              <a:spcAft>
                <a:spcPts val="0"/>
              </a:spcAft>
              <a:buNone/>
            </a:pPr>
            <a:r>
              <a:rPr b="1" lang="en-US" sz="1200">
                <a:solidFill>
                  <a:srgbClr val="CC0066"/>
                </a:solidFill>
                <a:latin typeface="Arial"/>
                <a:ea typeface="Arial"/>
                <a:cs typeface="Arial"/>
                <a:sym typeface="Arial"/>
              </a:rPr>
              <a:t>Total		33200</a:t>
            </a:r>
            <a:endParaRPr b="1" sz="1200">
              <a:solidFill>
                <a:srgbClr val="CC0066"/>
              </a:solidFill>
              <a:latin typeface="Arial"/>
              <a:ea typeface="Arial"/>
              <a:cs typeface="Arial"/>
              <a:sym typeface="Arial"/>
            </a:endParaRPr>
          </a:p>
        </p:txBody>
      </p:sp>
      <p:sp>
        <p:nvSpPr>
          <p:cNvPr id="896" name="Google Shape;896;p85"/>
          <p:cNvSpPr txBox="1"/>
          <p:nvPr/>
        </p:nvSpPr>
        <p:spPr>
          <a:xfrm>
            <a:off x="1331913" y="3876675"/>
            <a:ext cx="3657600" cy="1203300"/>
          </a:xfrm>
          <a:prstGeom prst="rect">
            <a:avLst/>
          </a:prstGeom>
          <a:solidFill>
            <a:srgbClr val="FFFFCC"/>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rPr>
              <a:t>Dades històriques:</a:t>
            </a:r>
            <a:r>
              <a:rPr lang="en-US" sz="1200">
                <a:solidFill>
                  <a:schemeClr val="dk1"/>
                </a:solidFill>
                <a:latin typeface="Arial"/>
                <a:ea typeface="Arial"/>
                <a:cs typeface="Arial"/>
                <a:sym typeface="Arial"/>
              </a:rPr>
              <a:t>:</a:t>
            </a:r>
            <a:endParaRPr/>
          </a:p>
          <a:p>
            <a:pPr indent="0" lvl="0" marL="0" marR="0" rtl="0" algn="l">
              <a:lnSpc>
                <a:spcPct val="87000"/>
              </a:lnSpc>
              <a:spcBef>
                <a:spcPts val="0"/>
              </a:spcBef>
              <a:spcAft>
                <a:spcPts val="0"/>
              </a:spcAft>
              <a:buNone/>
            </a:pPr>
            <a:r>
              <a:rPr lang="en-US" sz="1200">
                <a:solidFill>
                  <a:schemeClr val="dk1"/>
                </a:solidFill>
              </a:rPr>
              <a:t>productivitat mitjana de l'organització en projectes similars: 620 LDC / pm</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Tarifa laboral:</a:t>
            </a:r>
            <a:r>
              <a:rPr lang="en-US" sz="1200">
                <a:solidFill>
                  <a:schemeClr val="dk1"/>
                </a:solidFill>
                <a:latin typeface="Arial"/>
                <a:ea typeface="Arial"/>
                <a:cs typeface="Arial"/>
                <a:sym typeface="Arial"/>
              </a:rPr>
              <a:t> 8000 $ /mes</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Cost LDC:</a:t>
            </a:r>
            <a:r>
              <a:rPr lang="en-US" sz="1200">
                <a:solidFill>
                  <a:schemeClr val="dk1"/>
                </a:solidFill>
                <a:latin typeface="Arial"/>
                <a:ea typeface="Arial"/>
                <a:cs typeface="Arial"/>
                <a:sym typeface="Arial"/>
              </a:rPr>
              <a:t> 13 $</a:t>
            </a:r>
            <a:endParaRPr/>
          </a:p>
        </p:txBody>
      </p:sp>
      <p:cxnSp>
        <p:nvCxnSpPr>
          <p:cNvPr id="897" name="Google Shape;897;p85"/>
          <p:cNvCxnSpPr/>
          <p:nvPr/>
        </p:nvCxnSpPr>
        <p:spPr>
          <a:xfrm flipH="1" rot="10800000">
            <a:off x="4684713" y="2657475"/>
            <a:ext cx="838200" cy="228600"/>
          </a:xfrm>
          <a:prstGeom prst="straightConnector1">
            <a:avLst/>
          </a:prstGeom>
          <a:noFill/>
          <a:ln cap="flat" cmpd="sng" w="12700">
            <a:solidFill>
              <a:schemeClr val="dk1"/>
            </a:solidFill>
            <a:prstDash val="solid"/>
            <a:round/>
            <a:headEnd len="med" w="med" type="none"/>
            <a:tailEnd len="med" w="med" type="triangle"/>
          </a:ln>
        </p:spPr>
      </p:cxnSp>
      <p:cxnSp>
        <p:nvCxnSpPr>
          <p:cNvPr id="898" name="Google Shape;898;p85"/>
          <p:cNvCxnSpPr>
            <a:stCxn id="893" idx="2"/>
            <a:endCxn id="894" idx="0"/>
          </p:cNvCxnSpPr>
          <p:nvPr/>
        </p:nvCxnSpPr>
        <p:spPr>
          <a:xfrm flipH="1">
            <a:off x="6787413" y="3092475"/>
            <a:ext cx="30900" cy="327000"/>
          </a:xfrm>
          <a:prstGeom prst="straightConnector1">
            <a:avLst/>
          </a:prstGeom>
          <a:noFill/>
          <a:ln cap="flat" cmpd="sng" w="12700">
            <a:solidFill>
              <a:schemeClr val="dk1"/>
            </a:solidFill>
            <a:prstDash val="solid"/>
            <a:round/>
            <a:headEnd len="med" w="med" type="none"/>
            <a:tailEnd len="med" w="med" type="triangle"/>
          </a:ln>
        </p:spPr>
      </p:cxnSp>
      <p:sp>
        <p:nvSpPr>
          <p:cNvPr id="899" name="Google Shape;899;p85"/>
          <p:cNvSpPr txBox="1"/>
          <p:nvPr/>
        </p:nvSpPr>
        <p:spPr>
          <a:xfrm rot="-5400000">
            <a:off x="393663" y="2757525"/>
            <a:ext cx="1371600" cy="4095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descomposició</a:t>
            </a:r>
            <a:endParaRPr/>
          </a:p>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de funcions</a:t>
            </a:r>
            <a:endParaRPr/>
          </a:p>
        </p:txBody>
      </p:sp>
      <p:sp>
        <p:nvSpPr>
          <p:cNvPr id="900" name="Google Shape;900;p85"/>
          <p:cNvSpPr txBox="1"/>
          <p:nvPr/>
        </p:nvSpPr>
        <p:spPr>
          <a:xfrm rot="-5400000">
            <a:off x="396813" y="4202175"/>
            <a:ext cx="1219200" cy="5682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m</a:t>
            </a:r>
            <a:r>
              <a:rPr lang="en-US" sz="1200">
                <a:solidFill>
                  <a:schemeClr val="dk1"/>
                </a:solidFill>
              </a:rPr>
              <a:t>è</a:t>
            </a:r>
            <a:r>
              <a:rPr lang="en-US" sz="1200">
                <a:solidFill>
                  <a:schemeClr val="dk1"/>
                </a:solidFill>
                <a:latin typeface="Arial"/>
                <a:ea typeface="Arial"/>
                <a:cs typeface="Arial"/>
                <a:sym typeface="Arial"/>
              </a:rPr>
              <a:t>tr</a:t>
            </a:r>
            <a:r>
              <a:rPr lang="en-US" sz="1200">
                <a:solidFill>
                  <a:schemeClr val="dk1"/>
                </a:solidFill>
              </a:rPr>
              <a:t>que</a:t>
            </a:r>
            <a:r>
              <a:rPr lang="en-US" sz="1200">
                <a:solidFill>
                  <a:schemeClr val="dk1"/>
                </a:solidFill>
                <a:latin typeface="Arial"/>
                <a:ea typeface="Arial"/>
                <a:cs typeface="Arial"/>
                <a:sym typeface="Arial"/>
              </a:rPr>
              <a:t>s de</a:t>
            </a:r>
            <a:endParaRPr/>
          </a:p>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pro</a:t>
            </a:r>
            <a:r>
              <a:rPr lang="en-US" sz="1200">
                <a:solidFill>
                  <a:schemeClr val="dk1"/>
                </a:solidFill>
              </a:rPr>
              <a:t>j</a:t>
            </a:r>
            <a:r>
              <a:rPr lang="en-US" sz="1200">
                <a:solidFill>
                  <a:schemeClr val="dk1"/>
                </a:solidFill>
                <a:latin typeface="Arial"/>
                <a:ea typeface="Arial"/>
                <a:cs typeface="Arial"/>
                <a:sym typeface="Arial"/>
              </a:rPr>
              <a:t>ect</a:t>
            </a:r>
            <a:r>
              <a:rPr lang="en-US" sz="1200">
                <a:solidFill>
                  <a:schemeClr val="dk1"/>
                </a:solidFill>
              </a:rPr>
              <a:t>e</a:t>
            </a:r>
            <a:r>
              <a:rPr lang="en-US" sz="1200">
                <a:solidFill>
                  <a:schemeClr val="dk1"/>
                </a:solidFill>
                <a:latin typeface="Arial"/>
                <a:ea typeface="Arial"/>
                <a:cs typeface="Arial"/>
                <a:sym typeface="Arial"/>
              </a:rPr>
              <a:t>s anteriors</a:t>
            </a:r>
            <a:endParaRPr/>
          </a:p>
        </p:txBody>
      </p:sp>
      <p:sp>
        <p:nvSpPr>
          <p:cNvPr id="901" name="Google Shape;901;p85"/>
          <p:cNvSpPr txBox="1"/>
          <p:nvPr/>
        </p:nvSpPr>
        <p:spPr>
          <a:xfrm>
            <a:off x="2551113" y="5705475"/>
            <a:ext cx="2805000" cy="5682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Cost</a:t>
            </a:r>
            <a:r>
              <a:rPr b="1" lang="en-US" sz="1200">
                <a:solidFill>
                  <a:schemeClr val="dk1"/>
                </a:solidFill>
              </a:rPr>
              <a:t> </a:t>
            </a:r>
            <a:r>
              <a:rPr b="1" lang="en-US" sz="1200">
                <a:solidFill>
                  <a:schemeClr val="dk1"/>
                </a:solidFill>
                <a:latin typeface="Arial"/>
                <a:ea typeface="Arial"/>
                <a:cs typeface="Arial"/>
                <a:sym typeface="Arial"/>
              </a:rPr>
              <a:t>total pr</a:t>
            </a:r>
            <a:r>
              <a:rPr b="1" lang="en-US" sz="1200">
                <a:solidFill>
                  <a:schemeClr val="dk1"/>
                </a:solidFill>
              </a:rPr>
              <a:t>ojecte:</a:t>
            </a:r>
            <a:r>
              <a:rPr b="1" lang="en-US" sz="1200">
                <a:solidFill>
                  <a:schemeClr val="dk1"/>
                </a:solidFill>
                <a:latin typeface="Arial"/>
                <a:ea typeface="Arial"/>
                <a:cs typeface="Arial"/>
                <a:sym typeface="Arial"/>
              </a:rPr>
              <a:t>:</a:t>
            </a:r>
            <a:r>
              <a:rPr lang="en-US" sz="1200">
                <a:solidFill>
                  <a:schemeClr val="dk1"/>
                </a:solidFill>
                <a:latin typeface="Arial"/>
                <a:ea typeface="Arial"/>
                <a:cs typeface="Arial"/>
                <a:sym typeface="Arial"/>
              </a:rPr>
              <a:t> </a:t>
            </a:r>
            <a:r>
              <a:rPr lang="en-US" sz="1200">
                <a:solidFill>
                  <a:srgbClr val="CC0066"/>
                </a:solidFill>
                <a:latin typeface="Arial"/>
                <a:ea typeface="Arial"/>
                <a:cs typeface="Arial"/>
                <a:sym typeface="Arial"/>
              </a:rPr>
              <a:t>431000 $</a:t>
            </a:r>
            <a:endParaRPr/>
          </a:p>
          <a:p>
            <a:pPr indent="0" lvl="0" marL="0" marR="0" rtl="0" algn="l">
              <a:lnSpc>
                <a:spcPct val="87000"/>
              </a:lnSpc>
              <a:spcBef>
                <a:spcPts val="0"/>
              </a:spcBef>
              <a:spcAft>
                <a:spcPts val="0"/>
              </a:spcAft>
              <a:buNone/>
            </a:pPr>
            <a:r>
              <a:t/>
            </a:r>
            <a:endParaRPr sz="1200">
              <a:solidFill>
                <a:srgbClr val="CC0066"/>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Esf</a:t>
            </a:r>
            <a:r>
              <a:rPr b="1" lang="en-US" sz="1200">
                <a:solidFill>
                  <a:schemeClr val="dk1"/>
                </a:solidFill>
              </a:rPr>
              <a:t>orç e</a:t>
            </a:r>
            <a:r>
              <a:rPr b="1" lang="en-US" sz="1200">
                <a:solidFill>
                  <a:schemeClr val="dk1"/>
                </a:solidFill>
                <a:latin typeface="Arial"/>
                <a:ea typeface="Arial"/>
                <a:cs typeface="Arial"/>
                <a:sym typeface="Arial"/>
              </a:rPr>
              <a:t>stima</a:t>
            </a:r>
            <a:r>
              <a:rPr b="1" lang="en-US" sz="1200">
                <a:solidFill>
                  <a:schemeClr val="dk1"/>
                </a:solidFill>
              </a:rPr>
              <a:t>t</a:t>
            </a:r>
            <a:r>
              <a:rPr lang="en-US" sz="1200">
                <a:solidFill>
                  <a:schemeClr val="dk1"/>
                </a:solidFill>
                <a:latin typeface="Arial"/>
                <a:ea typeface="Arial"/>
                <a:cs typeface="Arial"/>
                <a:sym typeface="Arial"/>
              </a:rPr>
              <a:t>: </a:t>
            </a:r>
            <a:r>
              <a:rPr lang="en-US" sz="1200">
                <a:solidFill>
                  <a:srgbClr val="CC0066"/>
                </a:solidFill>
                <a:latin typeface="Arial"/>
                <a:ea typeface="Arial"/>
                <a:cs typeface="Arial"/>
                <a:sym typeface="Arial"/>
              </a:rPr>
              <a:t>54 personas-mes</a:t>
            </a:r>
            <a:endParaRPr sz="1200">
              <a:solidFill>
                <a:srgbClr val="CC0066"/>
              </a:solidFill>
              <a:latin typeface="Arial"/>
              <a:ea typeface="Arial"/>
              <a:cs typeface="Arial"/>
              <a:sym typeface="Arial"/>
            </a:endParaRPr>
          </a:p>
        </p:txBody>
      </p:sp>
      <p:cxnSp>
        <p:nvCxnSpPr>
          <p:cNvPr id="902" name="Google Shape;902;p85"/>
          <p:cNvCxnSpPr>
            <a:stCxn id="895" idx="2"/>
            <a:endCxn id="901" idx="3"/>
          </p:cNvCxnSpPr>
          <p:nvPr/>
        </p:nvCxnSpPr>
        <p:spPr>
          <a:xfrm rot="5400000">
            <a:off x="6028563" y="5112525"/>
            <a:ext cx="204600" cy="1549500"/>
          </a:xfrm>
          <a:prstGeom prst="bentConnector2">
            <a:avLst/>
          </a:prstGeom>
          <a:noFill/>
          <a:ln cap="flat" cmpd="sng" w="12700">
            <a:solidFill>
              <a:srgbClr val="947B00"/>
            </a:solidFill>
            <a:prstDash val="solid"/>
            <a:miter lim="800000"/>
            <a:headEnd len="med" w="med" type="none"/>
            <a:tailEnd len="med" w="med" type="triangle"/>
          </a:ln>
        </p:spPr>
      </p:cxnSp>
      <p:cxnSp>
        <p:nvCxnSpPr>
          <p:cNvPr id="903" name="Google Shape;903;p85"/>
          <p:cNvCxnSpPr>
            <a:stCxn id="896" idx="2"/>
            <a:endCxn id="901" idx="1"/>
          </p:cNvCxnSpPr>
          <p:nvPr/>
        </p:nvCxnSpPr>
        <p:spPr>
          <a:xfrm rot="5400000">
            <a:off x="2401113" y="5229975"/>
            <a:ext cx="909600" cy="609600"/>
          </a:xfrm>
          <a:prstGeom prst="bentConnector4">
            <a:avLst>
              <a:gd fmla="val 34381" name="adj1"/>
              <a:gd fmla="val 137500" name="adj2"/>
            </a:avLst>
          </a:prstGeom>
          <a:noFill/>
          <a:ln cap="flat" cmpd="sng" w="12700">
            <a:solidFill>
              <a:srgbClr val="947B00"/>
            </a:solidFill>
            <a:prstDash val="solid"/>
            <a:miter lim="800000"/>
            <a:headEnd len="med" w="med" type="none"/>
            <a:tailEnd len="med" w="med" type="triangle"/>
          </a:ln>
        </p:spPr>
      </p:cxnSp>
      <p:sp>
        <p:nvSpPr>
          <p:cNvPr id="904" name="Google Shape;904;p85"/>
          <p:cNvSpPr txBox="1"/>
          <p:nvPr/>
        </p:nvSpPr>
        <p:spPr>
          <a:xfrm>
            <a:off x="457200" y="79375"/>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Estimació LDC. Exemple</a:t>
            </a:r>
            <a:endParaRPr b="0" i="0" sz="4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1"/>
                                        </p:tgtEl>
                                        <p:attrNameLst>
                                          <p:attrName>style.visibility</p:attrName>
                                        </p:attrNameLst>
                                      </p:cBhvr>
                                      <p:to>
                                        <p:strVal val="visible"/>
                                      </p:to>
                                    </p:set>
                                    <p:anim calcmode="lin" valueType="num">
                                      <p:cBhvr additive="base">
                                        <p:cTn dur="500"/>
                                        <p:tgtEl>
                                          <p:spTgt spid="8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500"/>
                                        <p:tgtEl>
                                          <p:spTgt spid="8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3"/>
                                        </p:tgtEl>
                                        <p:attrNameLst>
                                          <p:attrName>style.visibility</p:attrName>
                                        </p:attrNameLst>
                                      </p:cBhvr>
                                      <p:to>
                                        <p:strVal val="visible"/>
                                      </p:to>
                                    </p:set>
                                    <p:anim calcmode="lin" valueType="num">
                                      <p:cBhvr additive="base">
                                        <p:cTn dur="500"/>
                                        <p:tgtEl>
                                          <p:spTgt spid="8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4"/>
                                        </p:tgtEl>
                                        <p:attrNameLst>
                                          <p:attrName>style.visibility</p:attrName>
                                        </p:attrNameLst>
                                      </p:cBhvr>
                                      <p:to>
                                        <p:strVal val="visible"/>
                                      </p:to>
                                    </p:set>
                                    <p:anim calcmode="lin" valueType="num">
                                      <p:cBhvr additive="base">
                                        <p:cTn dur="500"/>
                                        <p:tgtEl>
                                          <p:spTgt spid="8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5"/>
                                        </p:tgtEl>
                                        <p:attrNameLst>
                                          <p:attrName>style.visibility</p:attrName>
                                        </p:attrNameLst>
                                      </p:cBhvr>
                                      <p:to>
                                        <p:strVal val="visible"/>
                                      </p:to>
                                    </p:set>
                                    <p:anim calcmode="lin" valueType="num">
                                      <p:cBhvr additive="base">
                                        <p:cTn dur="500"/>
                                        <p:tgtEl>
                                          <p:spTgt spid="8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6"/>
                                        </p:tgtEl>
                                        <p:attrNameLst>
                                          <p:attrName>style.visibility</p:attrName>
                                        </p:attrNameLst>
                                      </p:cBhvr>
                                      <p:to>
                                        <p:strVal val="visible"/>
                                      </p:to>
                                    </p:set>
                                    <p:anim calcmode="lin" valueType="num">
                                      <p:cBhvr additive="base">
                                        <p:cTn dur="500"/>
                                        <p:tgtEl>
                                          <p:spTgt spid="8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Estimació Punts de Funció</a:t>
            </a:r>
            <a:endParaRPr/>
          </a:p>
        </p:txBody>
      </p:sp>
      <p:sp>
        <p:nvSpPr>
          <p:cNvPr id="911" name="Google Shape;911;p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Punt de funció (PF) = relació empírica basada en mesures quantitatives del domini d’informació del software i valoracions subjectives sobre la complexitat del software</a:t>
            </a:r>
            <a:endParaRPr/>
          </a:p>
          <a:p>
            <a:pPr indent="-342900" lvl="0" marL="342900" rtl="0" algn="l">
              <a:spcBef>
                <a:spcPts val="640"/>
              </a:spcBef>
              <a:spcAft>
                <a:spcPts val="0"/>
              </a:spcAft>
              <a:buClr>
                <a:schemeClr val="dk1"/>
              </a:buClr>
              <a:buSzPts val="3200"/>
              <a:buChar char="•"/>
            </a:pPr>
            <a:r>
              <a:rPr lang="en-US"/>
              <a:t>Estimació PF = El recompter dels PF s’elabora a partir de determinades característiques funcionals, que poden ser de dades o de transacció.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Advantatges PF</a:t>
            </a:r>
            <a:endParaRPr/>
          </a:p>
        </p:txBody>
      </p:sp>
      <p:sp>
        <p:nvSpPr>
          <p:cNvPr id="918" name="Google Shape;918;p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Independència amb el llenguatge de programació</a:t>
            </a:r>
            <a:endParaRPr sz="2960"/>
          </a:p>
          <a:p>
            <a:pPr indent="-342900" lvl="0" marL="342900" rtl="0" algn="l">
              <a:spcBef>
                <a:spcPts val="592"/>
              </a:spcBef>
              <a:spcAft>
                <a:spcPts val="0"/>
              </a:spcAft>
              <a:buClr>
                <a:schemeClr val="dk1"/>
              </a:buClr>
              <a:buSzPts val="2960"/>
              <a:buChar char="•"/>
            </a:pPr>
            <a:r>
              <a:rPr lang="en-US" sz="2960"/>
              <a:t>Utilitza immediatament característiques contables del “domini d’informació” del problema</a:t>
            </a:r>
            <a:endParaRPr/>
          </a:p>
          <a:p>
            <a:pPr indent="-342900" lvl="0" marL="342900" rtl="0" algn="l">
              <a:spcBef>
                <a:spcPts val="592"/>
              </a:spcBef>
              <a:spcAft>
                <a:spcPts val="0"/>
              </a:spcAft>
              <a:buClr>
                <a:schemeClr val="dk1"/>
              </a:buClr>
              <a:buSzPts val="2960"/>
              <a:buChar char="•"/>
            </a:pPr>
            <a:r>
              <a:rPr lang="en-US" sz="2960"/>
              <a:t>No penalitza implementacions que requereixen menys LDCs que altres (vs. manteniment)</a:t>
            </a:r>
            <a:endParaRPr/>
          </a:p>
          <a:p>
            <a:pPr indent="-342900" lvl="0" marL="342900" rtl="0" algn="l">
              <a:spcBef>
                <a:spcPts val="592"/>
              </a:spcBef>
              <a:spcAft>
                <a:spcPts val="0"/>
              </a:spcAft>
              <a:buClr>
                <a:schemeClr val="dk1"/>
              </a:buClr>
              <a:buSzPts val="2960"/>
              <a:buChar char="•"/>
            </a:pPr>
            <a:r>
              <a:rPr lang="en-US" sz="2960"/>
              <a:t>Facilita la reutilització i favoreix les iniciatives orientades a objectes</a:t>
            </a:r>
            <a:endParaRPr sz="296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88"/>
          <p:cNvSpPr/>
          <p:nvPr/>
        </p:nvSpPr>
        <p:spPr>
          <a:xfrm>
            <a:off x="2433638" y="923925"/>
            <a:ext cx="6023100" cy="5696100"/>
          </a:xfrm>
          <a:prstGeom prst="rect">
            <a:avLst/>
          </a:prstGeom>
          <a:solidFill>
            <a:srgbClr val="96E3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88"/>
          <p:cNvSpPr txBox="1"/>
          <p:nvPr>
            <p:ph type="title"/>
          </p:nvPr>
        </p:nvSpPr>
        <p:spPr>
          <a:xfrm>
            <a:off x="1892300" y="71438"/>
            <a:ext cx="2638800" cy="728400"/>
          </a:xfrm>
          <a:prstGeom prst="rect">
            <a:avLst/>
          </a:prstGeom>
          <a:noFill/>
          <a:ln>
            <a:noFill/>
          </a:ln>
        </p:spPr>
        <p:txBody>
          <a:bodyPr anchorCtr="0" anchor="t" bIns="25400" lIns="63500" spcFirstLastPara="1" rIns="63500" wrap="square" tIns="25400">
            <a:noAutofit/>
          </a:bodyPr>
          <a:lstStyle/>
          <a:p>
            <a:pPr indent="0" lvl="0" marL="0" rtl="0" algn="ctr">
              <a:spcBef>
                <a:spcPts val="0"/>
              </a:spcBef>
              <a:spcAft>
                <a:spcPts val="0"/>
              </a:spcAft>
              <a:buClr>
                <a:schemeClr val="dk1"/>
              </a:buClr>
              <a:buSzPts val="4400"/>
              <a:buFont typeface="Calibri"/>
              <a:buNone/>
            </a:pPr>
            <a:r>
              <a:rPr lang="en-US"/>
              <a:t>Calcular PF</a:t>
            </a:r>
            <a:endParaRPr/>
          </a:p>
        </p:txBody>
      </p:sp>
      <p:sp>
        <p:nvSpPr>
          <p:cNvPr id="926" name="Google Shape;926;p88"/>
          <p:cNvSpPr/>
          <p:nvPr/>
        </p:nvSpPr>
        <p:spPr>
          <a:xfrm>
            <a:off x="444500" y="1019175"/>
            <a:ext cx="2663700" cy="1011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88"/>
          <p:cNvSpPr/>
          <p:nvPr/>
        </p:nvSpPr>
        <p:spPr>
          <a:xfrm>
            <a:off x="457200" y="1017588"/>
            <a:ext cx="2649600" cy="10143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88"/>
          <p:cNvSpPr/>
          <p:nvPr/>
        </p:nvSpPr>
        <p:spPr>
          <a:xfrm>
            <a:off x="457200" y="2344738"/>
            <a:ext cx="2651100" cy="1011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88"/>
          <p:cNvSpPr/>
          <p:nvPr/>
        </p:nvSpPr>
        <p:spPr>
          <a:xfrm>
            <a:off x="444500" y="2343150"/>
            <a:ext cx="2662200" cy="10143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88"/>
          <p:cNvSpPr/>
          <p:nvPr/>
        </p:nvSpPr>
        <p:spPr>
          <a:xfrm>
            <a:off x="457200" y="3741738"/>
            <a:ext cx="2662200" cy="1011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88"/>
          <p:cNvSpPr/>
          <p:nvPr/>
        </p:nvSpPr>
        <p:spPr>
          <a:xfrm>
            <a:off x="457200" y="3740150"/>
            <a:ext cx="2662200" cy="10143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88"/>
          <p:cNvSpPr/>
          <p:nvPr/>
        </p:nvSpPr>
        <p:spPr>
          <a:xfrm>
            <a:off x="457200" y="5095875"/>
            <a:ext cx="2662200" cy="1011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88"/>
          <p:cNvSpPr/>
          <p:nvPr/>
        </p:nvSpPr>
        <p:spPr>
          <a:xfrm>
            <a:off x="457200" y="5094288"/>
            <a:ext cx="2662200" cy="10143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88"/>
          <p:cNvSpPr/>
          <p:nvPr/>
        </p:nvSpPr>
        <p:spPr>
          <a:xfrm>
            <a:off x="623888" y="990600"/>
            <a:ext cx="2417400" cy="984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Analitzar el domini</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de la informació de la</a:t>
            </a:r>
            <a:endParaRPr b="1" sz="16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Aplicació i desenvolupar</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el conteig</a:t>
            </a:r>
            <a:endParaRPr sz="1800">
              <a:solidFill>
                <a:schemeClr val="dk1"/>
              </a:solidFill>
              <a:latin typeface="Calibri"/>
              <a:ea typeface="Calibri"/>
              <a:cs typeface="Calibri"/>
              <a:sym typeface="Calibri"/>
            </a:endParaRPr>
          </a:p>
        </p:txBody>
      </p:sp>
      <p:sp>
        <p:nvSpPr>
          <p:cNvPr id="935" name="Google Shape;935;p88"/>
          <p:cNvSpPr/>
          <p:nvPr/>
        </p:nvSpPr>
        <p:spPr>
          <a:xfrm>
            <a:off x="609600" y="2514600"/>
            <a:ext cx="2257800" cy="73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Pesar cada contigo per</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avaluació de la</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complexitat</a:t>
            </a:r>
            <a:endParaRPr sz="1800">
              <a:solidFill>
                <a:schemeClr val="dk1"/>
              </a:solidFill>
              <a:latin typeface="Calibri"/>
              <a:ea typeface="Calibri"/>
              <a:cs typeface="Calibri"/>
              <a:sym typeface="Calibri"/>
            </a:endParaRPr>
          </a:p>
        </p:txBody>
      </p:sp>
      <p:sp>
        <p:nvSpPr>
          <p:cNvPr id="936" name="Google Shape;936;p88"/>
          <p:cNvSpPr/>
          <p:nvPr/>
        </p:nvSpPr>
        <p:spPr>
          <a:xfrm>
            <a:off x="609600" y="3886200"/>
            <a:ext cx="2257800" cy="73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avaluar la influència de</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factors globals que</a:t>
            </a:r>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afecten l’aplicació</a:t>
            </a:r>
            <a:endParaRPr sz="1800">
              <a:solidFill>
                <a:schemeClr val="dk1"/>
              </a:solidFill>
              <a:latin typeface="Calibri"/>
              <a:ea typeface="Calibri"/>
              <a:cs typeface="Calibri"/>
              <a:sym typeface="Calibri"/>
            </a:endParaRPr>
          </a:p>
        </p:txBody>
      </p:sp>
      <p:sp>
        <p:nvSpPr>
          <p:cNvPr id="937" name="Google Shape;937;p88"/>
          <p:cNvSpPr/>
          <p:nvPr/>
        </p:nvSpPr>
        <p:spPr>
          <a:xfrm>
            <a:off x="609600" y="5294313"/>
            <a:ext cx="14253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Calcular punts</a:t>
            </a:r>
            <a:endParaRPr b="1" sz="16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funció  </a:t>
            </a:r>
            <a:endParaRPr sz="1800">
              <a:solidFill>
                <a:schemeClr val="dk1"/>
              </a:solidFill>
              <a:latin typeface="Calibri"/>
              <a:ea typeface="Calibri"/>
              <a:cs typeface="Calibri"/>
              <a:sym typeface="Calibri"/>
            </a:endParaRPr>
          </a:p>
        </p:txBody>
      </p:sp>
      <p:sp>
        <p:nvSpPr>
          <p:cNvPr id="938" name="Google Shape;938;p88"/>
          <p:cNvSpPr/>
          <p:nvPr/>
        </p:nvSpPr>
        <p:spPr>
          <a:xfrm>
            <a:off x="3429000" y="1219200"/>
            <a:ext cx="3935100" cy="61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Establir el </a:t>
            </a:r>
            <a:r>
              <a:rPr i="1" lang="en-US" sz="2000">
                <a:solidFill>
                  <a:srgbClr val="000000"/>
                </a:solidFill>
                <a:latin typeface="Helvetica Neue"/>
                <a:ea typeface="Helvetica Neue"/>
                <a:cs typeface="Helvetica Neue"/>
                <a:sym typeface="Helvetica Neue"/>
              </a:rPr>
              <a:t>conteig </a:t>
            </a:r>
            <a:r>
              <a:rPr lang="en-US" sz="2000">
                <a:solidFill>
                  <a:srgbClr val="000000"/>
                </a:solidFill>
                <a:latin typeface="Helvetica Neue"/>
                <a:ea typeface="Helvetica Neue"/>
                <a:cs typeface="Helvetica Neue"/>
                <a:sym typeface="Helvetica Neue"/>
              </a:rPr>
              <a:t>per cada domini </a:t>
            </a:r>
            <a:endParaRPr/>
          </a:p>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d’entrada i interfícies de sistema</a:t>
            </a:r>
            <a:endParaRPr sz="1800">
              <a:solidFill>
                <a:schemeClr val="dk1"/>
              </a:solidFill>
              <a:latin typeface="Calibri"/>
              <a:ea typeface="Calibri"/>
              <a:cs typeface="Calibri"/>
              <a:sym typeface="Calibri"/>
            </a:endParaRPr>
          </a:p>
        </p:txBody>
      </p:sp>
      <p:sp>
        <p:nvSpPr>
          <p:cNvPr id="939" name="Google Shape;939;p88"/>
          <p:cNvSpPr/>
          <p:nvPr/>
        </p:nvSpPr>
        <p:spPr>
          <a:xfrm>
            <a:off x="3429000" y="2590800"/>
            <a:ext cx="4531500" cy="61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Asisgnar el nivell de complexitat o </a:t>
            </a:r>
            <a:r>
              <a:rPr i="1" lang="en-US" sz="2000">
                <a:solidFill>
                  <a:srgbClr val="000000"/>
                </a:solidFill>
                <a:latin typeface="Helvetica Neue"/>
                <a:ea typeface="Helvetica Neue"/>
                <a:cs typeface="Helvetica Neue"/>
                <a:sym typeface="Helvetica Neue"/>
              </a:rPr>
              <a:t>pes</a:t>
            </a:r>
            <a:endParaRPr/>
          </a:p>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per a cada conteig</a:t>
            </a:r>
            <a:endParaRPr sz="1800">
              <a:solidFill>
                <a:schemeClr val="dk1"/>
              </a:solidFill>
              <a:latin typeface="Calibri"/>
              <a:ea typeface="Calibri"/>
              <a:cs typeface="Calibri"/>
              <a:sym typeface="Calibri"/>
            </a:endParaRPr>
          </a:p>
        </p:txBody>
      </p:sp>
      <p:sp>
        <p:nvSpPr>
          <p:cNvPr id="940" name="Google Shape;940;p88"/>
          <p:cNvSpPr/>
          <p:nvPr/>
        </p:nvSpPr>
        <p:spPr>
          <a:xfrm>
            <a:off x="7037388" y="2600325"/>
            <a:ext cx="165000" cy="36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 </a:t>
            </a:r>
            <a:endParaRPr sz="1800">
              <a:solidFill>
                <a:schemeClr val="dk1"/>
              </a:solidFill>
              <a:latin typeface="Calibri"/>
              <a:ea typeface="Calibri"/>
              <a:cs typeface="Calibri"/>
              <a:sym typeface="Calibri"/>
            </a:endParaRPr>
          </a:p>
        </p:txBody>
      </p:sp>
      <p:sp>
        <p:nvSpPr>
          <p:cNvPr id="941" name="Google Shape;941;p88"/>
          <p:cNvSpPr/>
          <p:nvPr/>
        </p:nvSpPr>
        <p:spPr>
          <a:xfrm>
            <a:off x="3429000" y="3962400"/>
            <a:ext cx="5118900" cy="61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Grau d’importància de factors externs</a:t>
            </a:r>
            <a:endParaRPr sz="20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F</a:t>
            </a:r>
            <a:r>
              <a:rPr baseline="-25000" lang="en-US" sz="1600">
                <a:solidFill>
                  <a:srgbClr val="000000"/>
                </a:solidFill>
                <a:latin typeface="Helvetica Neue"/>
                <a:ea typeface="Helvetica Neue"/>
                <a:cs typeface="Helvetica Neue"/>
                <a:sym typeface="Helvetica Neue"/>
              </a:rPr>
              <a:t>i</a:t>
            </a:r>
            <a:r>
              <a:rPr lang="en-US" sz="2000">
                <a:solidFill>
                  <a:srgbClr val="000000"/>
                </a:solidFill>
                <a:latin typeface="Helvetica Neue"/>
                <a:ea typeface="Helvetica Neue"/>
                <a:cs typeface="Helvetica Neue"/>
                <a:sym typeface="Helvetica Neue"/>
              </a:rPr>
              <a:t> tals como reutilització, concurrència, SO,..</a:t>
            </a:r>
            <a:endParaRPr sz="1800">
              <a:solidFill>
                <a:schemeClr val="dk1"/>
              </a:solidFill>
              <a:latin typeface="Calibri"/>
              <a:ea typeface="Calibri"/>
              <a:cs typeface="Calibri"/>
              <a:sym typeface="Calibri"/>
            </a:endParaRPr>
          </a:p>
        </p:txBody>
      </p:sp>
      <p:sp>
        <p:nvSpPr>
          <p:cNvPr id="942" name="Google Shape;942;p88"/>
          <p:cNvSpPr/>
          <p:nvPr/>
        </p:nvSpPr>
        <p:spPr>
          <a:xfrm>
            <a:off x="3729038" y="6234113"/>
            <a:ext cx="3168600" cy="30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Grau d’influència:  N   = Σ F</a:t>
            </a:r>
            <a:r>
              <a:rPr baseline="-25000" lang="en-US" sz="1600">
                <a:solidFill>
                  <a:srgbClr val="000000"/>
                </a:solidFill>
                <a:latin typeface="Helvetica Neue"/>
                <a:ea typeface="Helvetica Neue"/>
                <a:cs typeface="Helvetica Neue"/>
                <a:sym typeface="Helvetica Neue"/>
              </a:rPr>
              <a:t>i</a:t>
            </a:r>
            <a:r>
              <a:rPr lang="en-US" sz="2000">
                <a:solidFill>
                  <a:srgbClr val="000000"/>
                </a:solidFill>
                <a:latin typeface="Helvetica Neue"/>
                <a:ea typeface="Helvetica Neue"/>
                <a:cs typeface="Helvetica Neue"/>
                <a:sym typeface="Helvetica Neue"/>
              </a:rPr>
              <a:t> </a:t>
            </a:r>
            <a:endParaRPr sz="2000">
              <a:solidFill>
                <a:srgbClr val="000000"/>
              </a:solidFill>
              <a:latin typeface="Helvetica Neue"/>
              <a:ea typeface="Helvetica Neue"/>
              <a:cs typeface="Helvetica Neue"/>
              <a:sym typeface="Helvetica Neue"/>
            </a:endParaRPr>
          </a:p>
        </p:txBody>
      </p:sp>
      <p:sp>
        <p:nvSpPr>
          <p:cNvPr id="943" name="Google Shape;943;p88"/>
          <p:cNvSpPr/>
          <p:nvPr/>
        </p:nvSpPr>
        <p:spPr>
          <a:xfrm>
            <a:off x="3733800" y="5864225"/>
            <a:ext cx="4230600" cy="246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Helvetica Neue"/>
                <a:ea typeface="Helvetica Neue"/>
                <a:cs typeface="Helvetica Neue"/>
                <a:sym typeface="Helvetica Neue"/>
              </a:rPr>
              <a:t>Factor de complexitat:  C = (0.65 + 0.01 x N)</a:t>
            </a:r>
            <a:endParaRPr b="1" sz="1800">
              <a:solidFill>
                <a:schemeClr val="dk1"/>
              </a:solidFill>
              <a:latin typeface="Calibri"/>
              <a:ea typeface="Calibri"/>
              <a:cs typeface="Calibri"/>
              <a:sym typeface="Calibri"/>
            </a:endParaRPr>
          </a:p>
        </p:txBody>
      </p:sp>
      <p:sp>
        <p:nvSpPr>
          <p:cNvPr id="944" name="Google Shape;944;p88"/>
          <p:cNvSpPr/>
          <p:nvPr/>
        </p:nvSpPr>
        <p:spPr>
          <a:xfrm>
            <a:off x="3886200" y="4724400"/>
            <a:ext cx="4207500" cy="30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rgbClr val="000000"/>
                </a:solidFill>
                <a:latin typeface="Helvetica Neue"/>
                <a:ea typeface="Helvetica Neue"/>
                <a:cs typeface="Helvetica Neue"/>
                <a:sym typeface="Helvetica Neue"/>
              </a:rPr>
              <a:t>Punts funció = Σ (conteig x pes) x C</a:t>
            </a:r>
            <a:endParaRPr/>
          </a:p>
        </p:txBody>
      </p:sp>
      <p:sp>
        <p:nvSpPr>
          <p:cNvPr id="945" name="Google Shape;945;p88"/>
          <p:cNvSpPr/>
          <p:nvPr/>
        </p:nvSpPr>
        <p:spPr>
          <a:xfrm>
            <a:off x="3411538" y="5494338"/>
            <a:ext cx="385500" cy="30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2000">
                <a:solidFill>
                  <a:srgbClr val="000000"/>
                </a:solidFill>
                <a:latin typeface="Helvetica Neue"/>
                <a:ea typeface="Helvetica Neue"/>
                <a:cs typeface="Helvetica Neue"/>
                <a:sym typeface="Helvetica Neue"/>
              </a:rPr>
              <a:t>on:</a:t>
            </a:r>
            <a:endParaRPr sz="1800">
              <a:solidFill>
                <a:schemeClr val="dk1"/>
              </a:solidFill>
              <a:latin typeface="Calibri"/>
              <a:ea typeface="Calibri"/>
              <a:cs typeface="Calibri"/>
              <a:sym typeface="Calibri"/>
            </a:endParaRPr>
          </a:p>
        </p:txBody>
      </p:sp>
      <p:cxnSp>
        <p:nvCxnSpPr>
          <p:cNvPr id="946" name="Google Shape;946;p88"/>
          <p:cNvCxnSpPr>
            <a:stCxn id="926" idx="2"/>
            <a:endCxn id="929" idx="0"/>
          </p:cNvCxnSpPr>
          <p:nvPr/>
        </p:nvCxnSpPr>
        <p:spPr>
          <a:xfrm flipH="1">
            <a:off x="1775750" y="2030475"/>
            <a:ext cx="600" cy="312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947" name="Google Shape;947;p88"/>
          <p:cNvCxnSpPr/>
          <p:nvPr/>
        </p:nvCxnSpPr>
        <p:spPr>
          <a:xfrm rot="5400000">
            <a:off x="1570449" y="3511825"/>
            <a:ext cx="312600" cy="9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948" name="Google Shape;948;p88"/>
          <p:cNvCxnSpPr/>
          <p:nvPr/>
        </p:nvCxnSpPr>
        <p:spPr>
          <a:xfrm rot="5400000">
            <a:off x="1569654" y="4910414"/>
            <a:ext cx="312600" cy="9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50"/>
              </a:srgbClr>
            </a:outerShdw>
          </a:effectLst>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pic>
        <p:nvPicPr>
          <p:cNvPr id="954" name="Google Shape;954;p89"/>
          <p:cNvPicPr preferRelativeResize="0"/>
          <p:nvPr/>
        </p:nvPicPr>
        <p:blipFill rotWithShape="1">
          <a:blip r:embed="rId3">
            <a:alphaModFix/>
          </a:blip>
          <a:srcRect b="0" l="0" r="0" t="0"/>
          <a:stretch/>
        </p:blipFill>
        <p:spPr>
          <a:xfrm>
            <a:off x="2627313" y="836613"/>
            <a:ext cx="5410198" cy="1435100"/>
          </a:xfrm>
          <a:prstGeom prst="rect">
            <a:avLst/>
          </a:prstGeom>
          <a:noFill/>
          <a:ln>
            <a:noFill/>
          </a:ln>
        </p:spPr>
      </p:pic>
      <p:sp>
        <p:nvSpPr>
          <p:cNvPr id="955" name="Google Shape;955;p89"/>
          <p:cNvSpPr txBox="1"/>
          <p:nvPr/>
        </p:nvSpPr>
        <p:spPr>
          <a:xfrm>
            <a:off x="722313" y="2284413"/>
            <a:ext cx="2997300" cy="1959000"/>
          </a:xfrm>
          <a:prstGeom prst="rect">
            <a:avLst/>
          </a:prstGeom>
          <a:solidFill>
            <a:srgbClr val="FFFFCC"/>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Copia de seguridad y recuperación	4</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Comunicaciones		2</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Proceso distribuido		0</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Rendimiento crítico		4</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Entorno operativo existente		3</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Entrada de datos online		4</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Transacciones entrada en varias pant.	5</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Archivos maestros actualizados online	3</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Complejidad valores dominio información	5</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Complejidad procesamiento interno	5</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Código diseñado para reutilización	4</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Conversión en diseño		3</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Instalaciones múltiples		5</a:t>
            </a:r>
            <a:endParaRPr/>
          </a:p>
          <a:p>
            <a:pPr indent="0" lvl="0" marL="0" marR="0" rtl="0" algn="l">
              <a:lnSpc>
                <a:spcPct val="87000"/>
              </a:lnSpc>
              <a:spcBef>
                <a:spcPts val="0"/>
              </a:spcBef>
              <a:spcAft>
                <a:spcPts val="0"/>
              </a:spcAft>
              <a:buNone/>
            </a:pPr>
            <a:r>
              <a:rPr b="1" lang="en-US" sz="1000">
                <a:solidFill>
                  <a:schemeClr val="dk1"/>
                </a:solidFill>
                <a:latin typeface="Arial"/>
                <a:ea typeface="Arial"/>
                <a:cs typeface="Arial"/>
                <a:sym typeface="Arial"/>
              </a:rPr>
              <a:t>Aplicación diseñada para cambios	5</a:t>
            </a:r>
            <a:endParaRPr sz="1000">
              <a:solidFill>
                <a:schemeClr val="dk1"/>
              </a:solidFill>
              <a:latin typeface="Arial"/>
              <a:ea typeface="Arial"/>
              <a:cs typeface="Arial"/>
              <a:sym typeface="Arial"/>
            </a:endParaRPr>
          </a:p>
        </p:txBody>
      </p:sp>
      <p:sp>
        <p:nvSpPr>
          <p:cNvPr id="956" name="Google Shape;956;p89"/>
          <p:cNvSpPr txBox="1"/>
          <p:nvPr/>
        </p:nvSpPr>
        <p:spPr>
          <a:xfrm>
            <a:off x="4379913" y="2741613"/>
            <a:ext cx="3972000" cy="2508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PF estimado = cuenta total x (0,65 + 0,01 x Suma (Fi)</a:t>
            </a:r>
            <a:endParaRPr b="1" sz="1200">
              <a:solidFill>
                <a:schemeClr val="dk1"/>
              </a:solidFill>
              <a:latin typeface="Arial"/>
              <a:ea typeface="Arial"/>
              <a:cs typeface="Arial"/>
              <a:sym typeface="Arial"/>
            </a:endParaRPr>
          </a:p>
        </p:txBody>
      </p:sp>
      <p:sp>
        <p:nvSpPr>
          <p:cNvPr id="957" name="Google Shape;957;p89"/>
          <p:cNvSpPr txBox="1"/>
          <p:nvPr/>
        </p:nvSpPr>
        <p:spPr>
          <a:xfrm>
            <a:off x="6132513" y="3503613"/>
            <a:ext cx="1735200" cy="2778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400">
                <a:solidFill>
                  <a:schemeClr val="dk1"/>
                </a:solidFill>
                <a:latin typeface="Arial"/>
                <a:ea typeface="Arial"/>
                <a:cs typeface="Arial"/>
                <a:sym typeface="Arial"/>
              </a:rPr>
              <a:t>PF estimado = 372</a:t>
            </a:r>
            <a:endParaRPr b="1" sz="1400">
              <a:solidFill>
                <a:schemeClr val="dk1"/>
              </a:solidFill>
              <a:latin typeface="Arial"/>
              <a:ea typeface="Arial"/>
              <a:cs typeface="Arial"/>
              <a:sym typeface="Arial"/>
            </a:endParaRPr>
          </a:p>
        </p:txBody>
      </p:sp>
      <p:sp>
        <p:nvSpPr>
          <p:cNvPr id="958" name="Google Shape;958;p89"/>
          <p:cNvSpPr txBox="1"/>
          <p:nvPr/>
        </p:nvSpPr>
        <p:spPr>
          <a:xfrm>
            <a:off x="5675313" y="4341813"/>
            <a:ext cx="2805000" cy="5682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Coste total proyecto:</a:t>
            </a:r>
            <a:r>
              <a:rPr lang="en-US" sz="1200">
                <a:solidFill>
                  <a:schemeClr val="dk1"/>
                </a:solidFill>
                <a:latin typeface="Arial"/>
                <a:ea typeface="Arial"/>
                <a:cs typeface="Arial"/>
                <a:sym typeface="Arial"/>
              </a:rPr>
              <a:t> </a:t>
            </a:r>
            <a:r>
              <a:rPr lang="en-US" sz="1200">
                <a:solidFill>
                  <a:srgbClr val="CC0066"/>
                </a:solidFill>
                <a:latin typeface="Arial"/>
                <a:ea typeface="Arial"/>
                <a:cs typeface="Arial"/>
                <a:sym typeface="Arial"/>
              </a:rPr>
              <a:t>457000 $</a:t>
            </a:r>
            <a:endParaRPr/>
          </a:p>
          <a:p>
            <a:pPr indent="0" lvl="0" marL="0" marR="0" rtl="0" algn="l">
              <a:lnSpc>
                <a:spcPct val="87000"/>
              </a:lnSpc>
              <a:spcBef>
                <a:spcPts val="0"/>
              </a:spcBef>
              <a:spcAft>
                <a:spcPts val="0"/>
              </a:spcAft>
              <a:buNone/>
            </a:pPr>
            <a:r>
              <a:t/>
            </a:r>
            <a:endParaRPr sz="1200">
              <a:solidFill>
                <a:srgbClr val="CC0066"/>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Esfuerzo estimado</a:t>
            </a:r>
            <a:r>
              <a:rPr lang="en-US" sz="1200">
                <a:solidFill>
                  <a:schemeClr val="dk1"/>
                </a:solidFill>
                <a:latin typeface="Arial"/>
                <a:ea typeface="Arial"/>
                <a:cs typeface="Arial"/>
                <a:sym typeface="Arial"/>
              </a:rPr>
              <a:t>: </a:t>
            </a:r>
            <a:r>
              <a:rPr lang="en-US" sz="1200">
                <a:solidFill>
                  <a:srgbClr val="CC0066"/>
                </a:solidFill>
                <a:latin typeface="Arial"/>
                <a:ea typeface="Arial"/>
                <a:cs typeface="Arial"/>
                <a:sym typeface="Arial"/>
              </a:rPr>
              <a:t>58 personas-mes</a:t>
            </a:r>
            <a:endParaRPr sz="1200">
              <a:solidFill>
                <a:srgbClr val="CC0066"/>
              </a:solidFill>
              <a:latin typeface="Arial"/>
              <a:ea typeface="Arial"/>
              <a:cs typeface="Arial"/>
              <a:sym typeface="Arial"/>
            </a:endParaRPr>
          </a:p>
        </p:txBody>
      </p:sp>
      <p:sp>
        <p:nvSpPr>
          <p:cNvPr id="959" name="Google Shape;959;p89"/>
          <p:cNvSpPr txBox="1"/>
          <p:nvPr/>
        </p:nvSpPr>
        <p:spPr>
          <a:xfrm>
            <a:off x="1255713" y="4646613"/>
            <a:ext cx="3657600" cy="1203300"/>
          </a:xfrm>
          <a:prstGeom prst="rect">
            <a:avLst/>
          </a:prstGeom>
          <a:solidFill>
            <a:srgbClr val="FFFFCC"/>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Datos históricos</a:t>
            </a:r>
            <a:r>
              <a:rPr lang="en-US" sz="1200">
                <a:solidFill>
                  <a:schemeClr val="dk1"/>
                </a:solidFill>
                <a:latin typeface="Arial"/>
                <a:ea typeface="Arial"/>
                <a:cs typeface="Arial"/>
                <a:sym typeface="Arial"/>
              </a:rPr>
              <a:t>:</a:t>
            </a:r>
            <a:endParaRPr/>
          </a:p>
          <a:p>
            <a:pPr indent="0" lvl="0" marL="0" marR="0" rtl="0" algn="l">
              <a:lnSpc>
                <a:spcPct val="87000"/>
              </a:lnSpc>
              <a:spcBef>
                <a:spcPts val="0"/>
              </a:spcBef>
              <a:spcAft>
                <a:spcPts val="0"/>
              </a:spcAft>
              <a:buNone/>
            </a:pPr>
            <a:r>
              <a:rPr lang="en-US" sz="1200">
                <a:solidFill>
                  <a:schemeClr val="dk1"/>
                </a:solidFill>
                <a:latin typeface="Arial"/>
                <a:ea typeface="Arial"/>
                <a:cs typeface="Arial"/>
                <a:sym typeface="Arial"/>
              </a:rPr>
              <a:t>productividad media de la organización en proyectos similares: 6,5 PF/pm</a:t>
            </a:r>
            <a:endParaRPr/>
          </a:p>
          <a:p>
            <a:pPr indent="0" lvl="0" marL="0" marR="0" rtl="0" algn="l">
              <a:lnSpc>
                <a:spcPct val="87000"/>
              </a:lnSpc>
              <a:spcBef>
                <a:spcPts val="0"/>
              </a:spcBef>
              <a:spcAft>
                <a:spcPts val="0"/>
              </a:spcAft>
              <a:buNone/>
            </a:pPr>
            <a:r>
              <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Tarifa laboral:</a:t>
            </a:r>
            <a:r>
              <a:rPr lang="en-US" sz="1200">
                <a:solidFill>
                  <a:schemeClr val="dk1"/>
                </a:solidFill>
                <a:latin typeface="Arial"/>
                <a:ea typeface="Arial"/>
                <a:cs typeface="Arial"/>
                <a:sym typeface="Arial"/>
              </a:rPr>
              <a:t> 8000 $ /mes</a:t>
            </a:r>
            <a:endParaRPr/>
          </a:p>
          <a:p>
            <a:pPr indent="0" lvl="0" marL="0" marR="0" rtl="0" algn="l">
              <a:lnSpc>
                <a:spcPct val="87000"/>
              </a:lnSpc>
              <a:spcBef>
                <a:spcPts val="0"/>
              </a:spcBef>
              <a:spcAft>
                <a:spcPts val="0"/>
              </a:spcAft>
              <a:buNone/>
            </a:pPr>
            <a:r>
              <a:t/>
            </a:r>
            <a:endParaRPr sz="1200">
              <a:solidFill>
                <a:schemeClr val="dk1"/>
              </a:solidFill>
              <a:latin typeface="Arial"/>
              <a:ea typeface="Arial"/>
              <a:cs typeface="Arial"/>
              <a:sym typeface="Arial"/>
            </a:endParaRPr>
          </a:p>
          <a:p>
            <a:pPr indent="0" lvl="0" marL="0" marR="0" rtl="0" algn="l">
              <a:lnSpc>
                <a:spcPct val="87000"/>
              </a:lnSpc>
              <a:spcBef>
                <a:spcPts val="0"/>
              </a:spcBef>
              <a:spcAft>
                <a:spcPts val="0"/>
              </a:spcAft>
              <a:buNone/>
            </a:pPr>
            <a:r>
              <a:rPr b="1" lang="en-US" sz="1200">
                <a:solidFill>
                  <a:schemeClr val="dk1"/>
                </a:solidFill>
                <a:latin typeface="Arial"/>
                <a:ea typeface="Arial"/>
                <a:cs typeface="Arial"/>
                <a:sym typeface="Arial"/>
              </a:rPr>
              <a:t>Coste por PF:</a:t>
            </a:r>
            <a:r>
              <a:rPr lang="en-US" sz="1200">
                <a:solidFill>
                  <a:schemeClr val="dk1"/>
                </a:solidFill>
                <a:latin typeface="Arial"/>
                <a:ea typeface="Arial"/>
                <a:cs typeface="Arial"/>
                <a:sym typeface="Arial"/>
              </a:rPr>
              <a:t> 1.230 $</a:t>
            </a:r>
            <a:endParaRPr/>
          </a:p>
        </p:txBody>
      </p:sp>
      <p:sp>
        <p:nvSpPr>
          <p:cNvPr id="960" name="Google Shape;960;p89"/>
          <p:cNvSpPr txBox="1"/>
          <p:nvPr/>
        </p:nvSpPr>
        <p:spPr>
          <a:xfrm rot="-5400000">
            <a:off x="320613" y="4972113"/>
            <a:ext cx="1219200" cy="568200"/>
          </a:xfrm>
          <a:prstGeom prst="rect">
            <a:avLst/>
          </a:prstGeom>
          <a:solidFill>
            <a:srgbClr val="FFE873"/>
          </a:solidFill>
          <a:ln>
            <a:noFill/>
          </a:ln>
          <a:effectLst>
            <a:outerShdw blurRad="63500" rotWithShape="0" algn="ctr" dir="2700000" dist="107763">
              <a:schemeClr val="lt2">
                <a:alpha val="74900"/>
              </a:schemeClr>
            </a:outerShdw>
          </a:effectLst>
        </p:spPr>
        <p:txBody>
          <a:bodyPr anchorCtr="0" anchor="t" bIns="45700" lIns="91425" spcFirstLastPara="1" rIns="91425" wrap="square" tIns="45700">
            <a:noAutofit/>
          </a:bodyPr>
          <a:lstStyle/>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métricas de</a:t>
            </a:r>
            <a:endParaRPr/>
          </a:p>
          <a:p>
            <a:pPr indent="0" lvl="0" marL="0" marR="0" rtl="0" algn="ctr">
              <a:lnSpc>
                <a:spcPct val="87000"/>
              </a:lnSpc>
              <a:spcBef>
                <a:spcPts val="0"/>
              </a:spcBef>
              <a:spcAft>
                <a:spcPts val="0"/>
              </a:spcAft>
              <a:buNone/>
            </a:pPr>
            <a:r>
              <a:rPr lang="en-US" sz="1200">
                <a:solidFill>
                  <a:schemeClr val="dk1"/>
                </a:solidFill>
                <a:latin typeface="Arial"/>
                <a:ea typeface="Arial"/>
                <a:cs typeface="Arial"/>
                <a:sym typeface="Arial"/>
              </a:rPr>
              <a:t>proyectos anteriores</a:t>
            </a:r>
            <a:endParaRPr/>
          </a:p>
        </p:txBody>
      </p:sp>
      <p:cxnSp>
        <p:nvCxnSpPr>
          <p:cNvPr id="961" name="Google Shape;961;p89"/>
          <p:cNvCxnSpPr>
            <a:stCxn id="955" idx="3"/>
            <a:endCxn id="956" idx="1"/>
          </p:cNvCxnSpPr>
          <p:nvPr/>
        </p:nvCxnSpPr>
        <p:spPr>
          <a:xfrm flipH="1" rot="10800000">
            <a:off x="3719613" y="2867013"/>
            <a:ext cx="660300" cy="396900"/>
          </a:xfrm>
          <a:prstGeom prst="straightConnector1">
            <a:avLst/>
          </a:prstGeom>
          <a:noFill/>
          <a:ln cap="flat" cmpd="sng" w="12700">
            <a:solidFill>
              <a:schemeClr val="dk1"/>
            </a:solidFill>
            <a:prstDash val="solid"/>
            <a:round/>
            <a:headEnd len="med" w="med" type="none"/>
            <a:tailEnd len="med" w="med" type="triangle"/>
          </a:ln>
        </p:spPr>
      </p:cxnSp>
      <p:cxnSp>
        <p:nvCxnSpPr>
          <p:cNvPr id="962" name="Google Shape;962;p89"/>
          <p:cNvCxnSpPr>
            <a:endCxn id="956" idx="0"/>
          </p:cNvCxnSpPr>
          <p:nvPr/>
        </p:nvCxnSpPr>
        <p:spPr>
          <a:xfrm>
            <a:off x="5332413" y="2271813"/>
            <a:ext cx="1033500" cy="469800"/>
          </a:xfrm>
          <a:prstGeom prst="straightConnector1">
            <a:avLst/>
          </a:prstGeom>
          <a:noFill/>
          <a:ln cap="flat" cmpd="sng" w="12700">
            <a:solidFill>
              <a:schemeClr val="dk1"/>
            </a:solidFill>
            <a:prstDash val="solid"/>
            <a:round/>
            <a:headEnd len="med" w="med" type="none"/>
            <a:tailEnd len="med" w="med" type="triangle"/>
          </a:ln>
        </p:spPr>
      </p:cxnSp>
      <p:cxnSp>
        <p:nvCxnSpPr>
          <p:cNvPr id="963" name="Google Shape;963;p89"/>
          <p:cNvCxnSpPr>
            <a:stCxn id="956" idx="2"/>
            <a:endCxn id="957" idx="0"/>
          </p:cNvCxnSpPr>
          <p:nvPr/>
        </p:nvCxnSpPr>
        <p:spPr>
          <a:xfrm>
            <a:off x="6365913" y="2992413"/>
            <a:ext cx="634200" cy="511200"/>
          </a:xfrm>
          <a:prstGeom prst="straightConnector1">
            <a:avLst/>
          </a:prstGeom>
          <a:noFill/>
          <a:ln cap="flat" cmpd="sng" w="12700">
            <a:solidFill>
              <a:schemeClr val="dk1"/>
            </a:solidFill>
            <a:prstDash val="solid"/>
            <a:round/>
            <a:headEnd len="med" w="med" type="none"/>
            <a:tailEnd len="med" w="med" type="triangle"/>
          </a:ln>
        </p:spPr>
      </p:cxnSp>
      <p:cxnSp>
        <p:nvCxnSpPr>
          <p:cNvPr id="964" name="Google Shape;964;p89"/>
          <p:cNvCxnSpPr>
            <a:stCxn id="957" idx="2"/>
            <a:endCxn id="958" idx="0"/>
          </p:cNvCxnSpPr>
          <p:nvPr/>
        </p:nvCxnSpPr>
        <p:spPr>
          <a:xfrm>
            <a:off x="7000113" y="3781413"/>
            <a:ext cx="77700" cy="560400"/>
          </a:xfrm>
          <a:prstGeom prst="straightConnector1">
            <a:avLst/>
          </a:prstGeom>
          <a:noFill/>
          <a:ln cap="flat" cmpd="sng" w="12700">
            <a:solidFill>
              <a:schemeClr val="dk1"/>
            </a:solidFill>
            <a:prstDash val="solid"/>
            <a:round/>
            <a:headEnd len="med" w="med" type="none"/>
            <a:tailEnd len="med" w="med" type="triangle"/>
          </a:ln>
        </p:spPr>
      </p:cxnSp>
      <p:cxnSp>
        <p:nvCxnSpPr>
          <p:cNvPr id="965" name="Google Shape;965;p89"/>
          <p:cNvCxnSpPr>
            <a:stCxn id="959" idx="3"/>
            <a:endCxn id="958" idx="2"/>
          </p:cNvCxnSpPr>
          <p:nvPr/>
        </p:nvCxnSpPr>
        <p:spPr>
          <a:xfrm flipH="1" rot="10800000">
            <a:off x="4913313" y="4910163"/>
            <a:ext cx="2164500" cy="338100"/>
          </a:xfrm>
          <a:prstGeom prst="bentConnector2">
            <a:avLst/>
          </a:prstGeom>
          <a:noFill/>
          <a:ln cap="flat" cmpd="sng" w="12700">
            <a:solidFill>
              <a:schemeClr val="dk1"/>
            </a:solidFill>
            <a:prstDash val="solid"/>
            <a:miter lim="800000"/>
            <a:headEnd len="med" w="med" type="none"/>
            <a:tailEnd len="med" w="med" type="triangle"/>
          </a:ln>
        </p:spPr>
      </p:cxnSp>
      <p:sp>
        <p:nvSpPr>
          <p:cNvPr id="966" name="Google Shape;966;p89"/>
          <p:cNvSpPr txBox="1"/>
          <p:nvPr>
            <p:ph type="title"/>
          </p:nvPr>
        </p:nvSpPr>
        <p:spPr>
          <a:xfrm>
            <a:off x="646113"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Estimació PF. Exemple</a:t>
            </a:r>
            <a:endParaRPr b="0" i="0" sz="4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5"/>
                                        </p:tgtEl>
                                        <p:attrNameLst>
                                          <p:attrName>style.visibility</p:attrName>
                                        </p:attrNameLst>
                                      </p:cBhvr>
                                      <p:to>
                                        <p:strVal val="visible"/>
                                      </p:to>
                                    </p:set>
                                    <p:anim calcmode="lin" valueType="num">
                                      <p:cBhvr additive="base">
                                        <p:cTn dur="500"/>
                                        <p:tgtEl>
                                          <p:spTgt spid="9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6"/>
                                        </p:tgtEl>
                                        <p:attrNameLst>
                                          <p:attrName>style.visibility</p:attrName>
                                        </p:attrNameLst>
                                      </p:cBhvr>
                                      <p:to>
                                        <p:strVal val="visible"/>
                                      </p:to>
                                    </p:set>
                                    <p:anim calcmode="lin" valueType="num">
                                      <p:cBhvr additive="base">
                                        <p:cTn dur="500"/>
                                        <p:tgtEl>
                                          <p:spTgt spid="9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7"/>
                                        </p:tgtEl>
                                        <p:attrNameLst>
                                          <p:attrName>style.visibility</p:attrName>
                                        </p:attrNameLst>
                                      </p:cBhvr>
                                      <p:to>
                                        <p:strVal val="visible"/>
                                      </p:to>
                                    </p:set>
                                    <p:anim calcmode="lin" valueType="num">
                                      <p:cBhvr additive="base">
                                        <p:cTn dur="500"/>
                                        <p:tgtEl>
                                          <p:spTgt spid="9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9"/>
                                        </p:tgtEl>
                                        <p:attrNameLst>
                                          <p:attrName>style.visibility</p:attrName>
                                        </p:attrNameLst>
                                      </p:cBhvr>
                                      <p:to>
                                        <p:strVal val="visible"/>
                                      </p:to>
                                    </p:set>
                                    <p:anim calcmode="lin" valueType="num">
                                      <p:cBhvr additive="base">
                                        <p:cTn dur="500"/>
                                        <p:tgtEl>
                                          <p:spTgt spid="9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90"/>
          <p:cNvSpPr txBox="1"/>
          <p:nvPr>
            <p:ph type="title"/>
          </p:nvPr>
        </p:nvSpPr>
        <p:spPr>
          <a:xfrm>
            <a:off x="457200" y="2743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 COCOMO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3" name="Shape 193"/>
        <p:cNvGrpSpPr/>
        <p:nvPr/>
      </p:nvGrpSpPr>
      <p:grpSpPr>
        <a:xfrm>
          <a:off x="0" y="0"/>
          <a:ext cx="0" cy="0"/>
          <a:chOff x="0" y="0"/>
          <a:chExt cx="0" cy="0"/>
        </a:xfrm>
      </p:grpSpPr>
      <p:sp>
        <p:nvSpPr>
          <p:cNvPr id="194" name="Google Shape;194;p3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lang="en-US">
                <a:latin typeface="Arial"/>
                <a:ea typeface="Arial"/>
                <a:cs typeface="Arial"/>
                <a:sym typeface="Arial"/>
              </a:rPr>
              <a:t>Mètode de Diagramació per Precedència (PDM)</a:t>
            </a:r>
            <a:endParaRPr/>
          </a:p>
        </p:txBody>
      </p:sp>
      <p:sp>
        <p:nvSpPr>
          <p:cNvPr id="195" name="Google Shape;195;p37"/>
          <p:cNvSpPr txBox="1"/>
          <p:nvPr>
            <p:ph idx="1" type="body"/>
          </p:nvPr>
        </p:nvSpPr>
        <p:spPr>
          <a:xfrm>
            <a:off x="468312" y="1989137"/>
            <a:ext cx="8496300" cy="43926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SzPts val="1800"/>
              <a:buChar char="•"/>
            </a:pPr>
            <a:r>
              <a:rPr lang="en-US" sz="1800"/>
              <a:t>És un mètode per crear un cronograma del projecte que utilitza caselles o rectangles, anomenats nodes, per a representar activitats, que es connecten amb fletxes que mostren les dependències. Aquesta tècnica també s'anomena activitat en el node, i és el mètode utilitzat per la majoria dels paquets de programari de gestió de projectes.</a:t>
            </a:r>
            <a:br>
              <a:rPr lang="en-US" sz="1800"/>
            </a:br>
            <a:br>
              <a:rPr lang="en-US" sz="1800"/>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COCOMO</a:t>
            </a:r>
            <a:endParaRPr/>
          </a:p>
        </p:txBody>
      </p:sp>
      <p:sp>
        <p:nvSpPr>
          <p:cNvPr id="979" name="Google Shape;979;p9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a:t>Creat per Barry W. </a:t>
            </a:r>
            <a:r>
              <a:rPr lang="en-US" sz="2960">
                <a:solidFill>
                  <a:srgbClr val="404040"/>
                </a:solidFill>
              </a:rPr>
              <a:t>Boehm</a:t>
            </a:r>
            <a:endParaRPr/>
          </a:p>
          <a:p>
            <a:pPr indent="-342900" lvl="0" marL="342900" rtl="0" algn="l">
              <a:lnSpc>
                <a:spcPct val="80000"/>
              </a:lnSpc>
              <a:spcBef>
                <a:spcPts val="592"/>
              </a:spcBef>
              <a:spcAft>
                <a:spcPts val="0"/>
              </a:spcAft>
              <a:buClr>
                <a:srgbClr val="404040"/>
              </a:buClr>
              <a:buSzPts val="2960"/>
              <a:buChar char="•"/>
            </a:pPr>
            <a:r>
              <a:rPr lang="en-US" sz="2960">
                <a:solidFill>
                  <a:srgbClr val="404040"/>
                </a:solidFill>
              </a:rPr>
              <a:t>Permet estimar l’esforç en homes-mes, i la durada del projecte.</a:t>
            </a:r>
            <a:endParaRPr/>
          </a:p>
          <a:p>
            <a:pPr indent="-342900" lvl="0" marL="342900" rtl="0" algn="l">
              <a:lnSpc>
                <a:spcPct val="80000"/>
              </a:lnSpc>
              <a:spcBef>
                <a:spcPts val="592"/>
              </a:spcBef>
              <a:spcAft>
                <a:spcPts val="0"/>
              </a:spcAft>
              <a:buClr>
                <a:srgbClr val="404040"/>
              </a:buClr>
              <a:buSzPts val="2960"/>
              <a:buChar char="•"/>
            </a:pPr>
            <a:r>
              <a:rPr lang="en-US" sz="2960">
                <a:solidFill>
                  <a:srgbClr val="404040"/>
                </a:solidFill>
              </a:rPr>
              <a:t>Inclou 3 submodels amb un nivell de detall cada vegada major → més alt el nivell més fiabilitat de l’estimació i més complexitat calculs</a:t>
            </a:r>
            <a:endParaRPr sz="2960">
              <a:solidFill>
                <a:srgbClr val="404040"/>
              </a:solidFill>
            </a:endParaRPr>
          </a:p>
          <a:p>
            <a:pPr indent="-342900" lvl="0" marL="342900" rtl="0" algn="l">
              <a:lnSpc>
                <a:spcPct val="80000"/>
              </a:lnSpc>
              <a:spcBef>
                <a:spcPts val="592"/>
              </a:spcBef>
              <a:spcAft>
                <a:spcPts val="0"/>
              </a:spcAft>
              <a:buClr>
                <a:srgbClr val="404040"/>
              </a:buClr>
              <a:buSzPts val="2960"/>
              <a:buChar char="•"/>
            </a:pPr>
            <a:r>
              <a:rPr lang="en-US" sz="2960">
                <a:solidFill>
                  <a:srgbClr val="404040"/>
                </a:solidFill>
              </a:rPr>
              <a:t>Basat en models d’estimacions matemàtiques</a:t>
            </a:r>
            <a:endParaRPr sz="2960">
              <a:solidFill>
                <a:srgbClr val="404040"/>
              </a:solidFill>
            </a:endParaRPr>
          </a:p>
          <a:p>
            <a:pPr indent="-342900" lvl="0" marL="342900" rtl="0" algn="l">
              <a:lnSpc>
                <a:spcPct val="80000"/>
              </a:lnSpc>
              <a:spcBef>
                <a:spcPts val="592"/>
              </a:spcBef>
              <a:spcAft>
                <a:spcPts val="0"/>
              </a:spcAft>
              <a:buClr>
                <a:srgbClr val="404040"/>
              </a:buClr>
              <a:buSzPts val="2960"/>
              <a:buChar char="•"/>
            </a:pPr>
            <a:r>
              <a:rPr lang="en-US" sz="2960">
                <a:solidFill>
                  <a:srgbClr val="404040"/>
                </a:solidFill>
              </a:rPr>
              <a:t>Orientat al producte final, no a fases intermitges</a:t>
            </a:r>
            <a:endParaRPr sz="2960">
              <a:solidFill>
                <a:srgbClr val="404040"/>
              </a:solidFill>
            </a:endParaRPr>
          </a:p>
          <a:p>
            <a:pPr indent="-342900" lvl="0" marL="342900" rtl="0" algn="l">
              <a:lnSpc>
                <a:spcPct val="80000"/>
              </a:lnSpc>
              <a:spcBef>
                <a:spcPts val="592"/>
              </a:spcBef>
              <a:spcAft>
                <a:spcPts val="0"/>
              </a:spcAft>
              <a:buClr>
                <a:srgbClr val="404040"/>
              </a:buClr>
              <a:buSzPts val="2960"/>
              <a:buChar char="•"/>
            </a:pPr>
            <a:r>
              <a:rPr lang="en-US" sz="2960">
                <a:solidFill>
                  <a:srgbClr val="404040"/>
                </a:solidFill>
              </a:rPr>
              <a:t>Es basa en la quantitat de línees de codi (LDC) del projecte</a:t>
            </a:r>
            <a:r>
              <a:rPr lang="en-US" sz="2960"/>
              <a:t> </a:t>
            </a:r>
            <a:endParaRPr sz="296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Google Shape;985;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Inconvenients COCOMO</a:t>
            </a:r>
            <a:endParaRPr/>
          </a:p>
        </p:txBody>
      </p:sp>
      <p:sp>
        <p:nvSpPr>
          <p:cNvPr id="986" name="Google Shape;986;p9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Comentaris en línees de codi</a:t>
            </a:r>
            <a:endParaRPr/>
          </a:p>
          <a:p>
            <a:pPr indent="-342900" lvl="0" marL="342900" rtl="0" algn="l">
              <a:spcBef>
                <a:spcPts val="640"/>
              </a:spcBef>
              <a:spcAft>
                <a:spcPts val="0"/>
              </a:spcAft>
              <a:buClr>
                <a:schemeClr val="dk1"/>
              </a:buClr>
              <a:buSzPts val="3200"/>
              <a:buChar char="•"/>
            </a:pPr>
            <a:r>
              <a:rPr lang="en-US"/>
              <a:t>Estimacions sobre un número de línees de codi variable</a:t>
            </a:r>
            <a:endParaRPr/>
          </a:p>
          <a:p>
            <a:pPr indent="-342900" lvl="0" marL="342900" rtl="0" algn="l">
              <a:spcBef>
                <a:spcPts val="640"/>
              </a:spcBef>
              <a:spcAft>
                <a:spcPts val="0"/>
              </a:spcAft>
              <a:buClr>
                <a:schemeClr val="dk1"/>
              </a:buClr>
              <a:buSzPts val="3200"/>
              <a:buChar char="•"/>
            </a:pPr>
            <a:r>
              <a:rPr lang="en-US"/>
              <a:t>No se li dona importància a la productivitat, referent amb el hàbits de treball</a:t>
            </a:r>
            <a:endParaRPr/>
          </a:p>
          <a:p>
            <a:pPr indent="-342900" lvl="0" marL="342900" rtl="0" algn="l">
              <a:spcBef>
                <a:spcPts val="640"/>
              </a:spcBef>
              <a:spcAft>
                <a:spcPts val="0"/>
              </a:spcAft>
              <a:buClr>
                <a:schemeClr val="dk1"/>
              </a:buClr>
              <a:buSzPts val="3200"/>
              <a:buChar char="•"/>
            </a:pPr>
            <a:r>
              <a:rPr lang="en-US"/>
              <a:t>Dificultat per contemplar els costos de revisions, reunions,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Submodels</a:t>
            </a:r>
            <a:endParaRPr/>
          </a:p>
        </p:txBody>
      </p:sp>
      <p:sp>
        <p:nvSpPr>
          <p:cNvPr id="993" name="Google Shape;993;p9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b="1" lang="en-US" sz="2720"/>
              <a:t>Model bàsic</a:t>
            </a:r>
            <a:r>
              <a:rPr lang="en-US" sz="2720"/>
              <a:t>:permet realitzar estimacions sobre els costos de desenvolupament de forma ràpida encara que sense molta precisió. Model estàtic que calcula l’esforç i durada del projecte en funció de les LDC estimades.</a:t>
            </a:r>
            <a:endParaRPr/>
          </a:p>
          <a:p>
            <a:pPr indent="-342900" lvl="0" marL="342900" rtl="0" algn="l">
              <a:lnSpc>
                <a:spcPct val="80000"/>
              </a:lnSpc>
              <a:spcBef>
                <a:spcPts val="544"/>
              </a:spcBef>
              <a:spcAft>
                <a:spcPts val="0"/>
              </a:spcAft>
              <a:buClr>
                <a:schemeClr val="dk1"/>
              </a:buClr>
              <a:buSzPts val="2720"/>
              <a:buChar char="•"/>
            </a:pPr>
            <a:r>
              <a:rPr b="1" lang="en-US" sz="2720"/>
              <a:t>Model intermedi: </a:t>
            </a:r>
            <a:r>
              <a:rPr lang="en-US" sz="2720"/>
              <a:t>té en compte aspectes que influeixen en el cost total del projecte com són: la qualitat i experiència del personal, les restriccions del maquinari, etc.</a:t>
            </a:r>
            <a:endParaRPr/>
          </a:p>
          <a:p>
            <a:pPr indent="-342900" lvl="0" marL="342900" rtl="0" algn="l">
              <a:lnSpc>
                <a:spcPct val="80000"/>
              </a:lnSpc>
              <a:spcBef>
                <a:spcPts val="544"/>
              </a:spcBef>
              <a:spcAft>
                <a:spcPts val="0"/>
              </a:spcAft>
              <a:buClr>
                <a:schemeClr val="dk1"/>
              </a:buClr>
              <a:buSzPts val="2720"/>
              <a:buChar char="•"/>
            </a:pPr>
            <a:r>
              <a:rPr b="1" lang="en-US" sz="2720"/>
              <a:t>Model detallat: </a:t>
            </a:r>
            <a:r>
              <a:rPr lang="en-US" sz="2720"/>
              <a:t>es considera la influència de cadascun dels anteriors aspectes en les diferents fases individuals del projecte.  </a:t>
            </a:r>
            <a:endParaRPr sz="272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 COCOMO</a:t>
            </a:r>
            <a:endParaRPr/>
          </a:p>
        </p:txBody>
      </p:sp>
      <p:sp>
        <p:nvSpPr>
          <p:cNvPr id="1000" name="Google Shape;1000;p9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Els projectes es poden classificar en:</a:t>
            </a:r>
            <a:endParaRPr/>
          </a:p>
          <a:p>
            <a:pPr indent="-285750" lvl="1" marL="742950" rtl="0" algn="l">
              <a:spcBef>
                <a:spcPts val="518"/>
              </a:spcBef>
              <a:spcAft>
                <a:spcPts val="0"/>
              </a:spcAft>
              <a:buClr>
                <a:schemeClr val="dk1"/>
              </a:buClr>
              <a:buSzPts val="2590"/>
              <a:buChar char="–"/>
            </a:pPr>
            <a:r>
              <a:rPr b="1" lang="en-US" sz="2590"/>
              <a:t>Model orgànic</a:t>
            </a:r>
            <a:r>
              <a:rPr lang="en-US" sz="2590"/>
              <a:t>: projectes de desenvolupament de programari menuts i senzills per a equips amb experiència</a:t>
            </a:r>
            <a:endParaRPr sz="2590"/>
          </a:p>
          <a:p>
            <a:pPr indent="-285750" lvl="1" marL="742950" rtl="0" algn="l">
              <a:spcBef>
                <a:spcPts val="518"/>
              </a:spcBef>
              <a:spcAft>
                <a:spcPts val="0"/>
              </a:spcAft>
              <a:buClr>
                <a:schemeClr val="dk1"/>
              </a:buClr>
              <a:buSzPts val="2590"/>
              <a:buChar char="–"/>
            </a:pPr>
            <a:r>
              <a:rPr b="1" lang="en-US" sz="2590"/>
              <a:t>Model semi-acoblat: </a:t>
            </a:r>
            <a:r>
              <a:rPr lang="en-US" sz="2590"/>
              <a:t>projectes de desenvolupament de programari mitjans en grandària i complexitat.</a:t>
            </a:r>
            <a:endParaRPr/>
          </a:p>
          <a:p>
            <a:pPr indent="-285750" lvl="1" marL="742950" rtl="0" algn="l">
              <a:spcBef>
                <a:spcPts val="518"/>
              </a:spcBef>
              <a:spcAft>
                <a:spcPts val="0"/>
              </a:spcAft>
              <a:buClr>
                <a:schemeClr val="dk1"/>
              </a:buClr>
              <a:buSzPts val="2590"/>
              <a:buChar char="–"/>
            </a:pPr>
            <a:r>
              <a:rPr b="1" lang="en-US" sz="2590"/>
              <a:t>Model encastat: </a:t>
            </a:r>
            <a:r>
              <a:rPr lang="en-US" sz="2590"/>
              <a:t>projectes de desenvolupament de programari que han de ser desenvolupats amb fortes restriccions de maquinari, de programari i operatives.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 bàsic</a:t>
            </a:r>
            <a:endParaRPr/>
          </a:p>
        </p:txBody>
      </p:sp>
      <p:sp>
        <p:nvSpPr>
          <p:cNvPr id="1007" name="Google Shape;1007;p9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Utilitza les variables a, b, c y dque varien en funció model projecte:  </a:t>
            </a:r>
            <a:endParaRPr/>
          </a:p>
        </p:txBody>
      </p:sp>
      <p:pic>
        <p:nvPicPr>
          <p:cNvPr descr="Captura de pantalla 2013-10-28 a las 12.15.20.png" id="1008" name="Google Shape;1008;p95"/>
          <p:cNvPicPr preferRelativeResize="0"/>
          <p:nvPr/>
        </p:nvPicPr>
        <p:blipFill rotWithShape="1">
          <a:blip r:embed="rId3">
            <a:alphaModFix/>
          </a:blip>
          <a:srcRect b="0" l="0" r="0" t="0"/>
          <a:stretch/>
        </p:blipFill>
        <p:spPr>
          <a:xfrm>
            <a:off x="558800" y="4260850"/>
            <a:ext cx="8128000" cy="2108200"/>
          </a:xfrm>
          <a:prstGeom prst="rect">
            <a:avLst/>
          </a:prstGeom>
          <a:noFill/>
          <a:ln>
            <a:noFill/>
          </a:ln>
        </p:spPr>
      </p:pic>
      <p:pic>
        <p:nvPicPr>
          <p:cNvPr descr="Captura de pantalla 2013-10-28 a las 12.16.00.png" id="1009" name="Google Shape;1009;p95"/>
          <p:cNvPicPr preferRelativeResize="0"/>
          <p:nvPr/>
        </p:nvPicPr>
        <p:blipFill rotWithShape="1">
          <a:blip r:embed="rId4">
            <a:alphaModFix/>
          </a:blip>
          <a:srcRect b="0" l="0" r="0" t="0"/>
          <a:stretch/>
        </p:blipFill>
        <p:spPr>
          <a:xfrm>
            <a:off x="558800" y="2597150"/>
            <a:ext cx="3594100" cy="1663700"/>
          </a:xfrm>
          <a:prstGeom prst="rect">
            <a:avLst/>
          </a:prstGeom>
          <a:noFill/>
          <a:ln>
            <a:noFill/>
          </a:ln>
        </p:spPr>
      </p:pic>
      <p:sp>
        <p:nvSpPr>
          <p:cNvPr id="1010" name="Google Shape;1010;p95"/>
          <p:cNvSpPr txBox="1"/>
          <p:nvPr/>
        </p:nvSpPr>
        <p:spPr>
          <a:xfrm>
            <a:off x="4267200" y="2971800"/>
            <a:ext cx="44196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 esforç home-mes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temps de desenvolupament en mesos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KLDC = nombre de LDC estimades en milers</a:t>
            </a:r>
            <a:endParaRPr sz="1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 bàsic</a:t>
            </a:r>
            <a:endParaRPr/>
          </a:p>
        </p:txBody>
      </p:sp>
      <p:sp>
        <p:nvSpPr>
          <p:cNvPr id="1017" name="Google Shape;1017;p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Persones necessàries:</a:t>
            </a:r>
            <a:endParaRPr/>
          </a:p>
          <a:p>
            <a:pPr indent="-228600" lvl="3" marL="1600200" rtl="0" algn="l">
              <a:spcBef>
                <a:spcPts val="640"/>
              </a:spcBef>
              <a:spcAft>
                <a:spcPts val="0"/>
              </a:spcAft>
              <a:buClr>
                <a:schemeClr val="dk1"/>
              </a:buClr>
              <a:buSzPts val="3200"/>
              <a:buNone/>
            </a:pPr>
            <a:r>
              <a:rPr b="1" lang="en-US" sz="3200"/>
              <a:t>CosteH</a:t>
            </a:r>
            <a:r>
              <a:rPr lang="en-US" sz="3200"/>
              <a:t> = E/D</a:t>
            </a:r>
            <a:endParaRPr/>
          </a:p>
          <a:p>
            <a:pPr indent="-342900" lvl="0" marL="342900" rtl="0" algn="l">
              <a:spcBef>
                <a:spcPts val="640"/>
              </a:spcBef>
              <a:spcAft>
                <a:spcPts val="0"/>
              </a:spcAft>
              <a:buClr>
                <a:schemeClr val="dk1"/>
              </a:buClr>
              <a:buSzPts val="3200"/>
              <a:buChar char="•"/>
            </a:pPr>
            <a:r>
              <a:rPr lang="en-US"/>
              <a:t>Cost del projecte:</a:t>
            </a:r>
            <a:endParaRPr/>
          </a:p>
          <a:p>
            <a:pPr indent="-228600" lvl="3" marL="1600200" rtl="0" algn="l">
              <a:spcBef>
                <a:spcPts val="640"/>
              </a:spcBef>
              <a:spcAft>
                <a:spcPts val="0"/>
              </a:spcAft>
              <a:buClr>
                <a:schemeClr val="dk1"/>
              </a:buClr>
              <a:buSzPts val="3200"/>
              <a:buNone/>
            </a:pPr>
            <a:r>
              <a:rPr b="1" lang="en-US" sz="3200"/>
              <a:t>CosteM</a:t>
            </a:r>
            <a:r>
              <a:rPr lang="en-US" sz="3200"/>
              <a:t> = CosteH * </a:t>
            </a:r>
            <a:r>
              <a:rPr i="1" lang="en-US" sz="3200"/>
              <a:t>Salari mig</a:t>
            </a:r>
            <a:endParaRPr sz="3200">
              <a:solidFill>
                <a:srgbClr val="404040"/>
              </a:solidFill>
            </a:endParaRPr>
          </a:p>
          <a:p>
            <a:pPr indent="-342900" lvl="0" marL="342900" rtl="0" algn="l">
              <a:spcBef>
                <a:spcPts val="640"/>
              </a:spcBef>
              <a:spcAft>
                <a:spcPts val="0"/>
              </a:spcAft>
              <a:buClr>
                <a:schemeClr val="dk1"/>
              </a:buClr>
              <a:buSzPts val="3200"/>
              <a:buNone/>
            </a:pPr>
            <a:r>
              <a:rPr lang="en-US"/>
              <a:t> </a:t>
            </a:r>
            <a:endParaRPr/>
          </a:p>
          <a:p>
            <a:pPr indent="-285750" lvl="1" marL="742950" rtl="0" algn="l">
              <a:spcBef>
                <a:spcPts val="560"/>
              </a:spcBef>
              <a:spcAft>
                <a:spcPts val="0"/>
              </a:spcAft>
              <a:buClr>
                <a:schemeClr val="dk1"/>
              </a:buClr>
              <a:buSzPts val="2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Google Shape;1023;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Exemple d’estimació</a:t>
            </a:r>
            <a:endParaRPr/>
          </a:p>
        </p:txBody>
      </p:sp>
      <p:sp>
        <p:nvSpPr>
          <p:cNvPr id="1024" name="Google Shape;1024;p9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Volem desenvolupar un software de no molta dificultat amb les següents restriccions:</a:t>
            </a:r>
            <a:endParaRPr/>
          </a:p>
          <a:p>
            <a:pPr indent="-285750" lvl="1" marL="742950" rtl="0" algn="l">
              <a:spcBef>
                <a:spcPts val="560"/>
              </a:spcBef>
              <a:spcAft>
                <a:spcPts val="0"/>
              </a:spcAft>
              <a:buClr>
                <a:schemeClr val="dk1"/>
              </a:buClr>
              <a:buSzPts val="2800"/>
              <a:buChar char="–"/>
            </a:pPr>
            <a:r>
              <a:rPr lang="en-US"/>
              <a:t>3 mesos per el desenvolupament del projecte software</a:t>
            </a:r>
            <a:endParaRPr/>
          </a:p>
          <a:p>
            <a:pPr indent="-285750" lvl="1" marL="742950" rtl="0" algn="l">
              <a:spcBef>
                <a:spcPts val="560"/>
              </a:spcBef>
              <a:spcAft>
                <a:spcPts val="0"/>
              </a:spcAft>
              <a:buClr>
                <a:schemeClr val="dk1"/>
              </a:buClr>
              <a:buSzPts val="2800"/>
              <a:buChar char="–"/>
            </a:pPr>
            <a:r>
              <a:rPr lang="en-US"/>
              <a:t>Deu estar implementat en el llenguatge Visual Basic</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98"/>
          <p:cNvSpPr txBox="1"/>
          <p:nvPr>
            <p:ph idx="1" type="body"/>
          </p:nvPr>
        </p:nvSpPr>
        <p:spPr>
          <a:xfrm>
            <a:off x="990600" y="1600200"/>
            <a:ext cx="6758100" cy="452610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404040"/>
              </a:buClr>
              <a:buSzPts val="2800"/>
              <a:buFont typeface="Arial"/>
              <a:buChar char="•"/>
            </a:pPr>
            <a:r>
              <a:rPr lang="en-US">
                <a:solidFill>
                  <a:srgbClr val="404040"/>
                </a:solidFill>
              </a:rPr>
              <a:t>Càlcul de l’esforç:</a:t>
            </a:r>
            <a:endParaRPr/>
          </a:p>
          <a:p>
            <a:pPr indent="-342900" lvl="1" marL="342900" rtl="0" algn="l">
              <a:spcBef>
                <a:spcPts val="480"/>
              </a:spcBef>
              <a:spcAft>
                <a:spcPts val="0"/>
              </a:spcAft>
              <a:buClr>
                <a:srgbClr val="404040"/>
              </a:buClr>
              <a:buSzPts val="2400"/>
              <a:buFont typeface="Arial"/>
              <a:buNone/>
            </a:pPr>
            <a:r>
              <a:rPr lang="en-US" sz="2400">
                <a:solidFill>
                  <a:srgbClr val="404040"/>
                </a:solidFill>
              </a:rPr>
              <a:t>Necessitem </a:t>
            </a:r>
            <a:r>
              <a:rPr lang="en-US" sz="2400"/>
              <a:t>trobar la variable KDLC. </a:t>
            </a:r>
            <a:endParaRPr/>
          </a:p>
          <a:p>
            <a:pPr indent="-342900" lvl="1" marL="342900" rtl="0" algn="l">
              <a:spcBef>
                <a:spcPts val="480"/>
              </a:spcBef>
              <a:spcAft>
                <a:spcPts val="0"/>
              </a:spcAft>
              <a:buClr>
                <a:schemeClr val="dk1"/>
              </a:buClr>
              <a:buSzPts val="2400"/>
              <a:buFont typeface="Arial"/>
              <a:buNone/>
            </a:pPr>
            <a:r>
              <a:rPr lang="en-US" sz="2400"/>
              <a:t>PF = Punt de Funció (assumim 261,63) </a:t>
            </a:r>
            <a:endParaRPr/>
          </a:p>
          <a:p>
            <a:pPr indent="-342900" lvl="1" marL="342900" rtl="0" algn="l">
              <a:spcBef>
                <a:spcPts val="480"/>
              </a:spcBef>
              <a:spcAft>
                <a:spcPts val="0"/>
              </a:spcAft>
              <a:buClr>
                <a:schemeClr val="dk1"/>
              </a:buClr>
              <a:buSzPts val="2400"/>
              <a:buFont typeface="Arial"/>
              <a:buNone/>
            </a:pPr>
            <a:r>
              <a:rPr lang="en-US" sz="2400"/>
              <a:t> </a:t>
            </a:r>
            <a:endParaRPr/>
          </a:p>
          <a:p>
            <a:pPr indent="-342900" lvl="0" marL="342900" rtl="0" algn="l">
              <a:spcBef>
                <a:spcPts val="640"/>
              </a:spcBef>
              <a:spcAft>
                <a:spcPts val="0"/>
              </a:spcAft>
              <a:buClr>
                <a:schemeClr val="dk1"/>
              </a:buClr>
              <a:buSzPts val="3200"/>
              <a:buFont typeface="Arial"/>
              <a:buNone/>
            </a:pPr>
            <a:r>
              <a:t/>
            </a:r>
            <a:endParaRPr>
              <a:solidFill>
                <a:srgbClr val="404040"/>
              </a:solidFill>
            </a:endParaRPr>
          </a:p>
          <a:p>
            <a:pPr indent="-342900" lvl="0" marL="342900" rtl="0" algn="l">
              <a:spcBef>
                <a:spcPts val="640"/>
              </a:spcBef>
              <a:spcAft>
                <a:spcPts val="0"/>
              </a:spcAft>
              <a:buClr>
                <a:schemeClr val="dk1"/>
              </a:buClr>
              <a:buSzPts val="3200"/>
              <a:buFont typeface="Arial"/>
              <a:buNone/>
            </a:pPr>
            <a:r>
              <a:t/>
            </a:r>
            <a:endParaRPr>
              <a:solidFill>
                <a:srgbClr val="404040"/>
              </a:solidFill>
            </a:endParaRPr>
          </a:p>
        </p:txBody>
      </p:sp>
      <p:graphicFrame>
        <p:nvGraphicFramePr>
          <p:cNvPr id="1031" name="Google Shape;1031;p98"/>
          <p:cNvGraphicFramePr/>
          <p:nvPr/>
        </p:nvGraphicFramePr>
        <p:xfrm>
          <a:off x="2786063" y="3124200"/>
          <a:ext cx="3000000" cy="3000000"/>
        </p:xfrm>
        <a:graphic>
          <a:graphicData uri="http://schemas.openxmlformats.org/drawingml/2006/table">
            <a:tbl>
              <a:tblPr>
                <a:noFill/>
                <a:tableStyleId>{3B7C2A31-5A33-40DC-AC9E-306492F2032E}</a:tableStyleId>
              </a:tblPr>
              <a:tblGrid>
                <a:gridCol w="2700325"/>
                <a:gridCol w="2700350"/>
              </a:tblGrid>
              <a:tr h="360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LENGUAJE</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LDC/PF</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r>
              <a:tr h="361950">
                <a:tc>
                  <a:txBody>
                    <a:bodyPr/>
                    <a:lstStyle/>
                    <a:p>
                      <a:pPr indent="0" lvl="0" marL="0" marR="0" rtl="0" algn="l">
                        <a:lnSpc>
                          <a:spcPct val="100000"/>
                        </a:lnSpc>
                        <a:spcBef>
                          <a:spcPts val="0"/>
                        </a:spcBef>
                        <a:spcAft>
                          <a:spcPts val="0"/>
                        </a:spcAft>
                        <a:buClr>
                          <a:schemeClr val="dk1"/>
                        </a:buClr>
                        <a:buSzPts val="1200"/>
                        <a:buFont typeface="Arimo"/>
                        <a:buNone/>
                      </a:pPr>
                      <a:r>
                        <a:rPr b="1" i="0" lang="en-US" sz="1200" u="none" cap="none" strike="noStrike">
                          <a:solidFill>
                            <a:schemeClr val="dk1"/>
                          </a:solidFill>
                          <a:latin typeface="Arimo"/>
                          <a:ea typeface="Arimo"/>
                          <a:cs typeface="Arimo"/>
                          <a:sym typeface="Arimo"/>
                        </a:rPr>
                        <a:t>Ensamblador</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320</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150</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COBOL</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105</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Pascal</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91</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Prolog/LISP</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64</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64</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Visual Basic</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32</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SQL</a:t>
                      </a:r>
                      <a:endParaRPr b="0" i="0" sz="1800" u="none" cap="none" strike="noStrike">
                        <a:solidFill>
                          <a:schemeClr val="dk1"/>
                        </a:solidFill>
                        <a:latin typeface="Arial"/>
                        <a:ea typeface="Arial"/>
                        <a:cs typeface="Arial"/>
                        <a:sym typeface="Arial"/>
                      </a:endParaRPr>
                    </a:p>
                  </a:txBody>
                  <a:tcPr marT="45725" marB="45725" marR="91450" marL="91450">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A5C2F1"/>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12</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1032" name="Google Shape;1032;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Exemple d’estimació</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99"/>
          <p:cNvSpPr txBox="1"/>
          <p:nvPr>
            <p:ph idx="1" type="body"/>
          </p:nvPr>
        </p:nvSpPr>
        <p:spPr>
          <a:xfrm>
            <a:off x="1447800" y="1570038"/>
            <a:ext cx="6758100" cy="4526100"/>
          </a:xfrm>
          <a:prstGeom prst="rect">
            <a:avLst/>
          </a:prstGeom>
          <a:noFill/>
          <a:ln>
            <a:noFill/>
          </a:ln>
        </p:spPr>
        <p:txBody>
          <a:bodyPr anchorCtr="0" anchor="t" bIns="45700" lIns="91425" spcFirstLastPara="1" rIns="91425" wrap="square" tIns="45700">
            <a:noAutofit/>
          </a:bodyPr>
          <a:lstStyle/>
          <a:p>
            <a:pPr indent="-133350" lvl="1" marL="742950" rtl="0" algn="l">
              <a:spcBef>
                <a:spcPts val="0"/>
              </a:spcBef>
              <a:spcAft>
                <a:spcPts val="0"/>
              </a:spcAft>
              <a:buClr>
                <a:schemeClr val="dk1"/>
              </a:buClr>
              <a:buSzPts val="2400"/>
              <a:buNone/>
            </a:pPr>
            <a:r>
              <a:t/>
            </a:r>
            <a:endParaRPr b="1" sz="2400">
              <a:solidFill>
                <a:srgbClr val="FF3300"/>
              </a:solidFill>
            </a:endParaRPr>
          </a:p>
          <a:p>
            <a:pPr indent="-133350" lvl="1" marL="742950" rtl="0" algn="l">
              <a:spcBef>
                <a:spcPts val="480"/>
              </a:spcBef>
              <a:spcAft>
                <a:spcPts val="0"/>
              </a:spcAft>
              <a:buClr>
                <a:schemeClr val="dk1"/>
              </a:buClr>
              <a:buSzPts val="2400"/>
              <a:buNone/>
            </a:pPr>
            <a:r>
              <a:t/>
            </a:r>
            <a:endParaRPr b="1" sz="2400">
              <a:solidFill>
                <a:srgbClr val="FF3300"/>
              </a:solidFill>
            </a:endParaRPr>
          </a:p>
          <a:p>
            <a:pPr indent="-285750" lvl="1" marL="742950" rtl="0" algn="l">
              <a:spcBef>
                <a:spcPts val="640"/>
              </a:spcBef>
              <a:spcAft>
                <a:spcPts val="0"/>
              </a:spcAft>
              <a:buClr>
                <a:srgbClr val="FF3300"/>
              </a:buClr>
              <a:buSzPts val="2400"/>
              <a:buChar char="–"/>
            </a:pPr>
            <a:r>
              <a:rPr b="1" lang="en-US" sz="2400">
                <a:solidFill>
                  <a:srgbClr val="FF3300"/>
                </a:solidFill>
              </a:rPr>
              <a:t>KLDC</a:t>
            </a:r>
            <a:r>
              <a:rPr lang="en-US" sz="2400"/>
              <a:t> = (PF * Líneas de código por cada PF)/1000 = (261,36*32)/1000 =  </a:t>
            </a:r>
            <a:r>
              <a:rPr b="1" lang="en-US" sz="2400">
                <a:solidFill>
                  <a:srgbClr val="FF3300"/>
                </a:solidFill>
              </a:rPr>
              <a:t>8,363</a:t>
            </a:r>
            <a:r>
              <a:rPr lang="en-US" sz="3200"/>
              <a:t> </a:t>
            </a:r>
            <a:endParaRPr/>
          </a:p>
          <a:p>
            <a:pPr indent="-82550" lvl="1" marL="742950" rtl="0" algn="l">
              <a:spcBef>
                <a:spcPts val="640"/>
              </a:spcBef>
              <a:spcAft>
                <a:spcPts val="0"/>
              </a:spcAft>
              <a:buClr>
                <a:schemeClr val="dk1"/>
              </a:buClr>
              <a:buSzPts val="3200"/>
              <a:buNone/>
            </a:pPr>
            <a:r>
              <a:t/>
            </a:r>
            <a:endParaRPr sz="3200"/>
          </a:p>
          <a:p>
            <a:pPr indent="-285750" lvl="1" marL="742950" rtl="0" algn="l">
              <a:spcBef>
                <a:spcPts val="560"/>
              </a:spcBef>
              <a:spcAft>
                <a:spcPts val="0"/>
              </a:spcAft>
              <a:buClr>
                <a:schemeClr val="dk1"/>
              </a:buClr>
              <a:buSzPts val="2800"/>
              <a:buChar char="–"/>
            </a:pPr>
            <a:r>
              <a:rPr lang="en-US"/>
              <a:t>Triem el tipus Orgànic ja que el nostre projecte no supera les 50 KLDC i és el més apropiat en aquest cas.  </a:t>
            </a:r>
            <a:endParaRPr/>
          </a:p>
        </p:txBody>
      </p:sp>
      <p:sp>
        <p:nvSpPr>
          <p:cNvPr id="1039" name="Google Shape;1039;p99"/>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Exemple d’estimació</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100"/>
          <p:cNvSpPr txBox="1"/>
          <p:nvPr>
            <p:ph idx="1" type="body"/>
          </p:nvPr>
        </p:nvSpPr>
        <p:spPr>
          <a:xfrm>
            <a:off x="1928813" y="1600200"/>
            <a:ext cx="6758100" cy="452610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chemeClr val="dk1"/>
              </a:buClr>
              <a:buSzPts val="2800"/>
              <a:buFont typeface="Arial"/>
              <a:buChar char="•"/>
            </a:pPr>
            <a:r>
              <a:rPr lang="en-US"/>
              <a:t>Coeficients:</a:t>
            </a:r>
            <a:endParaRPr/>
          </a:p>
          <a:p>
            <a:pPr indent="-342900" lvl="0" marL="342900" rtl="0" algn="l">
              <a:spcBef>
                <a:spcPts val="640"/>
              </a:spcBef>
              <a:spcAft>
                <a:spcPts val="0"/>
              </a:spcAft>
              <a:buClr>
                <a:schemeClr val="dk1"/>
              </a:buClr>
              <a:buSzPts val="3200"/>
              <a:buFont typeface="Arial"/>
              <a:buNone/>
            </a:pPr>
            <a:r>
              <a:t/>
            </a:r>
            <a:endParaRPr>
              <a:solidFill>
                <a:srgbClr val="404040"/>
              </a:solidFill>
            </a:endParaRPr>
          </a:p>
        </p:txBody>
      </p:sp>
      <p:pic>
        <p:nvPicPr>
          <p:cNvPr descr="Captura de pantalla 2013-10-28 a las 12.15.20.png" id="1046" name="Google Shape;1046;p100"/>
          <p:cNvPicPr preferRelativeResize="0"/>
          <p:nvPr/>
        </p:nvPicPr>
        <p:blipFill rotWithShape="1">
          <a:blip r:embed="rId3">
            <a:alphaModFix/>
          </a:blip>
          <a:srcRect b="0" l="0" r="0" t="0"/>
          <a:stretch/>
        </p:blipFill>
        <p:spPr>
          <a:xfrm>
            <a:off x="1066800" y="2667000"/>
            <a:ext cx="7050795" cy="1828800"/>
          </a:xfrm>
          <a:prstGeom prst="rect">
            <a:avLst/>
          </a:prstGeom>
          <a:noFill/>
          <a:ln>
            <a:noFill/>
          </a:ln>
        </p:spPr>
      </p:pic>
      <p:sp>
        <p:nvSpPr>
          <p:cNvPr id="1047" name="Google Shape;1047;p100"/>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Exemple d’estimació</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38"/>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Tip</a:t>
            </a:r>
            <a:r>
              <a:rPr lang="en-US"/>
              <a:t>u</a:t>
            </a:r>
            <a:r>
              <a:rPr b="0" i="0" lang="en-US" sz="4400" u="none">
                <a:solidFill>
                  <a:schemeClr val="dk1"/>
                </a:solidFill>
                <a:latin typeface="Calibri"/>
                <a:ea typeface="Calibri"/>
                <a:cs typeface="Calibri"/>
                <a:sym typeface="Calibri"/>
              </a:rPr>
              <a:t>s de Relacions</a:t>
            </a:r>
            <a:endParaRPr/>
          </a:p>
        </p:txBody>
      </p:sp>
      <p:sp>
        <p:nvSpPr>
          <p:cNvPr id="202" name="Google Shape;202;p38"/>
          <p:cNvSpPr txBox="1"/>
          <p:nvPr>
            <p:ph idx="1" type="body"/>
          </p:nvPr>
        </p:nvSpPr>
        <p:spPr>
          <a:xfrm>
            <a:off x="236537" y="981075"/>
            <a:ext cx="8642350" cy="56165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(FS) </a:t>
            </a:r>
            <a:r>
              <a:rPr lang="en-US" sz="2400"/>
              <a:t>Final </a:t>
            </a:r>
            <a:r>
              <a:rPr b="0" i="0" lang="en-US" sz="2400" u="none">
                <a:solidFill>
                  <a:schemeClr val="dk1"/>
                </a:solidFill>
                <a:latin typeface="Calibri"/>
                <a:ea typeface="Calibri"/>
                <a:cs typeface="Calibri"/>
                <a:sym typeface="Calibri"/>
              </a:rPr>
              <a:t>– Inici. </a:t>
            </a:r>
            <a:r>
              <a:rPr lang="en-US" sz="2400"/>
              <a:t>L'activitat A ha d'acabar perquè l'activitat B iniciï</a:t>
            </a:r>
            <a:endParaRPr sz="2400"/>
          </a:p>
          <a:p>
            <a:pPr indent="0" lvl="0" marL="342900" marR="0" rtl="0" algn="l">
              <a:lnSpc>
                <a:spcPct val="100000"/>
              </a:lnSpc>
              <a:spcBef>
                <a:spcPts val="0"/>
              </a:spcBef>
              <a:spcAft>
                <a:spcPts val="0"/>
              </a:spcAft>
              <a:buNone/>
            </a:pPr>
            <a:r>
              <a:t/>
            </a:r>
            <a:endParaRPr sz="2400"/>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sz="2000">
              <a:solidFill>
                <a:srgbClr val="FF3300"/>
              </a:solidFill>
            </a:endParaRPr>
          </a:p>
          <a:p>
            <a:pPr indent="-285750" lvl="1" marL="742950" marR="0" rtl="0" algn="l">
              <a:lnSpc>
                <a:spcPct val="100000"/>
              </a:lnSpc>
              <a:spcBef>
                <a:spcPts val="400"/>
              </a:spcBef>
              <a:spcAft>
                <a:spcPts val="0"/>
              </a:spcAft>
              <a:buClr>
                <a:srgbClr val="FF3300"/>
              </a:buClr>
              <a:buSzPts val="2000"/>
              <a:buChar char="–"/>
            </a:pPr>
            <a:r>
              <a:rPr lang="en-US" sz="2000">
                <a:solidFill>
                  <a:srgbClr val="FF3300"/>
                </a:solidFill>
              </a:rPr>
              <a:t>L'anestèsia deu fer efecte abans d'iniciar l'operació.</a:t>
            </a:r>
            <a:endParaRPr sz="2000">
              <a:solidFill>
                <a:srgbClr val="FF3300"/>
              </a:solidFill>
            </a:endParaRPr>
          </a:p>
          <a:p>
            <a:pPr indent="0" lvl="0" marL="0" marR="0" rtl="0" algn="l">
              <a:lnSpc>
                <a:spcPct val="100000"/>
              </a:lnSpc>
              <a:spcBef>
                <a:spcPts val="400"/>
              </a:spcBef>
              <a:spcAft>
                <a:spcPts val="0"/>
              </a:spcAft>
              <a:buNone/>
            </a:pPr>
            <a:r>
              <a:t/>
            </a:r>
            <a:endParaRPr sz="2000">
              <a:solidFill>
                <a:srgbClr val="FF3300"/>
              </a:solidFil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(SS) Inici – Inici. L</a:t>
            </a:r>
            <a:r>
              <a:rPr lang="en-US" sz="2400"/>
              <a:t>’</a:t>
            </a:r>
            <a:r>
              <a:rPr b="0" i="0" lang="en-US" sz="2400" u="none">
                <a:solidFill>
                  <a:schemeClr val="dk1"/>
                </a:solidFill>
                <a:latin typeface="Calibri"/>
                <a:ea typeface="Calibri"/>
                <a:cs typeface="Calibri"/>
                <a:sym typeface="Calibri"/>
              </a:rPr>
              <a:t>activi</a:t>
            </a:r>
            <a:r>
              <a:rPr lang="en-US" sz="2400"/>
              <a:t>t</a:t>
            </a:r>
            <a:r>
              <a:rPr b="0" i="0" lang="en-US" sz="2400" u="none">
                <a:solidFill>
                  <a:schemeClr val="dk1"/>
                </a:solidFill>
                <a:latin typeface="Calibri"/>
                <a:ea typeface="Calibri"/>
                <a:cs typeface="Calibri"/>
                <a:sym typeface="Calibri"/>
              </a:rPr>
              <a:t>a</a:t>
            </a:r>
            <a:r>
              <a:rPr lang="en-US" sz="2400"/>
              <a:t>t</a:t>
            </a:r>
            <a:r>
              <a:rPr b="0" i="0" lang="en-US" sz="2400" u="none">
                <a:solidFill>
                  <a:schemeClr val="dk1"/>
                </a:solidFill>
                <a:latin typeface="Calibri"/>
                <a:ea typeface="Calibri"/>
                <a:cs typeface="Calibri"/>
                <a:sym typeface="Calibri"/>
              </a:rPr>
              <a:t> A </a:t>
            </a:r>
            <a:r>
              <a:rPr lang="en-US" sz="2400"/>
              <a:t> ha d’</a:t>
            </a:r>
            <a:r>
              <a:rPr b="0" i="0" lang="en-US" sz="2400" u="none">
                <a:solidFill>
                  <a:schemeClr val="dk1"/>
                </a:solidFill>
                <a:latin typeface="Calibri"/>
                <a:ea typeface="Calibri"/>
                <a:cs typeface="Calibri"/>
                <a:sym typeface="Calibri"/>
              </a:rPr>
              <a:t>iniciar-se en conjunt </a:t>
            </a:r>
            <a:r>
              <a:rPr lang="en-US" sz="2400"/>
              <a:t>amb</a:t>
            </a:r>
            <a:r>
              <a:rPr b="0" i="0" lang="en-US" sz="2400" u="none">
                <a:solidFill>
                  <a:schemeClr val="dk1"/>
                </a:solidFill>
                <a:latin typeface="Calibri"/>
                <a:ea typeface="Calibri"/>
                <a:cs typeface="Calibri"/>
                <a:sym typeface="Calibri"/>
              </a:rPr>
              <a:t> l</a:t>
            </a:r>
            <a:r>
              <a:rPr lang="en-US" sz="2400"/>
              <a:t>’</a:t>
            </a:r>
            <a:r>
              <a:rPr b="0" i="0" lang="en-US" sz="2400" u="none">
                <a:solidFill>
                  <a:schemeClr val="dk1"/>
                </a:solidFill>
                <a:latin typeface="Calibri"/>
                <a:ea typeface="Calibri"/>
                <a:cs typeface="Calibri"/>
                <a:sym typeface="Calibri"/>
              </a:rPr>
              <a:t>activi</a:t>
            </a:r>
            <a:r>
              <a:rPr lang="en-US" sz="2400"/>
              <a:t>t</a:t>
            </a:r>
            <a:r>
              <a:rPr b="0" i="0" lang="en-US" sz="2400" u="none">
                <a:solidFill>
                  <a:schemeClr val="dk1"/>
                </a:solidFill>
                <a:latin typeface="Calibri"/>
                <a:ea typeface="Calibri"/>
                <a:cs typeface="Calibri"/>
                <a:sym typeface="Calibri"/>
              </a:rPr>
              <a:t>a</a:t>
            </a:r>
            <a:r>
              <a:rPr lang="en-US" sz="2400"/>
              <a:t>t</a:t>
            </a:r>
            <a:r>
              <a:rPr b="0" i="0" lang="en-US" sz="2400" u="none">
                <a:solidFill>
                  <a:schemeClr val="dk1"/>
                </a:solidFill>
                <a:latin typeface="Calibri"/>
                <a:ea typeface="Calibri"/>
                <a:cs typeface="Calibri"/>
                <a:sym typeface="Calibri"/>
              </a:rPr>
              <a:t> B</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400"/>
              </a:spcBef>
              <a:spcAft>
                <a:spcPts val="0"/>
              </a:spcAft>
              <a:buClr>
                <a:srgbClr val="FF3300"/>
              </a:buClr>
              <a:buSzPts val="2000"/>
              <a:buFont typeface="Arial"/>
              <a:buChar char="–"/>
            </a:pPr>
            <a:r>
              <a:rPr lang="en-US" sz="2000">
                <a:solidFill>
                  <a:srgbClr val="FF3300"/>
                </a:solidFill>
              </a:rPr>
              <a:t>El llançament de campanyes de vacunació TV i ràdio.</a:t>
            </a:r>
            <a:endParaRPr sz="2000">
              <a:solidFill>
                <a:srgbClr val="FF3300"/>
              </a:solidFill>
            </a:endParaRPr>
          </a:p>
          <a:p>
            <a:pPr indent="0" lvl="0" marL="742950" rtl="0" algn="l">
              <a:lnSpc>
                <a:spcPct val="100000"/>
              </a:lnSpc>
              <a:spcBef>
                <a:spcPts val="400"/>
              </a:spcBef>
              <a:spcAft>
                <a:spcPts val="0"/>
              </a:spcAft>
              <a:buNone/>
            </a:pPr>
            <a:r>
              <a:t/>
            </a:r>
            <a:endParaRPr sz="2000">
              <a:solidFill>
                <a:srgbClr val="FF3300"/>
              </a:solidFill>
            </a:endParaRPr>
          </a:p>
        </p:txBody>
      </p:sp>
      <p:grpSp>
        <p:nvGrpSpPr>
          <p:cNvPr id="203" name="Google Shape;203;p38"/>
          <p:cNvGrpSpPr/>
          <p:nvPr/>
        </p:nvGrpSpPr>
        <p:grpSpPr>
          <a:xfrm>
            <a:off x="1828800" y="1981200"/>
            <a:ext cx="4468812" cy="703262"/>
            <a:chOff x="2613025" y="2355850"/>
            <a:chExt cx="4468812" cy="703262"/>
          </a:xfrm>
        </p:grpSpPr>
        <p:sp>
          <p:nvSpPr>
            <p:cNvPr id="204" name="Google Shape;204;p38"/>
            <p:cNvSpPr txBox="1"/>
            <p:nvPr/>
          </p:nvSpPr>
          <p:spPr>
            <a:xfrm>
              <a:off x="2613025" y="2355850"/>
              <a:ext cx="1344612" cy="703262"/>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5" name="Google Shape;205;p38"/>
            <p:cNvSpPr txBox="1"/>
            <p:nvPr/>
          </p:nvSpPr>
          <p:spPr>
            <a:xfrm>
              <a:off x="5735637" y="2355850"/>
              <a:ext cx="1346200" cy="703262"/>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 name="Google Shape;206;p38"/>
            <p:cNvCxnSpPr/>
            <p:nvPr/>
          </p:nvCxnSpPr>
          <p:spPr>
            <a:xfrm>
              <a:off x="3970337" y="3019425"/>
              <a:ext cx="1752600" cy="0"/>
            </a:xfrm>
            <a:prstGeom prst="straightConnector1">
              <a:avLst/>
            </a:prstGeom>
            <a:noFill/>
            <a:ln cap="flat" cmpd="sng" w="25400">
              <a:solidFill>
                <a:schemeClr val="dk1"/>
              </a:solidFill>
              <a:prstDash val="solid"/>
              <a:miter lim="800000"/>
              <a:headEnd len="med" w="med" type="none"/>
              <a:tailEnd len="med" w="med" type="stealth"/>
            </a:ln>
          </p:spPr>
        </p:cxnSp>
        <p:sp>
          <p:nvSpPr>
            <p:cNvPr id="207" name="Google Shape;207;p38"/>
            <p:cNvSpPr txBox="1"/>
            <p:nvPr/>
          </p:nvSpPr>
          <p:spPr>
            <a:xfrm>
              <a:off x="3106737" y="2452687"/>
              <a:ext cx="358775" cy="396875"/>
            </a:xfrm>
            <a:prstGeom prst="rect">
              <a:avLst/>
            </a:prstGeom>
            <a:solidFill>
              <a:schemeClr val="folHlink"/>
            </a:solid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a:t>
              </a:r>
              <a:endParaRPr/>
            </a:p>
          </p:txBody>
        </p:sp>
        <p:sp>
          <p:nvSpPr>
            <p:cNvPr id="208" name="Google Shape;208;p38"/>
            <p:cNvSpPr txBox="1"/>
            <p:nvPr/>
          </p:nvSpPr>
          <p:spPr>
            <a:xfrm>
              <a:off x="6230937" y="2452687"/>
              <a:ext cx="358775" cy="396875"/>
            </a:xfrm>
            <a:prstGeom prst="rect">
              <a:avLst/>
            </a:prstGeom>
            <a:solidFill>
              <a:schemeClr val="folHlink"/>
            </a:solid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a:t>
              </a:r>
              <a:endParaRPr/>
            </a:p>
          </p:txBody>
        </p:sp>
      </p:grpSp>
      <p:grpSp>
        <p:nvGrpSpPr>
          <p:cNvPr id="209" name="Google Shape;209;p38"/>
          <p:cNvGrpSpPr/>
          <p:nvPr/>
        </p:nvGrpSpPr>
        <p:grpSpPr>
          <a:xfrm>
            <a:off x="1908175" y="4724400"/>
            <a:ext cx="4471987" cy="912813"/>
            <a:chOff x="2568575" y="4783137"/>
            <a:chExt cx="4471987" cy="912813"/>
          </a:xfrm>
        </p:grpSpPr>
        <p:sp>
          <p:nvSpPr>
            <p:cNvPr id="210" name="Google Shape;210;p38"/>
            <p:cNvSpPr txBox="1"/>
            <p:nvPr/>
          </p:nvSpPr>
          <p:spPr>
            <a:xfrm>
              <a:off x="2568575" y="4783137"/>
              <a:ext cx="1298575" cy="679450"/>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 name="Google Shape;211;p38"/>
            <p:cNvSpPr txBox="1"/>
            <p:nvPr/>
          </p:nvSpPr>
          <p:spPr>
            <a:xfrm>
              <a:off x="2960687" y="4783137"/>
              <a:ext cx="358775" cy="396875"/>
            </a:xfrm>
            <a:prstGeom prst="rect">
              <a:avLst/>
            </a:prstGeom>
            <a:solidFill>
              <a:schemeClr val="folHlink"/>
            </a:solid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a:t>
              </a:r>
              <a:endParaRPr/>
            </a:p>
          </p:txBody>
        </p:sp>
        <p:sp>
          <p:nvSpPr>
            <p:cNvPr id="212" name="Google Shape;212;p38"/>
            <p:cNvSpPr txBox="1"/>
            <p:nvPr/>
          </p:nvSpPr>
          <p:spPr>
            <a:xfrm>
              <a:off x="5741987" y="4783137"/>
              <a:ext cx="1298575" cy="679450"/>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3" name="Google Shape;213;p38"/>
            <p:cNvSpPr txBox="1"/>
            <p:nvPr/>
          </p:nvSpPr>
          <p:spPr>
            <a:xfrm>
              <a:off x="6196012" y="4783137"/>
              <a:ext cx="358775" cy="396875"/>
            </a:xfrm>
            <a:prstGeom prst="rect">
              <a:avLst/>
            </a:prstGeom>
            <a:solidFill>
              <a:schemeClr val="folHlink"/>
            </a:solid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a:t>
              </a:r>
              <a:endParaRPr/>
            </a:p>
          </p:txBody>
        </p:sp>
        <p:cxnSp>
          <p:nvCxnSpPr>
            <p:cNvPr id="214" name="Google Shape;214;p38"/>
            <p:cNvCxnSpPr/>
            <p:nvPr/>
          </p:nvCxnSpPr>
          <p:spPr>
            <a:xfrm>
              <a:off x="5953125" y="5435600"/>
              <a:ext cx="0" cy="260350"/>
            </a:xfrm>
            <a:prstGeom prst="straightConnector1">
              <a:avLst/>
            </a:prstGeom>
            <a:noFill/>
            <a:ln cap="flat" cmpd="sng" w="25400">
              <a:solidFill>
                <a:schemeClr val="dk1"/>
              </a:solidFill>
              <a:prstDash val="solid"/>
              <a:miter lim="800000"/>
              <a:headEnd len="med" w="med" type="stealth"/>
              <a:tailEnd len="med" w="med" type="none"/>
            </a:ln>
          </p:spPr>
        </p:cxnSp>
        <p:cxnSp>
          <p:nvCxnSpPr>
            <p:cNvPr id="215" name="Google Shape;215;p38"/>
            <p:cNvCxnSpPr/>
            <p:nvPr/>
          </p:nvCxnSpPr>
          <p:spPr>
            <a:xfrm>
              <a:off x="2568575" y="5500687"/>
              <a:ext cx="0" cy="195262"/>
            </a:xfrm>
            <a:prstGeom prst="straightConnector1">
              <a:avLst/>
            </a:prstGeom>
            <a:noFill/>
            <a:ln cap="flat" cmpd="sng" w="9525">
              <a:solidFill>
                <a:schemeClr val="dk1"/>
              </a:solidFill>
              <a:prstDash val="solid"/>
              <a:miter lim="800000"/>
              <a:headEnd len="med" w="med" type="none"/>
              <a:tailEnd len="med" w="med" type="none"/>
            </a:ln>
          </p:spPr>
        </p:cxnSp>
        <p:cxnSp>
          <p:nvCxnSpPr>
            <p:cNvPr id="216" name="Google Shape;216;p38"/>
            <p:cNvCxnSpPr/>
            <p:nvPr/>
          </p:nvCxnSpPr>
          <p:spPr>
            <a:xfrm>
              <a:off x="2568575" y="5695950"/>
              <a:ext cx="3384550" cy="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01"/>
          <p:cNvSpPr txBox="1"/>
          <p:nvPr>
            <p:ph idx="1" type="body"/>
          </p:nvPr>
        </p:nvSpPr>
        <p:spPr>
          <a:xfrm>
            <a:off x="533400" y="1417638"/>
            <a:ext cx="6758100" cy="4526100"/>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dk1"/>
              </a:buClr>
              <a:buSzPts val="2380"/>
              <a:buNone/>
            </a:pPr>
            <a:r>
              <a:t/>
            </a:r>
            <a:endParaRPr sz="2380">
              <a:solidFill>
                <a:srgbClr val="FF3300"/>
              </a:solidFill>
            </a:endParaRPr>
          </a:p>
          <a:p>
            <a:pPr indent="-285750" lvl="1" marL="742950" rtl="0" algn="l">
              <a:lnSpc>
                <a:spcPct val="80000"/>
              </a:lnSpc>
              <a:spcBef>
                <a:spcPts val="408"/>
              </a:spcBef>
              <a:spcAft>
                <a:spcPts val="0"/>
              </a:spcAft>
              <a:buClr>
                <a:srgbClr val="FF3300"/>
              </a:buClr>
              <a:buSzPts val="2040"/>
              <a:buChar char="–"/>
            </a:pPr>
            <a:r>
              <a:rPr lang="en-US" sz="2040">
                <a:solidFill>
                  <a:srgbClr val="FF3300"/>
                </a:solidFill>
              </a:rPr>
              <a:t>E</a:t>
            </a:r>
            <a:r>
              <a:rPr lang="en-US" sz="2040"/>
              <a:t> = a *KLDC^b = 2,4 * (8.363)^1,05 = </a:t>
            </a:r>
            <a:r>
              <a:rPr b="1" lang="en-US" sz="2040">
                <a:solidFill>
                  <a:srgbClr val="FF3300"/>
                </a:solidFill>
              </a:rPr>
              <a:t>22,32 persones-mes</a:t>
            </a:r>
            <a:endParaRPr/>
          </a:p>
          <a:p>
            <a:pPr indent="-285750" lvl="1" marL="742950" rtl="0" algn="l">
              <a:lnSpc>
                <a:spcPct val="80000"/>
              </a:lnSpc>
              <a:spcBef>
                <a:spcPts val="408"/>
              </a:spcBef>
              <a:spcAft>
                <a:spcPts val="0"/>
              </a:spcAft>
              <a:buClr>
                <a:srgbClr val="FF3300"/>
              </a:buClr>
              <a:buSzPts val="2040"/>
              <a:buChar char="–"/>
            </a:pPr>
            <a:r>
              <a:rPr lang="en-US" sz="2040">
                <a:solidFill>
                  <a:srgbClr val="FF3300"/>
                </a:solidFill>
              </a:rPr>
              <a:t>D </a:t>
            </a:r>
            <a:r>
              <a:rPr lang="en-US" sz="2040"/>
              <a:t>=c*(E)^d = 2,5 * (22,32)^0,38=</a:t>
            </a:r>
            <a:r>
              <a:rPr lang="en-US" sz="2040">
                <a:solidFill>
                  <a:srgbClr val="FF3300"/>
                </a:solidFill>
              </a:rPr>
              <a:t> </a:t>
            </a:r>
            <a:r>
              <a:rPr b="1" lang="en-US" sz="2040">
                <a:solidFill>
                  <a:srgbClr val="FF3300"/>
                </a:solidFill>
              </a:rPr>
              <a:t>8,14 meses</a:t>
            </a:r>
            <a:endParaRPr/>
          </a:p>
          <a:p>
            <a:pPr indent="-285750" lvl="1" marL="742950" rtl="0" algn="l">
              <a:lnSpc>
                <a:spcPct val="80000"/>
              </a:lnSpc>
              <a:spcBef>
                <a:spcPts val="408"/>
              </a:spcBef>
              <a:spcAft>
                <a:spcPts val="0"/>
              </a:spcAft>
              <a:buClr>
                <a:srgbClr val="FF3300"/>
              </a:buClr>
              <a:buSzPts val="2040"/>
              <a:buChar char="–"/>
            </a:pPr>
            <a:r>
              <a:rPr lang="en-US" sz="2040">
                <a:solidFill>
                  <a:srgbClr val="FF3300"/>
                </a:solidFill>
              </a:rPr>
              <a:t>CosteH </a:t>
            </a:r>
            <a:r>
              <a:rPr lang="en-US" sz="2040">
                <a:solidFill>
                  <a:srgbClr val="000000"/>
                </a:solidFill>
              </a:rPr>
              <a:t>= E/D = 22,32/8,14 = </a:t>
            </a:r>
            <a:r>
              <a:rPr b="1" lang="en-US" sz="2040">
                <a:solidFill>
                  <a:srgbClr val="FF3300"/>
                </a:solidFill>
              </a:rPr>
              <a:t>2,74 personas</a:t>
            </a:r>
            <a:endParaRPr/>
          </a:p>
          <a:p>
            <a:pPr indent="-285750" lvl="1" marL="742950" rtl="0" algn="l">
              <a:lnSpc>
                <a:spcPct val="80000"/>
              </a:lnSpc>
              <a:spcBef>
                <a:spcPts val="408"/>
              </a:spcBef>
              <a:spcAft>
                <a:spcPts val="0"/>
              </a:spcAft>
              <a:buClr>
                <a:srgbClr val="000000"/>
              </a:buClr>
              <a:buSzPts val="2040"/>
              <a:buNone/>
            </a:pPr>
            <a:r>
              <a:rPr lang="en-US" sz="2040">
                <a:solidFill>
                  <a:srgbClr val="000000"/>
                </a:solidFill>
              </a:rPr>
              <a:t>Segons la previsió necessitaríem a un grup de 3 persones per finalitzar el projecte en algo més de 8 mesos. Però tenim una restricció de 3 mesos→ hem d’aumentar l’equip, i fer un equip de 7 persones com a mínim</a:t>
            </a:r>
            <a:endParaRPr/>
          </a:p>
          <a:p>
            <a:pPr indent="-285750" lvl="1" marL="742950" rtl="0" algn="l">
              <a:lnSpc>
                <a:spcPct val="80000"/>
              </a:lnSpc>
              <a:spcBef>
                <a:spcPts val="408"/>
              </a:spcBef>
              <a:spcAft>
                <a:spcPts val="0"/>
              </a:spcAft>
              <a:buClr>
                <a:srgbClr val="000000"/>
              </a:buClr>
              <a:buSzPts val="2040"/>
              <a:buNone/>
            </a:pPr>
            <a:r>
              <a:rPr lang="en-US" sz="2040">
                <a:solidFill>
                  <a:srgbClr val="000000"/>
                </a:solidFill>
              </a:rPr>
              <a:t>El salari mig depèn del perfil de cada persona: per exemple: </a:t>
            </a:r>
            <a:r>
              <a:rPr lang="en-US" sz="2040"/>
              <a:t>1 Jefe de projecte, 2 Analistes, 1 Dissenyador,  2 programadors i 1 Responsable de qualitat</a:t>
            </a:r>
            <a:endParaRPr/>
          </a:p>
          <a:p>
            <a:pPr indent="-285750" lvl="1" marL="742950" rtl="0" algn="l">
              <a:lnSpc>
                <a:spcPct val="80000"/>
              </a:lnSpc>
              <a:spcBef>
                <a:spcPts val="408"/>
              </a:spcBef>
              <a:spcAft>
                <a:spcPts val="0"/>
              </a:spcAft>
              <a:buClr>
                <a:srgbClr val="000000"/>
              </a:buClr>
              <a:buSzPts val="2040"/>
              <a:buNone/>
            </a:pPr>
            <a:r>
              <a:rPr lang="en-US" sz="2040">
                <a:solidFill>
                  <a:srgbClr val="000000"/>
                </a:solidFill>
              </a:rPr>
              <a:t>Per extraure salari mig podeu veure webs com ara: </a:t>
            </a:r>
            <a:r>
              <a:rPr lang="en-US" sz="2040" u="sng">
                <a:solidFill>
                  <a:schemeClr val="hlink"/>
                </a:solidFill>
                <a:hlinkClick r:id="rId3"/>
              </a:rPr>
              <a:t>http://www.tufuncion.com/trabajo-programador</a:t>
            </a:r>
            <a:endParaRPr sz="2040">
              <a:solidFill>
                <a:srgbClr val="000000"/>
              </a:solidFill>
            </a:endParaRPr>
          </a:p>
          <a:p>
            <a:pPr indent="-285750" lvl="1" marL="742950" rtl="0" algn="l">
              <a:lnSpc>
                <a:spcPct val="80000"/>
              </a:lnSpc>
              <a:spcBef>
                <a:spcPts val="408"/>
              </a:spcBef>
              <a:spcAft>
                <a:spcPts val="0"/>
              </a:spcAft>
              <a:buClr>
                <a:srgbClr val="000000"/>
              </a:buClr>
              <a:buSzPts val="2040"/>
              <a:buNone/>
            </a:pPr>
            <a:r>
              <a:rPr lang="en-US" sz="2040">
                <a:solidFill>
                  <a:srgbClr val="000000"/>
                </a:solidFill>
              </a:rPr>
              <a:t>   </a:t>
            </a:r>
            <a:endParaRPr sz="2040">
              <a:solidFill>
                <a:srgbClr val="000000"/>
              </a:solidFill>
            </a:endParaRPr>
          </a:p>
          <a:p>
            <a:pPr indent="-342900" lvl="0" marL="342900" rtl="0" algn="l">
              <a:lnSpc>
                <a:spcPct val="80000"/>
              </a:lnSpc>
              <a:spcBef>
                <a:spcPts val="544"/>
              </a:spcBef>
              <a:spcAft>
                <a:spcPts val="0"/>
              </a:spcAft>
              <a:buClr>
                <a:schemeClr val="dk1"/>
              </a:buClr>
              <a:buSzPts val="2720"/>
              <a:buFont typeface="Arial"/>
              <a:buNone/>
            </a:pPr>
            <a:r>
              <a:t/>
            </a:r>
            <a:endParaRPr sz="2720">
              <a:solidFill>
                <a:srgbClr val="404040"/>
              </a:solidFill>
            </a:endParaRPr>
          </a:p>
        </p:txBody>
      </p:sp>
      <p:sp>
        <p:nvSpPr>
          <p:cNvPr id="1054" name="Google Shape;1054;p101"/>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Exemple d’estimació</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Mètrica dels Punts de Funció d'Albrecht (Mètrica v3)</a:t>
            </a:r>
            <a:endParaRPr sz="3959"/>
          </a:p>
        </p:txBody>
      </p:sp>
      <p:sp>
        <p:nvSpPr>
          <p:cNvPr id="1060" name="Google Shape;1060;p10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És una mètrica que es pot aplicar en les primeres fases de desenvolupament.</a:t>
            </a:r>
            <a:endParaRPr/>
          </a:p>
          <a:p>
            <a:pPr indent="-342900" lvl="0" marL="342900" marR="0" rtl="0" algn="l">
              <a:lnSpc>
                <a:spcPct val="100000"/>
              </a:lnSpc>
              <a:spcBef>
                <a:spcPts val="0"/>
              </a:spcBef>
              <a:spcAft>
                <a:spcPts val="0"/>
              </a:spcAft>
              <a:buClr>
                <a:schemeClr val="dk1"/>
              </a:buClr>
              <a:buSzPts val="3200"/>
              <a:buFont typeface="Arial"/>
              <a:buChar char="•"/>
            </a:pPr>
            <a:r>
              <a:rPr lang="en-US"/>
              <a:t>Es basa en característiques fonamentalment "Externes" de l'aplicació a desenvolupar.</a:t>
            </a:r>
            <a:endParaRPr/>
          </a:p>
          <a:p>
            <a:pPr indent="-342900" lvl="0" marL="342900" marR="0" rtl="0" algn="l">
              <a:lnSpc>
                <a:spcPct val="100000"/>
              </a:lnSpc>
              <a:spcBef>
                <a:spcPts val="0"/>
              </a:spcBef>
              <a:spcAft>
                <a:spcPts val="0"/>
              </a:spcAft>
              <a:buClr>
                <a:schemeClr val="dk1"/>
              </a:buClr>
              <a:buSzPts val="3200"/>
              <a:buFont typeface="Arial"/>
              <a:buChar char="•"/>
            </a:pPr>
            <a:r>
              <a:rPr lang="en-US"/>
              <a:t>Mesura dos tipus de característiques:</a:t>
            </a:r>
            <a:endParaRPr/>
          </a:p>
          <a:p>
            <a:pPr indent="-374650" lvl="1" marL="742950" marR="0" rtl="0" algn="l">
              <a:lnSpc>
                <a:spcPct val="100000"/>
              </a:lnSpc>
              <a:spcBef>
                <a:spcPts val="0"/>
              </a:spcBef>
              <a:spcAft>
                <a:spcPts val="0"/>
              </a:spcAft>
              <a:buClr>
                <a:schemeClr val="dk1"/>
              </a:buClr>
              <a:buSzPts val="3200"/>
              <a:buFont typeface="Arial"/>
              <a:buChar char="–"/>
            </a:pPr>
            <a:r>
              <a:rPr lang="en-US"/>
              <a:t>Els elements de funció (entrades, sortides, fitxers, etc.)</a:t>
            </a:r>
            <a:endParaRPr/>
          </a:p>
          <a:p>
            <a:pPr indent="-374650" lvl="1" marL="742950" marR="0" rtl="0" algn="l">
              <a:lnSpc>
                <a:spcPct val="100000"/>
              </a:lnSpc>
              <a:spcBef>
                <a:spcPts val="0"/>
              </a:spcBef>
              <a:spcAft>
                <a:spcPts val="0"/>
              </a:spcAft>
              <a:buClr>
                <a:schemeClr val="dk1"/>
              </a:buClr>
              <a:buSzPts val="3200"/>
              <a:buFont typeface="Arial"/>
              <a:buChar char="–"/>
            </a:pPr>
            <a:r>
              <a:rPr lang="en-US"/>
              <a:t>Els factors de Complexitat.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4" name="Shape 1064"/>
        <p:cNvGrpSpPr/>
        <p:nvPr/>
      </p:nvGrpSpPr>
      <p:grpSpPr>
        <a:xfrm>
          <a:off x="0" y="0"/>
          <a:ext cx="0" cy="0"/>
          <a:chOff x="0" y="0"/>
          <a:chExt cx="0" cy="0"/>
        </a:xfrm>
      </p:grpSpPr>
      <p:sp>
        <p:nvSpPr>
          <p:cNvPr id="1065" name="Google Shape;1065;p10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F</a:t>
            </a:r>
            <a:r>
              <a:rPr lang="en-US"/>
              <a:t>ases:</a:t>
            </a:r>
            <a:endParaRPr/>
          </a:p>
          <a:p>
            <a:pPr indent="-374650" lvl="1" marL="742950" marR="0" rtl="0" algn="l">
              <a:lnSpc>
                <a:spcPct val="100000"/>
              </a:lnSpc>
              <a:spcBef>
                <a:spcPts val="0"/>
              </a:spcBef>
              <a:spcAft>
                <a:spcPts val="0"/>
              </a:spcAft>
              <a:buClr>
                <a:schemeClr val="dk1"/>
              </a:buClr>
              <a:buSzPts val="3200"/>
              <a:buFont typeface="Arial"/>
              <a:buChar char="–"/>
            </a:pPr>
            <a:r>
              <a:rPr lang="en-US"/>
              <a:t>Identificació dels components necessaris per al càlcul.</a:t>
            </a:r>
            <a:endParaRPr/>
          </a:p>
          <a:p>
            <a:pPr indent="-374650" lvl="1" marL="742950" marR="0" rtl="0" algn="l">
              <a:lnSpc>
                <a:spcPct val="100000"/>
              </a:lnSpc>
              <a:spcBef>
                <a:spcPts val="0"/>
              </a:spcBef>
              <a:spcAft>
                <a:spcPts val="0"/>
              </a:spcAft>
              <a:buClr>
                <a:schemeClr val="dk1"/>
              </a:buClr>
              <a:buSzPts val="3200"/>
              <a:buFont typeface="Arial"/>
              <a:buChar char="–"/>
            </a:pPr>
            <a:r>
              <a:rPr lang="en-US"/>
              <a:t>Càlcul dels Punts Funció no ajustats.</a:t>
            </a:r>
            <a:endParaRPr/>
          </a:p>
          <a:p>
            <a:pPr indent="-374650" lvl="1" marL="742950" marR="0" rtl="0" algn="l">
              <a:lnSpc>
                <a:spcPct val="100000"/>
              </a:lnSpc>
              <a:spcBef>
                <a:spcPts val="0"/>
              </a:spcBef>
              <a:spcAft>
                <a:spcPts val="0"/>
              </a:spcAft>
              <a:buClr>
                <a:schemeClr val="dk1"/>
              </a:buClr>
              <a:buSzPts val="3200"/>
              <a:buFont typeface="Arial"/>
              <a:buChar char="–"/>
            </a:pPr>
            <a:r>
              <a:rPr lang="en-US"/>
              <a:t>Ajust dels Punts Funció.</a:t>
            </a:r>
            <a:endParaRPr/>
          </a:p>
          <a:p>
            <a:pPr indent="-374650" lvl="1" marL="742950" marR="0" rtl="0" algn="l">
              <a:lnSpc>
                <a:spcPct val="100000"/>
              </a:lnSpc>
              <a:spcBef>
                <a:spcPts val="0"/>
              </a:spcBef>
              <a:spcAft>
                <a:spcPts val="0"/>
              </a:spcAft>
              <a:buClr>
                <a:schemeClr val="dk1"/>
              </a:buClr>
              <a:buSzPts val="3200"/>
              <a:buFont typeface="Arial"/>
              <a:buChar char="–"/>
            </a:pPr>
            <a:r>
              <a:rPr lang="en-US"/>
              <a:t>Càlcul de l'esforç</a:t>
            </a:r>
            <a:endParaRPr/>
          </a:p>
        </p:txBody>
      </p:sp>
      <p:sp>
        <p:nvSpPr>
          <p:cNvPr id="1066" name="Google Shape;1066;p103"/>
          <p:cNvSpPr txBox="1"/>
          <p:nvPr/>
        </p:nvSpPr>
        <p:spPr>
          <a:xfrm>
            <a:off x="457200" y="280796"/>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solidFill>
                  <a:schemeClr val="dk1"/>
                </a:solidFill>
                <a:latin typeface="Calibri"/>
                <a:ea typeface="Calibri"/>
                <a:cs typeface="Calibri"/>
                <a:sym typeface="Calibri"/>
              </a:rPr>
              <a:t>Mètrica dels Punts de Funció d'Albrecht (Mètrica v3)</a:t>
            </a:r>
            <a:endParaRPr sz="3959">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Google Shape;1072;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073" name="Google Shape;1073;p10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32"/>
              <a:buFont typeface="Arial"/>
              <a:buChar char="•"/>
            </a:pPr>
            <a:r>
              <a:rPr lang="en-US" sz="2480"/>
              <a:t>En aquesta etapa s'identifiquen els elements a tenir en compte per al càlcul dels punts funció. S'enumeren tots els components de cada tipus, i s'avalua individualment la complexitat de cada un d'ells, utilitzant unes taules ja establertes que proporcionen el factor de complexitat: COMPLEX, MEDI o SENZILL.</a:t>
            </a:r>
            <a:endParaRPr sz="2480"/>
          </a:p>
          <a:p>
            <a:pPr indent="-342900" lvl="0" marL="342900" marR="0" rtl="0" algn="l">
              <a:lnSpc>
                <a:spcPct val="80000"/>
              </a:lnSpc>
              <a:spcBef>
                <a:spcPts val="0"/>
              </a:spcBef>
              <a:spcAft>
                <a:spcPts val="0"/>
              </a:spcAft>
              <a:buClr>
                <a:schemeClr val="dk1"/>
              </a:buClr>
              <a:buSzPts val="2232"/>
              <a:buFont typeface="Arial"/>
              <a:buChar char="•"/>
            </a:pPr>
            <a:r>
              <a:rPr lang="en-US" sz="2480"/>
              <a:t>Components:</a:t>
            </a:r>
            <a:endParaRPr sz="2480"/>
          </a:p>
          <a:p>
            <a:pPr indent="-313182" lvl="1" marL="742950" marR="0" rtl="0" algn="l">
              <a:lnSpc>
                <a:spcPct val="80000"/>
              </a:lnSpc>
              <a:spcBef>
                <a:spcPts val="0"/>
              </a:spcBef>
              <a:spcAft>
                <a:spcPts val="0"/>
              </a:spcAft>
              <a:buClr>
                <a:schemeClr val="dk1"/>
              </a:buClr>
              <a:buSzPts val="2232"/>
              <a:buFont typeface="Arial"/>
              <a:buChar char="–"/>
            </a:pPr>
            <a:r>
              <a:rPr lang="en-US" sz="2480"/>
              <a:t>entrades</a:t>
            </a:r>
            <a:endParaRPr sz="2480"/>
          </a:p>
          <a:p>
            <a:pPr indent="-313182" lvl="1" marL="742950" marR="0" rtl="0" algn="l">
              <a:lnSpc>
                <a:spcPct val="80000"/>
              </a:lnSpc>
              <a:spcBef>
                <a:spcPts val="0"/>
              </a:spcBef>
              <a:spcAft>
                <a:spcPts val="0"/>
              </a:spcAft>
              <a:buClr>
                <a:schemeClr val="dk1"/>
              </a:buClr>
              <a:buSzPts val="2232"/>
              <a:buFont typeface="Arial"/>
              <a:buChar char="–"/>
            </a:pPr>
            <a:r>
              <a:rPr lang="en-US" sz="2480"/>
              <a:t>sortides</a:t>
            </a:r>
            <a:endParaRPr sz="2480"/>
          </a:p>
          <a:p>
            <a:pPr indent="-313182" lvl="1" marL="742950" marR="0" rtl="0" algn="l">
              <a:lnSpc>
                <a:spcPct val="80000"/>
              </a:lnSpc>
              <a:spcBef>
                <a:spcPts val="0"/>
              </a:spcBef>
              <a:spcAft>
                <a:spcPts val="0"/>
              </a:spcAft>
              <a:buClr>
                <a:schemeClr val="dk1"/>
              </a:buClr>
              <a:buSzPts val="2232"/>
              <a:buFont typeface="Arial"/>
              <a:buChar char="–"/>
            </a:pPr>
            <a:r>
              <a:rPr lang="en-US" sz="2480"/>
              <a:t>consultes</a:t>
            </a:r>
            <a:endParaRPr sz="2480"/>
          </a:p>
          <a:p>
            <a:pPr indent="-313182" lvl="1" marL="742950" marR="0" rtl="0" algn="l">
              <a:lnSpc>
                <a:spcPct val="80000"/>
              </a:lnSpc>
              <a:spcBef>
                <a:spcPts val="0"/>
              </a:spcBef>
              <a:spcAft>
                <a:spcPts val="0"/>
              </a:spcAft>
              <a:buClr>
                <a:schemeClr val="dk1"/>
              </a:buClr>
              <a:buSzPts val="2232"/>
              <a:buFont typeface="Arial"/>
              <a:buChar char="–"/>
            </a:pPr>
            <a:r>
              <a:rPr lang="en-US" sz="2480"/>
              <a:t>fitxers lògics o interns</a:t>
            </a:r>
            <a:endParaRPr sz="2480"/>
          </a:p>
          <a:p>
            <a:pPr indent="-313182" lvl="1" marL="742950" marR="0" rtl="0" algn="l">
              <a:lnSpc>
                <a:spcPct val="80000"/>
              </a:lnSpc>
              <a:spcBef>
                <a:spcPts val="0"/>
              </a:spcBef>
              <a:spcAft>
                <a:spcPts val="0"/>
              </a:spcAft>
              <a:buClr>
                <a:schemeClr val="dk1"/>
              </a:buClr>
              <a:buSzPts val="2232"/>
              <a:buFont typeface="Arial"/>
              <a:buChar char="–"/>
            </a:pPr>
            <a:r>
              <a:rPr lang="en-US" sz="2480"/>
              <a:t>fitxers d'interfície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grpSp>
        <p:nvGrpSpPr>
          <p:cNvPr id="1078" name="Google Shape;1078;p105"/>
          <p:cNvGrpSpPr/>
          <p:nvPr/>
        </p:nvGrpSpPr>
        <p:grpSpPr>
          <a:xfrm>
            <a:off x="4572000" y="1800225"/>
            <a:ext cx="3917950" cy="3381375"/>
            <a:chOff x="2880" y="1134"/>
            <a:chExt cx="2468" cy="2130"/>
          </a:xfrm>
        </p:grpSpPr>
        <p:sp>
          <p:nvSpPr>
            <p:cNvPr id="1079" name="Google Shape;1079;p105"/>
            <p:cNvSpPr/>
            <p:nvPr/>
          </p:nvSpPr>
          <p:spPr>
            <a:xfrm>
              <a:off x="3166" y="1825"/>
              <a:ext cx="714" cy="442"/>
            </a:xfrm>
            <a:custGeom>
              <a:rect b="b" l="l" r="r" t="t"/>
              <a:pathLst>
                <a:path extrusionOk="0" h="442" w="714">
                  <a:moveTo>
                    <a:pt x="713" y="221"/>
                  </a:moveTo>
                  <a:lnTo>
                    <a:pt x="710" y="198"/>
                  </a:lnTo>
                  <a:lnTo>
                    <a:pt x="705" y="176"/>
                  </a:lnTo>
                  <a:lnTo>
                    <a:pt x="685" y="134"/>
                  </a:lnTo>
                  <a:lnTo>
                    <a:pt x="651" y="97"/>
                  </a:lnTo>
                  <a:lnTo>
                    <a:pt x="608" y="64"/>
                  </a:lnTo>
                  <a:lnTo>
                    <a:pt x="555" y="37"/>
                  </a:lnTo>
                  <a:lnTo>
                    <a:pt x="526" y="26"/>
                  </a:lnTo>
                  <a:lnTo>
                    <a:pt x="494" y="16"/>
                  </a:lnTo>
                  <a:lnTo>
                    <a:pt x="462" y="10"/>
                  </a:lnTo>
                  <a:lnTo>
                    <a:pt x="428" y="5"/>
                  </a:lnTo>
                  <a:lnTo>
                    <a:pt x="393" y="0"/>
                  </a:lnTo>
                  <a:lnTo>
                    <a:pt x="357" y="0"/>
                  </a:lnTo>
                  <a:lnTo>
                    <a:pt x="319" y="0"/>
                  </a:lnTo>
                  <a:lnTo>
                    <a:pt x="285" y="5"/>
                  </a:lnTo>
                  <a:lnTo>
                    <a:pt x="250" y="10"/>
                  </a:lnTo>
                  <a:lnTo>
                    <a:pt x="218" y="16"/>
                  </a:lnTo>
                  <a:lnTo>
                    <a:pt x="157" y="37"/>
                  </a:lnTo>
                  <a:lnTo>
                    <a:pt x="104" y="64"/>
                  </a:lnTo>
                  <a:lnTo>
                    <a:pt x="60" y="97"/>
                  </a:lnTo>
                  <a:lnTo>
                    <a:pt x="27" y="134"/>
                  </a:lnTo>
                  <a:lnTo>
                    <a:pt x="7" y="176"/>
                  </a:lnTo>
                  <a:lnTo>
                    <a:pt x="2" y="198"/>
                  </a:lnTo>
                  <a:lnTo>
                    <a:pt x="0" y="221"/>
                  </a:lnTo>
                  <a:lnTo>
                    <a:pt x="2" y="242"/>
                  </a:lnTo>
                  <a:lnTo>
                    <a:pt x="7" y="264"/>
                  </a:lnTo>
                  <a:lnTo>
                    <a:pt x="27" y="306"/>
                  </a:lnTo>
                  <a:lnTo>
                    <a:pt x="60" y="344"/>
                  </a:lnTo>
                  <a:lnTo>
                    <a:pt x="104" y="376"/>
                  </a:lnTo>
                  <a:lnTo>
                    <a:pt x="157" y="403"/>
                  </a:lnTo>
                  <a:lnTo>
                    <a:pt x="218" y="424"/>
                  </a:lnTo>
                  <a:lnTo>
                    <a:pt x="250" y="430"/>
                  </a:lnTo>
                  <a:lnTo>
                    <a:pt x="285" y="436"/>
                  </a:lnTo>
                  <a:lnTo>
                    <a:pt x="319" y="440"/>
                  </a:lnTo>
                  <a:lnTo>
                    <a:pt x="357" y="441"/>
                  </a:lnTo>
                  <a:lnTo>
                    <a:pt x="393" y="440"/>
                  </a:lnTo>
                  <a:lnTo>
                    <a:pt x="428" y="436"/>
                  </a:lnTo>
                  <a:lnTo>
                    <a:pt x="462" y="430"/>
                  </a:lnTo>
                  <a:lnTo>
                    <a:pt x="494" y="424"/>
                  </a:lnTo>
                  <a:lnTo>
                    <a:pt x="555" y="403"/>
                  </a:lnTo>
                  <a:lnTo>
                    <a:pt x="608" y="376"/>
                  </a:lnTo>
                  <a:lnTo>
                    <a:pt x="651" y="344"/>
                  </a:lnTo>
                  <a:lnTo>
                    <a:pt x="685" y="306"/>
                  </a:lnTo>
                  <a:lnTo>
                    <a:pt x="705" y="264"/>
                  </a:lnTo>
                  <a:lnTo>
                    <a:pt x="710" y="242"/>
                  </a:lnTo>
                  <a:lnTo>
                    <a:pt x="713" y="221"/>
                  </a:lnTo>
                </a:path>
              </a:pathLst>
            </a:custGeom>
            <a:noFill/>
            <a:ln cap="rnd" cmpd="sng" w="254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105"/>
            <p:cNvSpPr/>
            <p:nvPr/>
          </p:nvSpPr>
          <p:spPr>
            <a:xfrm>
              <a:off x="2880" y="1996"/>
              <a:ext cx="414" cy="388"/>
            </a:xfrm>
            <a:custGeom>
              <a:rect b="b" l="l" r="r" t="t"/>
              <a:pathLst>
                <a:path extrusionOk="0" h="388" w="414">
                  <a:moveTo>
                    <a:pt x="0" y="387"/>
                  </a:moveTo>
                  <a:lnTo>
                    <a:pt x="0" y="0"/>
                  </a:lnTo>
                  <a:lnTo>
                    <a:pt x="413" y="0"/>
                  </a:lnTo>
                  <a:lnTo>
                    <a:pt x="413" y="387"/>
                  </a:lnTo>
                  <a:lnTo>
                    <a:pt x="0" y="387"/>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1" name="Google Shape;1081;p105"/>
            <p:cNvSpPr/>
            <p:nvPr/>
          </p:nvSpPr>
          <p:spPr>
            <a:xfrm>
              <a:off x="4888" y="1193"/>
              <a:ext cx="414" cy="389"/>
            </a:xfrm>
            <a:custGeom>
              <a:rect b="b" l="l" r="r" t="t"/>
              <a:pathLst>
                <a:path extrusionOk="0" h="389" w="414">
                  <a:moveTo>
                    <a:pt x="0" y="388"/>
                  </a:moveTo>
                  <a:lnTo>
                    <a:pt x="0" y="0"/>
                  </a:lnTo>
                  <a:lnTo>
                    <a:pt x="413" y="0"/>
                  </a:lnTo>
                  <a:lnTo>
                    <a:pt x="413" y="388"/>
                  </a:lnTo>
                  <a:lnTo>
                    <a:pt x="0" y="38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105"/>
            <p:cNvSpPr/>
            <p:nvPr/>
          </p:nvSpPr>
          <p:spPr>
            <a:xfrm>
              <a:off x="4848" y="2760"/>
              <a:ext cx="498" cy="504"/>
            </a:xfrm>
            <a:custGeom>
              <a:rect b="b" l="l" r="r" t="t"/>
              <a:pathLst>
                <a:path extrusionOk="0" h="504" w="498">
                  <a:moveTo>
                    <a:pt x="249" y="503"/>
                  </a:moveTo>
                  <a:lnTo>
                    <a:pt x="198" y="498"/>
                  </a:lnTo>
                  <a:lnTo>
                    <a:pt x="151" y="483"/>
                  </a:lnTo>
                  <a:lnTo>
                    <a:pt x="109" y="459"/>
                  </a:lnTo>
                  <a:lnTo>
                    <a:pt x="72" y="429"/>
                  </a:lnTo>
                  <a:lnTo>
                    <a:pt x="42" y="392"/>
                  </a:lnTo>
                  <a:lnTo>
                    <a:pt x="19" y="349"/>
                  </a:lnTo>
                  <a:lnTo>
                    <a:pt x="5" y="302"/>
                  </a:lnTo>
                  <a:lnTo>
                    <a:pt x="0" y="251"/>
                  </a:lnTo>
                  <a:lnTo>
                    <a:pt x="5" y="200"/>
                  </a:lnTo>
                  <a:lnTo>
                    <a:pt x="19" y="153"/>
                  </a:lnTo>
                  <a:lnTo>
                    <a:pt x="42" y="110"/>
                  </a:lnTo>
                  <a:lnTo>
                    <a:pt x="72" y="73"/>
                  </a:lnTo>
                  <a:lnTo>
                    <a:pt x="109" y="42"/>
                  </a:lnTo>
                  <a:lnTo>
                    <a:pt x="151" y="19"/>
                  </a:lnTo>
                  <a:lnTo>
                    <a:pt x="198" y="5"/>
                  </a:lnTo>
                  <a:lnTo>
                    <a:pt x="249" y="0"/>
                  </a:lnTo>
                  <a:lnTo>
                    <a:pt x="298" y="5"/>
                  </a:lnTo>
                  <a:lnTo>
                    <a:pt x="344" y="19"/>
                  </a:lnTo>
                  <a:lnTo>
                    <a:pt x="387" y="42"/>
                  </a:lnTo>
                  <a:lnTo>
                    <a:pt x="423" y="73"/>
                  </a:lnTo>
                  <a:lnTo>
                    <a:pt x="454" y="110"/>
                  </a:lnTo>
                  <a:lnTo>
                    <a:pt x="477" y="153"/>
                  </a:lnTo>
                  <a:lnTo>
                    <a:pt x="492" y="200"/>
                  </a:lnTo>
                  <a:lnTo>
                    <a:pt x="497" y="251"/>
                  </a:lnTo>
                  <a:lnTo>
                    <a:pt x="492" y="302"/>
                  </a:lnTo>
                  <a:lnTo>
                    <a:pt x="477" y="349"/>
                  </a:lnTo>
                  <a:lnTo>
                    <a:pt x="454" y="392"/>
                  </a:lnTo>
                  <a:lnTo>
                    <a:pt x="423" y="429"/>
                  </a:lnTo>
                  <a:lnTo>
                    <a:pt x="387" y="459"/>
                  </a:lnTo>
                  <a:lnTo>
                    <a:pt x="344" y="483"/>
                  </a:lnTo>
                  <a:lnTo>
                    <a:pt x="298" y="498"/>
                  </a:lnTo>
                  <a:lnTo>
                    <a:pt x="249" y="503"/>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105"/>
            <p:cNvSpPr/>
            <p:nvPr/>
          </p:nvSpPr>
          <p:spPr>
            <a:xfrm>
              <a:off x="3780" y="1938"/>
              <a:ext cx="499" cy="505"/>
            </a:xfrm>
            <a:custGeom>
              <a:rect b="b" l="l" r="r" t="t"/>
              <a:pathLst>
                <a:path extrusionOk="0" h="505" w="499">
                  <a:moveTo>
                    <a:pt x="249" y="504"/>
                  </a:moveTo>
                  <a:lnTo>
                    <a:pt x="199" y="499"/>
                  </a:lnTo>
                  <a:lnTo>
                    <a:pt x="151" y="483"/>
                  </a:lnTo>
                  <a:lnTo>
                    <a:pt x="109" y="460"/>
                  </a:lnTo>
                  <a:lnTo>
                    <a:pt x="73" y="429"/>
                  </a:lnTo>
                  <a:lnTo>
                    <a:pt x="42" y="392"/>
                  </a:lnTo>
                  <a:lnTo>
                    <a:pt x="19" y="349"/>
                  </a:lnTo>
                  <a:lnTo>
                    <a:pt x="5" y="302"/>
                  </a:lnTo>
                  <a:lnTo>
                    <a:pt x="0" y="251"/>
                  </a:lnTo>
                  <a:lnTo>
                    <a:pt x="5" y="201"/>
                  </a:lnTo>
                  <a:lnTo>
                    <a:pt x="19" y="153"/>
                  </a:lnTo>
                  <a:lnTo>
                    <a:pt x="42" y="110"/>
                  </a:lnTo>
                  <a:lnTo>
                    <a:pt x="73" y="73"/>
                  </a:lnTo>
                  <a:lnTo>
                    <a:pt x="109" y="43"/>
                  </a:lnTo>
                  <a:lnTo>
                    <a:pt x="151" y="19"/>
                  </a:lnTo>
                  <a:lnTo>
                    <a:pt x="199" y="5"/>
                  </a:lnTo>
                  <a:lnTo>
                    <a:pt x="249" y="0"/>
                  </a:lnTo>
                  <a:lnTo>
                    <a:pt x="298" y="5"/>
                  </a:lnTo>
                  <a:lnTo>
                    <a:pt x="344" y="19"/>
                  </a:lnTo>
                  <a:lnTo>
                    <a:pt x="387" y="43"/>
                  </a:lnTo>
                  <a:lnTo>
                    <a:pt x="424" y="73"/>
                  </a:lnTo>
                  <a:lnTo>
                    <a:pt x="455" y="110"/>
                  </a:lnTo>
                  <a:lnTo>
                    <a:pt x="477" y="153"/>
                  </a:lnTo>
                  <a:lnTo>
                    <a:pt x="493" y="201"/>
                  </a:lnTo>
                  <a:lnTo>
                    <a:pt x="498" y="251"/>
                  </a:lnTo>
                  <a:lnTo>
                    <a:pt x="493" y="302"/>
                  </a:lnTo>
                  <a:lnTo>
                    <a:pt x="477" y="349"/>
                  </a:lnTo>
                  <a:lnTo>
                    <a:pt x="455" y="392"/>
                  </a:lnTo>
                  <a:lnTo>
                    <a:pt x="424" y="429"/>
                  </a:lnTo>
                  <a:lnTo>
                    <a:pt x="387" y="460"/>
                  </a:lnTo>
                  <a:lnTo>
                    <a:pt x="344" y="483"/>
                  </a:lnTo>
                  <a:lnTo>
                    <a:pt x="298" y="499"/>
                  </a:lnTo>
                  <a:lnTo>
                    <a:pt x="249" y="50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105"/>
            <p:cNvSpPr/>
            <p:nvPr/>
          </p:nvSpPr>
          <p:spPr>
            <a:xfrm>
              <a:off x="3903" y="1134"/>
              <a:ext cx="498" cy="505"/>
            </a:xfrm>
            <a:custGeom>
              <a:rect b="b" l="l" r="r" t="t"/>
              <a:pathLst>
                <a:path extrusionOk="0" h="505" w="498">
                  <a:moveTo>
                    <a:pt x="249" y="504"/>
                  </a:moveTo>
                  <a:lnTo>
                    <a:pt x="198" y="499"/>
                  </a:lnTo>
                  <a:lnTo>
                    <a:pt x="151" y="483"/>
                  </a:lnTo>
                  <a:lnTo>
                    <a:pt x="109" y="460"/>
                  </a:lnTo>
                  <a:lnTo>
                    <a:pt x="72" y="430"/>
                  </a:lnTo>
                  <a:lnTo>
                    <a:pt x="42" y="393"/>
                  </a:lnTo>
                  <a:lnTo>
                    <a:pt x="19" y="350"/>
                  </a:lnTo>
                  <a:lnTo>
                    <a:pt x="5" y="303"/>
                  </a:lnTo>
                  <a:lnTo>
                    <a:pt x="0" y="252"/>
                  </a:lnTo>
                  <a:lnTo>
                    <a:pt x="5" y="201"/>
                  </a:lnTo>
                  <a:lnTo>
                    <a:pt x="19" y="153"/>
                  </a:lnTo>
                  <a:lnTo>
                    <a:pt x="42" y="110"/>
                  </a:lnTo>
                  <a:lnTo>
                    <a:pt x="72" y="74"/>
                  </a:lnTo>
                  <a:lnTo>
                    <a:pt x="109" y="43"/>
                  </a:lnTo>
                  <a:lnTo>
                    <a:pt x="151" y="20"/>
                  </a:lnTo>
                  <a:lnTo>
                    <a:pt x="198" y="5"/>
                  </a:lnTo>
                  <a:lnTo>
                    <a:pt x="249" y="0"/>
                  </a:lnTo>
                  <a:lnTo>
                    <a:pt x="298" y="5"/>
                  </a:lnTo>
                  <a:lnTo>
                    <a:pt x="344" y="20"/>
                  </a:lnTo>
                  <a:lnTo>
                    <a:pt x="387" y="43"/>
                  </a:lnTo>
                  <a:lnTo>
                    <a:pt x="424" y="74"/>
                  </a:lnTo>
                  <a:lnTo>
                    <a:pt x="454" y="110"/>
                  </a:lnTo>
                  <a:lnTo>
                    <a:pt x="477" y="153"/>
                  </a:lnTo>
                  <a:lnTo>
                    <a:pt x="492" y="201"/>
                  </a:lnTo>
                  <a:lnTo>
                    <a:pt x="497" y="252"/>
                  </a:lnTo>
                  <a:lnTo>
                    <a:pt x="492" y="303"/>
                  </a:lnTo>
                  <a:lnTo>
                    <a:pt x="477" y="350"/>
                  </a:lnTo>
                  <a:lnTo>
                    <a:pt x="454" y="393"/>
                  </a:lnTo>
                  <a:lnTo>
                    <a:pt x="424" y="430"/>
                  </a:lnTo>
                  <a:lnTo>
                    <a:pt x="387" y="460"/>
                  </a:lnTo>
                  <a:lnTo>
                    <a:pt x="344" y="483"/>
                  </a:lnTo>
                  <a:lnTo>
                    <a:pt x="298" y="499"/>
                  </a:lnTo>
                  <a:lnTo>
                    <a:pt x="249" y="50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105"/>
            <p:cNvSpPr/>
            <p:nvPr/>
          </p:nvSpPr>
          <p:spPr>
            <a:xfrm>
              <a:off x="4766" y="2106"/>
              <a:ext cx="582" cy="205"/>
            </a:xfrm>
            <a:custGeom>
              <a:rect b="b" l="l" r="r" t="t"/>
              <a:pathLst>
                <a:path extrusionOk="0" h="205" w="582">
                  <a:moveTo>
                    <a:pt x="577" y="0"/>
                  </a:moveTo>
                  <a:lnTo>
                    <a:pt x="0" y="0"/>
                  </a:lnTo>
                  <a:lnTo>
                    <a:pt x="0" y="204"/>
                  </a:lnTo>
                  <a:lnTo>
                    <a:pt x="577" y="204"/>
                  </a:lnTo>
                  <a:lnTo>
                    <a:pt x="581" y="20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105"/>
            <p:cNvSpPr/>
            <p:nvPr/>
          </p:nvSpPr>
          <p:spPr>
            <a:xfrm>
              <a:off x="3285" y="2026"/>
              <a:ext cx="493" cy="39"/>
            </a:xfrm>
            <a:custGeom>
              <a:rect b="b" l="l" r="r" t="t"/>
              <a:pathLst>
                <a:path extrusionOk="0" h="39" w="493">
                  <a:moveTo>
                    <a:pt x="0" y="38"/>
                  </a:moveTo>
                  <a:lnTo>
                    <a:pt x="57" y="21"/>
                  </a:lnTo>
                  <a:lnTo>
                    <a:pt x="119" y="9"/>
                  </a:lnTo>
                  <a:lnTo>
                    <a:pt x="181" y="2"/>
                  </a:lnTo>
                  <a:lnTo>
                    <a:pt x="246" y="0"/>
                  </a:lnTo>
                  <a:lnTo>
                    <a:pt x="309" y="2"/>
                  </a:lnTo>
                  <a:lnTo>
                    <a:pt x="372" y="9"/>
                  </a:lnTo>
                  <a:lnTo>
                    <a:pt x="433" y="21"/>
                  </a:lnTo>
                  <a:lnTo>
                    <a:pt x="492" y="3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87" name="Google Shape;1087;p105"/>
            <p:cNvCxnSpPr/>
            <p:nvPr/>
          </p:nvCxnSpPr>
          <p:spPr>
            <a:xfrm>
              <a:off x="4284" y="2178"/>
              <a:ext cx="600" cy="0"/>
            </a:xfrm>
            <a:prstGeom prst="straightConnector1">
              <a:avLst/>
            </a:prstGeom>
            <a:noFill/>
            <a:ln cap="flat" cmpd="sng" w="25400">
              <a:solidFill>
                <a:schemeClr val="dk1"/>
              </a:solidFill>
              <a:prstDash val="solid"/>
              <a:round/>
              <a:headEnd len="sm" w="sm" type="none"/>
              <a:tailEnd len="sm" w="sm" type="none"/>
            </a:ln>
          </p:spPr>
        </p:cxnSp>
        <p:sp>
          <p:nvSpPr>
            <p:cNvPr id="1088" name="Google Shape;1088;p105"/>
            <p:cNvSpPr/>
            <p:nvPr/>
          </p:nvSpPr>
          <p:spPr>
            <a:xfrm>
              <a:off x="4177" y="1647"/>
              <a:ext cx="581" cy="465"/>
            </a:xfrm>
            <a:custGeom>
              <a:rect b="b" l="l" r="r" t="t"/>
              <a:pathLst>
                <a:path extrusionOk="0" h="465" w="581">
                  <a:moveTo>
                    <a:pt x="0" y="0"/>
                  </a:moveTo>
                  <a:lnTo>
                    <a:pt x="12" y="5"/>
                  </a:lnTo>
                  <a:lnTo>
                    <a:pt x="47" y="20"/>
                  </a:lnTo>
                  <a:lnTo>
                    <a:pt x="101" y="46"/>
                  </a:lnTo>
                  <a:lnTo>
                    <a:pt x="170" y="82"/>
                  </a:lnTo>
                  <a:lnTo>
                    <a:pt x="250" y="130"/>
                  </a:lnTo>
                  <a:lnTo>
                    <a:pt x="291" y="159"/>
                  </a:lnTo>
                  <a:lnTo>
                    <a:pt x="335" y="191"/>
                  </a:lnTo>
                  <a:lnTo>
                    <a:pt x="379" y="225"/>
                  </a:lnTo>
                  <a:lnTo>
                    <a:pt x="423" y="263"/>
                  </a:lnTo>
                  <a:lnTo>
                    <a:pt x="468" y="304"/>
                  </a:lnTo>
                  <a:lnTo>
                    <a:pt x="511" y="348"/>
                  </a:lnTo>
                  <a:lnTo>
                    <a:pt x="543" y="388"/>
                  </a:lnTo>
                  <a:lnTo>
                    <a:pt x="564" y="426"/>
                  </a:lnTo>
                  <a:lnTo>
                    <a:pt x="576" y="453"/>
                  </a:lnTo>
                  <a:lnTo>
                    <a:pt x="580" y="46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89" name="Google Shape;1089;p105"/>
            <p:cNvCxnSpPr/>
            <p:nvPr/>
          </p:nvCxnSpPr>
          <p:spPr>
            <a:xfrm>
              <a:off x="5029" y="2316"/>
              <a:ext cx="0" cy="300"/>
            </a:xfrm>
            <a:prstGeom prst="straightConnector1">
              <a:avLst/>
            </a:prstGeom>
            <a:noFill/>
            <a:ln cap="flat" cmpd="sng" w="25400">
              <a:solidFill>
                <a:schemeClr val="dk1"/>
              </a:solidFill>
              <a:prstDash val="solid"/>
              <a:round/>
              <a:headEnd len="sm" w="sm" type="none"/>
              <a:tailEnd len="sm" w="sm" type="none"/>
            </a:ln>
          </p:spPr>
        </p:cxnSp>
        <p:sp>
          <p:nvSpPr>
            <p:cNvPr id="1090" name="Google Shape;1090;p105"/>
            <p:cNvSpPr/>
            <p:nvPr/>
          </p:nvSpPr>
          <p:spPr>
            <a:xfrm>
              <a:off x="3201" y="2380"/>
              <a:ext cx="1641" cy="614"/>
            </a:xfrm>
            <a:custGeom>
              <a:rect b="b" l="l" r="r" t="t"/>
              <a:pathLst>
                <a:path extrusionOk="0" h="614" w="1641">
                  <a:moveTo>
                    <a:pt x="1640" y="605"/>
                  </a:moveTo>
                  <a:lnTo>
                    <a:pt x="1624" y="607"/>
                  </a:lnTo>
                  <a:lnTo>
                    <a:pt x="1576" y="609"/>
                  </a:lnTo>
                  <a:lnTo>
                    <a:pt x="1503" y="613"/>
                  </a:lnTo>
                  <a:lnTo>
                    <a:pt x="1407" y="612"/>
                  </a:lnTo>
                  <a:lnTo>
                    <a:pt x="1351" y="609"/>
                  </a:lnTo>
                  <a:lnTo>
                    <a:pt x="1292" y="605"/>
                  </a:lnTo>
                  <a:lnTo>
                    <a:pt x="1229" y="599"/>
                  </a:lnTo>
                  <a:lnTo>
                    <a:pt x="1164" y="589"/>
                  </a:lnTo>
                  <a:lnTo>
                    <a:pt x="1095" y="578"/>
                  </a:lnTo>
                  <a:lnTo>
                    <a:pt x="1026" y="563"/>
                  </a:lnTo>
                  <a:lnTo>
                    <a:pt x="955" y="545"/>
                  </a:lnTo>
                  <a:lnTo>
                    <a:pt x="883" y="523"/>
                  </a:lnTo>
                  <a:lnTo>
                    <a:pt x="785" y="488"/>
                  </a:lnTo>
                  <a:lnTo>
                    <a:pt x="692" y="450"/>
                  </a:lnTo>
                  <a:lnTo>
                    <a:pt x="604" y="409"/>
                  </a:lnTo>
                  <a:lnTo>
                    <a:pt x="520" y="367"/>
                  </a:lnTo>
                  <a:lnTo>
                    <a:pt x="443" y="323"/>
                  </a:lnTo>
                  <a:lnTo>
                    <a:pt x="370" y="281"/>
                  </a:lnTo>
                  <a:lnTo>
                    <a:pt x="303" y="237"/>
                  </a:lnTo>
                  <a:lnTo>
                    <a:pt x="242" y="195"/>
                  </a:lnTo>
                  <a:lnTo>
                    <a:pt x="188" y="156"/>
                  </a:lnTo>
                  <a:lnTo>
                    <a:pt x="138" y="118"/>
                  </a:lnTo>
                  <a:lnTo>
                    <a:pt x="63" y="56"/>
                  </a:lnTo>
                  <a:lnTo>
                    <a:pt x="15" y="15"/>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105"/>
            <p:cNvSpPr/>
            <p:nvPr/>
          </p:nvSpPr>
          <p:spPr>
            <a:xfrm>
              <a:off x="4391" y="1261"/>
              <a:ext cx="493" cy="77"/>
            </a:xfrm>
            <a:custGeom>
              <a:rect b="b" l="l" r="r" t="t"/>
              <a:pathLst>
                <a:path extrusionOk="0" h="77" w="493">
                  <a:moveTo>
                    <a:pt x="492" y="76"/>
                  </a:moveTo>
                  <a:lnTo>
                    <a:pt x="437" y="43"/>
                  </a:lnTo>
                  <a:lnTo>
                    <a:pt x="378" y="20"/>
                  </a:lnTo>
                  <a:lnTo>
                    <a:pt x="313" y="5"/>
                  </a:lnTo>
                  <a:lnTo>
                    <a:pt x="246" y="0"/>
                  </a:lnTo>
                  <a:lnTo>
                    <a:pt x="178" y="5"/>
                  </a:lnTo>
                  <a:lnTo>
                    <a:pt x="113" y="20"/>
                  </a:lnTo>
                  <a:lnTo>
                    <a:pt x="53" y="43"/>
                  </a:lnTo>
                  <a:lnTo>
                    <a:pt x="0" y="7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105"/>
            <p:cNvSpPr/>
            <p:nvPr/>
          </p:nvSpPr>
          <p:spPr>
            <a:xfrm>
              <a:off x="3749" y="2043"/>
              <a:ext cx="55" cy="33"/>
            </a:xfrm>
            <a:custGeom>
              <a:rect b="b" l="l" r="r" t="t"/>
              <a:pathLst>
                <a:path extrusionOk="0" h="33" w="55">
                  <a:moveTo>
                    <a:pt x="11" y="0"/>
                  </a:moveTo>
                  <a:lnTo>
                    <a:pt x="0" y="31"/>
                  </a:lnTo>
                  <a:lnTo>
                    <a:pt x="54" y="32"/>
                  </a:lnTo>
                  <a:lnTo>
                    <a:pt x="1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105"/>
            <p:cNvSpPr/>
            <p:nvPr/>
          </p:nvSpPr>
          <p:spPr>
            <a:xfrm>
              <a:off x="3749" y="2043"/>
              <a:ext cx="55" cy="33"/>
            </a:xfrm>
            <a:custGeom>
              <a:rect b="b" l="l" r="r" t="t"/>
              <a:pathLst>
                <a:path extrusionOk="0" h="33" w="55">
                  <a:moveTo>
                    <a:pt x="11" y="0"/>
                  </a:moveTo>
                  <a:lnTo>
                    <a:pt x="0" y="31"/>
                  </a:lnTo>
                  <a:lnTo>
                    <a:pt x="54" y="32"/>
                  </a:lnTo>
                  <a:lnTo>
                    <a:pt x="1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105"/>
            <p:cNvSpPr/>
            <p:nvPr/>
          </p:nvSpPr>
          <p:spPr>
            <a:xfrm>
              <a:off x="4709" y="2165"/>
              <a:ext cx="53" cy="35"/>
            </a:xfrm>
            <a:custGeom>
              <a:rect b="b" l="l" r="r" t="t"/>
              <a:pathLst>
                <a:path extrusionOk="0" h="35" w="53">
                  <a:moveTo>
                    <a:pt x="0" y="0"/>
                  </a:moveTo>
                  <a:lnTo>
                    <a:pt x="0" y="34"/>
                  </a:lnTo>
                  <a:lnTo>
                    <a:pt x="52" y="17"/>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105"/>
            <p:cNvSpPr/>
            <p:nvPr/>
          </p:nvSpPr>
          <p:spPr>
            <a:xfrm>
              <a:off x="4709" y="2165"/>
              <a:ext cx="53" cy="35"/>
            </a:xfrm>
            <a:custGeom>
              <a:rect b="b" l="l" r="r" t="t"/>
              <a:pathLst>
                <a:path extrusionOk="0" h="35" w="53">
                  <a:moveTo>
                    <a:pt x="0" y="0"/>
                  </a:moveTo>
                  <a:lnTo>
                    <a:pt x="0" y="34"/>
                  </a:lnTo>
                  <a:lnTo>
                    <a:pt x="52" y="17"/>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105"/>
            <p:cNvSpPr/>
            <p:nvPr/>
          </p:nvSpPr>
          <p:spPr>
            <a:xfrm>
              <a:off x="3203" y="2383"/>
              <a:ext cx="50" cy="47"/>
            </a:xfrm>
            <a:custGeom>
              <a:rect b="b" l="l" r="r" t="t"/>
              <a:pathLst>
                <a:path extrusionOk="0" h="47" w="50">
                  <a:moveTo>
                    <a:pt x="26" y="46"/>
                  </a:moveTo>
                  <a:lnTo>
                    <a:pt x="49" y="22"/>
                  </a:lnTo>
                  <a:lnTo>
                    <a:pt x="0" y="0"/>
                  </a:lnTo>
                  <a:lnTo>
                    <a:pt x="26" y="4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105"/>
            <p:cNvSpPr/>
            <p:nvPr/>
          </p:nvSpPr>
          <p:spPr>
            <a:xfrm>
              <a:off x="3203" y="2383"/>
              <a:ext cx="50" cy="47"/>
            </a:xfrm>
            <a:custGeom>
              <a:rect b="b" l="l" r="r" t="t"/>
              <a:pathLst>
                <a:path extrusionOk="0" h="47" w="50">
                  <a:moveTo>
                    <a:pt x="26" y="46"/>
                  </a:moveTo>
                  <a:lnTo>
                    <a:pt x="49" y="22"/>
                  </a:lnTo>
                  <a:lnTo>
                    <a:pt x="0" y="0"/>
                  </a:lnTo>
                  <a:lnTo>
                    <a:pt x="26" y="4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105"/>
            <p:cNvSpPr/>
            <p:nvPr/>
          </p:nvSpPr>
          <p:spPr>
            <a:xfrm>
              <a:off x="4167" y="1637"/>
              <a:ext cx="54" cy="42"/>
            </a:xfrm>
            <a:custGeom>
              <a:rect b="b" l="l" r="r" t="t"/>
              <a:pathLst>
                <a:path extrusionOk="0" h="42" w="54">
                  <a:moveTo>
                    <a:pt x="35" y="41"/>
                  </a:moveTo>
                  <a:lnTo>
                    <a:pt x="53" y="11"/>
                  </a:lnTo>
                  <a:lnTo>
                    <a:pt x="0" y="0"/>
                  </a:lnTo>
                  <a:lnTo>
                    <a:pt x="35" y="41"/>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105"/>
            <p:cNvSpPr/>
            <p:nvPr/>
          </p:nvSpPr>
          <p:spPr>
            <a:xfrm>
              <a:off x="4167" y="1637"/>
              <a:ext cx="54" cy="42"/>
            </a:xfrm>
            <a:custGeom>
              <a:rect b="b" l="l" r="r" t="t"/>
              <a:pathLst>
                <a:path extrusionOk="0" h="42" w="54">
                  <a:moveTo>
                    <a:pt x="35" y="41"/>
                  </a:moveTo>
                  <a:lnTo>
                    <a:pt x="53" y="11"/>
                  </a:lnTo>
                  <a:lnTo>
                    <a:pt x="0" y="0"/>
                  </a:lnTo>
                  <a:lnTo>
                    <a:pt x="35" y="41"/>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105"/>
            <p:cNvSpPr/>
            <p:nvPr/>
          </p:nvSpPr>
          <p:spPr>
            <a:xfrm>
              <a:off x="4835" y="1300"/>
              <a:ext cx="52" cy="44"/>
            </a:xfrm>
            <a:custGeom>
              <a:rect b="b" l="l" r="r" t="t"/>
              <a:pathLst>
                <a:path extrusionOk="0" h="44" w="52">
                  <a:moveTo>
                    <a:pt x="18" y="0"/>
                  </a:moveTo>
                  <a:lnTo>
                    <a:pt x="0" y="28"/>
                  </a:lnTo>
                  <a:lnTo>
                    <a:pt x="51" y="43"/>
                  </a:lnTo>
                  <a:lnTo>
                    <a:pt x="18"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105"/>
            <p:cNvSpPr/>
            <p:nvPr/>
          </p:nvSpPr>
          <p:spPr>
            <a:xfrm>
              <a:off x="4835" y="1300"/>
              <a:ext cx="52" cy="44"/>
            </a:xfrm>
            <a:custGeom>
              <a:rect b="b" l="l" r="r" t="t"/>
              <a:pathLst>
                <a:path extrusionOk="0" h="44" w="52">
                  <a:moveTo>
                    <a:pt x="18" y="0"/>
                  </a:moveTo>
                  <a:lnTo>
                    <a:pt x="0" y="28"/>
                  </a:lnTo>
                  <a:lnTo>
                    <a:pt x="51" y="43"/>
                  </a:lnTo>
                  <a:lnTo>
                    <a:pt x="18"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105"/>
            <p:cNvSpPr/>
            <p:nvPr/>
          </p:nvSpPr>
          <p:spPr>
            <a:xfrm>
              <a:off x="4395" y="1294"/>
              <a:ext cx="53" cy="41"/>
            </a:xfrm>
            <a:custGeom>
              <a:rect b="b" l="l" r="r" t="t"/>
              <a:pathLst>
                <a:path extrusionOk="0" h="41" w="53">
                  <a:moveTo>
                    <a:pt x="52" y="30"/>
                  </a:moveTo>
                  <a:lnTo>
                    <a:pt x="36" y="0"/>
                  </a:lnTo>
                  <a:lnTo>
                    <a:pt x="0" y="40"/>
                  </a:lnTo>
                  <a:lnTo>
                    <a:pt x="52" y="3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105"/>
            <p:cNvSpPr/>
            <p:nvPr/>
          </p:nvSpPr>
          <p:spPr>
            <a:xfrm>
              <a:off x="4395" y="1294"/>
              <a:ext cx="53" cy="41"/>
            </a:xfrm>
            <a:custGeom>
              <a:rect b="b" l="l" r="r" t="t"/>
              <a:pathLst>
                <a:path extrusionOk="0" h="41" w="53">
                  <a:moveTo>
                    <a:pt x="52" y="30"/>
                  </a:moveTo>
                  <a:lnTo>
                    <a:pt x="36" y="0"/>
                  </a:lnTo>
                  <a:lnTo>
                    <a:pt x="0" y="40"/>
                  </a:lnTo>
                  <a:lnTo>
                    <a:pt x="52" y="3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105"/>
            <p:cNvSpPr/>
            <p:nvPr/>
          </p:nvSpPr>
          <p:spPr>
            <a:xfrm>
              <a:off x="5068" y="2709"/>
              <a:ext cx="34" cy="53"/>
            </a:xfrm>
            <a:custGeom>
              <a:rect b="b" l="l" r="r" t="t"/>
              <a:pathLst>
                <a:path extrusionOk="0" h="53" w="34">
                  <a:moveTo>
                    <a:pt x="33" y="0"/>
                  </a:moveTo>
                  <a:lnTo>
                    <a:pt x="0" y="4"/>
                  </a:lnTo>
                  <a:lnTo>
                    <a:pt x="22" y="52"/>
                  </a:lnTo>
                  <a:lnTo>
                    <a:pt x="33"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105"/>
            <p:cNvSpPr/>
            <p:nvPr/>
          </p:nvSpPr>
          <p:spPr>
            <a:xfrm>
              <a:off x="5068" y="2709"/>
              <a:ext cx="34" cy="53"/>
            </a:xfrm>
            <a:custGeom>
              <a:rect b="b" l="l" r="r" t="t"/>
              <a:pathLst>
                <a:path extrusionOk="0" h="53" w="34">
                  <a:moveTo>
                    <a:pt x="33" y="0"/>
                  </a:moveTo>
                  <a:lnTo>
                    <a:pt x="0" y="4"/>
                  </a:lnTo>
                  <a:lnTo>
                    <a:pt x="22" y="52"/>
                  </a:lnTo>
                  <a:lnTo>
                    <a:pt x="33"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06" name="Google Shape;1106;p105"/>
          <p:cNvPicPr preferRelativeResize="0"/>
          <p:nvPr/>
        </p:nvPicPr>
        <p:blipFill rotWithShape="1">
          <a:blip r:embed="rId3">
            <a:alphaModFix/>
          </a:blip>
          <a:srcRect b="0" l="0" r="0" t="0"/>
          <a:stretch/>
        </p:blipFill>
        <p:spPr>
          <a:xfrm>
            <a:off x="5205413" y="4986338"/>
            <a:ext cx="1755774" cy="1466849"/>
          </a:xfrm>
          <a:prstGeom prst="rect">
            <a:avLst/>
          </a:prstGeom>
          <a:noFill/>
          <a:ln>
            <a:noFill/>
          </a:ln>
        </p:spPr>
      </p:pic>
      <p:sp>
        <p:nvSpPr>
          <p:cNvPr id="1107" name="Google Shape;1107;p105"/>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Entrades</a:t>
            </a:r>
            <a:endParaRPr/>
          </a:p>
        </p:txBody>
      </p:sp>
      <p:sp>
        <p:nvSpPr>
          <p:cNvPr id="1108" name="Google Shape;1108;p105"/>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dk1"/>
              </a:buClr>
              <a:buSzPts val="2520"/>
              <a:buChar char="•"/>
            </a:pPr>
            <a:r>
              <a:rPr lang="en-US" sz="2800"/>
              <a:t>Informacions que arriben a l'aplicació des de l'exterior.</a:t>
            </a:r>
            <a:endParaRPr sz="2800"/>
          </a:p>
          <a:p>
            <a:pPr indent="-342900" lvl="0" marL="342900" rtl="0" algn="l">
              <a:spcBef>
                <a:spcPts val="560"/>
              </a:spcBef>
              <a:spcAft>
                <a:spcPts val="0"/>
              </a:spcAft>
              <a:buClr>
                <a:schemeClr val="dk1"/>
              </a:buClr>
              <a:buSzPts val="2520"/>
              <a:buChar char="•"/>
            </a:pPr>
            <a:r>
              <a:rPr lang="en-US" sz="2800"/>
              <a:t>Tenen una sola direcció (Exterior à Interior)</a:t>
            </a:r>
            <a:endParaRPr sz="2800"/>
          </a:p>
          <a:p>
            <a:pPr indent="-342900" lvl="0" marL="342900" rtl="0" algn="l">
              <a:spcBef>
                <a:spcPts val="560"/>
              </a:spcBef>
              <a:spcAft>
                <a:spcPts val="0"/>
              </a:spcAft>
              <a:buClr>
                <a:schemeClr val="dk1"/>
              </a:buClr>
              <a:buSzPts val="2520"/>
              <a:buChar char="•"/>
            </a:pPr>
            <a:r>
              <a:rPr lang="en-US" sz="2800"/>
              <a:t>Sempre s'actualitzen algun fitxer intern.</a:t>
            </a:r>
            <a:r>
              <a:rPr lang="en-US" sz="2800"/>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115" name="Google Shape;1115;p10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60"/>
              <a:buChar char="•"/>
            </a:pPr>
            <a:r>
              <a:rPr lang="en-US" sz="2400"/>
              <a:t>Entrades: </a:t>
            </a:r>
            <a:endParaRPr/>
          </a:p>
          <a:p>
            <a:pPr indent="-285750" lvl="1" marL="742950" rtl="0" algn="l">
              <a:spcBef>
                <a:spcPts val="400"/>
              </a:spcBef>
              <a:spcAft>
                <a:spcPts val="0"/>
              </a:spcAft>
              <a:buClr>
                <a:schemeClr val="dk1"/>
              </a:buClr>
              <a:buSzPts val="1800"/>
              <a:buChar char="–"/>
            </a:pPr>
            <a:r>
              <a:rPr lang="en-US" sz="2000"/>
              <a:t>Són tots aquells grups de dades o mandats de control d'usuari que entren en l'aplicació i afegeixen o canvien informació en un grup lògic de dades intern.</a:t>
            </a:r>
            <a:endParaRPr sz="2000"/>
          </a:p>
          <a:p>
            <a:pPr indent="-285750" lvl="1" marL="742950" rtl="0" algn="l">
              <a:spcBef>
                <a:spcPts val="400"/>
              </a:spcBef>
              <a:spcAft>
                <a:spcPts val="0"/>
              </a:spcAft>
              <a:buClr>
                <a:schemeClr val="dk1"/>
              </a:buClr>
              <a:buSzPts val="1800"/>
              <a:buChar char="–"/>
            </a:pPr>
            <a:r>
              <a:rPr lang="en-US" sz="2000"/>
              <a:t>Una entrada és única si difereix en el seu format o si arrenca processos diferents.</a:t>
            </a:r>
            <a:endParaRPr sz="2000"/>
          </a:p>
          <a:p>
            <a:pPr indent="-285750" lvl="1" marL="742950" rtl="0" algn="l">
              <a:spcBef>
                <a:spcPts val="400"/>
              </a:spcBef>
              <a:spcAft>
                <a:spcPts val="0"/>
              </a:spcAft>
              <a:buClr>
                <a:schemeClr val="dk1"/>
              </a:buClr>
              <a:buSzPts val="1800"/>
              <a:buChar char="–"/>
            </a:pPr>
            <a:r>
              <a:rPr lang="en-US" sz="2000"/>
              <a:t>Per a l'anàlisi d'aquest component s'utilitza la següent matriu de complexitat:</a:t>
            </a:r>
            <a:endParaRPr/>
          </a:p>
          <a:p>
            <a:pPr indent="-171450" lvl="1" marL="742950" rtl="0" algn="l">
              <a:spcBef>
                <a:spcPts val="400"/>
              </a:spcBef>
              <a:spcAft>
                <a:spcPts val="0"/>
              </a:spcAft>
              <a:buClr>
                <a:schemeClr val="dk1"/>
              </a:buClr>
              <a:buSzPts val="1800"/>
              <a:buNone/>
            </a:pPr>
            <a:r>
              <a:t/>
            </a:r>
            <a:endParaRPr sz="2000"/>
          </a:p>
        </p:txBody>
      </p:sp>
      <p:pic>
        <p:nvPicPr>
          <p:cNvPr id="1116" name="Google Shape;1116;p106"/>
          <p:cNvPicPr preferRelativeResize="0"/>
          <p:nvPr/>
        </p:nvPicPr>
        <p:blipFill rotWithShape="1">
          <a:blip r:embed="rId3">
            <a:alphaModFix/>
          </a:blip>
          <a:srcRect b="0" l="0" r="0" t="0"/>
          <a:stretch/>
        </p:blipFill>
        <p:spPr>
          <a:xfrm>
            <a:off x="2923370" y="4132562"/>
            <a:ext cx="5763430" cy="21053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grpSp>
        <p:nvGrpSpPr>
          <p:cNvPr id="1121" name="Google Shape;1121;p107"/>
          <p:cNvGrpSpPr/>
          <p:nvPr/>
        </p:nvGrpSpPr>
        <p:grpSpPr>
          <a:xfrm>
            <a:off x="4648200" y="1738313"/>
            <a:ext cx="3738563" cy="3214687"/>
            <a:chOff x="2928" y="1095"/>
            <a:chExt cx="2355" cy="2025"/>
          </a:xfrm>
        </p:grpSpPr>
        <p:sp>
          <p:nvSpPr>
            <p:cNvPr id="1122" name="Google Shape;1122;p107"/>
            <p:cNvSpPr/>
            <p:nvPr/>
          </p:nvSpPr>
          <p:spPr>
            <a:xfrm>
              <a:off x="3152" y="2228"/>
              <a:ext cx="1668" cy="747"/>
            </a:xfrm>
            <a:custGeom>
              <a:rect b="b" l="l" r="r" t="t"/>
              <a:pathLst>
                <a:path extrusionOk="0" h="747" w="1668">
                  <a:moveTo>
                    <a:pt x="1664" y="691"/>
                  </a:moveTo>
                  <a:lnTo>
                    <a:pt x="1667" y="669"/>
                  </a:lnTo>
                  <a:lnTo>
                    <a:pt x="1661" y="645"/>
                  </a:lnTo>
                  <a:lnTo>
                    <a:pt x="1628" y="591"/>
                  </a:lnTo>
                  <a:lnTo>
                    <a:pt x="1563" y="527"/>
                  </a:lnTo>
                  <a:lnTo>
                    <a:pt x="1474" y="460"/>
                  </a:lnTo>
                  <a:lnTo>
                    <a:pt x="1360" y="389"/>
                  </a:lnTo>
                  <a:lnTo>
                    <a:pt x="1295" y="352"/>
                  </a:lnTo>
                  <a:lnTo>
                    <a:pt x="1225" y="317"/>
                  </a:lnTo>
                  <a:lnTo>
                    <a:pt x="1151" y="281"/>
                  </a:lnTo>
                  <a:lnTo>
                    <a:pt x="1073" y="246"/>
                  </a:lnTo>
                  <a:lnTo>
                    <a:pt x="993" y="211"/>
                  </a:lnTo>
                  <a:lnTo>
                    <a:pt x="908" y="177"/>
                  </a:lnTo>
                  <a:lnTo>
                    <a:pt x="823" y="146"/>
                  </a:lnTo>
                  <a:lnTo>
                    <a:pt x="739" y="117"/>
                  </a:lnTo>
                  <a:lnTo>
                    <a:pt x="658" y="92"/>
                  </a:lnTo>
                  <a:lnTo>
                    <a:pt x="579" y="69"/>
                  </a:lnTo>
                  <a:lnTo>
                    <a:pt x="431" y="32"/>
                  </a:lnTo>
                  <a:lnTo>
                    <a:pt x="298" y="9"/>
                  </a:lnTo>
                  <a:lnTo>
                    <a:pt x="185" y="0"/>
                  </a:lnTo>
                  <a:lnTo>
                    <a:pt x="96" y="3"/>
                  </a:lnTo>
                  <a:lnTo>
                    <a:pt x="35" y="21"/>
                  </a:lnTo>
                  <a:lnTo>
                    <a:pt x="14" y="36"/>
                  </a:lnTo>
                  <a:lnTo>
                    <a:pt x="2" y="54"/>
                  </a:lnTo>
                  <a:lnTo>
                    <a:pt x="0" y="76"/>
                  </a:lnTo>
                  <a:lnTo>
                    <a:pt x="5" y="100"/>
                  </a:lnTo>
                  <a:lnTo>
                    <a:pt x="38" y="154"/>
                  </a:lnTo>
                  <a:lnTo>
                    <a:pt x="101" y="217"/>
                  </a:lnTo>
                  <a:lnTo>
                    <a:pt x="192" y="285"/>
                  </a:lnTo>
                  <a:lnTo>
                    <a:pt x="306" y="356"/>
                  </a:lnTo>
                  <a:lnTo>
                    <a:pt x="441" y="428"/>
                  </a:lnTo>
                  <a:lnTo>
                    <a:pt x="515" y="464"/>
                  </a:lnTo>
                  <a:lnTo>
                    <a:pt x="593" y="499"/>
                  </a:lnTo>
                  <a:lnTo>
                    <a:pt x="673" y="534"/>
                  </a:lnTo>
                  <a:lnTo>
                    <a:pt x="758" y="568"/>
                  </a:lnTo>
                  <a:lnTo>
                    <a:pt x="843" y="599"/>
                  </a:lnTo>
                  <a:lnTo>
                    <a:pt x="927" y="628"/>
                  </a:lnTo>
                  <a:lnTo>
                    <a:pt x="1008" y="653"/>
                  </a:lnTo>
                  <a:lnTo>
                    <a:pt x="1087" y="676"/>
                  </a:lnTo>
                  <a:lnTo>
                    <a:pt x="1235" y="713"/>
                  </a:lnTo>
                  <a:lnTo>
                    <a:pt x="1368" y="736"/>
                  </a:lnTo>
                  <a:lnTo>
                    <a:pt x="1479" y="746"/>
                  </a:lnTo>
                  <a:lnTo>
                    <a:pt x="1570" y="742"/>
                  </a:lnTo>
                  <a:lnTo>
                    <a:pt x="1631" y="724"/>
                  </a:lnTo>
                  <a:lnTo>
                    <a:pt x="1652" y="709"/>
                  </a:lnTo>
                  <a:lnTo>
                    <a:pt x="1664" y="691"/>
                  </a:lnTo>
                </a:path>
              </a:pathLst>
            </a:custGeom>
            <a:noFill/>
            <a:ln cap="rnd" cmpd="sng" w="254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107"/>
            <p:cNvSpPr/>
            <p:nvPr/>
          </p:nvSpPr>
          <p:spPr>
            <a:xfrm>
              <a:off x="2928" y="1915"/>
              <a:ext cx="395" cy="369"/>
            </a:xfrm>
            <a:custGeom>
              <a:rect b="b" l="l" r="r" t="t"/>
              <a:pathLst>
                <a:path extrusionOk="0" h="369" w="395">
                  <a:moveTo>
                    <a:pt x="0" y="368"/>
                  </a:moveTo>
                  <a:lnTo>
                    <a:pt x="0" y="0"/>
                  </a:lnTo>
                  <a:lnTo>
                    <a:pt x="394" y="0"/>
                  </a:lnTo>
                  <a:lnTo>
                    <a:pt x="394" y="368"/>
                  </a:lnTo>
                  <a:lnTo>
                    <a:pt x="0" y="36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107"/>
            <p:cNvSpPr/>
            <p:nvPr/>
          </p:nvSpPr>
          <p:spPr>
            <a:xfrm>
              <a:off x="4843" y="1151"/>
              <a:ext cx="395" cy="369"/>
            </a:xfrm>
            <a:custGeom>
              <a:rect b="b" l="l" r="r" t="t"/>
              <a:pathLst>
                <a:path extrusionOk="0" h="369" w="395">
                  <a:moveTo>
                    <a:pt x="0" y="368"/>
                  </a:moveTo>
                  <a:lnTo>
                    <a:pt x="0" y="0"/>
                  </a:lnTo>
                  <a:lnTo>
                    <a:pt x="394" y="0"/>
                  </a:lnTo>
                  <a:lnTo>
                    <a:pt x="394" y="368"/>
                  </a:lnTo>
                  <a:lnTo>
                    <a:pt x="0" y="36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107"/>
            <p:cNvSpPr/>
            <p:nvPr/>
          </p:nvSpPr>
          <p:spPr>
            <a:xfrm>
              <a:off x="4806" y="2640"/>
              <a:ext cx="476" cy="480"/>
            </a:xfrm>
            <a:custGeom>
              <a:rect b="b" l="l" r="r" t="t"/>
              <a:pathLst>
                <a:path extrusionOk="0" h="480" w="476">
                  <a:moveTo>
                    <a:pt x="237" y="479"/>
                  </a:moveTo>
                  <a:lnTo>
                    <a:pt x="189" y="473"/>
                  </a:lnTo>
                  <a:lnTo>
                    <a:pt x="144" y="460"/>
                  </a:lnTo>
                  <a:lnTo>
                    <a:pt x="104" y="438"/>
                  </a:lnTo>
                  <a:lnTo>
                    <a:pt x="69" y="409"/>
                  </a:lnTo>
                  <a:lnTo>
                    <a:pt x="40" y="373"/>
                  </a:lnTo>
                  <a:lnTo>
                    <a:pt x="18" y="332"/>
                  </a:lnTo>
                  <a:lnTo>
                    <a:pt x="4" y="287"/>
                  </a:lnTo>
                  <a:lnTo>
                    <a:pt x="0" y="239"/>
                  </a:lnTo>
                  <a:lnTo>
                    <a:pt x="4" y="190"/>
                  </a:lnTo>
                  <a:lnTo>
                    <a:pt x="18" y="146"/>
                  </a:lnTo>
                  <a:lnTo>
                    <a:pt x="40" y="105"/>
                  </a:lnTo>
                  <a:lnTo>
                    <a:pt x="69" y="69"/>
                  </a:lnTo>
                  <a:lnTo>
                    <a:pt x="104" y="40"/>
                  </a:lnTo>
                  <a:lnTo>
                    <a:pt x="144" y="18"/>
                  </a:lnTo>
                  <a:lnTo>
                    <a:pt x="189" y="4"/>
                  </a:lnTo>
                  <a:lnTo>
                    <a:pt x="237" y="0"/>
                  </a:lnTo>
                  <a:lnTo>
                    <a:pt x="285" y="4"/>
                  </a:lnTo>
                  <a:lnTo>
                    <a:pt x="329" y="18"/>
                  </a:lnTo>
                  <a:lnTo>
                    <a:pt x="370" y="40"/>
                  </a:lnTo>
                  <a:lnTo>
                    <a:pt x="405" y="69"/>
                  </a:lnTo>
                  <a:lnTo>
                    <a:pt x="434" y="105"/>
                  </a:lnTo>
                  <a:lnTo>
                    <a:pt x="456" y="146"/>
                  </a:lnTo>
                  <a:lnTo>
                    <a:pt x="470" y="190"/>
                  </a:lnTo>
                  <a:lnTo>
                    <a:pt x="475" y="239"/>
                  </a:lnTo>
                  <a:lnTo>
                    <a:pt x="470" y="287"/>
                  </a:lnTo>
                  <a:lnTo>
                    <a:pt x="456" y="332"/>
                  </a:lnTo>
                  <a:lnTo>
                    <a:pt x="434" y="373"/>
                  </a:lnTo>
                  <a:lnTo>
                    <a:pt x="405" y="409"/>
                  </a:lnTo>
                  <a:lnTo>
                    <a:pt x="370" y="438"/>
                  </a:lnTo>
                  <a:lnTo>
                    <a:pt x="329" y="460"/>
                  </a:lnTo>
                  <a:lnTo>
                    <a:pt x="285" y="473"/>
                  </a:lnTo>
                  <a:lnTo>
                    <a:pt x="237" y="479"/>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107"/>
            <p:cNvSpPr/>
            <p:nvPr/>
          </p:nvSpPr>
          <p:spPr>
            <a:xfrm>
              <a:off x="3787" y="1859"/>
              <a:ext cx="476" cy="480"/>
            </a:xfrm>
            <a:custGeom>
              <a:rect b="b" l="l" r="r" t="t"/>
              <a:pathLst>
                <a:path extrusionOk="0" h="480" w="476">
                  <a:moveTo>
                    <a:pt x="237" y="479"/>
                  </a:moveTo>
                  <a:lnTo>
                    <a:pt x="189" y="473"/>
                  </a:lnTo>
                  <a:lnTo>
                    <a:pt x="144" y="459"/>
                  </a:lnTo>
                  <a:lnTo>
                    <a:pt x="104" y="437"/>
                  </a:lnTo>
                  <a:lnTo>
                    <a:pt x="69" y="408"/>
                  </a:lnTo>
                  <a:lnTo>
                    <a:pt x="40" y="372"/>
                  </a:lnTo>
                  <a:lnTo>
                    <a:pt x="18" y="332"/>
                  </a:lnTo>
                  <a:lnTo>
                    <a:pt x="4" y="286"/>
                  </a:lnTo>
                  <a:lnTo>
                    <a:pt x="0" y="238"/>
                  </a:lnTo>
                  <a:lnTo>
                    <a:pt x="4" y="190"/>
                  </a:lnTo>
                  <a:lnTo>
                    <a:pt x="18" y="146"/>
                  </a:lnTo>
                  <a:lnTo>
                    <a:pt x="40" y="105"/>
                  </a:lnTo>
                  <a:lnTo>
                    <a:pt x="69" y="69"/>
                  </a:lnTo>
                  <a:lnTo>
                    <a:pt x="104" y="40"/>
                  </a:lnTo>
                  <a:lnTo>
                    <a:pt x="144" y="18"/>
                  </a:lnTo>
                  <a:lnTo>
                    <a:pt x="189" y="4"/>
                  </a:lnTo>
                  <a:lnTo>
                    <a:pt x="237" y="0"/>
                  </a:lnTo>
                  <a:lnTo>
                    <a:pt x="284" y="4"/>
                  </a:lnTo>
                  <a:lnTo>
                    <a:pt x="329" y="18"/>
                  </a:lnTo>
                  <a:lnTo>
                    <a:pt x="369" y="40"/>
                  </a:lnTo>
                  <a:lnTo>
                    <a:pt x="405" y="69"/>
                  </a:lnTo>
                  <a:lnTo>
                    <a:pt x="434" y="105"/>
                  </a:lnTo>
                  <a:lnTo>
                    <a:pt x="455" y="146"/>
                  </a:lnTo>
                  <a:lnTo>
                    <a:pt x="469" y="190"/>
                  </a:lnTo>
                  <a:lnTo>
                    <a:pt x="475" y="238"/>
                  </a:lnTo>
                  <a:lnTo>
                    <a:pt x="469" y="286"/>
                  </a:lnTo>
                  <a:lnTo>
                    <a:pt x="455" y="332"/>
                  </a:lnTo>
                  <a:lnTo>
                    <a:pt x="434" y="372"/>
                  </a:lnTo>
                  <a:lnTo>
                    <a:pt x="405" y="408"/>
                  </a:lnTo>
                  <a:lnTo>
                    <a:pt x="369" y="437"/>
                  </a:lnTo>
                  <a:lnTo>
                    <a:pt x="329" y="459"/>
                  </a:lnTo>
                  <a:lnTo>
                    <a:pt x="284" y="473"/>
                  </a:lnTo>
                  <a:lnTo>
                    <a:pt x="237" y="479"/>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107"/>
            <p:cNvSpPr/>
            <p:nvPr/>
          </p:nvSpPr>
          <p:spPr>
            <a:xfrm>
              <a:off x="3904" y="1095"/>
              <a:ext cx="476" cy="480"/>
            </a:xfrm>
            <a:custGeom>
              <a:rect b="b" l="l" r="r" t="t"/>
              <a:pathLst>
                <a:path extrusionOk="0" h="480" w="476">
                  <a:moveTo>
                    <a:pt x="237" y="479"/>
                  </a:moveTo>
                  <a:lnTo>
                    <a:pt x="189" y="473"/>
                  </a:lnTo>
                  <a:lnTo>
                    <a:pt x="144" y="459"/>
                  </a:lnTo>
                  <a:lnTo>
                    <a:pt x="104" y="438"/>
                  </a:lnTo>
                  <a:lnTo>
                    <a:pt x="69" y="409"/>
                  </a:lnTo>
                  <a:lnTo>
                    <a:pt x="40" y="373"/>
                  </a:lnTo>
                  <a:lnTo>
                    <a:pt x="18" y="332"/>
                  </a:lnTo>
                  <a:lnTo>
                    <a:pt x="4" y="287"/>
                  </a:lnTo>
                  <a:lnTo>
                    <a:pt x="0" y="239"/>
                  </a:lnTo>
                  <a:lnTo>
                    <a:pt x="4" y="191"/>
                  </a:lnTo>
                  <a:lnTo>
                    <a:pt x="18" y="146"/>
                  </a:lnTo>
                  <a:lnTo>
                    <a:pt x="40" y="105"/>
                  </a:lnTo>
                  <a:lnTo>
                    <a:pt x="69" y="70"/>
                  </a:lnTo>
                  <a:lnTo>
                    <a:pt x="104" y="40"/>
                  </a:lnTo>
                  <a:lnTo>
                    <a:pt x="144" y="19"/>
                  </a:lnTo>
                  <a:lnTo>
                    <a:pt x="189" y="5"/>
                  </a:lnTo>
                  <a:lnTo>
                    <a:pt x="237" y="0"/>
                  </a:lnTo>
                  <a:lnTo>
                    <a:pt x="285" y="5"/>
                  </a:lnTo>
                  <a:lnTo>
                    <a:pt x="329" y="19"/>
                  </a:lnTo>
                  <a:lnTo>
                    <a:pt x="370" y="40"/>
                  </a:lnTo>
                  <a:lnTo>
                    <a:pt x="405" y="70"/>
                  </a:lnTo>
                  <a:lnTo>
                    <a:pt x="434" y="105"/>
                  </a:lnTo>
                  <a:lnTo>
                    <a:pt x="456" y="146"/>
                  </a:lnTo>
                  <a:lnTo>
                    <a:pt x="470" y="191"/>
                  </a:lnTo>
                  <a:lnTo>
                    <a:pt x="475" y="239"/>
                  </a:lnTo>
                  <a:lnTo>
                    <a:pt x="470" y="287"/>
                  </a:lnTo>
                  <a:lnTo>
                    <a:pt x="456" y="332"/>
                  </a:lnTo>
                  <a:lnTo>
                    <a:pt x="434" y="373"/>
                  </a:lnTo>
                  <a:lnTo>
                    <a:pt x="405" y="409"/>
                  </a:lnTo>
                  <a:lnTo>
                    <a:pt x="370" y="438"/>
                  </a:lnTo>
                  <a:lnTo>
                    <a:pt x="329" y="459"/>
                  </a:lnTo>
                  <a:lnTo>
                    <a:pt x="285" y="473"/>
                  </a:lnTo>
                  <a:lnTo>
                    <a:pt x="237" y="479"/>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107"/>
            <p:cNvSpPr/>
            <p:nvPr/>
          </p:nvSpPr>
          <p:spPr>
            <a:xfrm>
              <a:off x="4727" y="2019"/>
              <a:ext cx="556" cy="195"/>
            </a:xfrm>
            <a:custGeom>
              <a:rect b="b" l="l" r="r" t="t"/>
              <a:pathLst>
                <a:path extrusionOk="0" h="195" w="556">
                  <a:moveTo>
                    <a:pt x="552" y="0"/>
                  </a:moveTo>
                  <a:lnTo>
                    <a:pt x="0" y="0"/>
                  </a:lnTo>
                  <a:lnTo>
                    <a:pt x="0" y="194"/>
                  </a:lnTo>
                  <a:lnTo>
                    <a:pt x="552" y="194"/>
                  </a:lnTo>
                  <a:lnTo>
                    <a:pt x="555" y="19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107"/>
            <p:cNvSpPr/>
            <p:nvPr/>
          </p:nvSpPr>
          <p:spPr>
            <a:xfrm>
              <a:off x="3314" y="1943"/>
              <a:ext cx="471" cy="37"/>
            </a:xfrm>
            <a:custGeom>
              <a:rect b="b" l="l" r="r" t="t"/>
              <a:pathLst>
                <a:path extrusionOk="0" h="37" w="471">
                  <a:moveTo>
                    <a:pt x="0" y="36"/>
                  </a:moveTo>
                  <a:lnTo>
                    <a:pt x="55" y="21"/>
                  </a:lnTo>
                  <a:lnTo>
                    <a:pt x="114" y="9"/>
                  </a:lnTo>
                  <a:lnTo>
                    <a:pt x="173" y="2"/>
                  </a:lnTo>
                  <a:lnTo>
                    <a:pt x="235" y="0"/>
                  </a:lnTo>
                  <a:lnTo>
                    <a:pt x="295" y="2"/>
                  </a:lnTo>
                  <a:lnTo>
                    <a:pt x="355" y="9"/>
                  </a:lnTo>
                  <a:lnTo>
                    <a:pt x="413" y="21"/>
                  </a:lnTo>
                  <a:lnTo>
                    <a:pt x="470" y="3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30" name="Google Shape;1130;p107"/>
            <p:cNvCxnSpPr/>
            <p:nvPr/>
          </p:nvCxnSpPr>
          <p:spPr>
            <a:xfrm>
              <a:off x="4267" y="2088"/>
              <a:ext cx="600" cy="0"/>
            </a:xfrm>
            <a:prstGeom prst="straightConnector1">
              <a:avLst/>
            </a:prstGeom>
            <a:noFill/>
            <a:ln cap="flat" cmpd="sng" w="25400">
              <a:solidFill>
                <a:schemeClr val="dk1"/>
              </a:solidFill>
              <a:prstDash val="solid"/>
              <a:round/>
              <a:headEnd len="sm" w="sm" type="none"/>
              <a:tailEnd len="sm" w="sm" type="none"/>
            </a:ln>
          </p:spPr>
        </p:cxnSp>
        <p:sp>
          <p:nvSpPr>
            <p:cNvPr id="1131" name="Google Shape;1131;p107"/>
            <p:cNvSpPr/>
            <p:nvPr/>
          </p:nvSpPr>
          <p:spPr>
            <a:xfrm>
              <a:off x="4166" y="1582"/>
              <a:ext cx="554" cy="443"/>
            </a:xfrm>
            <a:custGeom>
              <a:rect b="b" l="l" r="r" t="t"/>
              <a:pathLst>
                <a:path extrusionOk="0" h="443" w="554">
                  <a:moveTo>
                    <a:pt x="0" y="0"/>
                  </a:moveTo>
                  <a:lnTo>
                    <a:pt x="11" y="4"/>
                  </a:lnTo>
                  <a:lnTo>
                    <a:pt x="45" y="19"/>
                  </a:lnTo>
                  <a:lnTo>
                    <a:pt x="97" y="43"/>
                  </a:lnTo>
                  <a:lnTo>
                    <a:pt x="162" y="78"/>
                  </a:lnTo>
                  <a:lnTo>
                    <a:pt x="237" y="124"/>
                  </a:lnTo>
                  <a:lnTo>
                    <a:pt x="277" y="151"/>
                  </a:lnTo>
                  <a:lnTo>
                    <a:pt x="319" y="182"/>
                  </a:lnTo>
                  <a:lnTo>
                    <a:pt x="361" y="214"/>
                  </a:lnTo>
                  <a:lnTo>
                    <a:pt x="404" y="251"/>
                  </a:lnTo>
                  <a:lnTo>
                    <a:pt x="446" y="289"/>
                  </a:lnTo>
                  <a:lnTo>
                    <a:pt x="487" y="332"/>
                  </a:lnTo>
                  <a:lnTo>
                    <a:pt x="517" y="369"/>
                  </a:lnTo>
                  <a:lnTo>
                    <a:pt x="538" y="405"/>
                  </a:lnTo>
                  <a:lnTo>
                    <a:pt x="549" y="431"/>
                  </a:lnTo>
                  <a:lnTo>
                    <a:pt x="553" y="44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32" name="Google Shape;1132;p107"/>
            <p:cNvCxnSpPr/>
            <p:nvPr/>
          </p:nvCxnSpPr>
          <p:spPr>
            <a:xfrm>
              <a:off x="4979" y="2219"/>
              <a:ext cx="0" cy="300"/>
            </a:xfrm>
            <a:prstGeom prst="straightConnector1">
              <a:avLst/>
            </a:prstGeom>
            <a:noFill/>
            <a:ln cap="flat" cmpd="sng" w="25400">
              <a:solidFill>
                <a:schemeClr val="dk1"/>
              </a:solidFill>
              <a:prstDash val="solid"/>
              <a:round/>
              <a:headEnd len="sm" w="sm" type="none"/>
              <a:tailEnd len="sm" w="sm" type="none"/>
            </a:ln>
          </p:spPr>
        </p:cxnSp>
        <p:sp>
          <p:nvSpPr>
            <p:cNvPr id="1133" name="Google Shape;1133;p107"/>
            <p:cNvSpPr/>
            <p:nvPr/>
          </p:nvSpPr>
          <p:spPr>
            <a:xfrm>
              <a:off x="3234" y="2279"/>
              <a:ext cx="1567" cy="584"/>
            </a:xfrm>
            <a:custGeom>
              <a:rect b="b" l="l" r="r" t="t"/>
              <a:pathLst>
                <a:path extrusionOk="0" h="584" w="1567">
                  <a:moveTo>
                    <a:pt x="1566" y="575"/>
                  </a:moveTo>
                  <a:lnTo>
                    <a:pt x="1550" y="577"/>
                  </a:lnTo>
                  <a:lnTo>
                    <a:pt x="1505" y="580"/>
                  </a:lnTo>
                  <a:lnTo>
                    <a:pt x="1434" y="583"/>
                  </a:lnTo>
                  <a:lnTo>
                    <a:pt x="1343" y="582"/>
                  </a:lnTo>
                  <a:lnTo>
                    <a:pt x="1290" y="579"/>
                  </a:lnTo>
                  <a:lnTo>
                    <a:pt x="1234" y="575"/>
                  </a:lnTo>
                  <a:lnTo>
                    <a:pt x="1174" y="569"/>
                  </a:lnTo>
                  <a:lnTo>
                    <a:pt x="1111" y="560"/>
                  </a:lnTo>
                  <a:lnTo>
                    <a:pt x="1046" y="549"/>
                  </a:lnTo>
                  <a:lnTo>
                    <a:pt x="980" y="535"/>
                  </a:lnTo>
                  <a:lnTo>
                    <a:pt x="912" y="518"/>
                  </a:lnTo>
                  <a:lnTo>
                    <a:pt x="843" y="497"/>
                  </a:lnTo>
                  <a:lnTo>
                    <a:pt x="750" y="464"/>
                  </a:lnTo>
                  <a:lnTo>
                    <a:pt x="661" y="427"/>
                  </a:lnTo>
                  <a:lnTo>
                    <a:pt x="577" y="389"/>
                  </a:lnTo>
                  <a:lnTo>
                    <a:pt x="497" y="349"/>
                  </a:lnTo>
                  <a:lnTo>
                    <a:pt x="423" y="307"/>
                  </a:lnTo>
                  <a:lnTo>
                    <a:pt x="354" y="267"/>
                  </a:lnTo>
                  <a:lnTo>
                    <a:pt x="290" y="225"/>
                  </a:lnTo>
                  <a:lnTo>
                    <a:pt x="231" y="186"/>
                  </a:lnTo>
                  <a:lnTo>
                    <a:pt x="179" y="148"/>
                  </a:lnTo>
                  <a:lnTo>
                    <a:pt x="132" y="112"/>
                  </a:lnTo>
                  <a:lnTo>
                    <a:pt x="60" y="54"/>
                  </a:lnTo>
                  <a:lnTo>
                    <a:pt x="14" y="14"/>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107"/>
            <p:cNvSpPr/>
            <p:nvPr/>
          </p:nvSpPr>
          <p:spPr>
            <a:xfrm>
              <a:off x="4370" y="1215"/>
              <a:ext cx="470" cy="75"/>
            </a:xfrm>
            <a:custGeom>
              <a:rect b="b" l="l" r="r" t="t"/>
              <a:pathLst>
                <a:path extrusionOk="0" h="75" w="470">
                  <a:moveTo>
                    <a:pt x="469" y="74"/>
                  </a:moveTo>
                  <a:lnTo>
                    <a:pt x="417" y="42"/>
                  </a:lnTo>
                  <a:lnTo>
                    <a:pt x="360" y="19"/>
                  </a:lnTo>
                  <a:lnTo>
                    <a:pt x="299" y="5"/>
                  </a:lnTo>
                  <a:lnTo>
                    <a:pt x="234" y="0"/>
                  </a:lnTo>
                  <a:lnTo>
                    <a:pt x="169" y="5"/>
                  </a:lnTo>
                  <a:lnTo>
                    <a:pt x="108" y="19"/>
                  </a:lnTo>
                  <a:lnTo>
                    <a:pt x="51" y="42"/>
                  </a:lnTo>
                  <a:lnTo>
                    <a:pt x="0" y="7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107"/>
            <p:cNvSpPr/>
            <p:nvPr/>
          </p:nvSpPr>
          <p:spPr>
            <a:xfrm>
              <a:off x="3758" y="1959"/>
              <a:ext cx="52" cy="32"/>
            </a:xfrm>
            <a:custGeom>
              <a:rect b="b" l="l" r="r" t="t"/>
              <a:pathLst>
                <a:path extrusionOk="0" h="32" w="52">
                  <a:moveTo>
                    <a:pt x="11" y="0"/>
                  </a:moveTo>
                  <a:lnTo>
                    <a:pt x="0" y="30"/>
                  </a:lnTo>
                  <a:lnTo>
                    <a:pt x="51" y="31"/>
                  </a:lnTo>
                  <a:lnTo>
                    <a:pt x="1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107"/>
            <p:cNvSpPr/>
            <p:nvPr/>
          </p:nvSpPr>
          <p:spPr>
            <a:xfrm>
              <a:off x="3758" y="1959"/>
              <a:ext cx="52" cy="32"/>
            </a:xfrm>
            <a:custGeom>
              <a:rect b="b" l="l" r="r" t="t"/>
              <a:pathLst>
                <a:path extrusionOk="0" h="32" w="52">
                  <a:moveTo>
                    <a:pt x="11" y="0"/>
                  </a:moveTo>
                  <a:lnTo>
                    <a:pt x="0" y="30"/>
                  </a:lnTo>
                  <a:lnTo>
                    <a:pt x="51" y="31"/>
                  </a:lnTo>
                  <a:lnTo>
                    <a:pt x="1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107"/>
            <p:cNvSpPr/>
            <p:nvPr/>
          </p:nvSpPr>
          <p:spPr>
            <a:xfrm>
              <a:off x="4673" y="2075"/>
              <a:ext cx="50" cy="34"/>
            </a:xfrm>
            <a:custGeom>
              <a:rect b="b" l="l" r="r" t="t"/>
              <a:pathLst>
                <a:path extrusionOk="0" h="34" w="50">
                  <a:moveTo>
                    <a:pt x="0" y="0"/>
                  </a:moveTo>
                  <a:lnTo>
                    <a:pt x="0" y="33"/>
                  </a:lnTo>
                  <a:lnTo>
                    <a:pt x="49" y="16"/>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107"/>
            <p:cNvSpPr/>
            <p:nvPr/>
          </p:nvSpPr>
          <p:spPr>
            <a:xfrm>
              <a:off x="4673" y="2075"/>
              <a:ext cx="50" cy="34"/>
            </a:xfrm>
            <a:custGeom>
              <a:rect b="b" l="l" r="r" t="t"/>
              <a:pathLst>
                <a:path extrusionOk="0" h="34" w="50">
                  <a:moveTo>
                    <a:pt x="0" y="0"/>
                  </a:moveTo>
                  <a:lnTo>
                    <a:pt x="0" y="33"/>
                  </a:lnTo>
                  <a:lnTo>
                    <a:pt x="49" y="16"/>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107"/>
            <p:cNvSpPr/>
            <p:nvPr/>
          </p:nvSpPr>
          <p:spPr>
            <a:xfrm>
              <a:off x="3236" y="2282"/>
              <a:ext cx="48" cy="46"/>
            </a:xfrm>
            <a:custGeom>
              <a:rect b="b" l="l" r="r" t="t"/>
              <a:pathLst>
                <a:path extrusionOk="0" h="46" w="48">
                  <a:moveTo>
                    <a:pt x="25" y="45"/>
                  </a:moveTo>
                  <a:lnTo>
                    <a:pt x="47" y="21"/>
                  </a:lnTo>
                  <a:lnTo>
                    <a:pt x="0" y="0"/>
                  </a:lnTo>
                  <a:lnTo>
                    <a:pt x="25" y="45"/>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0" name="Google Shape;1140;p107"/>
            <p:cNvSpPr/>
            <p:nvPr/>
          </p:nvSpPr>
          <p:spPr>
            <a:xfrm>
              <a:off x="3236" y="2282"/>
              <a:ext cx="48" cy="46"/>
            </a:xfrm>
            <a:custGeom>
              <a:rect b="b" l="l" r="r" t="t"/>
              <a:pathLst>
                <a:path extrusionOk="0" h="46" w="48">
                  <a:moveTo>
                    <a:pt x="25" y="45"/>
                  </a:moveTo>
                  <a:lnTo>
                    <a:pt x="47" y="21"/>
                  </a:lnTo>
                  <a:lnTo>
                    <a:pt x="0" y="0"/>
                  </a:lnTo>
                  <a:lnTo>
                    <a:pt x="25" y="45"/>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107"/>
            <p:cNvSpPr/>
            <p:nvPr/>
          </p:nvSpPr>
          <p:spPr>
            <a:xfrm>
              <a:off x="4156" y="1574"/>
              <a:ext cx="51" cy="39"/>
            </a:xfrm>
            <a:custGeom>
              <a:rect b="b" l="l" r="r" t="t"/>
              <a:pathLst>
                <a:path extrusionOk="0" h="39" w="51">
                  <a:moveTo>
                    <a:pt x="33" y="38"/>
                  </a:moveTo>
                  <a:lnTo>
                    <a:pt x="50" y="10"/>
                  </a:lnTo>
                  <a:lnTo>
                    <a:pt x="0" y="0"/>
                  </a:lnTo>
                  <a:lnTo>
                    <a:pt x="33" y="3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107"/>
            <p:cNvSpPr/>
            <p:nvPr/>
          </p:nvSpPr>
          <p:spPr>
            <a:xfrm>
              <a:off x="4156" y="1574"/>
              <a:ext cx="51" cy="39"/>
            </a:xfrm>
            <a:custGeom>
              <a:rect b="b" l="l" r="r" t="t"/>
              <a:pathLst>
                <a:path extrusionOk="0" h="39" w="51">
                  <a:moveTo>
                    <a:pt x="33" y="38"/>
                  </a:moveTo>
                  <a:lnTo>
                    <a:pt x="50" y="10"/>
                  </a:lnTo>
                  <a:lnTo>
                    <a:pt x="0" y="0"/>
                  </a:lnTo>
                  <a:lnTo>
                    <a:pt x="33" y="3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107"/>
            <p:cNvSpPr/>
            <p:nvPr/>
          </p:nvSpPr>
          <p:spPr>
            <a:xfrm>
              <a:off x="4793" y="1253"/>
              <a:ext cx="50" cy="41"/>
            </a:xfrm>
            <a:custGeom>
              <a:rect b="b" l="l" r="r" t="t"/>
              <a:pathLst>
                <a:path extrusionOk="0" h="41" w="50">
                  <a:moveTo>
                    <a:pt x="17" y="0"/>
                  </a:moveTo>
                  <a:lnTo>
                    <a:pt x="0" y="26"/>
                  </a:lnTo>
                  <a:lnTo>
                    <a:pt x="49" y="40"/>
                  </a:lnTo>
                  <a:lnTo>
                    <a:pt x="17"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107"/>
            <p:cNvSpPr/>
            <p:nvPr/>
          </p:nvSpPr>
          <p:spPr>
            <a:xfrm>
              <a:off x="4793" y="1253"/>
              <a:ext cx="50" cy="41"/>
            </a:xfrm>
            <a:custGeom>
              <a:rect b="b" l="l" r="r" t="t"/>
              <a:pathLst>
                <a:path extrusionOk="0" h="41" w="50">
                  <a:moveTo>
                    <a:pt x="17" y="0"/>
                  </a:moveTo>
                  <a:lnTo>
                    <a:pt x="0" y="26"/>
                  </a:lnTo>
                  <a:lnTo>
                    <a:pt x="49" y="40"/>
                  </a:lnTo>
                  <a:lnTo>
                    <a:pt x="17"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107"/>
            <p:cNvSpPr/>
            <p:nvPr/>
          </p:nvSpPr>
          <p:spPr>
            <a:xfrm>
              <a:off x="4373" y="1248"/>
              <a:ext cx="51" cy="38"/>
            </a:xfrm>
            <a:custGeom>
              <a:rect b="b" l="l" r="r" t="t"/>
              <a:pathLst>
                <a:path extrusionOk="0" h="38" w="51">
                  <a:moveTo>
                    <a:pt x="50" y="28"/>
                  </a:moveTo>
                  <a:lnTo>
                    <a:pt x="35" y="0"/>
                  </a:lnTo>
                  <a:lnTo>
                    <a:pt x="0" y="37"/>
                  </a:lnTo>
                  <a:lnTo>
                    <a:pt x="50" y="2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107"/>
            <p:cNvSpPr/>
            <p:nvPr/>
          </p:nvSpPr>
          <p:spPr>
            <a:xfrm>
              <a:off x="4373" y="1248"/>
              <a:ext cx="51" cy="38"/>
            </a:xfrm>
            <a:custGeom>
              <a:rect b="b" l="l" r="r" t="t"/>
              <a:pathLst>
                <a:path extrusionOk="0" h="38" w="51">
                  <a:moveTo>
                    <a:pt x="50" y="28"/>
                  </a:moveTo>
                  <a:lnTo>
                    <a:pt x="35" y="0"/>
                  </a:lnTo>
                  <a:lnTo>
                    <a:pt x="0" y="37"/>
                  </a:lnTo>
                  <a:lnTo>
                    <a:pt x="50" y="2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107"/>
            <p:cNvSpPr/>
            <p:nvPr/>
          </p:nvSpPr>
          <p:spPr>
            <a:xfrm>
              <a:off x="5016" y="2592"/>
              <a:ext cx="32" cy="51"/>
            </a:xfrm>
            <a:custGeom>
              <a:rect b="b" l="l" r="r" t="t"/>
              <a:pathLst>
                <a:path extrusionOk="0" h="51" w="32">
                  <a:moveTo>
                    <a:pt x="31" y="0"/>
                  </a:moveTo>
                  <a:lnTo>
                    <a:pt x="0" y="3"/>
                  </a:lnTo>
                  <a:lnTo>
                    <a:pt x="20" y="50"/>
                  </a:lnTo>
                  <a:lnTo>
                    <a:pt x="3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107"/>
            <p:cNvSpPr/>
            <p:nvPr/>
          </p:nvSpPr>
          <p:spPr>
            <a:xfrm>
              <a:off x="5016" y="2592"/>
              <a:ext cx="32" cy="51"/>
            </a:xfrm>
            <a:custGeom>
              <a:rect b="b" l="l" r="r" t="t"/>
              <a:pathLst>
                <a:path extrusionOk="0" h="51" w="32">
                  <a:moveTo>
                    <a:pt x="31" y="0"/>
                  </a:moveTo>
                  <a:lnTo>
                    <a:pt x="0" y="3"/>
                  </a:lnTo>
                  <a:lnTo>
                    <a:pt x="20" y="50"/>
                  </a:lnTo>
                  <a:lnTo>
                    <a:pt x="3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49" name="Google Shape;1149;p107"/>
          <p:cNvSpPr/>
          <p:nvPr/>
        </p:nvSpPr>
        <p:spPr>
          <a:xfrm>
            <a:off x="457200" y="1485900"/>
            <a:ext cx="4572000" cy="4095600"/>
          </a:xfrm>
          <a:prstGeom prst="rect">
            <a:avLst/>
          </a:prstGeom>
          <a:noFill/>
          <a:ln>
            <a:noFill/>
          </a:ln>
        </p:spPr>
        <p:txBody>
          <a:bodyPr anchorCtr="0" anchor="t" bIns="46025" lIns="92075" spcFirstLastPara="1" rIns="92075" wrap="square" tIns="46025">
            <a:noAutofit/>
          </a:bodyPr>
          <a:lstStyle/>
          <a:p>
            <a:pPr indent="-190500" lvl="0" marL="342900" marR="0" rtl="0" algn="l">
              <a:spcBef>
                <a:spcPts val="0"/>
              </a:spcBef>
              <a:spcAft>
                <a:spcPts val="0"/>
              </a:spcAft>
              <a:buClr>
                <a:schemeClr val="dk1"/>
              </a:buClr>
              <a:buSzPts val="2400"/>
              <a:buFont typeface="Times New Roman"/>
              <a:buNone/>
            </a:pPr>
            <a:r>
              <a:t/>
            </a:r>
            <a:endParaRPr sz="2400">
              <a:solidFill>
                <a:schemeClr val="dk1"/>
              </a:solidFill>
              <a:latin typeface="Arial"/>
              <a:ea typeface="Arial"/>
              <a:cs typeface="Arial"/>
              <a:sym typeface="Arial"/>
            </a:endParaRPr>
          </a:p>
        </p:txBody>
      </p:sp>
      <p:pic>
        <p:nvPicPr>
          <p:cNvPr id="1150" name="Google Shape;1150;p107"/>
          <p:cNvPicPr preferRelativeResize="0"/>
          <p:nvPr/>
        </p:nvPicPr>
        <p:blipFill rotWithShape="1">
          <a:blip r:embed="rId3">
            <a:alphaModFix/>
          </a:blip>
          <a:srcRect b="0" l="0" r="0" t="0"/>
          <a:stretch/>
        </p:blipFill>
        <p:spPr>
          <a:xfrm>
            <a:off x="5181600" y="4572000"/>
            <a:ext cx="2039938" cy="1797051"/>
          </a:xfrm>
          <a:prstGeom prst="rect">
            <a:avLst/>
          </a:prstGeom>
          <a:noFill/>
          <a:ln>
            <a:noFill/>
          </a:ln>
        </p:spPr>
      </p:pic>
      <p:sp>
        <p:nvSpPr>
          <p:cNvPr id="1151" name="Google Shape;1151;p107"/>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Sortides</a:t>
            </a:r>
            <a:endParaRPr/>
          </a:p>
        </p:txBody>
      </p:sp>
      <p:sp>
        <p:nvSpPr>
          <p:cNvPr id="1152" name="Google Shape;1152;p107"/>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dk1"/>
              </a:buClr>
              <a:buSzPts val="2520"/>
              <a:buChar char="•"/>
            </a:pPr>
            <a:r>
              <a:rPr lang="en-US" sz="2800"/>
              <a:t>Informacions elaborades per l'aplicació que són transmeses a l'usuari.</a:t>
            </a:r>
            <a:endParaRPr sz="2800"/>
          </a:p>
          <a:p>
            <a:pPr indent="-342900" lvl="0" marL="342900" rtl="0" algn="l">
              <a:spcBef>
                <a:spcPts val="560"/>
              </a:spcBef>
              <a:spcAft>
                <a:spcPts val="0"/>
              </a:spcAft>
              <a:buClr>
                <a:schemeClr val="dk1"/>
              </a:buClr>
              <a:buSzPts val="2520"/>
              <a:buChar char="•"/>
            </a:pPr>
            <a:r>
              <a:rPr lang="en-US" sz="2800"/>
              <a:t>Tenen una sola direcció (Interior a Exterior)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159" name="Google Shape;1159;p10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60"/>
              <a:buChar char="•"/>
            </a:pPr>
            <a:r>
              <a:rPr lang="en-US" sz="2400"/>
              <a:t>Sortides: </a:t>
            </a:r>
            <a:endParaRPr/>
          </a:p>
          <a:p>
            <a:pPr indent="-285750" lvl="1" marL="742950" rtl="0" algn="l">
              <a:spcBef>
                <a:spcPts val="400"/>
              </a:spcBef>
              <a:spcAft>
                <a:spcPts val="0"/>
              </a:spcAft>
              <a:buClr>
                <a:schemeClr val="dk1"/>
              </a:buClr>
              <a:buSzPts val="1800"/>
              <a:buChar char="–"/>
            </a:pPr>
            <a:r>
              <a:rPr lang="en-US" sz="2000"/>
              <a:t>Són tots aquells grups lògics de dades o mandats de control d'usuari que surten de l'aplicació.Una sortida és única si difereix en el seu format o si és generada per processos lògics diferents.</a:t>
            </a:r>
            <a:endParaRPr sz="2000"/>
          </a:p>
          <a:p>
            <a:pPr indent="-285750" lvl="1" marL="742950" rtl="0" algn="l">
              <a:spcBef>
                <a:spcPts val="400"/>
              </a:spcBef>
              <a:spcAft>
                <a:spcPts val="0"/>
              </a:spcAft>
              <a:buClr>
                <a:schemeClr val="dk1"/>
              </a:buClr>
              <a:buSzPts val="1800"/>
              <a:buChar char="–"/>
            </a:pPr>
            <a:r>
              <a:rPr lang="en-US" sz="2000"/>
              <a:t>Per a l'anàlisi d'aquest component s'utilitza la següent matriu de complexitat:</a:t>
            </a:r>
            <a:endParaRPr/>
          </a:p>
          <a:p>
            <a:pPr indent="-171450" lvl="1" marL="742950" rtl="0" algn="l">
              <a:spcBef>
                <a:spcPts val="400"/>
              </a:spcBef>
              <a:spcAft>
                <a:spcPts val="0"/>
              </a:spcAft>
              <a:buClr>
                <a:schemeClr val="dk1"/>
              </a:buClr>
              <a:buSzPts val="1800"/>
              <a:buNone/>
            </a:pPr>
            <a:r>
              <a:t/>
            </a:r>
            <a:endParaRPr sz="2000"/>
          </a:p>
        </p:txBody>
      </p:sp>
      <p:pic>
        <p:nvPicPr>
          <p:cNvPr id="1160" name="Google Shape;1160;p108"/>
          <p:cNvPicPr preferRelativeResize="0"/>
          <p:nvPr/>
        </p:nvPicPr>
        <p:blipFill rotWithShape="1">
          <a:blip r:embed="rId3">
            <a:alphaModFix/>
          </a:blip>
          <a:srcRect b="0" l="0" r="0" t="0"/>
          <a:stretch/>
        </p:blipFill>
        <p:spPr>
          <a:xfrm>
            <a:off x="3203848" y="3717032"/>
            <a:ext cx="5258534" cy="220058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grpSp>
        <p:nvGrpSpPr>
          <p:cNvPr id="1165" name="Google Shape;1165;p109"/>
          <p:cNvGrpSpPr/>
          <p:nvPr/>
        </p:nvGrpSpPr>
        <p:grpSpPr>
          <a:xfrm>
            <a:off x="5334000" y="1751013"/>
            <a:ext cx="3600450" cy="2716212"/>
            <a:chOff x="3360" y="1103"/>
            <a:chExt cx="2268" cy="1711"/>
          </a:xfrm>
        </p:grpSpPr>
        <p:sp>
          <p:nvSpPr>
            <p:cNvPr id="1166" name="Google Shape;1166;p109"/>
            <p:cNvSpPr/>
            <p:nvPr/>
          </p:nvSpPr>
          <p:spPr>
            <a:xfrm>
              <a:off x="4728" y="1103"/>
              <a:ext cx="900" cy="600"/>
            </a:xfrm>
            <a:prstGeom prst="roundRect">
              <a:avLst>
                <a:gd fmla="val 12486" name="adj"/>
              </a:avLst>
            </a:prstGeom>
            <a:solidFill>
              <a:srgbClr val="3366FF">
                <a:alpha val="49800"/>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10%" id="1167" name="Google Shape;1167;p109"/>
            <p:cNvSpPr/>
            <p:nvPr/>
          </p:nvSpPr>
          <p:spPr>
            <a:xfrm>
              <a:off x="4728" y="1103"/>
              <a:ext cx="900" cy="600"/>
            </a:xfrm>
            <a:prstGeom prst="roundRect">
              <a:avLst>
                <a:gd fmla="val 12486"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109"/>
            <p:cNvSpPr/>
            <p:nvPr/>
          </p:nvSpPr>
          <p:spPr>
            <a:xfrm>
              <a:off x="4796" y="1198"/>
              <a:ext cx="245" cy="91"/>
            </a:xfrm>
            <a:custGeom>
              <a:rect b="b" l="l" r="r" t="t"/>
              <a:pathLst>
                <a:path extrusionOk="0" h="91" w="245">
                  <a:moveTo>
                    <a:pt x="0" y="0"/>
                  </a:moveTo>
                  <a:lnTo>
                    <a:pt x="244" y="0"/>
                  </a:lnTo>
                  <a:lnTo>
                    <a:pt x="244" y="90"/>
                  </a:lnTo>
                  <a:lnTo>
                    <a:pt x="0" y="90"/>
                  </a:lnTo>
                  <a:lnTo>
                    <a:pt x="0" y="0"/>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109"/>
            <p:cNvSpPr/>
            <p:nvPr/>
          </p:nvSpPr>
          <p:spPr>
            <a:xfrm>
              <a:off x="4800" y="1460"/>
              <a:ext cx="245" cy="92"/>
            </a:xfrm>
            <a:custGeom>
              <a:rect b="b" l="l" r="r" t="t"/>
              <a:pathLst>
                <a:path extrusionOk="0" h="92" w="245">
                  <a:moveTo>
                    <a:pt x="0" y="0"/>
                  </a:moveTo>
                  <a:lnTo>
                    <a:pt x="244" y="0"/>
                  </a:lnTo>
                  <a:lnTo>
                    <a:pt x="244" y="91"/>
                  </a:lnTo>
                  <a:lnTo>
                    <a:pt x="0" y="91"/>
                  </a:lnTo>
                  <a:lnTo>
                    <a:pt x="0" y="0"/>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109"/>
            <p:cNvSpPr/>
            <p:nvPr/>
          </p:nvSpPr>
          <p:spPr>
            <a:xfrm>
              <a:off x="4857" y="1334"/>
              <a:ext cx="123" cy="93"/>
            </a:xfrm>
            <a:custGeom>
              <a:rect b="b" l="l" r="r" t="t"/>
              <a:pathLst>
                <a:path extrusionOk="0" h="93" w="123">
                  <a:moveTo>
                    <a:pt x="0" y="46"/>
                  </a:moveTo>
                  <a:lnTo>
                    <a:pt x="61" y="0"/>
                  </a:lnTo>
                  <a:lnTo>
                    <a:pt x="122" y="46"/>
                  </a:lnTo>
                  <a:lnTo>
                    <a:pt x="61" y="92"/>
                  </a:lnTo>
                  <a:lnTo>
                    <a:pt x="0" y="46"/>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71" name="Google Shape;1171;p109"/>
            <p:cNvCxnSpPr/>
            <p:nvPr/>
          </p:nvCxnSpPr>
          <p:spPr>
            <a:xfrm>
              <a:off x="4918" y="1289"/>
              <a:ext cx="0" cy="0"/>
            </a:xfrm>
            <a:prstGeom prst="straightConnector1">
              <a:avLst/>
            </a:prstGeom>
            <a:noFill/>
            <a:ln cap="flat" cmpd="sng" w="25400">
              <a:solidFill>
                <a:schemeClr val="dk1"/>
              </a:solidFill>
              <a:prstDash val="solid"/>
              <a:round/>
              <a:headEnd len="sm" w="sm" type="none"/>
              <a:tailEnd len="sm" w="sm" type="none"/>
            </a:ln>
          </p:spPr>
        </p:cxnSp>
        <p:cxnSp>
          <p:nvCxnSpPr>
            <p:cNvPr id="1172" name="Google Shape;1172;p109"/>
            <p:cNvCxnSpPr/>
            <p:nvPr/>
          </p:nvCxnSpPr>
          <p:spPr>
            <a:xfrm>
              <a:off x="4918" y="1427"/>
              <a:ext cx="0" cy="0"/>
            </a:xfrm>
            <a:prstGeom prst="straightConnector1">
              <a:avLst/>
            </a:prstGeom>
            <a:noFill/>
            <a:ln cap="flat" cmpd="sng" w="25400">
              <a:solidFill>
                <a:schemeClr val="dk1"/>
              </a:solidFill>
              <a:prstDash val="solid"/>
              <a:round/>
              <a:headEnd len="sm" w="sm" type="none"/>
              <a:tailEnd len="sm" w="sm" type="none"/>
            </a:ln>
          </p:spPr>
        </p:cxnSp>
        <p:sp>
          <p:nvSpPr>
            <p:cNvPr id="1173" name="Google Shape;1173;p109"/>
            <p:cNvSpPr/>
            <p:nvPr/>
          </p:nvSpPr>
          <p:spPr>
            <a:xfrm>
              <a:off x="5258" y="1201"/>
              <a:ext cx="243" cy="92"/>
            </a:xfrm>
            <a:custGeom>
              <a:rect b="b" l="l" r="r" t="t"/>
              <a:pathLst>
                <a:path extrusionOk="0" h="92" w="243">
                  <a:moveTo>
                    <a:pt x="0" y="0"/>
                  </a:moveTo>
                  <a:lnTo>
                    <a:pt x="242" y="0"/>
                  </a:lnTo>
                  <a:lnTo>
                    <a:pt x="242" y="91"/>
                  </a:lnTo>
                  <a:lnTo>
                    <a:pt x="0" y="91"/>
                  </a:lnTo>
                  <a:lnTo>
                    <a:pt x="0" y="0"/>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109"/>
            <p:cNvSpPr/>
            <p:nvPr/>
          </p:nvSpPr>
          <p:spPr>
            <a:xfrm>
              <a:off x="5086" y="1198"/>
              <a:ext cx="124" cy="91"/>
            </a:xfrm>
            <a:custGeom>
              <a:rect b="b" l="l" r="r" t="t"/>
              <a:pathLst>
                <a:path extrusionOk="0" h="91" w="124">
                  <a:moveTo>
                    <a:pt x="0" y="45"/>
                  </a:moveTo>
                  <a:lnTo>
                    <a:pt x="62" y="0"/>
                  </a:lnTo>
                  <a:lnTo>
                    <a:pt x="123" y="45"/>
                  </a:lnTo>
                  <a:lnTo>
                    <a:pt x="62" y="90"/>
                  </a:lnTo>
                  <a:lnTo>
                    <a:pt x="0" y="45"/>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75" name="Google Shape;1175;p109"/>
            <p:cNvCxnSpPr/>
            <p:nvPr/>
          </p:nvCxnSpPr>
          <p:spPr>
            <a:xfrm>
              <a:off x="5210" y="1243"/>
              <a:ext cx="0" cy="0"/>
            </a:xfrm>
            <a:prstGeom prst="straightConnector1">
              <a:avLst/>
            </a:prstGeom>
            <a:noFill/>
            <a:ln cap="flat" cmpd="sng" w="25400">
              <a:solidFill>
                <a:schemeClr val="dk1"/>
              </a:solidFill>
              <a:prstDash val="solid"/>
              <a:round/>
              <a:headEnd len="sm" w="sm" type="none"/>
              <a:tailEnd len="sm" w="sm" type="none"/>
            </a:ln>
          </p:spPr>
        </p:cxnSp>
        <p:cxnSp>
          <p:nvCxnSpPr>
            <p:cNvPr id="1176" name="Google Shape;1176;p109"/>
            <p:cNvCxnSpPr/>
            <p:nvPr/>
          </p:nvCxnSpPr>
          <p:spPr>
            <a:xfrm>
              <a:off x="5041" y="1243"/>
              <a:ext cx="0" cy="0"/>
            </a:xfrm>
            <a:prstGeom prst="straightConnector1">
              <a:avLst/>
            </a:prstGeom>
            <a:noFill/>
            <a:ln cap="flat" cmpd="sng" w="25400">
              <a:solidFill>
                <a:schemeClr val="dk1"/>
              </a:solidFill>
              <a:prstDash val="solid"/>
              <a:round/>
              <a:headEnd len="sm" w="sm" type="none"/>
              <a:tailEnd len="sm" w="sm" type="none"/>
            </a:ln>
          </p:spPr>
        </p:cxnSp>
        <p:sp>
          <p:nvSpPr>
            <p:cNvPr id="1177" name="Google Shape;1177;p109"/>
            <p:cNvSpPr/>
            <p:nvPr/>
          </p:nvSpPr>
          <p:spPr>
            <a:xfrm>
              <a:off x="4699" y="1813"/>
              <a:ext cx="779" cy="354"/>
            </a:xfrm>
            <a:custGeom>
              <a:rect b="b" l="l" r="r" t="t"/>
              <a:pathLst>
                <a:path extrusionOk="0" h="354" w="779">
                  <a:moveTo>
                    <a:pt x="778" y="177"/>
                  </a:moveTo>
                  <a:lnTo>
                    <a:pt x="775" y="158"/>
                  </a:lnTo>
                  <a:lnTo>
                    <a:pt x="769" y="140"/>
                  </a:lnTo>
                  <a:lnTo>
                    <a:pt x="747" y="107"/>
                  </a:lnTo>
                  <a:lnTo>
                    <a:pt x="710" y="78"/>
                  </a:lnTo>
                  <a:lnTo>
                    <a:pt x="664" y="51"/>
                  </a:lnTo>
                  <a:lnTo>
                    <a:pt x="606" y="30"/>
                  </a:lnTo>
                  <a:lnTo>
                    <a:pt x="574" y="21"/>
                  </a:lnTo>
                  <a:lnTo>
                    <a:pt x="540" y="13"/>
                  </a:lnTo>
                  <a:lnTo>
                    <a:pt x="504" y="8"/>
                  </a:lnTo>
                  <a:lnTo>
                    <a:pt x="467" y="3"/>
                  </a:lnTo>
                  <a:lnTo>
                    <a:pt x="428" y="0"/>
                  </a:lnTo>
                  <a:lnTo>
                    <a:pt x="389" y="0"/>
                  </a:lnTo>
                  <a:lnTo>
                    <a:pt x="349" y="0"/>
                  </a:lnTo>
                  <a:lnTo>
                    <a:pt x="310" y="3"/>
                  </a:lnTo>
                  <a:lnTo>
                    <a:pt x="273" y="8"/>
                  </a:lnTo>
                  <a:lnTo>
                    <a:pt x="237" y="13"/>
                  </a:lnTo>
                  <a:lnTo>
                    <a:pt x="171" y="30"/>
                  </a:lnTo>
                  <a:lnTo>
                    <a:pt x="113" y="51"/>
                  </a:lnTo>
                  <a:lnTo>
                    <a:pt x="66" y="78"/>
                  </a:lnTo>
                  <a:lnTo>
                    <a:pt x="31" y="107"/>
                  </a:lnTo>
                  <a:lnTo>
                    <a:pt x="8" y="140"/>
                  </a:lnTo>
                  <a:lnTo>
                    <a:pt x="2" y="158"/>
                  </a:lnTo>
                  <a:lnTo>
                    <a:pt x="0" y="177"/>
                  </a:lnTo>
                  <a:lnTo>
                    <a:pt x="2" y="194"/>
                  </a:lnTo>
                  <a:lnTo>
                    <a:pt x="8" y="212"/>
                  </a:lnTo>
                  <a:lnTo>
                    <a:pt x="31" y="245"/>
                  </a:lnTo>
                  <a:lnTo>
                    <a:pt x="66" y="274"/>
                  </a:lnTo>
                  <a:lnTo>
                    <a:pt x="113" y="301"/>
                  </a:lnTo>
                  <a:lnTo>
                    <a:pt x="171" y="322"/>
                  </a:lnTo>
                  <a:lnTo>
                    <a:pt x="237" y="339"/>
                  </a:lnTo>
                  <a:lnTo>
                    <a:pt x="273" y="344"/>
                  </a:lnTo>
                  <a:lnTo>
                    <a:pt x="310" y="349"/>
                  </a:lnTo>
                  <a:lnTo>
                    <a:pt x="349" y="352"/>
                  </a:lnTo>
                  <a:lnTo>
                    <a:pt x="389" y="353"/>
                  </a:lnTo>
                  <a:lnTo>
                    <a:pt x="428" y="352"/>
                  </a:lnTo>
                  <a:lnTo>
                    <a:pt x="467" y="349"/>
                  </a:lnTo>
                  <a:lnTo>
                    <a:pt x="504" y="344"/>
                  </a:lnTo>
                  <a:lnTo>
                    <a:pt x="540" y="339"/>
                  </a:lnTo>
                  <a:lnTo>
                    <a:pt x="606" y="322"/>
                  </a:lnTo>
                  <a:lnTo>
                    <a:pt x="664" y="301"/>
                  </a:lnTo>
                  <a:lnTo>
                    <a:pt x="710" y="274"/>
                  </a:lnTo>
                  <a:lnTo>
                    <a:pt x="747" y="245"/>
                  </a:lnTo>
                  <a:lnTo>
                    <a:pt x="769" y="212"/>
                  </a:lnTo>
                  <a:lnTo>
                    <a:pt x="775" y="194"/>
                  </a:lnTo>
                  <a:lnTo>
                    <a:pt x="778" y="177"/>
                  </a:lnTo>
                </a:path>
              </a:pathLst>
            </a:custGeom>
            <a:noFill/>
            <a:ln cap="rnd" cmpd="sng" w="254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8" name="Google Shape;1178;p109"/>
            <p:cNvSpPr/>
            <p:nvPr/>
          </p:nvSpPr>
          <p:spPr>
            <a:xfrm>
              <a:off x="3360" y="1799"/>
              <a:ext cx="333" cy="312"/>
            </a:xfrm>
            <a:custGeom>
              <a:rect b="b" l="l" r="r" t="t"/>
              <a:pathLst>
                <a:path extrusionOk="0" h="312" w="333">
                  <a:moveTo>
                    <a:pt x="0" y="311"/>
                  </a:moveTo>
                  <a:lnTo>
                    <a:pt x="0" y="0"/>
                  </a:lnTo>
                  <a:lnTo>
                    <a:pt x="332" y="0"/>
                  </a:lnTo>
                  <a:lnTo>
                    <a:pt x="332" y="311"/>
                  </a:lnTo>
                  <a:lnTo>
                    <a:pt x="0" y="311"/>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9" name="Google Shape;1179;p109"/>
            <p:cNvSpPr/>
            <p:nvPr/>
          </p:nvSpPr>
          <p:spPr>
            <a:xfrm>
              <a:off x="4939" y="2411"/>
              <a:ext cx="401" cy="403"/>
            </a:xfrm>
            <a:custGeom>
              <a:rect b="b" l="l" r="r" t="t"/>
              <a:pathLst>
                <a:path extrusionOk="0" h="403" w="401">
                  <a:moveTo>
                    <a:pt x="200" y="402"/>
                  </a:moveTo>
                  <a:lnTo>
                    <a:pt x="159" y="397"/>
                  </a:lnTo>
                  <a:lnTo>
                    <a:pt x="121" y="386"/>
                  </a:lnTo>
                  <a:lnTo>
                    <a:pt x="88" y="368"/>
                  </a:lnTo>
                  <a:lnTo>
                    <a:pt x="57" y="343"/>
                  </a:lnTo>
                  <a:lnTo>
                    <a:pt x="33" y="313"/>
                  </a:lnTo>
                  <a:lnTo>
                    <a:pt x="15" y="279"/>
                  </a:lnTo>
                  <a:lnTo>
                    <a:pt x="3" y="240"/>
                  </a:lnTo>
                  <a:lnTo>
                    <a:pt x="0" y="200"/>
                  </a:lnTo>
                  <a:lnTo>
                    <a:pt x="3" y="160"/>
                  </a:lnTo>
                  <a:lnTo>
                    <a:pt x="15" y="122"/>
                  </a:lnTo>
                  <a:lnTo>
                    <a:pt x="33" y="88"/>
                  </a:lnTo>
                  <a:lnTo>
                    <a:pt x="57" y="58"/>
                  </a:lnTo>
                  <a:lnTo>
                    <a:pt x="88" y="34"/>
                  </a:lnTo>
                  <a:lnTo>
                    <a:pt x="121" y="15"/>
                  </a:lnTo>
                  <a:lnTo>
                    <a:pt x="159" y="3"/>
                  </a:lnTo>
                  <a:lnTo>
                    <a:pt x="200" y="0"/>
                  </a:lnTo>
                  <a:lnTo>
                    <a:pt x="239" y="3"/>
                  </a:lnTo>
                  <a:lnTo>
                    <a:pt x="277" y="15"/>
                  </a:lnTo>
                  <a:lnTo>
                    <a:pt x="311" y="34"/>
                  </a:lnTo>
                  <a:lnTo>
                    <a:pt x="341" y="58"/>
                  </a:lnTo>
                  <a:lnTo>
                    <a:pt x="366" y="88"/>
                  </a:lnTo>
                  <a:lnTo>
                    <a:pt x="384" y="122"/>
                  </a:lnTo>
                  <a:lnTo>
                    <a:pt x="396" y="160"/>
                  </a:lnTo>
                  <a:lnTo>
                    <a:pt x="400" y="200"/>
                  </a:lnTo>
                  <a:lnTo>
                    <a:pt x="396" y="240"/>
                  </a:lnTo>
                  <a:lnTo>
                    <a:pt x="384" y="279"/>
                  </a:lnTo>
                  <a:lnTo>
                    <a:pt x="366" y="313"/>
                  </a:lnTo>
                  <a:lnTo>
                    <a:pt x="341" y="343"/>
                  </a:lnTo>
                  <a:lnTo>
                    <a:pt x="311" y="368"/>
                  </a:lnTo>
                  <a:lnTo>
                    <a:pt x="277" y="386"/>
                  </a:lnTo>
                  <a:lnTo>
                    <a:pt x="239" y="397"/>
                  </a:lnTo>
                  <a:lnTo>
                    <a:pt x="200" y="40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109"/>
            <p:cNvSpPr/>
            <p:nvPr/>
          </p:nvSpPr>
          <p:spPr>
            <a:xfrm>
              <a:off x="4082" y="1753"/>
              <a:ext cx="402" cy="405"/>
            </a:xfrm>
            <a:custGeom>
              <a:rect b="b" l="l" r="r" t="t"/>
              <a:pathLst>
                <a:path extrusionOk="0" h="405" w="402">
                  <a:moveTo>
                    <a:pt x="200" y="404"/>
                  </a:moveTo>
                  <a:lnTo>
                    <a:pt x="160" y="399"/>
                  </a:lnTo>
                  <a:lnTo>
                    <a:pt x="121" y="387"/>
                  </a:lnTo>
                  <a:lnTo>
                    <a:pt x="88" y="369"/>
                  </a:lnTo>
                  <a:lnTo>
                    <a:pt x="58" y="344"/>
                  </a:lnTo>
                  <a:lnTo>
                    <a:pt x="33" y="314"/>
                  </a:lnTo>
                  <a:lnTo>
                    <a:pt x="15" y="280"/>
                  </a:lnTo>
                  <a:lnTo>
                    <a:pt x="3" y="241"/>
                  </a:lnTo>
                  <a:lnTo>
                    <a:pt x="0" y="201"/>
                  </a:lnTo>
                  <a:lnTo>
                    <a:pt x="3" y="161"/>
                  </a:lnTo>
                  <a:lnTo>
                    <a:pt x="15" y="123"/>
                  </a:lnTo>
                  <a:lnTo>
                    <a:pt x="33" y="89"/>
                  </a:lnTo>
                  <a:lnTo>
                    <a:pt x="58" y="58"/>
                  </a:lnTo>
                  <a:lnTo>
                    <a:pt x="88" y="34"/>
                  </a:lnTo>
                  <a:lnTo>
                    <a:pt x="121" y="15"/>
                  </a:lnTo>
                  <a:lnTo>
                    <a:pt x="160" y="3"/>
                  </a:lnTo>
                  <a:lnTo>
                    <a:pt x="200" y="0"/>
                  </a:lnTo>
                  <a:lnTo>
                    <a:pt x="239" y="3"/>
                  </a:lnTo>
                  <a:lnTo>
                    <a:pt x="277" y="15"/>
                  </a:lnTo>
                  <a:lnTo>
                    <a:pt x="311" y="34"/>
                  </a:lnTo>
                  <a:lnTo>
                    <a:pt x="342" y="58"/>
                  </a:lnTo>
                  <a:lnTo>
                    <a:pt x="367" y="89"/>
                  </a:lnTo>
                  <a:lnTo>
                    <a:pt x="384" y="123"/>
                  </a:lnTo>
                  <a:lnTo>
                    <a:pt x="396" y="161"/>
                  </a:lnTo>
                  <a:lnTo>
                    <a:pt x="401" y="201"/>
                  </a:lnTo>
                  <a:lnTo>
                    <a:pt x="396" y="241"/>
                  </a:lnTo>
                  <a:lnTo>
                    <a:pt x="384" y="280"/>
                  </a:lnTo>
                  <a:lnTo>
                    <a:pt x="367" y="314"/>
                  </a:lnTo>
                  <a:lnTo>
                    <a:pt x="342" y="344"/>
                  </a:lnTo>
                  <a:lnTo>
                    <a:pt x="311" y="369"/>
                  </a:lnTo>
                  <a:lnTo>
                    <a:pt x="277" y="387"/>
                  </a:lnTo>
                  <a:lnTo>
                    <a:pt x="239" y="399"/>
                  </a:lnTo>
                  <a:lnTo>
                    <a:pt x="200" y="40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109"/>
            <p:cNvSpPr/>
            <p:nvPr/>
          </p:nvSpPr>
          <p:spPr>
            <a:xfrm>
              <a:off x="4180" y="1111"/>
              <a:ext cx="401" cy="404"/>
            </a:xfrm>
            <a:custGeom>
              <a:rect b="b" l="l" r="r" t="t"/>
              <a:pathLst>
                <a:path extrusionOk="0" h="404" w="401">
                  <a:moveTo>
                    <a:pt x="200" y="403"/>
                  </a:moveTo>
                  <a:lnTo>
                    <a:pt x="159" y="398"/>
                  </a:lnTo>
                  <a:lnTo>
                    <a:pt x="121" y="386"/>
                  </a:lnTo>
                  <a:lnTo>
                    <a:pt x="88" y="369"/>
                  </a:lnTo>
                  <a:lnTo>
                    <a:pt x="57" y="344"/>
                  </a:lnTo>
                  <a:lnTo>
                    <a:pt x="33" y="314"/>
                  </a:lnTo>
                  <a:lnTo>
                    <a:pt x="15" y="280"/>
                  </a:lnTo>
                  <a:lnTo>
                    <a:pt x="3" y="241"/>
                  </a:lnTo>
                  <a:lnTo>
                    <a:pt x="0" y="201"/>
                  </a:lnTo>
                  <a:lnTo>
                    <a:pt x="3" y="161"/>
                  </a:lnTo>
                  <a:lnTo>
                    <a:pt x="15" y="122"/>
                  </a:lnTo>
                  <a:lnTo>
                    <a:pt x="33" y="88"/>
                  </a:lnTo>
                  <a:lnTo>
                    <a:pt x="57" y="59"/>
                  </a:lnTo>
                  <a:lnTo>
                    <a:pt x="88" y="34"/>
                  </a:lnTo>
                  <a:lnTo>
                    <a:pt x="121" y="16"/>
                  </a:lnTo>
                  <a:lnTo>
                    <a:pt x="159" y="4"/>
                  </a:lnTo>
                  <a:lnTo>
                    <a:pt x="200" y="0"/>
                  </a:lnTo>
                  <a:lnTo>
                    <a:pt x="239" y="4"/>
                  </a:lnTo>
                  <a:lnTo>
                    <a:pt x="277" y="16"/>
                  </a:lnTo>
                  <a:lnTo>
                    <a:pt x="311" y="34"/>
                  </a:lnTo>
                  <a:lnTo>
                    <a:pt x="342" y="59"/>
                  </a:lnTo>
                  <a:lnTo>
                    <a:pt x="366" y="88"/>
                  </a:lnTo>
                  <a:lnTo>
                    <a:pt x="384" y="122"/>
                  </a:lnTo>
                  <a:lnTo>
                    <a:pt x="396" y="161"/>
                  </a:lnTo>
                  <a:lnTo>
                    <a:pt x="400" y="201"/>
                  </a:lnTo>
                  <a:lnTo>
                    <a:pt x="396" y="241"/>
                  </a:lnTo>
                  <a:lnTo>
                    <a:pt x="384" y="280"/>
                  </a:lnTo>
                  <a:lnTo>
                    <a:pt x="366" y="314"/>
                  </a:lnTo>
                  <a:lnTo>
                    <a:pt x="342" y="344"/>
                  </a:lnTo>
                  <a:lnTo>
                    <a:pt x="311" y="369"/>
                  </a:lnTo>
                  <a:lnTo>
                    <a:pt x="277" y="386"/>
                  </a:lnTo>
                  <a:lnTo>
                    <a:pt x="239" y="398"/>
                  </a:lnTo>
                  <a:lnTo>
                    <a:pt x="200" y="403"/>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109"/>
            <p:cNvSpPr/>
            <p:nvPr/>
          </p:nvSpPr>
          <p:spPr>
            <a:xfrm>
              <a:off x="4873" y="1888"/>
              <a:ext cx="468" cy="165"/>
            </a:xfrm>
            <a:custGeom>
              <a:rect b="b" l="l" r="r" t="t"/>
              <a:pathLst>
                <a:path extrusionOk="0" h="165" w="468">
                  <a:moveTo>
                    <a:pt x="464" y="0"/>
                  </a:moveTo>
                  <a:lnTo>
                    <a:pt x="0" y="0"/>
                  </a:lnTo>
                  <a:lnTo>
                    <a:pt x="0" y="164"/>
                  </a:lnTo>
                  <a:lnTo>
                    <a:pt x="464" y="164"/>
                  </a:lnTo>
                  <a:lnTo>
                    <a:pt x="467" y="16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p109"/>
            <p:cNvSpPr/>
            <p:nvPr/>
          </p:nvSpPr>
          <p:spPr>
            <a:xfrm>
              <a:off x="3685" y="1824"/>
              <a:ext cx="395" cy="31"/>
            </a:xfrm>
            <a:custGeom>
              <a:rect b="b" l="l" r="r" t="t"/>
              <a:pathLst>
                <a:path extrusionOk="0" h="31" w="395">
                  <a:moveTo>
                    <a:pt x="0" y="30"/>
                  </a:moveTo>
                  <a:lnTo>
                    <a:pt x="46" y="17"/>
                  </a:lnTo>
                  <a:lnTo>
                    <a:pt x="96" y="7"/>
                  </a:lnTo>
                  <a:lnTo>
                    <a:pt x="145" y="1"/>
                  </a:lnTo>
                  <a:lnTo>
                    <a:pt x="197" y="0"/>
                  </a:lnTo>
                  <a:lnTo>
                    <a:pt x="247" y="1"/>
                  </a:lnTo>
                  <a:lnTo>
                    <a:pt x="297" y="7"/>
                  </a:lnTo>
                  <a:lnTo>
                    <a:pt x="346" y="17"/>
                  </a:lnTo>
                  <a:lnTo>
                    <a:pt x="394" y="3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4" name="Google Shape;1184;p109"/>
            <p:cNvCxnSpPr/>
            <p:nvPr/>
          </p:nvCxnSpPr>
          <p:spPr>
            <a:xfrm>
              <a:off x="4487" y="1946"/>
              <a:ext cx="300" cy="0"/>
            </a:xfrm>
            <a:prstGeom prst="straightConnector1">
              <a:avLst/>
            </a:prstGeom>
            <a:noFill/>
            <a:ln cap="flat" cmpd="sng" w="25400">
              <a:solidFill>
                <a:schemeClr val="dk1"/>
              </a:solidFill>
              <a:prstDash val="solid"/>
              <a:round/>
              <a:headEnd len="sm" w="sm" type="none"/>
              <a:tailEnd len="sm" w="sm" type="none"/>
            </a:ln>
          </p:spPr>
        </p:cxnSp>
        <p:sp>
          <p:nvSpPr>
            <p:cNvPr id="1185" name="Google Shape;1185;p109"/>
            <p:cNvSpPr/>
            <p:nvPr/>
          </p:nvSpPr>
          <p:spPr>
            <a:xfrm>
              <a:off x="4401" y="1520"/>
              <a:ext cx="467" cy="373"/>
            </a:xfrm>
            <a:custGeom>
              <a:rect b="b" l="l" r="r" t="t"/>
              <a:pathLst>
                <a:path extrusionOk="0" h="373" w="467">
                  <a:moveTo>
                    <a:pt x="0" y="0"/>
                  </a:moveTo>
                  <a:lnTo>
                    <a:pt x="10" y="3"/>
                  </a:lnTo>
                  <a:lnTo>
                    <a:pt x="38" y="16"/>
                  </a:lnTo>
                  <a:lnTo>
                    <a:pt x="82" y="36"/>
                  </a:lnTo>
                  <a:lnTo>
                    <a:pt x="136" y="66"/>
                  </a:lnTo>
                  <a:lnTo>
                    <a:pt x="200" y="104"/>
                  </a:lnTo>
                  <a:lnTo>
                    <a:pt x="233" y="127"/>
                  </a:lnTo>
                  <a:lnTo>
                    <a:pt x="269" y="153"/>
                  </a:lnTo>
                  <a:lnTo>
                    <a:pt x="304" y="180"/>
                  </a:lnTo>
                  <a:lnTo>
                    <a:pt x="340" y="211"/>
                  </a:lnTo>
                  <a:lnTo>
                    <a:pt x="375" y="243"/>
                  </a:lnTo>
                  <a:lnTo>
                    <a:pt x="411" y="279"/>
                  </a:lnTo>
                  <a:lnTo>
                    <a:pt x="435" y="311"/>
                  </a:lnTo>
                  <a:lnTo>
                    <a:pt x="453" y="341"/>
                  </a:lnTo>
                  <a:lnTo>
                    <a:pt x="462" y="363"/>
                  </a:lnTo>
                  <a:lnTo>
                    <a:pt x="466" y="37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6" name="Google Shape;1186;p109"/>
            <p:cNvCxnSpPr/>
            <p:nvPr/>
          </p:nvCxnSpPr>
          <p:spPr>
            <a:xfrm>
              <a:off x="5084" y="2056"/>
              <a:ext cx="0" cy="300"/>
            </a:xfrm>
            <a:prstGeom prst="straightConnector1">
              <a:avLst/>
            </a:prstGeom>
            <a:noFill/>
            <a:ln cap="flat" cmpd="sng" w="25400">
              <a:solidFill>
                <a:schemeClr val="dk1"/>
              </a:solidFill>
              <a:prstDash val="solid"/>
              <a:round/>
              <a:headEnd len="sm" w="sm" type="none"/>
              <a:tailEnd len="sm" w="sm" type="none"/>
            </a:ln>
          </p:spPr>
        </p:cxnSp>
        <p:sp>
          <p:nvSpPr>
            <p:cNvPr id="1187" name="Google Shape;1187;p109"/>
            <p:cNvSpPr/>
            <p:nvPr/>
          </p:nvSpPr>
          <p:spPr>
            <a:xfrm>
              <a:off x="3617" y="2107"/>
              <a:ext cx="1318" cy="491"/>
            </a:xfrm>
            <a:custGeom>
              <a:rect b="b" l="l" r="r" t="t"/>
              <a:pathLst>
                <a:path extrusionOk="0" h="491" w="1318">
                  <a:moveTo>
                    <a:pt x="1317" y="483"/>
                  </a:moveTo>
                  <a:lnTo>
                    <a:pt x="1303" y="484"/>
                  </a:lnTo>
                  <a:lnTo>
                    <a:pt x="1266" y="487"/>
                  </a:lnTo>
                  <a:lnTo>
                    <a:pt x="1206" y="490"/>
                  </a:lnTo>
                  <a:lnTo>
                    <a:pt x="1129" y="489"/>
                  </a:lnTo>
                  <a:lnTo>
                    <a:pt x="1085" y="486"/>
                  </a:lnTo>
                  <a:lnTo>
                    <a:pt x="1037" y="483"/>
                  </a:lnTo>
                  <a:lnTo>
                    <a:pt x="987" y="478"/>
                  </a:lnTo>
                  <a:lnTo>
                    <a:pt x="935" y="470"/>
                  </a:lnTo>
                  <a:lnTo>
                    <a:pt x="880" y="461"/>
                  </a:lnTo>
                  <a:lnTo>
                    <a:pt x="824" y="450"/>
                  </a:lnTo>
                  <a:lnTo>
                    <a:pt x="766" y="435"/>
                  </a:lnTo>
                  <a:lnTo>
                    <a:pt x="708" y="418"/>
                  </a:lnTo>
                  <a:lnTo>
                    <a:pt x="630" y="390"/>
                  </a:lnTo>
                  <a:lnTo>
                    <a:pt x="556" y="359"/>
                  </a:lnTo>
                  <a:lnTo>
                    <a:pt x="485" y="327"/>
                  </a:lnTo>
                  <a:lnTo>
                    <a:pt x="418" y="293"/>
                  </a:lnTo>
                  <a:lnTo>
                    <a:pt x="356" y="258"/>
                  </a:lnTo>
                  <a:lnTo>
                    <a:pt x="297" y="224"/>
                  </a:lnTo>
                  <a:lnTo>
                    <a:pt x="243" y="189"/>
                  </a:lnTo>
                  <a:lnTo>
                    <a:pt x="194" y="156"/>
                  </a:lnTo>
                  <a:lnTo>
                    <a:pt x="151" y="124"/>
                  </a:lnTo>
                  <a:lnTo>
                    <a:pt x="111" y="94"/>
                  </a:lnTo>
                  <a:lnTo>
                    <a:pt x="50" y="45"/>
                  </a:lnTo>
                  <a:lnTo>
                    <a:pt x="12" y="12"/>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109"/>
            <p:cNvSpPr/>
            <p:nvPr/>
          </p:nvSpPr>
          <p:spPr>
            <a:xfrm>
              <a:off x="4058" y="1837"/>
              <a:ext cx="44" cy="26"/>
            </a:xfrm>
            <a:custGeom>
              <a:rect b="b" l="l" r="r" t="t"/>
              <a:pathLst>
                <a:path extrusionOk="0" h="26" w="44">
                  <a:moveTo>
                    <a:pt x="9" y="0"/>
                  </a:moveTo>
                  <a:lnTo>
                    <a:pt x="0" y="24"/>
                  </a:lnTo>
                  <a:lnTo>
                    <a:pt x="43" y="25"/>
                  </a:lnTo>
                  <a:lnTo>
                    <a:pt x="9"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109"/>
            <p:cNvSpPr/>
            <p:nvPr/>
          </p:nvSpPr>
          <p:spPr>
            <a:xfrm>
              <a:off x="4058" y="1837"/>
              <a:ext cx="44" cy="26"/>
            </a:xfrm>
            <a:custGeom>
              <a:rect b="b" l="l" r="r" t="t"/>
              <a:pathLst>
                <a:path extrusionOk="0" h="26" w="44">
                  <a:moveTo>
                    <a:pt x="9" y="0"/>
                  </a:moveTo>
                  <a:lnTo>
                    <a:pt x="0" y="24"/>
                  </a:lnTo>
                  <a:lnTo>
                    <a:pt x="43" y="25"/>
                  </a:lnTo>
                  <a:lnTo>
                    <a:pt x="9"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109"/>
            <p:cNvSpPr/>
            <p:nvPr/>
          </p:nvSpPr>
          <p:spPr>
            <a:xfrm>
              <a:off x="4828" y="1935"/>
              <a:ext cx="42" cy="29"/>
            </a:xfrm>
            <a:custGeom>
              <a:rect b="b" l="l" r="r" t="t"/>
              <a:pathLst>
                <a:path extrusionOk="0" h="29" w="42">
                  <a:moveTo>
                    <a:pt x="0" y="0"/>
                  </a:moveTo>
                  <a:lnTo>
                    <a:pt x="0" y="28"/>
                  </a:lnTo>
                  <a:lnTo>
                    <a:pt x="41" y="14"/>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109"/>
            <p:cNvSpPr/>
            <p:nvPr/>
          </p:nvSpPr>
          <p:spPr>
            <a:xfrm>
              <a:off x="4828" y="1935"/>
              <a:ext cx="42" cy="29"/>
            </a:xfrm>
            <a:custGeom>
              <a:rect b="b" l="l" r="r" t="t"/>
              <a:pathLst>
                <a:path extrusionOk="0" h="29" w="42">
                  <a:moveTo>
                    <a:pt x="0" y="0"/>
                  </a:moveTo>
                  <a:lnTo>
                    <a:pt x="0" y="28"/>
                  </a:lnTo>
                  <a:lnTo>
                    <a:pt x="41" y="14"/>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109"/>
            <p:cNvSpPr/>
            <p:nvPr/>
          </p:nvSpPr>
          <p:spPr>
            <a:xfrm>
              <a:off x="3619" y="2109"/>
              <a:ext cx="40" cy="38"/>
            </a:xfrm>
            <a:custGeom>
              <a:rect b="b" l="l" r="r" t="t"/>
              <a:pathLst>
                <a:path extrusionOk="0" h="38" w="40">
                  <a:moveTo>
                    <a:pt x="20" y="37"/>
                  </a:moveTo>
                  <a:lnTo>
                    <a:pt x="39" y="18"/>
                  </a:lnTo>
                  <a:lnTo>
                    <a:pt x="0" y="0"/>
                  </a:lnTo>
                  <a:lnTo>
                    <a:pt x="20" y="37"/>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109"/>
            <p:cNvSpPr/>
            <p:nvPr/>
          </p:nvSpPr>
          <p:spPr>
            <a:xfrm>
              <a:off x="3619" y="2109"/>
              <a:ext cx="40" cy="38"/>
            </a:xfrm>
            <a:custGeom>
              <a:rect b="b" l="l" r="r" t="t"/>
              <a:pathLst>
                <a:path extrusionOk="0" h="38" w="40">
                  <a:moveTo>
                    <a:pt x="20" y="37"/>
                  </a:moveTo>
                  <a:lnTo>
                    <a:pt x="39" y="18"/>
                  </a:lnTo>
                  <a:lnTo>
                    <a:pt x="0" y="0"/>
                  </a:lnTo>
                  <a:lnTo>
                    <a:pt x="20" y="37"/>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109"/>
            <p:cNvSpPr/>
            <p:nvPr/>
          </p:nvSpPr>
          <p:spPr>
            <a:xfrm>
              <a:off x="4393" y="1513"/>
              <a:ext cx="42" cy="33"/>
            </a:xfrm>
            <a:custGeom>
              <a:rect b="b" l="l" r="r" t="t"/>
              <a:pathLst>
                <a:path extrusionOk="0" h="33" w="42">
                  <a:moveTo>
                    <a:pt x="27" y="32"/>
                  </a:moveTo>
                  <a:lnTo>
                    <a:pt x="41" y="9"/>
                  </a:lnTo>
                  <a:lnTo>
                    <a:pt x="0" y="0"/>
                  </a:lnTo>
                  <a:lnTo>
                    <a:pt x="27" y="3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109"/>
            <p:cNvSpPr/>
            <p:nvPr/>
          </p:nvSpPr>
          <p:spPr>
            <a:xfrm>
              <a:off x="4393" y="1513"/>
              <a:ext cx="42" cy="33"/>
            </a:xfrm>
            <a:custGeom>
              <a:rect b="b" l="l" r="r" t="t"/>
              <a:pathLst>
                <a:path extrusionOk="0" h="33" w="42">
                  <a:moveTo>
                    <a:pt x="27" y="32"/>
                  </a:moveTo>
                  <a:lnTo>
                    <a:pt x="41" y="9"/>
                  </a:lnTo>
                  <a:lnTo>
                    <a:pt x="0" y="0"/>
                  </a:lnTo>
                  <a:lnTo>
                    <a:pt x="27" y="3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109"/>
            <p:cNvSpPr/>
            <p:nvPr/>
          </p:nvSpPr>
          <p:spPr>
            <a:xfrm>
              <a:off x="3478" y="1157"/>
              <a:ext cx="333" cy="311"/>
            </a:xfrm>
            <a:custGeom>
              <a:rect b="b" l="l" r="r" t="t"/>
              <a:pathLst>
                <a:path extrusionOk="0" h="311" w="333">
                  <a:moveTo>
                    <a:pt x="0" y="310"/>
                  </a:moveTo>
                  <a:lnTo>
                    <a:pt x="0" y="0"/>
                  </a:lnTo>
                  <a:lnTo>
                    <a:pt x="332" y="0"/>
                  </a:lnTo>
                  <a:lnTo>
                    <a:pt x="332" y="310"/>
                  </a:lnTo>
                  <a:lnTo>
                    <a:pt x="0" y="31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97" name="Google Shape;1197;p109"/>
            <p:cNvGrpSpPr/>
            <p:nvPr/>
          </p:nvGrpSpPr>
          <p:grpSpPr>
            <a:xfrm>
              <a:off x="3804" y="1166"/>
              <a:ext cx="398" cy="67"/>
              <a:chOff x="3804" y="1166"/>
              <a:chExt cx="398" cy="67"/>
            </a:xfrm>
          </p:grpSpPr>
          <p:sp>
            <p:nvSpPr>
              <p:cNvPr id="1198" name="Google Shape;1198;p109"/>
              <p:cNvSpPr/>
              <p:nvPr/>
            </p:nvSpPr>
            <p:spPr>
              <a:xfrm>
                <a:off x="3804" y="1166"/>
                <a:ext cx="395" cy="63"/>
              </a:xfrm>
              <a:custGeom>
                <a:rect b="b" l="l" r="r" t="t"/>
                <a:pathLst>
                  <a:path extrusionOk="0" h="63" w="395">
                    <a:moveTo>
                      <a:pt x="394" y="62"/>
                    </a:moveTo>
                    <a:lnTo>
                      <a:pt x="350" y="35"/>
                    </a:lnTo>
                    <a:lnTo>
                      <a:pt x="302" y="16"/>
                    </a:lnTo>
                    <a:lnTo>
                      <a:pt x="251" y="4"/>
                    </a:lnTo>
                    <a:lnTo>
                      <a:pt x="197" y="0"/>
                    </a:lnTo>
                    <a:lnTo>
                      <a:pt x="142" y="4"/>
                    </a:lnTo>
                    <a:lnTo>
                      <a:pt x="91" y="16"/>
                    </a:lnTo>
                    <a:lnTo>
                      <a:pt x="42" y="35"/>
                    </a:lnTo>
                    <a:lnTo>
                      <a:pt x="0" y="6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99" name="Google Shape;1199;p109"/>
              <p:cNvGrpSpPr/>
              <p:nvPr/>
            </p:nvGrpSpPr>
            <p:grpSpPr>
              <a:xfrm>
                <a:off x="3806" y="1195"/>
                <a:ext cx="396" cy="38"/>
                <a:chOff x="3806" y="1195"/>
                <a:chExt cx="396" cy="38"/>
              </a:xfrm>
            </p:grpSpPr>
            <p:sp>
              <p:nvSpPr>
                <p:cNvPr id="1200" name="Google Shape;1200;p109"/>
                <p:cNvSpPr/>
                <p:nvPr/>
              </p:nvSpPr>
              <p:spPr>
                <a:xfrm>
                  <a:off x="4160" y="1198"/>
                  <a:ext cx="42" cy="35"/>
                </a:xfrm>
                <a:custGeom>
                  <a:rect b="b" l="l" r="r" t="t"/>
                  <a:pathLst>
                    <a:path extrusionOk="0" h="35" w="42">
                      <a:moveTo>
                        <a:pt x="15" y="0"/>
                      </a:moveTo>
                      <a:lnTo>
                        <a:pt x="0" y="22"/>
                      </a:lnTo>
                      <a:lnTo>
                        <a:pt x="41" y="34"/>
                      </a:lnTo>
                      <a:lnTo>
                        <a:pt x="15"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109"/>
                <p:cNvSpPr/>
                <p:nvPr/>
              </p:nvSpPr>
              <p:spPr>
                <a:xfrm>
                  <a:off x="3806" y="1195"/>
                  <a:ext cx="43" cy="31"/>
                </a:xfrm>
                <a:custGeom>
                  <a:rect b="b" l="l" r="r" t="t"/>
                  <a:pathLst>
                    <a:path extrusionOk="0" h="31" w="43">
                      <a:moveTo>
                        <a:pt x="42" y="22"/>
                      </a:moveTo>
                      <a:lnTo>
                        <a:pt x="29" y="0"/>
                      </a:lnTo>
                      <a:lnTo>
                        <a:pt x="0" y="30"/>
                      </a:lnTo>
                      <a:lnTo>
                        <a:pt x="42" y="2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202" name="Google Shape;1202;p109"/>
            <p:cNvSpPr/>
            <p:nvPr/>
          </p:nvSpPr>
          <p:spPr>
            <a:xfrm>
              <a:off x="5115" y="2370"/>
              <a:ext cx="29" cy="43"/>
            </a:xfrm>
            <a:custGeom>
              <a:rect b="b" l="l" r="r" t="t"/>
              <a:pathLst>
                <a:path extrusionOk="0" h="43" w="29">
                  <a:moveTo>
                    <a:pt x="28" y="0"/>
                  </a:moveTo>
                  <a:lnTo>
                    <a:pt x="0" y="3"/>
                  </a:lnTo>
                  <a:lnTo>
                    <a:pt x="18" y="42"/>
                  </a:lnTo>
                  <a:lnTo>
                    <a:pt x="28"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109"/>
            <p:cNvSpPr/>
            <p:nvPr/>
          </p:nvSpPr>
          <p:spPr>
            <a:xfrm>
              <a:off x="5115" y="2370"/>
              <a:ext cx="29" cy="43"/>
            </a:xfrm>
            <a:custGeom>
              <a:rect b="b" l="l" r="r" t="t"/>
              <a:pathLst>
                <a:path extrusionOk="0" h="43" w="29">
                  <a:moveTo>
                    <a:pt x="28" y="0"/>
                  </a:moveTo>
                  <a:lnTo>
                    <a:pt x="0" y="3"/>
                  </a:lnTo>
                  <a:lnTo>
                    <a:pt x="18" y="42"/>
                  </a:lnTo>
                  <a:lnTo>
                    <a:pt x="28"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04" name="Google Shape;1204;p109"/>
            <p:cNvGrpSpPr/>
            <p:nvPr/>
          </p:nvGrpSpPr>
          <p:grpSpPr>
            <a:xfrm>
              <a:off x="5039" y="1595"/>
              <a:ext cx="80" cy="346"/>
              <a:chOff x="5039" y="1595"/>
              <a:chExt cx="80" cy="346"/>
            </a:xfrm>
          </p:grpSpPr>
          <p:cxnSp>
            <p:nvCxnSpPr>
              <p:cNvPr id="1205" name="Google Shape;1205;p109"/>
              <p:cNvCxnSpPr/>
              <p:nvPr/>
            </p:nvCxnSpPr>
            <p:spPr>
              <a:xfrm>
                <a:off x="5073" y="1641"/>
                <a:ext cx="0" cy="300"/>
              </a:xfrm>
              <a:prstGeom prst="straightConnector1">
                <a:avLst/>
              </a:prstGeom>
              <a:noFill/>
              <a:ln cap="flat" cmpd="sng" w="25400">
                <a:solidFill>
                  <a:schemeClr val="dk1"/>
                </a:solidFill>
                <a:prstDash val="solid"/>
                <a:round/>
                <a:headEnd len="sm" w="sm" type="none"/>
                <a:tailEnd len="sm" w="sm" type="none"/>
              </a:ln>
            </p:spPr>
          </p:cxnSp>
          <p:sp>
            <p:nvSpPr>
              <p:cNvPr id="1206" name="Google Shape;1206;p109"/>
              <p:cNvSpPr/>
              <p:nvPr/>
            </p:nvSpPr>
            <p:spPr>
              <a:xfrm>
                <a:off x="5039" y="1595"/>
                <a:ext cx="69" cy="69"/>
              </a:xfrm>
              <a:custGeom>
                <a:rect b="b" l="l" r="r" t="t"/>
                <a:pathLst>
                  <a:path extrusionOk="0" h="69" w="69">
                    <a:moveTo>
                      <a:pt x="0" y="68"/>
                    </a:moveTo>
                    <a:lnTo>
                      <a:pt x="30" y="0"/>
                    </a:lnTo>
                    <a:lnTo>
                      <a:pt x="68" y="65"/>
                    </a:lnTo>
                    <a:lnTo>
                      <a:pt x="33" y="44"/>
                    </a:lnTo>
                    <a:lnTo>
                      <a:pt x="0" y="68"/>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109"/>
              <p:cNvSpPr/>
              <p:nvPr/>
            </p:nvSpPr>
            <p:spPr>
              <a:xfrm>
                <a:off x="5050" y="1828"/>
                <a:ext cx="69" cy="70"/>
              </a:xfrm>
              <a:custGeom>
                <a:rect b="b" l="l" r="r" t="t"/>
                <a:pathLst>
                  <a:path extrusionOk="0" h="70" w="69">
                    <a:moveTo>
                      <a:pt x="68" y="0"/>
                    </a:moveTo>
                    <a:lnTo>
                      <a:pt x="37" y="69"/>
                    </a:lnTo>
                    <a:lnTo>
                      <a:pt x="0" y="2"/>
                    </a:lnTo>
                    <a:lnTo>
                      <a:pt x="34" y="23"/>
                    </a:lnTo>
                    <a:lnTo>
                      <a:pt x="68" y="0"/>
                    </a:lnTo>
                  </a:path>
                </a:pathLst>
              </a:custGeom>
              <a:solidFill>
                <a:srgbClr val="3366FF">
                  <a:alpha val="49800"/>
                </a:srgbClr>
              </a:solid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208" name="Google Shape;1208;p109"/>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Fitxers Lògics o Interns</a:t>
            </a:r>
            <a:endParaRPr/>
          </a:p>
        </p:txBody>
      </p:sp>
      <p:sp>
        <p:nvSpPr>
          <p:cNvPr id="1209" name="Google Shape;1209;p109"/>
          <p:cNvSpPr txBox="1"/>
          <p:nvPr>
            <p:ph idx="1" type="body"/>
          </p:nvPr>
        </p:nvSpPr>
        <p:spPr>
          <a:xfrm>
            <a:off x="838200" y="1828800"/>
            <a:ext cx="46482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dk1"/>
              </a:buClr>
              <a:buSzPts val="2520"/>
              <a:buChar char="•"/>
            </a:pPr>
            <a:r>
              <a:rPr lang="en-US" sz="2800"/>
              <a:t>Agrupacions de dades, tal com els percep l'usuari</a:t>
            </a:r>
            <a:endParaRPr sz="2800"/>
          </a:p>
          <a:p>
            <a:pPr indent="-342900" lvl="0" marL="342900" rtl="0" algn="l">
              <a:spcBef>
                <a:spcPts val="560"/>
              </a:spcBef>
              <a:spcAft>
                <a:spcPts val="0"/>
              </a:spcAft>
              <a:buClr>
                <a:schemeClr val="dk1"/>
              </a:buClr>
              <a:buSzPts val="2520"/>
              <a:buChar char="•"/>
            </a:pPr>
            <a:r>
              <a:rPr lang="en-US" sz="2800"/>
              <a:t>És diferent de:</a:t>
            </a:r>
            <a:endParaRPr sz="2800"/>
          </a:p>
          <a:p>
            <a:pPr indent="-331469" lvl="1" marL="742950" rtl="0" algn="l">
              <a:spcBef>
                <a:spcPts val="560"/>
              </a:spcBef>
              <a:spcAft>
                <a:spcPts val="0"/>
              </a:spcAft>
              <a:buClr>
                <a:schemeClr val="dk1"/>
              </a:buClr>
              <a:buSzPts val="2520"/>
              <a:buChar char="–"/>
            </a:pPr>
            <a:r>
              <a:rPr lang="en-US" sz="2800"/>
              <a:t>Entitats i Relacions</a:t>
            </a:r>
            <a:endParaRPr/>
          </a:p>
          <a:p>
            <a:pPr indent="-331469" lvl="1" marL="742950" rtl="0" algn="l">
              <a:spcBef>
                <a:spcPts val="560"/>
              </a:spcBef>
              <a:spcAft>
                <a:spcPts val="0"/>
              </a:spcAft>
              <a:buClr>
                <a:schemeClr val="dk1"/>
              </a:buClr>
              <a:buSzPts val="2520"/>
              <a:buChar char="–"/>
            </a:pPr>
            <a:r>
              <a:rPr lang="en-US" sz="2800"/>
              <a:t>Taules o arxius resultants del disseny físic</a:t>
            </a:r>
            <a:endParaRPr/>
          </a:p>
          <a:p>
            <a:pPr indent="-388620" lvl="0" marL="342900" rtl="0" algn="l">
              <a:spcBef>
                <a:spcPts val="560"/>
              </a:spcBef>
              <a:spcAft>
                <a:spcPts val="0"/>
              </a:spcAft>
              <a:buClr>
                <a:schemeClr val="dk1"/>
              </a:buClr>
              <a:buSzPts val="2520"/>
              <a:buChar char="•"/>
            </a:pPr>
            <a:r>
              <a:rPr lang="en-US" sz="2800"/>
              <a:t>Els grups de dades seran accedits i actualitzats per l'aplicació</a:t>
            </a:r>
            <a:endParaRPr/>
          </a:p>
        </p:txBody>
      </p:sp>
      <p:pic>
        <p:nvPicPr>
          <p:cNvPr id="1210" name="Google Shape;1210;p109"/>
          <p:cNvPicPr preferRelativeResize="0"/>
          <p:nvPr/>
        </p:nvPicPr>
        <p:blipFill rotWithShape="1">
          <a:blip r:embed="rId3">
            <a:alphaModFix/>
          </a:blip>
          <a:srcRect b="0" l="0" r="0" t="0"/>
          <a:stretch/>
        </p:blipFill>
        <p:spPr>
          <a:xfrm>
            <a:off x="5486400" y="4572000"/>
            <a:ext cx="2755899" cy="176847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5" name="Shape 1215"/>
        <p:cNvGrpSpPr/>
        <p:nvPr/>
      </p:nvGrpSpPr>
      <p:grpSpPr>
        <a:xfrm>
          <a:off x="0" y="0"/>
          <a:ext cx="0" cy="0"/>
          <a:chOff x="0" y="0"/>
          <a:chExt cx="0" cy="0"/>
        </a:xfrm>
      </p:grpSpPr>
      <p:sp>
        <p:nvSpPr>
          <p:cNvPr id="1216" name="Google Shape;1216;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217" name="Google Shape;1217;p1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60"/>
              <a:buChar char="•"/>
            </a:pPr>
            <a:r>
              <a:rPr lang="en-US" sz="2400"/>
              <a:t>Fitxers lògics o interns: </a:t>
            </a:r>
            <a:endParaRPr/>
          </a:p>
          <a:p>
            <a:pPr indent="-285750" lvl="1" marL="742950" rtl="0" algn="l">
              <a:spcBef>
                <a:spcPts val="400"/>
              </a:spcBef>
              <a:spcAft>
                <a:spcPts val="0"/>
              </a:spcAft>
              <a:buClr>
                <a:schemeClr val="dk1"/>
              </a:buClr>
              <a:buSzPts val="1800"/>
              <a:buChar char="–"/>
            </a:pPr>
            <a:r>
              <a:rPr lang="en-US" sz="2000"/>
              <a:t>Són aquells grups lògics de dades o informació de control interna que es generen, són usats i manté l'aplicació. </a:t>
            </a:r>
            <a:endParaRPr sz="2000"/>
          </a:p>
          <a:p>
            <a:pPr indent="-285750" lvl="1" marL="742950" rtl="0" algn="l">
              <a:spcBef>
                <a:spcPts val="400"/>
              </a:spcBef>
              <a:spcAft>
                <a:spcPts val="0"/>
              </a:spcAft>
              <a:buClr>
                <a:schemeClr val="dk1"/>
              </a:buClr>
              <a:buSzPts val="1800"/>
              <a:buChar char="–"/>
            </a:pPr>
            <a:r>
              <a:rPr lang="en-US" sz="2000"/>
              <a:t>No s'han d'incloure aquells grups lògics de dades que no siguin accessibles per l'usuari a través d'entrades o sortides externes, fitxers d'interfície o consultes.</a:t>
            </a:r>
            <a:endParaRPr sz="2000"/>
          </a:p>
        </p:txBody>
      </p:sp>
      <p:pic>
        <p:nvPicPr>
          <p:cNvPr id="1218" name="Google Shape;1218;p110"/>
          <p:cNvPicPr preferRelativeResize="0"/>
          <p:nvPr/>
        </p:nvPicPr>
        <p:blipFill rotWithShape="1">
          <a:blip r:embed="rId3">
            <a:alphaModFix/>
          </a:blip>
          <a:srcRect b="0" l="0" r="0" t="0"/>
          <a:stretch/>
        </p:blipFill>
        <p:spPr>
          <a:xfrm>
            <a:off x="3203848" y="3789040"/>
            <a:ext cx="5058481" cy="197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1" name="Shape 221"/>
        <p:cNvGrpSpPr/>
        <p:nvPr/>
      </p:nvGrpSpPr>
      <p:grpSpPr>
        <a:xfrm>
          <a:off x="0" y="0"/>
          <a:ext cx="0" cy="0"/>
          <a:chOff x="0" y="0"/>
          <a:chExt cx="0" cy="0"/>
        </a:xfrm>
      </p:grpSpPr>
      <p:sp>
        <p:nvSpPr>
          <p:cNvPr id="222" name="Google Shape;222;p39"/>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Tipos de Relaciones</a:t>
            </a:r>
            <a:endParaRPr/>
          </a:p>
        </p:txBody>
      </p:sp>
      <p:sp>
        <p:nvSpPr>
          <p:cNvPr id="223" name="Google Shape;223;p39"/>
          <p:cNvSpPr txBox="1"/>
          <p:nvPr>
            <p:ph idx="1" type="body"/>
          </p:nvPr>
        </p:nvSpPr>
        <p:spPr>
          <a:xfrm>
            <a:off x="236537" y="981075"/>
            <a:ext cx="8642350" cy="5543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(FF) </a:t>
            </a:r>
            <a:r>
              <a:rPr lang="en-US" sz="2400"/>
              <a:t>Fi</a:t>
            </a:r>
            <a:r>
              <a:rPr b="0" i="0" lang="en-US" sz="2400" u="none">
                <a:solidFill>
                  <a:schemeClr val="dk1"/>
                </a:solidFill>
                <a:latin typeface="Calibri"/>
                <a:ea typeface="Calibri"/>
                <a:cs typeface="Calibri"/>
                <a:sym typeface="Calibri"/>
              </a:rPr>
              <a:t> – </a:t>
            </a:r>
            <a:r>
              <a:rPr lang="en-US" sz="2400"/>
              <a:t>Fi</a:t>
            </a:r>
            <a:r>
              <a:rPr b="0" i="0" lang="en-US" sz="2400" u="none">
                <a:solidFill>
                  <a:schemeClr val="dk1"/>
                </a:solidFill>
                <a:latin typeface="Calibri"/>
                <a:ea typeface="Calibri"/>
                <a:cs typeface="Calibri"/>
                <a:sym typeface="Calibri"/>
              </a:rPr>
              <a:t>. </a:t>
            </a:r>
            <a:r>
              <a:rPr lang="en-US" sz="2400"/>
              <a:t>L'activitat A ha d'acabar en conjunt amb el terme de l'activitat B</a:t>
            </a:r>
            <a:endParaRPr sz="2400"/>
          </a:p>
          <a:p>
            <a:pPr indent="0" lvl="0" marL="342900" rtl="0" algn="l">
              <a:lnSpc>
                <a:spcPct val="100000"/>
              </a:lnSpc>
              <a:spcBef>
                <a:spcPts val="0"/>
              </a:spcBef>
              <a:spcAft>
                <a:spcPts val="0"/>
              </a:spcAft>
              <a:buNone/>
            </a:pPr>
            <a:r>
              <a:t/>
            </a:r>
            <a:endParaRPr sz="2400"/>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rtl="0" algn="l">
              <a:lnSpc>
                <a:spcPct val="100000"/>
              </a:lnSpc>
              <a:spcBef>
                <a:spcPts val="400"/>
              </a:spcBef>
              <a:spcAft>
                <a:spcPts val="0"/>
              </a:spcAft>
              <a:buNone/>
            </a:pPr>
            <a:r>
              <a:t/>
            </a:r>
            <a:endParaRPr b="0" i="0" sz="2000" u="none">
              <a:solidFill>
                <a:srgbClr val="FF3300"/>
              </a:solidFill>
              <a:latin typeface="Calibri"/>
              <a:ea typeface="Calibri"/>
              <a:cs typeface="Calibri"/>
              <a:sym typeface="Calibri"/>
            </a:endParaRPr>
          </a:p>
          <a:p>
            <a:pPr indent="-234950" lvl="1" marL="742950" marR="76200" rtl="0" algn="l">
              <a:lnSpc>
                <a:spcPct val="115000"/>
              </a:lnSpc>
              <a:spcBef>
                <a:spcPts val="0"/>
              </a:spcBef>
              <a:spcAft>
                <a:spcPts val="0"/>
              </a:spcAft>
              <a:buClr>
                <a:srgbClr val="FF3300"/>
              </a:buClr>
              <a:buSzPts val="2000"/>
              <a:buChar char="–"/>
            </a:pPr>
            <a:r>
              <a:rPr lang="en-US" sz="2000">
                <a:solidFill>
                  <a:srgbClr val="FF3300"/>
                </a:solidFill>
              </a:rPr>
              <a:t>Tancament de contractes per tancar el projecte.</a:t>
            </a:r>
            <a:endParaRPr sz="2000">
              <a:solidFill>
                <a:srgbClr val="FF3300"/>
              </a:solidFil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rgbClr val="FF3300"/>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(SF) Inici – </a:t>
            </a:r>
            <a:r>
              <a:rPr lang="en-US" sz="2400"/>
              <a:t>Fi</a:t>
            </a:r>
            <a:r>
              <a:rPr b="0" i="0" lang="en-US" sz="2400" u="none">
                <a:solidFill>
                  <a:schemeClr val="dk1"/>
                </a:solidFill>
                <a:latin typeface="Calibri"/>
                <a:ea typeface="Calibri"/>
                <a:cs typeface="Calibri"/>
                <a:sym typeface="Calibri"/>
              </a:rPr>
              <a:t>. </a:t>
            </a:r>
            <a:r>
              <a:rPr lang="en-US" sz="2400"/>
              <a:t>L'activitat A ha d'iniciar abans del terme de l'activitat B</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400"/>
              </a:spcBef>
              <a:spcAft>
                <a:spcPts val="0"/>
              </a:spcAft>
              <a:buClr>
                <a:srgbClr val="FF3300"/>
              </a:buClr>
              <a:buSzPts val="2000"/>
              <a:buFont typeface="Arial"/>
              <a:buChar char="–"/>
            </a:pPr>
            <a:r>
              <a:rPr lang="en-US" sz="2000">
                <a:solidFill>
                  <a:srgbClr val="FF3300"/>
                </a:solidFill>
              </a:rPr>
              <a:t>L'arribada d'una central telefònica abans de retirar la primera</a:t>
            </a:r>
            <a:endParaRPr/>
          </a:p>
        </p:txBody>
      </p:sp>
      <p:grpSp>
        <p:nvGrpSpPr>
          <p:cNvPr id="224" name="Google Shape;224;p39"/>
          <p:cNvGrpSpPr/>
          <p:nvPr/>
        </p:nvGrpSpPr>
        <p:grpSpPr>
          <a:xfrm>
            <a:off x="1981200" y="1981200"/>
            <a:ext cx="3956049" cy="947737"/>
            <a:chOff x="1524000" y="2514600"/>
            <a:chExt cx="4495799" cy="1325562"/>
          </a:xfrm>
        </p:grpSpPr>
        <p:sp>
          <p:nvSpPr>
            <p:cNvPr id="225" name="Google Shape;225;p39"/>
            <p:cNvSpPr txBox="1"/>
            <p:nvPr/>
          </p:nvSpPr>
          <p:spPr>
            <a:xfrm>
              <a:off x="1524000" y="2514600"/>
              <a:ext cx="1398587" cy="793750"/>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 name="Google Shape;226;p39"/>
            <p:cNvSpPr txBox="1"/>
            <p:nvPr/>
          </p:nvSpPr>
          <p:spPr>
            <a:xfrm>
              <a:off x="2022475" y="2620962"/>
              <a:ext cx="406400" cy="5556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a:t>
              </a:r>
              <a:endParaRPr/>
            </a:p>
          </p:txBody>
        </p:sp>
        <p:sp>
          <p:nvSpPr>
            <p:cNvPr id="227" name="Google Shape;227;p39"/>
            <p:cNvSpPr txBox="1"/>
            <p:nvPr/>
          </p:nvSpPr>
          <p:spPr>
            <a:xfrm>
              <a:off x="4621212" y="2544762"/>
              <a:ext cx="1398587" cy="793750"/>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 name="Google Shape;228;p39"/>
            <p:cNvSpPr txBox="1"/>
            <p:nvPr/>
          </p:nvSpPr>
          <p:spPr>
            <a:xfrm>
              <a:off x="5151437" y="2579687"/>
              <a:ext cx="407987" cy="554037"/>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a:t>
              </a:r>
              <a:endParaRPr/>
            </a:p>
          </p:txBody>
        </p:sp>
        <p:cxnSp>
          <p:nvCxnSpPr>
            <p:cNvPr id="229" name="Google Shape;229;p39"/>
            <p:cNvCxnSpPr/>
            <p:nvPr/>
          </p:nvCxnSpPr>
          <p:spPr>
            <a:xfrm>
              <a:off x="2951162" y="3306762"/>
              <a:ext cx="0" cy="533400"/>
            </a:xfrm>
            <a:prstGeom prst="straightConnector1">
              <a:avLst/>
            </a:prstGeom>
            <a:noFill/>
            <a:ln cap="flat" cmpd="sng" w="25400">
              <a:solidFill>
                <a:schemeClr val="dk1"/>
              </a:solidFill>
              <a:prstDash val="solid"/>
              <a:miter lim="800000"/>
              <a:headEnd len="med" w="med" type="none"/>
              <a:tailEnd len="med" w="med" type="none"/>
            </a:ln>
          </p:spPr>
        </p:cxnSp>
        <p:cxnSp>
          <p:nvCxnSpPr>
            <p:cNvPr id="230" name="Google Shape;230;p39"/>
            <p:cNvCxnSpPr/>
            <p:nvPr/>
          </p:nvCxnSpPr>
          <p:spPr>
            <a:xfrm>
              <a:off x="2951162" y="3840162"/>
              <a:ext cx="3036887" cy="0"/>
            </a:xfrm>
            <a:prstGeom prst="straightConnector1">
              <a:avLst/>
            </a:prstGeom>
            <a:noFill/>
            <a:ln cap="flat" cmpd="sng" w="25400">
              <a:solidFill>
                <a:schemeClr val="dk1"/>
              </a:solidFill>
              <a:prstDash val="solid"/>
              <a:miter lim="800000"/>
              <a:headEnd len="med" w="med" type="none"/>
              <a:tailEnd len="med" w="med" type="none"/>
            </a:ln>
          </p:spPr>
        </p:cxnSp>
        <p:cxnSp>
          <p:nvCxnSpPr>
            <p:cNvPr id="231" name="Google Shape;231;p39"/>
            <p:cNvCxnSpPr/>
            <p:nvPr/>
          </p:nvCxnSpPr>
          <p:spPr>
            <a:xfrm>
              <a:off x="5988050" y="3230562"/>
              <a:ext cx="0" cy="609600"/>
            </a:xfrm>
            <a:prstGeom prst="straightConnector1">
              <a:avLst/>
            </a:prstGeom>
            <a:noFill/>
            <a:ln cap="flat" cmpd="sng" w="25400">
              <a:solidFill>
                <a:schemeClr val="dk1"/>
              </a:solidFill>
              <a:prstDash val="solid"/>
              <a:miter lim="800000"/>
              <a:headEnd len="med" w="med" type="stealth"/>
              <a:tailEnd len="med" w="med" type="none"/>
            </a:ln>
          </p:spPr>
        </p:cxnSp>
      </p:grpSp>
      <p:grpSp>
        <p:nvGrpSpPr>
          <p:cNvPr id="232" name="Google Shape;232;p39"/>
          <p:cNvGrpSpPr/>
          <p:nvPr/>
        </p:nvGrpSpPr>
        <p:grpSpPr>
          <a:xfrm>
            <a:off x="1692275" y="4981575"/>
            <a:ext cx="4432300" cy="968375"/>
            <a:chOff x="2578100" y="4684712"/>
            <a:chExt cx="4432300" cy="968375"/>
          </a:xfrm>
        </p:grpSpPr>
        <p:sp>
          <p:nvSpPr>
            <p:cNvPr id="233" name="Google Shape;233;p39"/>
            <p:cNvSpPr txBox="1"/>
            <p:nvPr/>
          </p:nvSpPr>
          <p:spPr>
            <a:xfrm>
              <a:off x="2578100" y="4700587"/>
              <a:ext cx="1347787" cy="668337"/>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 name="Google Shape;234;p39"/>
            <p:cNvSpPr txBox="1"/>
            <p:nvPr/>
          </p:nvSpPr>
          <p:spPr>
            <a:xfrm>
              <a:off x="5649912" y="4684712"/>
              <a:ext cx="1347787" cy="668337"/>
            </a:xfrm>
            <a:prstGeom prst="rect">
              <a:avLst/>
            </a:prstGeom>
            <a:solidFill>
              <a:schemeClr val="folHlink"/>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 name="Google Shape;235;p39"/>
            <p:cNvSpPr txBox="1"/>
            <p:nvPr/>
          </p:nvSpPr>
          <p:spPr>
            <a:xfrm>
              <a:off x="2913062" y="4752975"/>
              <a:ext cx="512762" cy="3968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a:t>
              </a:r>
              <a:endParaRPr/>
            </a:p>
          </p:txBody>
        </p:sp>
        <p:sp>
          <p:nvSpPr>
            <p:cNvPr id="236" name="Google Shape;236;p39"/>
            <p:cNvSpPr txBox="1"/>
            <p:nvPr/>
          </p:nvSpPr>
          <p:spPr>
            <a:xfrm>
              <a:off x="6148387" y="4776787"/>
              <a:ext cx="358775" cy="3968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a:t>
              </a:r>
              <a:endParaRPr/>
            </a:p>
          </p:txBody>
        </p:sp>
        <p:cxnSp>
          <p:nvCxnSpPr>
            <p:cNvPr id="237" name="Google Shape;237;p39"/>
            <p:cNvCxnSpPr/>
            <p:nvPr/>
          </p:nvCxnSpPr>
          <p:spPr>
            <a:xfrm>
              <a:off x="2620962" y="5395912"/>
              <a:ext cx="0" cy="257175"/>
            </a:xfrm>
            <a:prstGeom prst="straightConnector1">
              <a:avLst/>
            </a:prstGeom>
            <a:noFill/>
            <a:ln cap="flat" cmpd="sng" w="25400">
              <a:solidFill>
                <a:schemeClr val="dk1"/>
              </a:solidFill>
              <a:prstDash val="solid"/>
              <a:miter lim="800000"/>
              <a:headEnd len="med" w="med" type="none"/>
              <a:tailEnd len="med" w="med" type="none"/>
            </a:ln>
          </p:spPr>
        </p:cxnSp>
        <p:cxnSp>
          <p:nvCxnSpPr>
            <p:cNvPr id="238" name="Google Shape;238;p39"/>
            <p:cNvCxnSpPr/>
            <p:nvPr/>
          </p:nvCxnSpPr>
          <p:spPr>
            <a:xfrm>
              <a:off x="2620962" y="5653087"/>
              <a:ext cx="4389437" cy="0"/>
            </a:xfrm>
            <a:prstGeom prst="straightConnector1">
              <a:avLst/>
            </a:prstGeom>
            <a:noFill/>
            <a:ln cap="flat" cmpd="sng" w="25400">
              <a:solidFill>
                <a:schemeClr val="dk1"/>
              </a:solidFill>
              <a:prstDash val="solid"/>
              <a:miter lim="800000"/>
              <a:headEnd len="med" w="med" type="none"/>
              <a:tailEnd len="med" w="med" type="none"/>
            </a:ln>
          </p:spPr>
        </p:cxnSp>
        <p:cxnSp>
          <p:nvCxnSpPr>
            <p:cNvPr id="239" name="Google Shape;239;p39"/>
            <p:cNvCxnSpPr/>
            <p:nvPr/>
          </p:nvCxnSpPr>
          <p:spPr>
            <a:xfrm>
              <a:off x="7010400" y="5332412"/>
              <a:ext cx="0" cy="320675"/>
            </a:xfrm>
            <a:prstGeom prst="straightConnector1">
              <a:avLst/>
            </a:prstGeom>
            <a:noFill/>
            <a:ln cap="flat" cmpd="sng" w="25400">
              <a:solidFill>
                <a:schemeClr val="dk1"/>
              </a:solidFill>
              <a:prstDash val="solid"/>
              <a:miter lim="800000"/>
              <a:headEnd len="med" w="med" type="stealth"/>
              <a:tailEnd len="med" w="med" type="none"/>
            </a:ln>
          </p:spPr>
        </p:cxn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2" name="Shape 1222"/>
        <p:cNvGrpSpPr/>
        <p:nvPr/>
      </p:nvGrpSpPr>
      <p:grpSpPr>
        <a:xfrm>
          <a:off x="0" y="0"/>
          <a:ext cx="0" cy="0"/>
          <a:chOff x="0" y="0"/>
          <a:chExt cx="0" cy="0"/>
        </a:xfrm>
      </p:grpSpPr>
      <p:grpSp>
        <p:nvGrpSpPr>
          <p:cNvPr id="1223" name="Google Shape;1223;p111"/>
          <p:cNvGrpSpPr/>
          <p:nvPr/>
        </p:nvGrpSpPr>
        <p:grpSpPr>
          <a:xfrm>
            <a:off x="4953000" y="2201875"/>
            <a:ext cx="3810000" cy="2179625"/>
            <a:chOff x="3120" y="1387"/>
            <a:chExt cx="2400" cy="1373"/>
          </a:xfrm>
        </p:grpSpPr>
        <p:sp>
          <p:nvSpPr>
            <p:cNvPr id="1224" name="Google Shape;1224;p111"/>
            <p:cNvSpPr/>
            <p:nvPr/>
          </p:nvSpPr>
          <p:spPr>
            <a:xfrm>
              <a:off x="3120" y="1387"/>
              <a:ext cx="2400" cy="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DIAGRAMA DE CONTEXT</a:t>
              </a:r>
              <a:r>
                <a:rPr lang="en-US" sz="2000">
                  <a:solidFill>
                    <a:schemeClr val="dk1"/>
                  </a:solidFill>
                </a:rPr>
                <a:t>E</a:t>
              </a:r>
              <a:endParaRPr/>
            </a:p>
          </p:txBody>
        </p:sp>
        <p:sp>
          <p:nvSpPr>
            <p:cNvPr id="1225" name="Google Shape;1225;p111"/>
            <p:cNvSpPr/>
            <p:nvPr/>
          </p:nvSpPr>
          <p:spPr>
            <a:xfrm>
              <a:off x="3771" y="1942"/>
              <a:ext cx="795" cy="794"/>
            </a:xfrm>
            <a:custGeom>
              <a:rect b="b" l="l" r="r" t="t"/>
              <a:pathLst>
                <a:path extrusionOk="0" h="794" w="795">
                  <a:moveTo>
                    <a:pt x="794" y="396"/>
                  </a:moveTo>
                  <a:lnTo>
                    <a:pt x="791" y="355"/>
                  </a:lnTo>
                  <a:lnTo>
                    <a:pt x="786" y="316"/>
                  </a:lnTo>
                  <a:lnTo>
                    <a:pt x="776" y="278"/>
                  </a:lnTo>
                  <a:lnTo>
                    <a:pt x="763" y="242"/>
                  </a:lnTo>
                  <a:lnTo>
                    <a:pt x="745" y="207"/>
                  </a:lnTo>
                  <a:lnTo>
                    <a:pt x="726" y="174"/>
                  </a:lnTo>
                  <a:lnTo>
                    <a:pt x="703" y="143"/>
                  </a:lnTo>
                  <a:lnTo>
                    <a:pt x="677" y="115"/>
                  </a:lnTo>
                  <a:lnTo>
                    <a:pt x="649" y="90"/>
                  </a:lnTo>
                  <a:lnTo>
                    <a:pt x="619" y="67"/>
                  </a:lnTo>
                  <a:lnTo>
                    <a:pt x="586" y="47"/>
                  </a:lnTo>
                  <a:lnTo>
                    <a:pt x="551" y="30"/>
                  </a:lnTo>
                  <a:lnTo>
                    <a:pt x="515" y="17"/>
                  </a:lnTo>
                  <a:lnTo>
                    <a:pt x="477" y="7"/>
                  </a:lnTo>
                  <a:lnTo>
                    <a:pt x="437" y="1"/>
                  </a:lnTo>
                  <a:lnTo>
                    <a:pt x="397" y="0"/>
                  </a:lnTo>
                  <a:lnTo>
                    <a:pt x="356" y="1"/>
                  </a:lnTo>
                  <a:lnTo>
                    <a:pt x="316" y="7"/>
                  </a:lnTo>
                  <a:lnTo>
                    <a:pt x="278" y="17"/>
                  </a:lnTo>
                  <a:lnTo>
                    <a:pt x="242" y="30"/>
                  </a:lnTo>
                  <a:lnTo>
                    <a:pt x="207" y="47"/>
                  </a:lnTo>
                  <a:lnTo>
                    <a:pt x="175" y="67"/>
                  </a:lnTo>
                  <a:lnTo>
                    <a:pt x="144" y="90"/>
                  </a:lnTo>
                  <a:lnTo>
                    <a:pt x="116" y="115"/>
                  </a:lnTo>
                  <a:lnTo>
                    <a:pt x="91" y="143"/>
                  </a:lnTo>
                  <a:lnTo>
                    <a:pt x="68" y="174"/>
                  </a:lnTo>
                  <a:lnTo>
                    <a:pt x="48" y="207"/>
                  </a:lnTo>
                  <a:lnTo>
                    <a:pt x="31" y="242"/>
                  </a:lnTo>
                  <a:lnTo>
                    <a:pt x="17" y="278"/>
                  </a:lnTo>
                  <a:lnTo>
                    <a:pt x="8" y="316"/>
                  </a:lnTo>
                  <a:lnTo>
                    <a:pt x="2" y="355"/>
                  </a:lnTo>
                  <a:lnTo>
                    <a:pt x="0" y="396"/>
                  </a:lnTo>
                  <a:lnTo>
                    <a:pt x="2" y="437"/>
                  </a:lnTo>
                  <a:lnTo>
                    <a:pt x="8" y="475"/>
                  </a:lnTo>
                  <a:lnTo>
                    <a:pt x="17" y="514"/>
                  </a:lnTo>
                  <a:lnTo>
                    <a:pt x="31" y="550"/>
                  </a:lnTo>
                  <a:lnTo>
                    <a:pt x="48" y="585"/>
                  </a:lnTo>
                  <a:lnTo>
                    <a:pt x="68" y="618"/>
                  </a:lnTo>
                  <a:lnTo>
                    <a:pt x="91" y="648"/>
                  </a:lnTo>
                  <a:lnTo>
                    <a:pt x="116" y="676"/>
                  </a:lnTo>
                  <a:lnTo>
                    <a:pt x="144" y="702"/>
                  </a:lnTo>
                  <a:lnTo>
                    <a:pt x="175" y="725"/>
                  </a:lnTo>
                  <a:lnTo>
                    <a:pt x="207" y="744"/>
                  </a:lnTo>
                  <a:lnTo>
                    <a:pt x="242" y="762"/>
                  </a:lnTo>
                  <a:lnTo>
                    <a:pt x="278" y="775"/>
                  </a:lnTo>
                  <a:lnTo>
                    <a:pt x="316" y="785"/>
                  </a:lnTo>
                  <a:lnTo>
                    <a:pt x="356" y="790"/>
                  </a:lnTo>
                  <a:lnTo>
                    <a:pt x="397" y="793"/>
                  </a:lnTo>
                  <a:lnTo>
                    <a:pt x="437" y="790"/>
                  </a:lnTo>
                  <a:lnTo>
                    <a:pt x="477" y="785"/>
                  </a:lnTo>
                  <a:lnTo>
                    <a:pt x="515" y="775"/>
                  </a:lnTo>
                  <a:lnTo>
                    <a:pt x="551" y="762"/>
                  </a:lnTo>
                  <a:lnTo>
                    <a:pt x="586" y="744"/>
                  </a:lnTo>
                  <a:lnTo>
                    <a:pt x="619" y="725"/>
                  </a:lnTo>
                  <a:lnTo>
                    <a:pt x="649" y="702"/>
                  </a:lnTo>
                  <a:lnTo>
                    <a:pt x="677" y="676"/>
                  </a:lnTo>
                  <a:lnTo>
                    <a:pt x="703" y="648"/>
                  </a:lnTo>
                  <a:lnTo>
                    <a:pt x="726" y="618"/>
                  </a:lnTo>
                  <a:lnTo>
                    <a:pt x="745" y="585"/>
                  </a:lnTo>
                  <a:lnTo>
                    <a:pt x="763" y="550"/>
                  </a:lnTo>
                  <a:lnTo>
                    <a:pt x="776" y="514"/>
                  </a:lnTo>
                  <a:lnTo>
                    <a:pt x="786" y="475"/>
                  </a:lnTo>
                  <a:lnTo>
                    <a:pt x="791" y="437"/>
                  </a:lnTo>
                  <a:lnTo>
                    <a:pt x="794" y="396"/>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111"/>
            <p:cNvSpPr/>
            <p:nvPr/>
          </p:nvSpPr>
          <p:spPr>
            <a:xfrm>
              <a:off x="3204" y="1689"/>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111"/>
            <p:cNvSpPr/>
            <p:nvPr/>
          </p:nvSpPr>
          <p:spPr>
            <a:xfrm>
              <a:off x="4905" y="2427"/>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111"/>
            <p:cNvSpPr/>
            <p:nvPr/>
          </p:nvSpPr>
          <p:spPr>
            <a:xfrm>
              <a:off x="3227" y="2460"/>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111"/>
            <p:cNvSpPr/>
            <p:nvPr/>
          </p:nvSpPr>
          <p:spPr>
            <a:xfrm>
              <a:off x="4777" y="1741"/>
              <a:ext cx="326" cy="147"/>
            </a:xfrm>
            <a:custGeom>
              <a:rect b="b" l="l" r="r" t="t"/>
              <a:pathLst>
                <a:path extrusionOk="0" h="147" w="326">
                  <a:moveTo>
                    <a:pt x="325" y="0"/>
                  </a:moveTo>
                  <a:lnTo>
                    <a:pt x="0" y="0"/>
                  </a:lnTo>
                  <a:lnTo>
                    <a:pt x="0" y="146"/>
                  </a:lnTo>
                  <a:lnTo>
                    <a:pt x="325" y="146"/>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30" name="Google Shape;1230;p111"/>
            <p:cNvCxnSpPr/>
            <p:nvPr/>
          </p:nvCxnSpPr>
          <p:spPr>
            <a:xfrm>
              <a:off x="3481" y="1910"/>
              <a:ext cx="300" cy="300"/>
            </a:xfrm>
            <a:prstGeom prst="straightConnector1">
              <a:avLst/>
            </a:prstGeom>
            <a:noFill/>
            <a:ln cap="flat" cmpd="sng" w="12700">
              <a:solidFill>
                <a:schemeClr val="dk1"/>
              </a:solidFill>
              <a:prstDash val="solid"/>
              <a:round/>
              <a:headEnd len="sm" w="sm" type="none"/>
              <a:tailEnd len="sm" w="sm" type="none"/>
            </a:ln>
          </p:spPr>
        </p:cxnSp>
        <p:cxnSp>
          <p:nvCxnSpPr>
            <p:cNvPr id="1231" name="Google Shape;1231;p111"/>
            <p:cNvCxnSpPr/>
            <p:nvPr/>
          </p:nvCxnSpPr>
          <p:spPr>
            <a:xfrm>
              <a:off x="3503" y="2611"/>
              <a:ext cx="300" cy="0"/>
            </a:xfrm>
            <a:prstGeom prst="straightConnector1">
              <a:avLst/>
            </a:prstGeom>
            <a:noFill/>
            <a:ln cap="flat" cmpd="sng" w="12700">
              <a:solidFill>
                <a:schemeClr val="dk1"/>
              </a:solidFill>
              <a:prstDash val="solid"/>
              <a:round/>
              <a:headEnd len="sm" w="sm" type="none"/>
              <a:tailEnd len="sm" w="sm" type="none"/>
            </a:ln>
          </p:spPr>
        </p:cxnSp>
        <p:cxnSp>
          <p:nvCxnSpPr>
            <p:cNvPr id="1232" name="Google Shape;1232;p111"/>
            <p:cNvCxnSpPr/>
            <p:nvPr/>
          </p:nvCxnSpPr>
          <p:spPr>
            <a:xfrm>
              <a:off x="4555" y="2435"/>
              <a:ext cx="300" cy="300"/>
            </a:xfrm>
            <a:prstGeom prst="straightConnector1">
              <a:avLst/>
            </a:prstGeom>
            <a:noFill/>
            <a:ln cap="flat" cmpd="sng" w="12700">
              <a:solidFill>
                <a:schemeClr val="dk1"/>
              </a:solidFill>
              <a:prstDash val="solid"/>
              <a:round/>
              <a:headEnd len="sm" w="sm" type="none"/>
              <a:tailEnd len="sm" w="sm" type="none"/>
            </a:ln>
          </p:spPr>
        </p:cxnSp>
        <p:cxnSp>
          <p:nvCxnSpPr>
            <p:cNvPr id="1233" name="Google Shape;1233;p111"/>
            <p:cNvCxnSpPr/>
            <p:nvPr/>
          </p:nvCxnSpPr>
          <p:spPr>
            <a:xfrm flipH="1" rot="10800000">
              <a:off x="4410" y="1720"/>
              <a:ext cx="300" cy="300"/>
            </a:xfrm>
            <a:prstGeom prst="straightConnector1">
              <a:avLst/>
            </a:prstGeom>
            <a:noFill/>
            <a:ln cap="flat" cmpd="sng" w="12700">
              <a:solidFill>
                <a:schemeClr val="dk1"/>
              </a:solidFill>
              <a:prstDash val="solid"/>
              <a:round/>
              <a:headEnd len="sm" w="sm" type="none"/>
              <a:tailEnd len="sm" w="sm" type="none"/>
            </a:ln>
          </p:spPr>
        </p:cxnSp>
        <p:sp>
          <p:nvSpPr>
            <p:cNvPr id="1234" name="Google Shape;1234;p111"/>
            <p:cNvSpPr/>
            <p:nvPr/>
          </p:nvSpPr>
          <p:spPr>
            <a:xfrm>
              <a:off x="4406" y="1995"/>
              <a:ext cx="36" cy="26"/>
            </a:xfrm>
            <a:custGeom>
              <a:rect b="b" l="l" r="r" t="t"/>
              <a:pathLst>
                <a:path extrusionOk="0" h="26" w="36">
                  <a:moveTo>
                    <a:pt x="25" y="0"/>
                  </a:moveTo>
                  <a:lnTo>
                    <a:pt x="35" y="20"/>
                  </a:lnTo>
                  <a:lnTo>
                    <a:pt x="0" y="25"/>
                  </a:lnTo>
                  <a:lnTo>
                    <a:pt x="25" y="0"/>
                  </a:lnTo>
                </a:path>
              </a:pathLst>
            </a:custGeom>
            <a:solidFill>
              <a:srgbClr val="40404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111"/>
            <p:cNvSpPr/>
            <p:nvPr/>
          </p:nvSpPr>
          <p:spPr>
            <a:xfrm>
              <a:off x="3826" y="2064"/>
              <a:ext cx="37" cy="26"/>
            </a:xfrm>
            <a:custGeom>
              <a:rect b="b" l="l" r="r" t="t"/>
              <a:pathLst>
                <a:path extrusionOk="0" h="26" w="37">
                  <a:moveTo>
                    <a:pt x="0" y="20"/>
                  </a:moveTo>
                  <a:lnTo>
                    <a:pt x="10" y="0"/>
                  </a:lnTo>
                  <a:lnTo>
                    <a:pt x="36" y="25"/>
                  </a:lnTo>
                  <a:lnTo>
                    <a:pt x="0" y="20"/>
                  </a:lnTo>
                </a:path>
              </a:pathLst>
            </a:custGeom>
            <a:solidFill>
              <a:srgbClr val="40404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111"/>
            <p:cNvSpPr/>
            <p:nvPr/>
          </p:nvSpPr>
          <p:spPr>
            <a:xfrm>
              <a:off x="3771" y="2499"/>
              <a:ext cx="36" cy="23"/>
            </a:xfrm>
            <a:custGeom>
              <a:rect b="b" l="l" r="r" t="t"/>
              <a:pathLst>
                <a:path extrusionOk="0" h="23" w="36">
                  <a:moveTo>
                    <a:pt x="6" y="22"/>
                  </a:moveTo>
                  <a:lnTo>
                    <a:pt x="0" y="0"/>
                  </a:lnTo>
                  <a:lnTo>
                    <a:pt x="35" y="0"/>
                  </a:lnTo>
                  <a:lnTo>
                    <a:pt x="6" y="22"/>
                  </a:lnTo>
                </a:path>
              </a:pathLst>
            </a:custGeom>
            <a:solidFill>
              <a:srgbClr val="40404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7" name="Google Shape;1237;p111"/>
            <p:cNvSpPr/>
            <p:nvPr/>
          </p:nvSpPr>
          <p:spPr>
            <a:xfrm>
              <a:off x="3502" y="2590"/>
              <a:ext cx="36" cy="23"/>
            </a:xfrm>
            <a:custGeom>
              <a:rect b="b" l="l" r="r" t="t"/>
              <a:pathLst>
                <a:path extrusionOk="0" h="23" w="36">
                  <a:moveTo>
                    <a:pt x="28" y="0"/>
                  </a:moveTo>
                  <a:lnTo>
                    <a:pt x="35" y="22"/>
                  </a:lnTo>
                  <a:lnTo>
                    <a:pt x="0" y="22"/>
                  </a:lnTo>
                  <a:lnTo>
                    <a:pt x="28" y="0"/>
                  </a:lnTo>
                </a:path>
              </a:pathLst>
            </a:custGeom>
            <a:solidFill>
              <a:srgbClr val="40404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8" name="Google Shape;1238;p111"/>
            <p:cNvSpPr/>
            <p:nvPr/>
          </p:nvSpPr>
          <p:spPr>
            <a:xfrm>
              <a:off x="4867" y="2568"/>
              <a:ext cx="37" cy="24"/>
            </a:xfrm>
            <a:custGeom>
              <a:rect b="b" l="l" r="r" t="t"/>
              <a:pathLst>
                <a:path extrusionOk="0" h="24" w="37">
                  <a:moveTo>
                    <a:pt x="0" y="21"/>
                  </a:moveTo>
                  <a:lnTo>
                    <a:pt x="8" y="0"/>
                  </a:lnTo>
                  <a:lnTo>
                    <a:pt x="36" y="23"/>
                  </a:lnTo>
                  <a:lnTo>
                    <a:pt x="0" y="21"/>
                  </a:lnTo>
                </a:path>
              </a:pathLst>
            </a:custGeom>
            <a:solidFill>
              <a:srgbClr val="40404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111"/>
            <p:cNvSpPr/>
            <p:nvPr/>
          </p:nvSpPr>
          <p:spPr>
            <a:xfrm>
              <a:off x="4541" y="1617"/>
              <a:ext cx="898" cy="408"/>
            </a:xfrm>
            <a:custGeom>
              <a:rect b="b" l="l" r="r" t="t"/>
              <a:pathLst>
                <a:path extrusionOk="0" h="408" w="898">
                  <a:moveTo>
                    <a:pt x="897" y="203"/>
                  </a:moveTo>
                  <a:lnTo>
                    <a:pt x="894" y="182"/>
                  </a:lnTo>
                  <a:lnTo>
                    <a:pt x="887" y="162"/>
                  </a:lnTo>
                  <a:lnTo>
                    <a:pt x="861" y="124"/>
                  </a:lnTo>
                  <a:lnTo>
                    <a:pt x="819" y="89"/>
                  </a:lnTo>
                  <a:lnTo>
                    <a:pt x="765" y="59"/>
                  </a:lnTo>
                  <a:lnTo>
                    <a:pt x="699" y="34"/>
                  </a:lnTo>
                  <a:lnTo>
                    <a:pt x="661" y="24"/>
                  </a:lnTo>
                  <a:lnTo>
                    <a:pt x="622" y="15"/>
                  </a:lnTo>
                  <a:lnTo>
                    <a:pt x="581" y="9"/>
                  </a:lnTo>
                  <a:lnTo>
                    <a:pt x="538" y="4"/>
                  </a:lnTo>
                  <a:lnTo>
                    <a:pt x="494" y="0"/>
                  </a:lnTo>
                  <a:lnTo>
                    <a:pt x="448" y="0"/>
                  </a:lnTo>
                  <a:lnTo>
                    <a:pt x="402" y="0"/>
                  </a:lnTo>
                  <a:lnTo>
                    <a:pt x="358" y="4"/>
                  </a:lnTo>
                  <a:lnTo>
                    <a:pt x="315" y="9"/>
                  </a:lnTo>
                  <a:lnTo>
                    <a:pt x="274" y="15"/>
                  </a:lnTo>
                  <a:lnTo>
                    <a:pt x="197" y="34"/>
                  </a:lnTo>
                  <a:lnTo>
                    <a:pt x="131" y="59"/>
                  </a:lnTo>
                  <a:lnTo>
                    <a:pt x="76" y="89"/>
                  </a:lnTo>
                  <a:lnTo>
                    <a:pt x="35" y="124"/>
                  </a:lnTo>
                  <a:lnTo>
                    <a:pt x="9" y="162"/>
                  </a:lnTo>
                  <a:lnTo>
                    <a:pt x="2" y="182"/>
                  </a:lnTo>
                  <a:lnTo>
                    <a:pt x="0" y="203"/>
                  </a:lnTo>
                  <a:lnTo>
                    <a:pt x="2" y="224"/>
                  </a:lnTo>
                  <a:lnTo>
                    <a:pt x="9" y="244"/>
                  </a:lnTo>
                  <a:lnTo>
                    <a:pt x="35" y="282"/>
                  </a:lnTo>
                  <a:lnTo>
                    <a:pt x="76" y="317"/>
                  </a:lnTo>
                  <a:lnTo>
                    <a:pt x="131" y="347"/>
                  </a:lnTo>
                  <a:lnTo>
                    <a:pt x="197" y="372"/>
                  </a:lnTo>
                  <a:lnTo>
                    <a:pt x="274" y="391"/>
                  </a:lnTo>
                  <a:lnTo>
                    <a:pt x="315" y="397"/>
                  </a:lnTo>
                  <a:lnTo>
                    <a:pt x="358" y="402"/>
                  </a:lnTo>
                  <a:lnTo>
                    <a:pt x="402" y="406"/>
                  </a:lnTo>
                  <a:lnTo>
                    <a:pt x="448" y="407"/>
                  </a:lnTo>
                  <a:lnTo>
                    <a:pt x="494" y="406"/>
                  </a:lnTo>
                  <a:lnTo>
                    <a:pt x="538" y="402"/>
                  </a:lnTo>
                  <a:lnTo>
                    <a:pt x="581" y="397"/>
                  </a:lnTo>
                  <a:lnTo>
                    <a:pt x="622" y="391"/>
                  </a:lnTo>
                  <a:lnTo>
                    <a:pt x="699" y="372"/>
                  </a:lnTo>
                  <a:lnTo>
                    <a:pt x="765" y="347"/>
                  </a:lnTo>
                  <a:lnTo>
                    <a:pt x="819" y="317"/>
                  </a:lnTo>
                  <a:lnTo>
                    <a:pt x="861" y="282"/>
                  </a:lnTo>
                  <a:lnTo>
                    <a:pt x="887" y="244"/>
                  </a:lnTo>
                  <a:lnTo>
                    <a:pt x="894" y="224"/>
                  </a:lnTo>
                  <a:lnTo>
                    <a:pt x="897" y="203"/>
                  </a:lnTo>
                </a:path>
              </a:pathLst>
            </a:custGeom>
            <a:noFill/>
            <a:ln cap="rnd" cmpd="sng" w="508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40" name="Google Shape;1240;p111"/>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Fitxers</a:t>
            </a:r>
            <a:r>
              <a:rPr lang="en-US"/>
              <a:t> d’Interfície</a:t>
            </a:r>
            <a:endParaRPr/>
          </a:p>
        </p:txBody>
      </p:sp>
      <p:sp>
        <p:nvSpPr>
          <p:cNvPr id="1241" name="Google Shape;1241;p111"/>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dk1"/>
              </a:buClr>
              <a:buSzPts val="2520"/>
              <a:buChar char="•"/>
            </a:pPr>
            <a:r>
              <a:rPr lang="en-US" sz="2800"/>
              <a:t>Els fitxers als quals accedeix l'aplicació amb l'únic objectiu d'obtenir informació.</a:t>
            </a:r>
            <a:endParaRPr sz="2800"/>
          </a:p>
          <a:p>
            <a:pPr indent="-342900" lvl="0" marL="342900" rtl="0" algn="l">
              <a:spcBef>
                <a:spcPts val="560"/>
              </a:spcBef>
              <a:spcAft>
                <a:spcPts val="0"/>
              </a:spcAft>
              <a:buClr>
                <a:schemeClr val="dk1"/>
              </a:buClr>
              <a:buSzPts val="2520"/>
              <a:buChar char="•"/>
            </a:pPr>
            <a:r>
              <a:rPr lang="en-US" sz="2800"/>
              <a:t>Són mantinguts per altres aplicacions</a:t>
            </a:r>
            <a:br>
              <a:rPr lang="en-US" sz="2800"/>
            </a:br>
            <a:r>
              <a:rPr lang="en-US" sz="2800"/>
              <a:t>Mai els actualitza l'aplicació.</a:t>
            </a:r>
            <a:endParaRPr/>
          </a:p>
        </p:txBody>
      </p:sp>
      <p:pic>
        <p:nvPicPr>
          <p:cNvPr id="1242" name="Google Shape;1242;p111"/>
          <p:cNvPicPr preferRelativeResize="0"/>
          <p:nvPr/>
        </p:nvPicPr>
        <p:blipFill rotWithShape="1">
          <a:blip r:embed="rId3">
            <a:alphaModFix/>
          </a:blip>
          <a:srcRect b="0" l="0" r="0" t="0"/>
          <a:stretch/>
        </p:blipFill>
        <p:spPr>
          <a:xfrm>
            <a:off x="5181600" y="4876800"/>
            <a:ext cx="3060699" cy="12604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Google Shape;1248;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249" name="Google Shape;1249;p1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60"/>
              <a:buChar char="•"/>
            </a:pPr>
            <a:r>
              <a:rPr lang="en-US" sz="2400"/>
              <a:t>Fitxers d’interfície</a:t>
            </a:r>
            <a:r>
              <a:rPr lang="en-US" sz="2400"/>
              <a:t>: </a:t>
            </a:r>
            <a:endParaRPr/>
          </a:p>
          <a:p>
            <a:pPr indent="-285750" lvl="1" marL="742950" rtl="0" algn="l">
              <a:spcBef>
                <a:spcPts val="400"/>
              </a:spcBef>
              <a:spcAft>
                <a:spcPts val="0"/>
              </a:spcAft>
              <a:buClr>
                <a:schemeClr val="dk1"/>
              </a:buClr>
              <a:buSzPts val="1800"/>
              <a:buChar char="–"/>
            </a:pPr>
            <a:r>
              <a:rPr lang="en-US" sz="2000"/>
              <a:t>Són aquells grups lògics de dades compartits amb una altra aplicació, rebuts o enviats a ella.</a:t>
            </a:r>
            <a:endParaRPr sz="2000"/>
          </a:p>
          <a:p>
            <a:pPr indent="-285750" lvl="1" marL="742950" rtl="0" algn="l">
              <a:spcBef>
                <a:spcPts val="400"/>
              </a:spcBef>
              <a:spcAft>
                <a:spcPts val="0"/>
              </a:spcAft>
              <a:buClr>
                <a:schemeClr val="dk1"/>
              </a:buClr>
              <a:buSzPts val="1800"/>
              <a:buChar char="–"/>
            </a:pPr>
            <a:r>
              <a:rPr lang="en-US" sz="2000"/>
              <a:t>Els grups lògics interns que són també interfície, han de comptar en ambdós grups. Per a l'anàlisi d'aquest component s'utilitza la següent matriu de complexitat:</a:t>
            </a:r>
            <a:endParaRPr sz="2000"/>
          </a:p>
        </p:txBody>
      </p:sp>
      <p:pic>
        <p:nvPicPr>
          <p:cNvPr id="1250" name="Google Shape;1250;p112"/>
          <p:cNvPicPr preferRelativeResize="0"/>
          <p:nvPr/>
        </p:nvPicPr>
        <p:blipFill rotWithShape="1">
          <a:blip r:embed="rId3">
            <a:alphaModFix/>
          </a:blip>
          <a:srcRect b="0" l="0" r="0" t="0"/>
          <a:stretch/>
        </p:blipFill>
        <p:spPr>
          <a:xfrm>
            <a:off x="3131840" y="4005064"/>
            <a:ext cx="4877481" cy="204816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grpSp>
        <p:nvGrpSpPr>
          <p:cNvPr id="1255" name="Google Shape;1255;p113"/>
          <p:cNvGrpSpPr/>
          <p:nvPr/>
        </p:nvGrpSpPr>
        <p:grpSpPr>
          <a:xfrm>
            <a:off x="5154613" y="1874838"/>
            <a:ext cx="3455987" cy="3001962"/>
            <a:chOff x="3247" y="1181"/>
            <a:chExt cx="2177" cy="1891"/>
          </a:xfrm>
        </p:grpSpPr>
        <p:sp>
          <p:nvSpPr>
            <p:cNvPr id="1256" name="Google Shape;1256;p113"/>
            <p:cNvSpPr/>
            <p:nvPr/>
          </p:nvSpPr>
          <p:spPr>
            <a:xfrm>
              <a:off x="4487" y="1181"/>
              <a:ext cx="630" cy="390"/>
            </a:xfrm>
            <a:custGeom>
              <a:rect b="b" l="l" r="r" t="t"/>
              <a:pathLst>
                <a:path extrusionOk="0" h="390" w="630">
                  <a:moveTo>
                    <a:pt x="629" y="195"/>
                  </a:moveTo>
                  <a:lnTo>
                    <a:pt x="626" y="174"/>
                  </a:lnTo>
                  <a:lnTo>
                    <a:pt x="622" y="155"/>
                  </a:lnTo>
                  <a:lnTo>
                    <a:pt x="604" y="118"/>
                  </a:lnTo>
                  <a:lnTo>
                    <a:pt x="575" y="86"/>
                  </a:lnTo>
                  <a:lnTo>
                    <a:pt x="537" y="57"/>
                  </a:lnTo>
                  <a:lnTo>
                    <a:pt x="490" y="32"/>
                  </a:lnTo>
                  <a:lnTo>
                    <a:pt x="464" y="23"/>
                  </a:lnTo>
                  <a:lnTo>
                    <a:pt x="436" y="15"/>
                  </a:lnTo>
                  <a:lnTo>
                    <a:pt x="407" y="9"/>
                  </a:lnTo>
                  <a:lnTo>
                    <a:pt x="377" y="4"/>
                  </a:lnTo>
                  <a:lnTo>
                    <a:pt x="347" y="0"/>
                  </a:lnTo>
                  <a:lnTo>
                    <a:pt x="314" y="0"/>
                  </a:lnTo>
                  <a:lnTo>
                    <a:pt x="282" y="0"/>
                  </a:lnTo>
                  <a:lnTo>
                    <a:pt x="251" y="4"/>
                  </a:lnTo>
                  <a:lnTo>
                    <a:pt x="221" y="9"/>
                  </a:lnTo>
                  <a:lnTo>
                    <a:pt x="192" y="15"/>
                  </a:lnTo>
                  <a:lnTo>
                    <a:pt x="139" y="32"/>
                  </a:lnTo>
                  <a:lnTo>
                    <a:pt x="91" y="57"/>
                  </a:lnTo>
                  <a:lnTo>
                    <a:pt x="54" y="86"/>
                  </a:lnTo>
                  <a:lnTo>
                    <a:pt x="25" y="118"/>
                  </a:lnTo>
                  <a:lnTo>
                    <a:pt x="6" y="155"/>
                  </a:lnTo>
                  <a:lnTo>
                    <a:pt x="2" y="174"/>
                  </a:lnTo>
                  <a:lnTo>
                    <a:pt x="0" y="195"/>
                  </a:lnTo>
                  <a:lnTo>
                    <a:pt x="2" y="214"/>
                  </a:lnTo>
                  <a:lnTo>
                    <a:pt x="6" y="233"/>
                  </a:lnTo>
                  <a:lnTo>
                    <a:pt x="25" y="270"/>
                  </a:lnTo>
                  <a:lnTo>
                    <a:pt x="54" y="302"/>
                  </a:lnTo>
                  <a:lnTo>
                    <a:pt x="91" y="331"/>
                  </a:lnTo>
                  <a:lnTo>
                    <a:pt x="139" y="356"/>
                  </a:lnTo>
                  <a:lnTo>
                    <a:pt x="192" y="373"/>
                  </a:lnTo>
                  <a:lnTo>
                    <a:pt x="221" y="379"/>
                  </a:lnTo>
                  <a:lnTo>
                    <a:pt x="251" y="385"/>
                  </a:lnTo>
                  <a:lnTo>
                    <a:pt x="282" y="388"/>
                  </a:lnTo>
                  <a:lnTo>
                    <a:pt x="314" y="389"/>
                  </a:lnTo>
                  <a:lnTo>
                    <a:pt x="347" y="388"/>
                  </a:lnTo>
                  <a:lnTo>
                    <a:pt x="377" y="385"/>
                  </a:lnTo>
                  <a:lnTo>
                    <a:pt x="407" y="379"/>
                  </a:lnTo>
                  <a:lnTo>
                    <a:pt x="436" y="373"/>
                  </a:lnTo>
                  <a:lnTo>
                    <a:pt x="490" y="356"/>
                  </a:lnTo>
                  <a:lnTo>
                    <a:pt x="537" y="331"/>
                  </a:lnTo>
                  <a:lnTo>
                    <a:pt x="575" y="302"/>
                  </a:lnTo>
                  <a:lnTo>
                    <a:pt x="604" y="270"/>
                  </a:lnTo>
                  <a:lnTo>
                    <a:pt x="622" y="233"/>
                  </a:lnTo>
                  <a:lnTo>
                    <a:pt x="626" y="214"/>
                  </a:lnTo>
                  <a:lnTo>
                    <a:pt x="629" y="195"/>
                  </a:lnTo>
                </a:path>
              </a:pathLst>
            </a:custGeom>
            <a:noFill/>
            <a:ln cap="rnd" cmpd="sng" w="254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113"/>
            <p:cNvSpPr/>
            <p:nvPr/>
          </p:nvSpPr>
          <p:spPr>
            <a:xfrm>
              <a:off x="3247" y="1957"/>
              <a:ext cx="364" cy="341"/>
            </a:xfrm>
            <a:custGeom>
              <a:rect b="b" l="l" r="r" t="t"/>
              <a:pathLst>
                <a:path extrusionOk="0" h="341" w="364">
                  <a:moveTo>
                    <a:pt x="0" y="340"/>
                  </a:moveTo>
                  <a:lnTo>
                    <a:pt x="0" y="0"/>
                  </a:lnTo>
                  <a:lnTo>
                    <a:pt x="363" y="0"/>
                  </a:lnTo>
                  <a:lnTo>
                    <a:pt x="363" y="340"/>
                  </a:lnTo>
                  <a:lnTo>
                    <a:pt x="0" y="34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113"/>
            <p:cNvSpPr/>
            <p:nvPr/>
          </p:nvSpPr>
          <p:spPr>
            <a:xfrm>
              <a:off x="5018" y="1252"/>
              <a:ext cx="365" cy="341"/>
            </a:xfrm>
            <a:custGeom>
              <a:rect b="b" l="l" r="r" t="t"/>
              <a:pathLst>
                <a:path extrusionOk="0" h="341" w="365">
                  <a:moveTo>
                    <a:pt x="0" y="340"/>
                  </a:moveTo>
                  <a:lnTo>
                    <a:pt x="0" y="0"/>
                  </a:lnTo>
                  <a:lnTo>
                    <a:pt x="364" y="0"/>
                  </a:lnTo>
                  <a:lnTo>
                    <a:pt x="364" y="340"/>
                  </a:lnTo>
                  <a:lnTo>
                    <a:pt x="0" y="34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113"/>
            <p:cNvSpPr/>
            <p:nvPr/>
          </p:nvSpPr>
          <p:spPr>
            <a:xfrm>
              <a:off x="4982" y="2629"/>
              <a:ext cx="441" cy="443"/>
            </a:xfrm>
            <a:custGeom>
              <a:rect b="b" l="l" r="r" t="t"/>
              <a:pathLst>
                <a:path extrusionOk="0" h="443" w="441">
                  <a:moveTo>
                    <a:pt x="220" y="442"/>
                  </a:moveTo>
                  <a:lnTo>
                    <a:pt x="175" y="437"/>
                  </a:lnTo>
                  <a:lnTo>
                    <a:pt x="133" y="425"/>
                  </a:lnTo>
                  <a:lnTo>
                    <a:pt x="96" y="404"/>
                  </a:lnTo>
                  <a:lnTo>
                    <a:pt x="63" y="377"/>
                  </a:lnTo>
                  <a:lnTo>
                    <a:pt x="37" y="344"/>
                  </a:lnTo>
                  <a:lnTo>
                    <a:pt x="17" y="306"/>
                  </a:lnTo>
                  <a:lnTo>
                    <a:pt x="4" y="265"/>
                  </a:lnTo>
                  <a:lnTo>
                    <a:pt x="0" y="221"/>
                  </a:lnTo>
                  <a:lnTo>
                    <a:pt x="4" y="176"/>
                  </a:lnTo>
                  <a:lnTo>
                    <a:pt x="17" y="135"/>
                  </a:lnTo>
                  <a:lnTo>
                    <a:pt x="37" y="97"/>
                  </a:lnTo>
                  <a:lnTo>
                    <a:pt x="63" y="64"/>
                  </a:lnTo>
                  <a:lnTo>
                    <a:pt x="96" y="37"/>
                  </a:lnTo>
                  <a:lnTo>
                    <a:pt x="133" y="17"/>
                  </a:lnTo>
                  <a:lnTo>
                    <a:pt x="175" y="4"/>
                  </a:lnTo>
                  <a:lnTo>
                    <a:pt x="220" y="0"/>
                  </a:lnTo>
                  <a:lnTo>
                    <a:pt x="264" y="4"/>
                  </a:lnTo>
                  <a:lnTo>
                    <a:pt x="305" y="17"/>
                  </a:lnTo>
                  <a:lnTo>
                    <a:pt x="343" y="37"/>
                  </a:lnTo>
                  <a:lnTo>
                    <a:pt x="375" y="64"/>
                  </a:lnTo>
                  <a:lnTo>
                    <a:pt x="402" y="97"/>
                  </a:lnTo>
                  <a:lnTo>
                    <a:pt x="423" y="135"/>
                  </a:lnTo>
                  <a:lnTo>
                    <a:pt x="436" y="176"/>
                  </a:lnTo>
                  <a:lnTo>
                    <a:pt x="440" y="221"/>
                  </a:lnTo>
                  <a:lnTo>
                    <a:pt x="436" y="265"/>
                  </a:lnTo>
                  <a:lnTo>
                    <a:pt x="423" y="306"/>
                  </a:lnTo>
                  <a:lnTo>
                    <a:pt x="402" y="344"/>
                  </a:lnTo>
                  <a:lnTo>
                    <a:pt x="375" y="377"/>
                  </a:lnTo>
                  <a:lnTo>
                    <a:pt x="343" y="404"/>
                  </a:lnTo>
                  <a:lnTo>
                    <a:pt x="305" y="425"/>
                  </a:lnTo>
                  <a:lnTo>
                    <a:pt x="264" y="437"/>
                  </a:lnTo>
                  <a:lnTo>
                    <a:pt x="220" y="442"/>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113"/>
            <p:cNvSpPr/>
            <p:nvPr/>
          </p:nvSpPr>
          <p:spPr>
            <a:xfrm>
              <a:off x="4041" y="1907"/>
              <a:ext cx="440" cy="444"/>
            </a:xfrm>
            <a:custGeom>
              <a:rect b="b" l="l" r="r" t="t"/>
              <a:pathLst>
                <a:path extrusionOk="0" h="444" w="440">
                  <a:moveTo>
                    <a:pt x="219" y="443"/>
                  </a:moveTo>
                  <a:lnTo>
                    <a:pt x="175" y="438"/>
                  </a:lnTo>
                  <a:lnTo>
                    <a:pt x="133" y="425"/>
                  </a:lnTo>
                  <a:lnTo>
                    <a:pt x="96" y="405"/>
                  </a:lnTo>
                  <a:lnTo>
                    <a:pt x="64" y="377"/>
                  </a:lnTo>
                  <a:lnTo>
                    <a:pt x="37" y="344"/>
                  </a:lnTo>
                  <a:lnTo>
                    <a:pt x="17" y="307"/>
                  </a:lnTo>
                  <a:lnTo>
                    <a:pt x="3" y="265"/>
                  </a:lnTo>
                  <a:lnTo>
                    <a:pt x="0" y="221"/>
                  </a:lnTo>
                  <a:lnTo>
                    <a:pt x="3" y="176"/>
                  </a:lnTo>
                  <a:lnTo>
                    <a:pt x="17" y="135"/>
                  </a:lnTo>
                  <a:lnTo>
                    <a:pt x="37" y="97"/>
                  </a:lnTo>
                  <a:lnTo>
                    <a:pt x="64" y="64"/>
                  </a:lnTo>
                  <a:lnTo>
                    <a:pt x="96" y="38"/>
                  </a:lnTo>
                  <a:lnTo>
                    <a:pt x="133" y="17"/>
                  </a:lnTo>
                  <a:lnTo>
                    <a:pt x="175" y="4"/>
                  </a:lnTo>
                  <a:lnTo>
                    <a:pt x="219" y="0"/>
                  </a:lnTo>
                  <a:lnTo>
                    <a:pt x="262" y="4"/>
                  </a:lnTo>
                  <a:lnTo>
                    <a:pt x="304" y="17"/>
                  </a:lnTo>
                  <a:lnTo>
                    <a:pt x="341" y="38"/>
                  </a:lnTo>
                  <a:lnTo>
                    <a:pt x="374" y="64"/>
                  </a:lnTo>
                  <a:lnTo>
                    <a:pt x="401" y="97"/>
                  </a:lnTo>
                  <a:lnTo>
                    <a:pt x="421" y="135"/>
                  </a:lnTo>
                  <a:lnTo>
                    <a:pt x="434" y="176"/>
                  </a:lnTo>
                  <a:lnTo>
                    <a:pt x="439" y="221"/>
                  </a:lnTo>
                  <a:lnTo>
                    <a:pt x="434" y="265"/>
                  </a:lnTo>
                  <a:lnTo>
                    <a:pt x="421" y="307"/>
                  </a:lnTo>
                  <a:lnTo>
                    <a:pt x="401" y="344"/>
                  </a:lnTo>
                  <a:lnTo>
                    <a:pt x="374" y="377"/>
                  </a:lnTo>
                  <a:lnTo>
                    <a:pt x="341" y="405"/>
                  </a:lnTo>
                  <a:lnTo>
                    <a:pt x="304" y="425"/>
                  </a:lnTo>
                  <a:lnTo>
                    <a:pt x="262" y="438"/>
                  </a:lnTo>
                  <a:lnTo>
                    <a:pt x="219" y="443"/>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113"/>
            <p:cNvSpPr/>
            <p:nvPr/>
          </p:nvSpPr>
          <p:spPr>
            <a:xfrm>
              <a:off x="4148" y="1199"/>
              <a:ext cx="441" cy="446"/>
            </a:xfrm>
            <a:custGeom>
              <a:rect b="b" l="l" r="r" t="t"/>
              <a:pathLst>
                <a:path extrusionOk="0" h="446" w="441">
                  <a:moveTo>
                    <a:pt x="220" y="445"/>
                  </a:moveTo>
                  <a:lnTo>
                    <a:pt x="175" y="440"/>
                  </a:lnTo>
                  <a:lnTo>
                    <a:pt x="133" y="427"/>
                  </a:lnTo>
                  <a:lnTo>
                    <a:pt x="96" y="406"/>
                  </a:lnTo>
                  <a:lnTo>
                    <a:pt x="63" y="380"/>
                  </a:lnTo>
                  <a:lnTo>
                    <a:pt x="37" y="347"/>
                  </a:lnTo>
                  <a:lnTo>
                    <a:pt x="17" y="309"/>
                  </a:lnTo>
                  <a:lnTo>
                    <a:pt x="4" y="267"/>
                  </a:lnTo>
                  <a:lnTo>
                    <a:pt x="0" y="222"/>
                  </a:lnTo>
                  <a:lnTo>
                    <a:pt x="4" y="177"/>
                  </a:lnTo>
                  <a:lnTo>
                    <a:pt x="17" y="135"/>
                  </a:lnTo>
                  <a:lnTo>
                    <a:pt x="37" y="97"/>
                  </a:lnTo>
                  <a:lnTo>
                    <a:pt x="63" y="65"/>
                  </a:lnTo>
                  <a:lnTo>
                    <a:pt x="96" y="38"/>
                  </a:lnTo>
                  <a:lnTo>
                    <a:pt x="133" y="18"/>
                  </a:lnTo>
                  <a:lnTo>
                    <a:pt x="175" y="4"/>
                  </a:lnTo>
                  <a:lnTo>
                    <a:pt x="220" y="0"/>
                  </a:lnTo>
                  <a:lnTo>
                    <a:pt x="264" y="4"/>
                  </a:lnTo>
                  <a:lnTo>
                    <a:pt x="305" y="18"/>
                  </a:lnTo>
                  <a:lnTo>
                    <a:pt x="343" y="38"/>
                  </a:lnTo>
                  <a:lnTo>
                    <a:pt x="376" y="65"/>
                  </a:lnTo>
                  <a:lnTo>
                    <a:pt x="402" y="97"/>
                  </a:lnTo>
                  <a:lnTo>
                    <a:pt x="423" y="135"/>
                  </a:lnTo>
                  <a:lnTo>
                    <a:pt x="436" y="177"/>
                  </a:lnTo>
                  <a:lnTo>
                    <a:pt x="440" y="222"/>
                  </a:lnTo>
                  <a:lnTo>
                    <a:pt x="436" y="267"/>
                  </a:lnTo>
                  <a:lnTo>
                    <a:pt x="423" y="309"/>
                  </a:lnTo>
                  <a:lnTo>
                    <a:pt x="402" y="347"/>
                  </a:lnTo>
                  <a:lnTo>
                    <a:pt x="376" y="380"/>
                  </a:lnTo>
                  <a:lnTo>
                    <a:pt x="343" y="406"/>
                  </a:lnTo>
                  <a:lnTo>
                    <a:pt x="305" y="427"/>
                  </a:lnTo>
                  <a:lnTo>
                    <a:pt x="264" y="440"/>
                  </a:lnTo>
                  <a:lnTo>
                    <a:pt x="220" y="445"/>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113"/>
            <p:cNvSpPr/>
            <p:nvPr/>
          </p:nvSpPr>
          <p:spPr>
            <a:xfrm>
              <a:off x="4910" y="2055"/>
              <a:ext cx="514" cy="179"/>
            </a:xfrm>
            <a:custGeom>
              <a:rect b="b" l="l" r="r" t="t"/>
              <a:pathLst>
                <a:path extrusionOk="0" h="179" w="514">
                  <a:moveTo>
                    <a:pt x="510" y="0"/>
                  </a:moveTo>
                  <a:lnTo>
                    <a:pt x="0" y="0"/>
                  </a:lnTo>
                  <a:lnTo>
                    <a:pt x="0" y="178"/>
                  </a:lnTo>
                  <a:lnTo>
                    <a:pt x="510" y="178"/>
                  </a:lnTo>
                  <a:lnTo>
                    <a:pt x="513" y="17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113"/>
            <p:cNvSpPr/>
            <p:nvPr/>
          </p:nvSpPr>
          <p:spPr>
            <a:xfrm>
              <a:off x="3604" y="1984"/>
              <a:ext cx="435" cy="34"/>
            </a:xfrm>
            <a:custGeom>
              <a:rect b="b" l="l" r="r" t="t"/>
              <a:pathLst>
                <a:path extrusionOk="0" h="34" w="435">
                  <a:moveTo>
                    <a:pt x="0" y="33"/>
                  </a:moveTo>
                  <a:lnTo>
                    <a:pt x="51" y="19"/>
                  </a:lnTo>
                  <a:lnTo>
                    <a:pt x="105" y="8"/>
                  </a:lnTo>
                  <a:lnTo>
                    <a:pt x="160" y="2"/>
                  </a:lnTo>
                  <a:lnTo>
                    <a:pt x="217" y="0"/>
                  </a:lnTo>
                  <a:lnTo>
                    <a:pt x="272" y="2"/>
                  </a:lnTo>
                  <a:lnTo>
                    <a:pt x="328" y="8"/>
                  </a:lnTo>
                  <a:lnTo>
                    <a:pt x="382" y="19"/>
                  </a:lnTo>
                  <a:lnTo>
                    <a:pt x="434" y="33"/>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64" name="Google Shape;1264;p113"/>
            <p:cNvCxnSpPr/>
            <p:nvPr/>
          </p:nvCxnSpPr>
          <p:spPr>
            <a:xfrm>
              <a:off x="4485" y="2118"/>
              <a:ext cx="300" cy="0"/>
            </a:xfrm>
            <a:prstGeom prst="straightConnector1">
              <a:avLst/>
            </a:prstGeom>
            <a:noFill/>
            <a:ln cap="flat" cmpd="sng" w="25400">
              <a:solidFill>
                <a:schemeClr val="dk1"/>
              </a:solidFill>
              <a:prstDash val="solid"/>
              <a:round/>
              <a:headEnd len="sm" w="sm" type="none"/>
              <a:tailEnd len="sm" w="sm" type="none"/>
            </a:ln>
          </p:spPr>
        </p:cxnSp>
        <p:sp>
          <p:nvSpPr>
            <p:cNvPr id="1265" name="Google Shape;1265;p113"/>
            <p:cNvSpPr/>
            <p:nvPr/>
          </p:nvSpPr>
          <p:spPr>
            <a:xfrm>
              <a:off x="4392" y="1651"/>
              <a:ext cx="512" cy="408"/>
            </a:xfrm>
            <a:custGeom>
              <a:rect b="b" l="l" r="r" t="t"/>
              <a:pathLst>
                <a:path extrusionOk="0" h="408" w="512">
                  <a:moveTo>
                    <a:pt x="0" y="0"/>
                  </a:moveTo>
                  <a:lnTo>
                    <a:pt x="11" y="4"/>
                  </a:lnTo>
                  <a:lnTo>
                    <a:pt x="42" y="18"/>
                  </a:lnTo>
                  <a:lnTo>
                    <a:pt x="89" y="40"/>
                  </a:lnTo>
                  <a:lnTo>
                    <a:pt x="150" y="72"/>
                  </a:lnTo>
                  <a:lnTo>
                    <a:pt x="220" y="115"/>
                  </a:lnTo>
                  <a:lnTo>
                    <a:pt x="256" y="139"/>
                  </a:lnTo>
                  <a:lnTo>
                    <a:pt x="295" y="167"/>
                  </a:lnTo>
                  <a:lnTo>
                    <a:pt x="334" y="197"/>
                  </a:lnTo>
                  <a:lnTo>
                    <a:pt x="373" y="231"/>
                  </a:lnTo>
                  <a:lnTo>
                    <a:pt x="412" y="266"/>
                  </a:lnTo>
                  <a:lnTo>
                    <a:pt x="451" y="306"/>
                  </a:lnTo>
                  <a:lnTo>
                    <a:pt x="478" y="341"/>
                  </a:lnTo>
                  <a:lnTo>
                    <a:pt x="497" y="373"/>
                  </a:lnTo>
                  <a:lnTo>
                    <a:pt x="508" y="397"/>
                  </a:lnTo>
                  <a:lnTo>
                    <a:pt x="511" y="407"/>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66" name="Google Shape;1266;p113"/>
            <p:cNvCxnSpPr/>
            <p:nvPr/>
          </p:nvCxnSpPr>
          <p:spPr>
            <a:xfrm>
              <a:off x="5143" y="2239"/>
              <a:ext cx="0" cy="300"/>
            </a:xfrm>
            <a:prstGeom prst="straightConnector1">
              <a:avLst/>
            </a:prstGeom>
            <a:noFill/>
            <a:ln cap="flat" cmpd="sng" w="25400">
              <a:solidFill>
                <a:schemeClr val="dk1"/>
              </a:solidFill>
              <a:prstDash val="solid"/>
              <a:round/>
              <a:headEnd len="sm" w="sm" type="none"/>
              <a:tailEnd len="sm" w="sm" type="none"/>
            </a:ln>
          </p:spPr>
        </p:cxnSp>
        <p:sp>
          <p:nvSpPr>
            <p:cNvPr id="1267" name="Google Shape;1267;p113"/>
            <p:cNvSpPr/>
            <p:nvPr/>
          </p:nvSpPr>
          <p:spPr>
            <a:xfrm>
              <a:off x="3530" y="2295"/>
              <a:ext cx="1448" cy="539"/>
            </a:xfrm>
            <a:custGeom>
              <a:rect b="b" l="l" r="r" t="t"/>
              <a:pathLst>
                <a:path extrusionOk="0" h="539" w="1448">
                  <a:moveTo>
                    <a:pt x="1447" y="531"/>
                  </a:moveTo>
                  <a:lnTo>
                    <a:pt x="1432" y="532"/>
                  </a:lnTo>
                  <a:lnTo>
                    <a:pt x="1390" y="535"/>
                  </a:lnTo>
                  <a:lnTo>
                    <a:pt x="1325" y="538"/>
                  </a:lnTo>
                  <a:lnTo>
                    <a:pt x="1241" y="537"/>
                  </a:lnTo>
                  <a:lnTo>
                    <a:pt x="1192" y="535"/>
                  </a:lnTo>
                  <a:lnTo>
                    <a:pt x="1141" y="531"/>
                  </a:lnTo>
                  <a:lnTo>
                    <a:pt x="1084" y="525"/>
                  </a:lnTo>
                  <a:lnTo>
                    <a:pt x="1027" y="517"/>
                  </a:lnTo>
                  <a:lnTo>
                    <a:pt x="966" y="507"/>
                  </a:lnTo>
                  <a:lnTo>
                    <a:pt x="906" y="494"/>
                  </a:lnTo>
                  <a:lnTo>
                    <a:pt x="843" y="479"/>
                  </a:lnTo>
                  <a:lnTo>
                    <a:pt x="779" y="459"/>
                  </a:lnTo>
                  <a:lnTo>
                    <a:pt x="693" y="429"/>
                  </a:lnTo>
                  <a:lnTo>
                    <a:pt x="611" y="394"/>
                  </a:lnTo>
                  <a:lnTo>
                    <a:pt x="533" y="359"/>
                  </a:lnTo>
                  <a:lnTo>
                    <a:pt x="459" y="322"/>
                  </a:lnTo>
                  <a:lnTo>
                    <a:pt x="391" y="284"/>
                  </a:lnTo>
                  <a:lnTo>
                    <a:pt x="327" y="246"/>
                  </a:lnTo>
                  <a:lnTo>
                    <a:pt x="268" y="208"/>
                  </a:lnTo>
                  <a:lnTo>
                    <a:pt x="214" y="172"/>
                  </a:lnTo>
                  <a:lnTo>
                    <a:pt x="166" y="137"/>
                  </a:lnTo>
                  <a:lnTo>
                    <a:pt x="123" y="103"/>
                  </a:lnTo>
                  <a:lnTo>
                    <a:pt x="55" y="50"/>
                  </a:lnTo>
                  <a:lnTo>
                    <a:pt x="13" y="13"/>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113"/>
            <p:cNvSpPr/>
            <p:nvPr/>
          </p:nvSpPr>
          <p:spPr>
            <a:xfrm>
              <a:off x="4579" y="1311"/>
              <a:ext cx="435" cy="69"/>
            </a:xfrm>
            <a:custGeom>
              <a:rect b="b" l="l" r="r" t="t"/>
              <a:pathLst>
                <a:path extrusionOk="0" h="69" w="435">
                  <a:moveTo>
                    <a:pt x="434" y="68"/>
                  </a:moveTo>
                  <a:lnTo>
                    <a:pt x="386" y="38"/>
                  </a:lnTo>
                  <a:lnTo>
                    <a:pt x="333" y="17"/>
                  </a:lnTo>
                  <a:lnTo>
                    <a:pt x="276" y="4"/>
                  </a:lnTo>
                  <a:lnTo>
                    <a:pt x="217" y="0"/>
                  </a:lnTo>
                  <a:lnTo>
                    <a:pt x="157" y="4"/>
                  </a:lnTo>
                  <a:lnTo>
                    <a:pt x="100" y="17"/>
                  </a:lnTo>
                  <a:lnTo>
                    <a:pt x="47" y="38"/>
                  </a:lnTo>
                  <a:lnTo>
                    <a:pt x="0" y="68"/>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113"/>
            <p:cNvSpPr/>
            <p:nvPr/>
          </p:nvSpPr>
          <p:spPr>
            <a:xfrm>
              <a:off x="4014" y="1999"/>
              <a:ext cx="49" cy="28"/>
            </a:xfrm>
            <a:custGeom>
              <a:rect b="b" l="l" r="r" t="t"/>
              <a:pathLst>
                <a:path extrusionOk="0" h="28" w="49">
                  <a:moveTo>
                    <a:pt x="10" y="0"/>
                  </a:moveTo>
                  <a:lnTo>
                    <a:pt x="0" y="26"/>
                  </a:lnTo>
                  <a:lnTo>
                    <a:pt x="48" y="27"/>
                  </a:lnTo>
                  <a:lnTo>
                    <a:pt x="1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113"/>
            <p:cNvSpPr/>
            <p:nvPr/>
          </p:nvSpPr>
          <p:spPr>
            <a:xfrm>
              <a:off x="4014" y="1999"/>
              <a:ext cx="49" cy="28"/>
            </a:xfrm>
            <a:custGeom>
              <a:rect b="b" l="l" r="r" t="t"/>
              <a:pathLst>
                <a:path extrusionOk="0" h="28" w="49">
                  <a:moveTo>
                    <a:pt x="10" y="0"/>
                  </a:moveTo>
                  <a:lnTo>
                    <a:pt x="0" y="26"/>
                  </a:lnTo>
                  <a:lnTo>
                    <a:pt x="48" y="27"/>
                  </a:lnTo>
                  <a:lnTo>
                    <a:pt x="1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1" name="Google Shape;1271;p113"/>
            <p:cNvSpPr/>
            <p:nvPr/>
          </p:nvSpPr>
          <p:spPr>
            <a:xfrm>
              <a:off x="4860" y="2105"/>
              <a:ext cx="47" cy="31"/>
            </a:xfrm>
            <a:custGeom>
              <a:rect b="b" l="l" r="r" t="t"/>
              <a:pathLst>
                <a:path extrusionOk="0" h="31" w="47">
                  <a:moveTo>
                    <a:pt x="0" y="0"/>
                  </a:moveTo>
                  <a:lnTo>
                    <a:pt x="0" y="30"/>
                  </a:lnTo>
                  <a:lnTo>
                    <a:pt x="46" y="15"/>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2" name="Google Shape;1272;p113"/>
            <p:cNvSpPr/>
            <p:nvPr/>
          </p:nvSpPr>
          <p:spPr>
            <a:xfrm>
              <a:off x="4860" y="2105"/>
              <a:ext cx="47" cy="31"/>
            </a:xfrm>
            <a:custGeom>
              <a:rect b="b" l="l" r="r" t="t"/>
              <a:pathLst>
                <a:path extrusionOk="0" h="31" w="47">
                  <a:moveTo>
                    <a:pt x="0" y="0"/>
                  </a:moveTo>
                  <a:lnTo>
                    <a:pt x="0" y="30"/>
                  </a:lnTo>
                  <a:lnTo>
                    <a:pt x="46" y="15"/>
                  </a:lnTo>
                  <a:lnTo>
                    <a:pt x="0"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113"/>
            <p:cNvSpPr/>
            <p:nvPr/>
          </p:nvSpPr>
          <p:spPr>
            <a:xfrm>
              <a:off x="3533" y="2297"/>
              <a:ext cx="43" cy="42"/>
            </a:xfrm>
            <a:custGeom>
              <a:rect b="b" l="l" r="r" t="t"/>
              <a:pathLst>
                <a:path extrusionOk="0" h="42" w="43">
                  <a:moveTo>
                    <a:pt x="22" y="41"/>
                  </a:moveTo>
                  <a:lnTo>
                    <a:pt x="42" y="19"/>
                  </a:lnTo>
                  <a:lnTo>
                    <a:pt x="0" y="0"/>
                  </a:lnTo>
                  <a:lnTo>
                    <a:pt x="22" y="41"/>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113"/>
            <p:cNvSpPr/>
            <p:nvPr/>
          </p:nvSpPr>
          <p:spPr>
            <a:xfrm>
              <a:off x="3533" y="2297"/>
              <a:ext cx="43" cy="42"/>
            </a:xfrm>
            <a:custGeom>
              <a:rect b="b" l="l" r="r" t="t"/>
              <a:pathLst>
                <a:path extrusionOk="0" h="42" w="43">
                  <a:moveTo>
                    <a:pt x="22" y="41"/>
                  </a:moveTo>
                  <a:lnTo>
                    <a:pt x="42" y="19"/>
                  </a:lnTo>
                  <a:lnTo>
                    <a:pt x="0" y="0"/>
                  </a:lnTo>
                  <a:lnTo>
                    <a:pt x="22" y="41"/>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113"/>
            <p:cNvSpPr/>
            <p:nvPr/>
          </p:nvSpPr>
          <p:spPr>
            <a:xfrm>
              <a:off x="4383" y="1642"/>
              <a:ext cx="46" cy="37"/>
            </a:xfrm>
            <a:custGeom>
              <a:rect b="b" l="l" r="r" t="t"/>
              <a:pathLst>
                <a:path extrusionOk="0" h="37" w="46">
                  <a:moveTo>
                    <a:pt x="30" y="36"/>
                  </a:moveTo>
                  <a:lnTo>
                    <a:pt x="45" y="10"/>
                  </a:lnTo>
                  <a:lnTo>
                    <a:pt x="0" y="0"/>
                  </a:lnTo>
                  <a:lnTo>
                    <a:pt x="30" y="3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113"/>
            <p:cNvSpPr/>
            <p:nvPr/>
          </p:nvSpPr>
          <p:spPr>
            <a:xfrm>
              <a:off x="4383" y="1642"/>
              <a:ext cx="46" cy="37"/>
            </a:xfrm>
            <a:custGeom>
              <a:rect b="b" l="l" r="r" t="t"/>
              <a:pathLst>
                <a:path extrusionOk="0" h="37" w="46">
                  <a:moveTo>
                    <a:pt x="30" y="36"/>
                  </a:moveTo>
                  <a:lnTo>
                    <a:pt x="45" y="10"/>
                  </a:lnTo>
                  <a:lnTo>
                    <a:pt x="0" y="0"/>
                  </a:lnTo>
                  <a:lnTo>
                    <a:pt x="30" y="3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113"/>
            <p:cNvSpPr/>
            <p:nvPr/>
          </p:nvSpPr>
          <p:spPr>
            <a:xfrm>
              <a:off x="4971" y="1346"/>
              <a:ext cx="46" cy="37"/>
            </a:xfrm>
            <a:custGeom>
              <a:rect b="b" l="l" r="r" t="t"/>
              <a:pathLst>
                <a:path extrusionOk="0" h="37" w="46">
                  <a:moveTo>
                    <a:pt x="16" y="0"/>
                  </a:moveTo>
                  <a:lnTo>
                    <a:pt x="0" y="24"/>
                  </a:lnTo>
                  <a:lnTo>
                    <a:pt x="45" y="36"/>
                  </a:lnTo>
                  <a:lnTo>
                    <a:pt x="16"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113"/>
            <p:cNvSpPr/>
            <p:nvPr/>
          </p:nvSpPr>
          <p:spPr>
            <a:xfrm>
              <a:off x="4971" y="1346"/>
              <a:ext cx="46" cy="37"/>
            </a:xfrm>
            <a:custGeom>
              <a:rect b="b" l="l" r="r" t="t"/>
              <a:pathLst>
                <a:path extrusionOk="0" h="37" w="46">
                  <a:moveTo>
                    <a:pt x="16" y="0"/>
                  </a:moveTo>
                  <a:lnTo>
                    <a:pt x="0" y="24"/>
                  </a:lnTo>
                  <a:lnTo>
                    <a:pt x="45" y="36"/>
                  </a:lnTo>
                  <a:lnTo>
                    <a:pt x="16"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113"/>
            <p:cNvSpPr/>
            <p:nvPr/>
          </p:nvSpPr>
          <p:spPr>
            <a:xfrm>
              <a:off x="4582" y="1340"/>
              <a:ext cx="48" cy="36"/>
            </a:xfrm>
            <a:custGeom>
              <a:rect b="b" l="l" r="r" t="t"/>
              <a:pathLst>
                <a:path extrusionOk="0" h="36" w="48">
                  <a:moveTo>
                    <a:pt x="47" y="26"/>
                  </a:moveTo>
                  <a:lnTo>
                    <a:pt x="33" y="0"/>
                  </a:lnTo>
                  <a:lnTo>
                    <a:pt x="0" y="35"/>
                  </a:lnTo>
                  <a:lnTo>
                    <a:pt x="47" y="2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113"/>
            <p:cNvSpPr/>
            <p:nvPr/>
          </p:nvSpPr>
          <p:spPr>
            <a:xfrm>
              <a:off x="4582" y="1340"/>
              <a:ext cx="48" cy="36"/>
            </a:xfrm>
            <a:custGeom>
              <a:rect b="b" l="l" r="r" t="t"/>
              <a:pathLst>
                <a:path extrusionOk="0" h="36" w="48">
                  <a:moveTo>
                    <a:pt x="47" y="26"/>
                  </a:moveTo>
                  <a:lnTo>
                    <a:pt x="33" y="0"/>
                  </a:lnTo>
                  <a:lnTo>
                    <a:pt x="0" y="35"/>
                  </a:lnTo>
                  <a:lnTo>
                    <a:pt x="47" y="26"/>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113"/>
            <p:cNvSpPr/>
            <p:nvPr/>
          </p:nvSpPr>
          <p:spPr>
            <a:xfrm>
              <a:off x="5176" y="2584"/>
              <a:ext cx="32" cy="47"/>
            </a:xfrm>
            <a:custGeom>
              <a:rect b="b" l="l" r="r" t="t"/>
              <a:pathLst>
                <a:path extrusionOk="0" h="47" w="32">
                  <a:moveTo>
                    <a:pt x="31" y="0"/>
                  </a:moveTo>
                  <a:lnTo>
                    <a:pt x="0" y="3"/>
                  </a:lnTo>
                  <a:lnTo>
                    <a:pt x="20" y="46"/>
                  </a:lnTo>
                  <a:lnTo>
                    <a:pt x="3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113"/>
            <p:cNvSpPr/>
            <p:nvPr/>
          </p:nvSpPr>
          <p:spPr>
            <a:xfrm>
              <a:off x="5176" y="2584"/>
              <a:ext cx="32" cy="47"/>
            </a:xfrm>
            <a:custGeom>
              <a:rect b="b" l="l" r="r" t="t"/>
              <a:pathLst>
                <a:path extrusionOk="0" h="47" w="32">
                  <a:moveTo>
                    <a:pt x="31" y="0"/>
                  </a:moveTo>
                  <a:lnTo>
                    <a:pt x="0" y="3"/>
                  </a:lnTo>
                  <a:lnTo>
                    <a:pt x="20" y="46"/>
                  </a:lnTo>
                  <a:lnTo>
                    <a:pt x="31"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3" name="Google Shape;1283;p113"/>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Consultes</a:t>
            </a:r>
            <a:endParaRPr/>
          </a:p>
        </p:txBody>
      </p:sp>
      <p:sp>
        <p:nvSpPr>
          <p:cNvPr id="1284" name="Google Shape;1284;p113"/>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dk1"/>
              </a:buClr>
              <a:buSzPts val="2520"/>
              <a:buChar char="•"/>
            </a:pPr>
            <a:r>
              <a:rPr lang="en-US" sz="2800"/>
              <a:t>Entrades que produeixen immediatament una sortida</a:t>
            </a:r>
            <a:endParaRPr sz="2800"/>
          </a:p>
          <a:p>
            <a:pPr indent="-342900" lvl="0" marL="342900" rtl="0" algn="l">
              <a:spcBef>
                <a:spcPts val="560"/>
              </a:spcBef>
              <a:spcAft>
                <a:spcPts val="0"/>
              </a:spcAft>
              <a:buClr>
                <a:schemeClr val="dk1"/>
              </a:buClr>
              <a:buSzPts val="2520"/>
              <a:buChar char="•"/>
            </a:pPr>
            <a:r>
              <a:rPr lang="en-US" sz="2800"/>
              <a:t>No modifica les dades del sistema</a:t>
            </a:r>
            <a:endParaRPr/>
          </a:p>
        </p:txBody>
      </p:sp>
      <p:pic>
        <p:nvPicPr>
          <p:cNvPr id="1285" name="Google Shape;1285;p113"/>
          <p:cNvPicPr preferRelativeResize="0"/>
          <p:nvPr/>
        </p:nvPicPr>
        <p:blipFill rotWithShape="1">
          <a:blip r:embed="rId3">
            <a:alphaModFix/>
          </a:blip>
          <a:srcRect b="0" l="0" r="0" t="0"/>
          <a:stretch/>
        </p:blipFill>
        <p:spPr>
          <a:xfrm>
            <a:off x="4724400" y="4572000"/>
            <a:ext cx="1993901" cy="17335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0" name="Shape 1290"/>
        <p:cNvGrpSpPr/>
        <p:nvPr/>
      </p:nvGrpSpPr>
      <p:grpSpPr>
        <a:xfrm>
          <a:off x="0" y="0"/>
          <a:ext cx="0" cy="0"/>
          <a:chOff x="0" y="0"/>
          <a:chExt cx="0" cy="0"/>
        </a:xfrm>
      </p:grpSpPr>
      <p:sp>
        <p:nvSpPr>
          <p:cNvPr id="1291" name="Google Shape;1291;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Identificació dels punts de funció</a:t>
            </a:r>
            <a:endParaRPr sz="3959"/>
          </a:p>
        </p:txBody>
      </p:sp>
      <p:sp>
        <p:nvSpPr>
          <p:cNvPr id="1292" name="Google Shape;1292;p1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60"/>
              <a:buChar char="•"/>
            </a:pPr>
            <a:r>
              <a:rPr lang="en-US" sz="2400"/>
              <a:t>Consultes</a:t>
            </a:r>
            <a:r>
              <a:rPr lang="en-US" sz="2400"/>
              <a:t>: </a:t>
            </a:r>
            <a:endParaRPr/>
          </a:p>
          <a:p>
            <a:pPr indent="-285750" lvl="1" marL="742950" rtl="0" algn="l">
              <a:spcBef>
                <a:spcPts val="400"/>
              </a:spcBef>
              <a:spcAft>
                <a:spcPts val="0"/>
              </a:spcAft>
              <a:buClr>
                <a:schemeClr val="dk1"/>
              </a:buClr>
              <a:buSzPts val="1800"/>
              <a:buChar char="–"/>
            </a:pPr>
            <a:r>
              <a:rPr lang="en-US" sz="2000"/>
              <a:t>Són entrades d'usuari o una altra aplicació que generen una sortida immediata.</a:t>
            </a:r>
            <a:endParaRPr sz="2000"/>
          </a:p>
          <a:p>
            <a:pPr indent="-285750" lvl="1" marL="742950" rtl="0" algn="l">
              <a:spcBef>
                <a:spcPts val="400"/>
              </a:spcBef>
              <a:spcAft>
                <a:spcPts val="0"/>
              </a:spcAft>
              <a:buClr>
                <a:schemeClr val="dk1"/>
              </a:buClr>
              <a:buSzPts val="1800"/>
              <a:buChar char="–"/>
            </a:pPr>
            <a:r>
              <a:rPr lang="en-US" sz="2000"/>
              <a:t>Són conseqüència d'una recerca i no una actualització d'un grup lògic de dades intern.</a:t>
            </a:r>
            <a:endParaRPr sz="2000"/>
          </a:p>
          <a:p>
            <a:pPr indent="-285750" lvl="1" marL="742950" rtl="0" algn="l">
              <a:spcBef>
                <a:spcPts val="400"/>
              </a:spcBef>
              <a:spcAft>
                <a:spcPts val="0"/>
              </a:spcAft>
              <a:buClr>
                <a:schemeClr val="dk1"/>
              </a:buClr>
              <a:buSzPts val="1800"/>
              <a:buChar char="–"/>
            </a:pPr>
            <a:r>
              <a:rPr lang="en-US" sz="2000"/>
              <a:t>S'utilitzarà la matriu d'Entrades Externes per qualificar la part corresponent a l'entrada.</a:t>
            </a:r>
            <a:endParaRPr sz="2000"/>
          </a:p>
          <a:p>
            <a:pPr indent="-285750" lvl="1" marL="742950" rtl="0" algn="l">
              <a:spcBef>
                <a:spcPts val="400"/>
              </a:spcBef>
              <a:spcAft>
                <a:spcPts val="0"/>
              </a:spcAft>
              <a:buClr>
                <a:schemeClr val="dk1"/>
              </a:buClr>
              <a:buSzPts val="1800"/>
              <a:buChar char="–"/>
            </a:pPr>
            <a:r>
              <a:rPr lang="en-US" sz="2000"/>
              <a:t>S'utilitzarà la matriu de Sortides Externes per qualificar la part corresponent a la sortida.</a:t>
            </a:r>
            <a:endParaRPr sz="2000"/>
          </a:p>
          <a:p>
            <a:pPr indent="-285750" lvl="1" marL="742950" rtl="0" algn="l">
              <a:spcBef>
                <a:spcPts val="400"/>
              </a:spcBef>
              <a:spcAft>
                <a:spcPts val="0"/>
              </a:spcAft>
              <a:buClr>
                <a:schemeClr val="dk1"/>
              </a:buClr>
              <a:buSzPts val="1800"/>
              <a:buChar char="–"/>
            </a:pPr>
            <a:r>
              <a:rPr lang="en-US" sz="2000"/>
              <a:t>Es seleccionarà la més complexa.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Google Shape;1297;p115"/>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Full per calcular els Punts de funció sense ajustar</a:t>
            </a:r>
            <a:r>
              <a:rPr lang="en-US" sz="3959"/>
              <a:t>(PFSA)</a:t>
            </a:r>
            <a:endParaRPr/>
          </a:p>
        </p:txBody>
      </p:sp>
      <p:pic>
        <p:nvPicPr>
          <p:cNvPr id="1298" name="Google Shape;1298;p115"/>
          <p:cNvPicPr preferRelativeResize="0"/>
          <p:nvPr/>
        </p:nvPicPr>
        <p:blipFill rotWithShape="1">
          <a:blip r:embed="rId3">
            <a:alphaModFix/>
          </a:blip>
          <a:srcRect b="0" l="0" r="0" t="0"/>
          <a:stretch/>
        </p:blipFill>
        <p:spPr>
          <a:xfrm>
            <a:off x="682625" y="1833563"/>
            <a:ext cx="8464551" cy="31273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AJUST DELS PUNTS DE FUNCIÓ. FACTORS DE COMPLEXITAT</a:t>
            </a:r>
            <a:endParaRPr/>
          </a:p>
        </p:txBody>
      </p:sp>
      <p:sp>
        <p:nvSpPr>
          <p:cNvPr id="1305" name="Google Shape;1305;p1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Clr>
                <a:schemeClr val="dk1"/>
              </a:buClr>
              <a:buSzPts val="3200"/>
              <a:buChar char="•"/>
            </a:pPr>
            <a:r>
              <a:rPr lang="en-US"/>
              <a:t>Són catorze factors que completen la visió externa de l'aplicació.</a:t>
            </a:r>
            <a:endParaRPr/>
          </a:p>
          <a:p>
            <a:pPr indent="-342900" lvl="0" marL="342900" rtl="0" algn="l">
              <a:spcBef>
                <a:spcPts val="640"/>
              </a:spcBef>
              <a:spcAft>
                <a:spcPts val="0"/>
              </a:spcAft>
              <a:buClr>
                <a:schemeClr val="dk1"/>
              </a:buClr>
              <a:buSzPts val="3200"/>
              <a:buChar char="•"/>
            </a:pPr>
            <a:r>
              <a:rPr lang="en-US"/>
              <a:t>No estan recollits en la funcionalitat de l'aplicació.</a:t>
            </a:r>
            <a:endParaRPr/>
          </a:p>
          <a:p>
            <a:pPr indent="-342900" lvl="0" marL="342900" rtl="0" algn="l">
              <a:spcBef>
                <a:spcPts val="640"/>
              </a:spcBef>
              <a:spcAft>
                <a:spcPts val="0"/>
              </a:spcAft>
              <a:buClr>
                <a:schemeClr val="dk1"/>
              </a:buClr>
              <a:buSzPts val="3200"/>
              <a:buChar char="•"/>
            </a:pPr>
            <a:r>
              <a:rPr lang="en-US"/>
              <a:t>Prenen un valor entre 0 i 5</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9" name="Shape 1309"/>
        <p:cNvGrpSpPr/>
        <p:nvPr/>
      </p:nvGrpSpPr>
      <p:grpSpPr>
        <a:xfrm>
          <a:off x="0" y="0"/>
          <a:ext cx="0" cy="0"/>
          <a:chOff x="0" y="0"/>
          <a:chExt cx="0" cy="0"/>
        </a:xfrm>
      </p:grpSpPr>
      <p:sp>
        <p:nvSpPr>
          <p:cNvPr id="1310" name="Google Shape;1310;p117"/>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SIGNIFICAT DEL VALOR DE CADA F.C.</a:t>
            </a:r>
            <a:endParaRPr/>
          </a:p>
        </p:txBody>
      </p:sp>
      <p:pic>
        <p:nvPicPr>
          <p:cNvPr id="1311" name="Google Shape;1311;p117"/>
          <p:cNvPicPr preferRelativeResize="0"/>
          <p:nvPr/>
        </p:nvPicPr>
        <p:blipFill rotWithShape="1">
          <a:blip r:embed="rId3">
            <a:alphaModFix/>
          </a:blip>
          <a:srcRect b="0" l="0" r="0" t="0"/>
          <a:stretch/>
        </p:blipFill>
        <p:spPr>
          <a:xfrm>
            <a:off x="990600" y="1828800"/>
            <a:ext cx="7785099" cy="41275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5" name="Shape 1315"/>
        <p:cNvGrpSpPr/>
        <p:nvPr/>
      </p:nvGrpSpPr>
      <p:grpSpPr>
        <a:xfrm>
          <a:off x="0" y="0"/>
          <a:ext cx="0" cy="0"/>
          <a:chOff x="0" y="0"/>
          <a:chExt cx="0" cy="0"/>
        </a:xfrm>
      </p:grpSpPr>
      <p:pic>
        <p:nvPicPr>
          <p:cNvPr id="1316" name="Google Shape;1316;p118"/>
          <p:cNvPicPr preferRelativeResize="0"/>
          <p:nvPr/>
        </p:nvPicPr>
        <p:blipFill rotWithShape="1">
          <a:blip r:embed="rId3">
            <a:alphaModFix/>
          </a:blip>
          <a:srcRect b="0" l="0" r="0" t="0"/>
          <a:stretch/>
        </p:blipFill>
        <p:spPr>
          <a:xfrm>
            <a:off x="1343025" y="4530725"/>
            <a:ext cx="1612899" cy="1143000"/>
          </a:xfrm>
          <a:prstGeom prst="rect">
            <a:avLst/>
          </a:prstGeom>
          <a:noFill/>
          <a:ln>
            <a:noFill/>
          </a:ln>
        </p:spPr>
      </p:pic>
      <p:pic>
        <p:nvPicPr>
          <p:cNvPr id="1317" name="Google Shape;1317;p118"/>
          <p:cNvPicPr preferRelativeResize="0"/>
          <p:nvPr/>
        </p:nvPicPr>
        <p:blipFill rotWithShape="1">
          <a:blip r:embed="rId4">
            <a:alphaModFix/>
          </a:blip>
          <a:srcRect b="0" l="0" r="0" t="0"/>
          <a:stretch/>
        </p:blipFill>
        <p:spPr>
          <a:xfrm>
            <a:off x="5205413" y="4625975"/>
            <a:ext cx="1689099" cy="1646238"/>
          </a:xfrm>
          <a:prstGeom prst="rect">
            <a:avLst/>
          </a:prstGeom>
          <a:noFill/>
          <a:ln>
            <a:noFill/>
          </a:ln>
        </p:spPr>
      </p:pic>
      <p:pic>
        <p:nvPicPr>
          <p:cNvPr id="1318" name="Google Shape;1318;p118"/>
          <p:cNvPicPr preferRelativeResize="0"/>
          <p:nvPr/>
        </p:nvPicPr>
        <p:blipFill rotWithShape="1">
          <a:blip r:embed="rId5">
            <a:alphaModFix/>
          </a:blip>
          <a:srcRect b="0" l="0" r="0" t="0"/>
          <a:stretch/>
        </p:blipFill>
        <p:spPr>
          <a:xfrm>
            <a:off x="5064125" y="3454400"/>
            <a:ext cx="1174749" cy="1239838"/>
          </a:xfrm>
          <a:prstGeom prst="rect">
            <a:avLst/>
          </a:prstGeom>
          <a:noFill/>
          <a:ln>
            <a:noFill/>
          </a:ln>
        </p:spPr>
      </p:pic>
      <p:pic>
        <p:nvPicPr>
          <p:cNvPr id="1319" name="Google Shape;1319;p118"/>
          <p:cNvPicPr preferRelativeResize="0"/>
          <p:nvPr/>
        </p:nvPicPr>
        <p:blipFill rotWithShape="1">
          <a:blip r:embed="rId6">
            <a:alphaModFix/>
          </a:blip>
          <a:srcRect b="0" l="0" r="0" t="0"/>
          <a:stretch/>
        </p:blipFill>
        <p:spPr>
          <a:xfrm>
            <a:off x="6896100" y="4137025"/>
            <a:ext cx="1206500" cy="1682751"/>
          </a:xfrm>
          <a:prstGeom prst="rect">
            <a:avLst/>
          </a:prstGeom>
          <a:noFill/>
          <a:ln>
            <a:noFill/>
          </a:ln>
        </p:spPr>
      </p:pic>
      <p:pic>
        <p:nvPicPr>
          <p:cNvPr id="1320" name="Google Shape;1320;p118"/>
          <p:cNvPicPr preferRelativeResize="0"/>
          <p:nvPr/>
        </p:nvPicPr>
        <p:blipFill rotWithShape="1">
          <a:blip r:embed="rId7">
            <a:alphaModFix/>
          </a:blip>
          <a:srcRect b="0" l="0" r="0" t="0"/>
          <a:stretch/>
        </p:blipFill>
        <p:spPr>
          <a:xfrm>
            <a:off x="4572000" y="4710113"/>
            <a:ext cx="842964" cy="792162"/>
          </a:xfrm>
          <a:prstGeom prst="rect">
            <a:avLst/>
          </a:prstGeom>
          <a:noFill/>
          <a:ln>
            <a:noFill/>
          </a:ln>
        </p:spPr>
      </p:pic>
      <p:sp>
        <p:nvSpPr>
          <p:cNvPr id="1321" name="Google Shape;1321;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1) Comunicació de Dades.</a:t>
            </a:r>
            <a:endParaRPr/>
          </a:p>
        </p:txBody>
      </p:sp>
      <p:sp>
        <p:nvSpPr>
          <p:cNvPr id="1322" name="Google Shape;1322;p1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80"/>
              <a:buChar char="•"/>
            </a:pPr>
            <a:r>
              <a:rPr lang="en-US"/>
              <a:t>Les dades usats en el sistema s'envien o reben per línies de comunicacions.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FC1: Comunicació de dades</a:t>
            </a:r>
            <a:endParaRPr/>
          </a:p>
        </p:txBody>
      </p:sp>
      <p:sp>
        <p:nvSpPr>
          <p:cNvPr id="1329" name="Google Shape;1329;p1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Sistema aïllat de l'exterior</a:t>
            </a:r>
            <a:br>
              <a:rPr lang="en-US"/>
            </a:br>
            <a:r>
              <a:rPr lang="en-US"/>
              <a:t>1: Batch, usa perifèrics E </a:t>
            </a:r>
            <a:r>
              <a:rPr b="1" lang="en-US"/>
              <a:t>o</a:t>
            </a:r>
            <a:r>
              <a:rPr lang="en-US"/>
              <a:t> S remots</a:t>
            </a:r>
            <a:br>
              <a:rPr lang="en-US"/>
            </a:br>
            <a:r>
              <a:rPr lang="en-US"/>
              <a:t>2: Batch, usa perifèrics E </a:t>
            </a:r>
            <a:r>
              <a:rPr b="1" lang="en-US"/>
              <a:t>i</a:t>
            </a:r>
            <a:r>
              <a:rPr lang="en-US"/>
              <a:t> S remots</a:t>
            </a:r>
            <a:br>
              <a:rPr lang="en-US"/>
            </a:br>
            <a:r>
              <a:rPr lang="en-US"/>
              <a:t>3: Captura de dades en línia o teleprocés que passa les dades o sistema de consulta</a:t>
            </a:r>
            <a:br>
              <a:rPr lang="en-US"/>
            </a:br>
            <a:r>
              <a:rPr lang="en-US"/>
              <a:t>4: Diversos teleprocessos amb mateix protocol</a:t>
            </a:r>
            <a:br>
              <a:rPr lang="en-US"/>
            </a:br>
            <a:r>
              <a:rPr lang="en-US"/>
              <a:t>5: Diversos protocols. Sistema Obert i amb interfícies de tot tipus a l'exterior.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3" name="Shape 1333"/>
        <p:cNvGrpSpPr/>
        <p:nvPr/>
      </p:nvGrpSpPr>
      <p:grpSpPr>
        <a:xfrm>
          <a:off x="0" y="0"/>
          <a:ext cx="0" cy="0"/>
          <a:chOff x="0" y="0"/>
          <a:chExt cx="0" cy="0"/>
        </a:xfrm>
      </p:grpSpPr>
      <p:pic>
        <p:nvPicPr>
          <p:cNvPr id="1334" name="Google Shape;1334;p120"/>
          <p:cNvPicPr preferRelativeResize="0"/>
          <p:nvPr/>
        </p:nvPicPr>
        <p:blipFill rotWithShape="1">
          <a:blip r:embed="rId3">
            <a:alphaModFix/>
          </a:blip>
          <a:srcRect b="0" l="0" r="0" t="0"/>
          <a:stretch/>
        </p:blipFill>
        <p:spPr>
          <a:xfrm>
            <a:off x="5076825" y="3781425"/>
            <a:ext cx="2724150" cy="1468439"/>
          </a:xfrm>
          <a:prstGeom prst="rect">
            <a:avLst/>
          </a:prstGeom>
          <a:noFill/>
          <a:ln>
            <a:noFill/>
          </a:ln>
        </p:spPr>
      </p:pic>
      <p:cxnSp>
        <p:nvCxnSpPr>
          <p:cNvPr id="1335" name="Google Shape;1335;p120"/>
          <p:cNvCxnSpPr/>
          <p:nvPr/>
        </p:nvCxnSpPr>
        <p:spPr>
          <a:xfrm>
            <a:off x="5410200" y="4421188"/>
            <a:ext cx="0" cy="227100"/>
          </a:xfrm>
          <a:prstGeom prst="straightConnector1">
            <a:avLst/>
          </a:prstGeom>
          <a:noFill/>
          <a:ln cap="flat" cmpd="sng" w="12700">
            <a:solidFill>
              <a:schemeClr val="dk1"/>
            </a:solidFill>
            <a:prstDash val="solid"/>
            <a:round/>
            <a:headEnd len="sm" w="sm" type="none"/>
            <a:tailEnd len="sm" w="sm" type="none"/>
          </a:ln>
        </p:spPr>
      </p:cxnSp>
      <p:cxnSp>
        <p:nvCxnSpPr>
          <p:cNvPr id="1336" name="Google Shape;1336;p120"/>
          <p:cNvCxnSpPr/>
          <p:nvPr/>
        </p:nvCxnSpPr>
        <p:spPr>
          <a:xfrm>
            <a:off x="6553200" y="4421188"/>
            <a:ext cx="0" cy="227100"/>
          </a:xfrm>
          <a:prstGeom prst="straightConnector1">
            <a:avLst/>
          </a:prstGeom>
          <a:noFill/>
          <a:ln cap="flat" cmpd="sng" w="12700">
            <a:solidFill>
              <a:schemeClr val="dk1"/>
            </a:solidFill>
            <a:prstDash val="solid"/>
            <a:round/>
            <a:headEnd len="sm" w="sm" type="none"/>
            <a:tailEnd len="sm" w="sm" type="none"/>
          </a:ln>
        </p:spPr>
      </p:cxnSp>
      <p:cxnSp>
        <p:nvCxnSpPr>
          <p:cNvPr id="1337" name="Google Shape;1337;p120"/>
          <p:cNvCxnSpPr/>
          <p:nvPr/>
        </p:nvCxnSpPr>
        <p:spPr>
          <a:xfrm>
            <a:off x="7620000" y="4421188"/>
            <a:ext cx="0" cy="227100"/>
          </a:xfrm>
          <a:prstGeom prst="straightConnector1">
            <a:avLst/>
          </a:prstGeom>
          <a:noFill/>
          <a:ln cap="flat" cmpd="sng" w="12700">
            <a:solidFill>
              <a:schemeClr val="dk1"/>
            </a:solidFill>
            <a:prstDash val="solid"/>
            <a:round/>
            <a:headEnd len="sm" w="sm" type="none"/>
            <a:tailEnd len="sm" w="sm" type="none"/>
          </a:ln>
        </p:spPr>
      </p:cxnSp>
      <p:cxnSp>
        <p:nvCxnSpPr>
          <p:cNvPr id="1338" name="Google Shape;1338;p120"/>
          <p:cNvCxnSpPr/>
          <p:nvPr/>
        </p:nvCxnSpPr>
        <p:spPr>
          <a:xfrm>
            <a:off x="7696200" y="4649788"/>
            <a:ext cx="0" cy="150900"/>
          </a:xfrm>
          <a:prstGeom prst="straightConnector1">
            <a:avLst/>
          </a:prstGeom>
          <a:noFill/>
          <a:ln cap="flat" cmpd="sng" w="12700">
            <a:solidFill>
              <a:schemeClr val="dk1"/>
            </a:solidFill>
            <a:prstDash val="solid"/>
            <a:round/>
            <a:headEnd len="sm" w="sm" type="none"/>
            <a:tailEnd len="sm" w="sm" type="none"/>
          </a:ln>
        </p:spPr>
      </p:cxnSp>
      <p:pic>
        <p:nvPicPr>
          <p:cNvPr id="1339" name="Google Shape;1339;p120"/>
          <p:cNvPicPr preferRelativeResize="0"/>
          <p:nvPr/>
        </p:nvPicPr>
        <p:blipFill rotWithShape="1">
          <a:blip r:embed="rId4">
            <a:alphaModFix/>
          </a:blip>
          <a:srcRect b="0" l="0" r="0" t="0"/>
          <a:stretch/>
        </p:blipFill>
        <p:spPr>
          <a:xfrm>
            <a:off x="1685925" y="3781425"/>
            <a:ext cx="1760538" cy="1703388"/>
          </a:xfrm>
          <a:prstGeom prst="rect">
            <a:avLst/>
          </a:prstGeom>
          <a:noFill/>
          <a:ln>
            <a:noFill/>
          </a:ln>
        </p:spPr>
      </p:pic>
      <p:sp>
        <p:nvSpPr>
          <p:cNvPr id="1340" name="Google Shape;1340;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2) Procés Distribuit.</a:t>
            </a:r>
            <a:endParaRPr/>
          </a:p>
        </p:txBody>
      </p:sp>
      <p:sp>
        <p:nvSpPr>
          <p:cNvPr id="1341" name="Google Shape;1341;p1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80"/>
              <a:buChar char="•"/>
            </a:pPr>
            <a:r>
              <a:rPr lang="en-US"/>
              <a:t>Hi ha p</a:t>
            </a:r>
            <a:r>
              <a:rPr lang="en-US"/>
              <a:t>rocessos o dades distribuïts, i el control d'aquests forma part del sistema.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4" name="Shape 244"/>
        <p:cNvGrpSpPr/>
        <p:nvPr/>
      </p:nvGrpSpPr>
      <p:grpSpPr>
        <a:xfrm>
          <a:off x="0" y="0"/>
          <a:ext cx="0" cy="0"/>
          <a:chOff x="0" y="0"/>
          <a:chExt cx="0" cy="0"/>
        </a:xfrm>
      </p:grpSpPr>
      <p:sp>
        <p:nvSpPr>
          <p:cNvPr id="245" name="Google Shape;245;p40"/>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PDM</a:t>
            </a:r>
            <a:endParaRPr/>
          </a:p>
        </p:txBody>
      </p:sp>
      <p:sp>
        <p:nvSpPr>
          <p:cNvPr id="246" name="Google Shape;246;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Al PDM, final a inici és el tipus de relació de precedència més comunament usat. Les relacions inici a fi rarament s'utilitzen.</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pic>
        <p:nvPicPr>
          <p:cNvPr descr="Captura de pantalla 2013-10-23 a las 11.58.46.png" id="247" name="Google Shape;247;p40"/>
          <p:cNvPicPr preferRelativeResize="0"/>
          <p:nvPr/>
        </p:nvPicPr>
        <p:blipFill rotWithShape="1">
          <a:blip r:embed="rId3">
            <a:alphaModFix/>
          </a:blip>
          <a:srcRect b="0" l="0" r="0" t="0"/>
          <a:stretch/>
        </p:blipFill>
        <p:spPr>
          <a:xfrm>
            <a:off x="1600200" y="2514600"/>
            <a:ext cx="6096000" cy="35242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sp>
        <p:nvSpPr>
          <p:cNvPr id="1347" name="Google Shape;1347;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FC2: Procés distribuit</a:t>
            </a:r>
            <a:endParaRPr/>
          </a:p>
        </p:txBody>
      </p:sp>
      <p:sp>
        <p:nvSpPr>
          <p:cNvPr id="1348" name="Google Shape;1348;p1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3200"/>
              <a:buFont typeface="Arial"/>
              <a:buNone/>
            </a:pPr>
            <a:r>
              <a:rPr lang="en-US"/>
              <a:t>0: Sistema totalment centralitzat</a:t>
            </a:r>
            <a:br>
              <a:rPr lang="en-US"/>
            </a:br>
            <a:r>
              <a:rPr lang="en-US"/>
              <a:t>1: Sistema realitza processos en un equip, sortides usades via Sw per altres equips</a:t>
            </a:r>
            <a:br>
              <a:rPr lang="en-US"/>
            </a:br>
            <a:r>
              <a:rPr lang="en-US"/>
              <a:t>2: Sistema captura, els tracta en un altre</a:t>
            </a:r>
            <a:br>
              <a:rPr lang="en-US"/>
            </a:br>
            <a:r>
              <a:rPr lang="en-US"/>
              <a:t>3: Procés distribuït, trans. una sola adreça.</a:t>
            </a:r>
            <a:br>
              <a:rPr lang="en-US"/>
            </a:br>
            <a:r>
              <a:rPr lang="en-US"/>
              <a:t>4: idem, transferència en ambdues direccions.</a:t>
            </a:r>
            <a:br>
              <a:rPr lang="en-US"/>
            </a:br>
            <a:r>
              <a:rPr lang="en-US"/>
              <a:t>5: processos cooperants executant-se en diferents equips.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2" name="Shape 1352"/>
        <p:cNvGrpSpPr/>
        <p:nvPr/>
      </p:nvGrpSpPr>
      <p:grpSpPr>
        <a:xfrm>
          <a:off x="0" y="0"/>
          <a:ext cx="0" cy="0"/>
          <a:chOff x="0" y="0"/>
          <a:chExt cx="0" cy="0"/>
        </a:xfrm>
      </p:grpSpPr>
      <p:sp>
        <p:nvSpPr>
          <p:cNvPr id="1353" name="Google Shape;1353;p122"/>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3) Objetius de Rendiment.</a:t>
            </a:r>
            <a:endParaRPr/>
          </a:p>
        </p:txBody>
      </p:sp>
      <p:sp>
        <p:nvSpPr>
          <p:cNvPr id="1354" name="Google Shape;1354;p122"/>
          <p:cNvSpPr txBox="1"/>
          <p:nvPr>
            <p:ph idx="1" type="body"/>
          </p:nvPr>
        </p:nvSpPr>
        <p:spPr>
          <a:xfrm>
            <a:off x="990600" y="1828800"/>
            <a:ext cx="5105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20"/>
              <a:buChar char="•"/>
            </a:pPr>
            <a:r>
              <a:rPr lang="en-US" sz="2800"/>
              <a:t>Si el rendiment és un requisit del sistema. És a dir és crític algun factor com a temps de resposta o quantitat d'operacions per hora. S'haurà de fer consideracions especials durant el disseny, codificació i manteniment.</a:t>
            </a:r>
            <a:endParaRPr/>
          </a:p>
        </p:txBody>
      </p:sp>
      <p:pic>
        <p:nvPicPr>
          <p:cNvPr id="1355" name="Google Shape;1355;p122"/>
          <p:cNvPicPr preferRelativeResize="0"/>
          <p:nvPr/>
        </p:nvPicPr>
        <p:blipFill rotWithShape="1">
          <a:blip r:embed="rId3">
            <a:alphaModFix/>
          </a:blip>
          <a:srcRect b="0" l="0" r="0" t="0"/>
          <a:stretch/>
        </p:blipFill>
        <p:spPr>
          <a:xfrm>
            <a:off x="6173788" y="3124200"/>
            <a:ext cx="2543176" cy="28321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0" name="Shape 1360"/>
        <p:cNvGrpSpPr/>
        <p:nvPr/>
      </p:nvGrpSpPr>
      <p:grpSpPr>
        <a:xfrm>
          <a:off x="0" y="0"/>
          <a:ext cx="0" cy="0"/>
          <a:chOff x="0" y="0"/>
          <a:chExt cx="0" cy="0"/>
        </a:xfrm>
      </p:grpSpPr>
      <p:sp>
        <p:nvSpPr>
          <p:cNvPr id="1361" name="Google Shape;1361;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FC3: Objetius de rendiment</a:t>
            </a:r>
            <a:endParaRPr/>
          </a:p>
        </p:txBody>
      </p:sp>
      <p:sp>
        <p:nvSpPr>
          <p:cNvPr id="1362" name="Google Shape;1362;p123"/>
          <p:cNvSpPr txBox="1"/>
          <p:nvPr>
            <p:ph idx="1" type="body"/>
          </p:nvPr>
        </p:nvSpPr>
        <p:spPr>
          <a:xfrm>
            <a:off x="1066800" y="1600200"/>
            <a:ext cx="7772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80000"/>
              </a:lnSpc>
              <a:spcBef>
                <a:spcPts val="592"/>
              </a:spcBef>
              <a:spcAft>
                <a:spcPts val="0"/>
              </a:spcAft>
              <a:buClr>
                <a:schemeClr val="dk1"/>
              </a:buClr>
              <a:buSzPts val="2960"/>
              <a:buFont typeface="Arial"/>
              <a:buNone/>
            </a:pPr>
            <a:r>
              <a:rPr lang="en-US" sz="2960"/>
              <a:t>0: Rendiment normal (no es dóna èmfasi)</a:t>
            </a:r>
            <a:br>
              <a:rPr lang="en-US" sz="2960"/>
            </a:br>
            <a:r>
              <a:rPr lang="en-US" sz="2960"/>
              <a:t>1: S'indiquen requisits, no mesura especial.</a:t>
            </a:r>
            <a:br>
              <a:rPr lang="en-US" sz="2960"/>
            </a:br>
            <a:r>
              <a:rPr lang="en-US" sz="2960"/>
              <a:t>2: Crític en alguns moments. Processos acabats</a:t>
            </a:r>
            <a:r>
              <a:rPr lang="en-US" sz="2960"/>
              <a:t> </a:t>
            </a:r>
            <a:r>
              <a:rPr lang="en-US" sz="2960"/>
              <a:t>abans de prox. sessió de treball.</a:t>
            </a:r>
            <a:br>
              <a:rPr lang="en-US" sz="2960"/>
            </a:br>
            <a:r>
              <a:rPr lang="en-US" sz="2960"/>
              <a:t>3: temps de resposta és crític.</a:t>
            </a:r>
            <a:br>
              <a:rPr lang="en-US" sz="2960"/>
            </a:br>
            <a:r>
              <a:rPr lang="en-US" sz="2960"/>
              <a:t>4: ... en disseny fer anàlisis de rendiment en temps resposta o quantitat oper./hora</a:t>
            </a:r>
            <a:br>
              <a:rPr lang="en-US" sz="2960"/>
            </a:br>
            <a:r>
              <a:rPr lang="en-US" sz="2960"/>
              <a:t>5: .. ús eines per assolir el rendiment demandat per l'usuari</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sp>
        <p:nvSpPr>
          <p:cNvPr id="1367" name="Google Shape;1367;p124"/>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4) Configuració d’Explotació Utilitzada per altres sistemes</a:t>
            </a:r>
            <a:endParaRPr/>
          </a:p>
        </p:txBody>
      </p:sp>
      <p:sp>
        <p:nvSpPr>
          <p:cNvPr id="1368" name="Google Shape;1368;p124"/>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20"/>
              <a:buChar char="•"/>
            </a:pPr>
            <a:r>
              <a:rPr lang="en-US" sz="2800"/>
              <a:t>El sistema haurà de executar-se en un equip en el qual coexistirà amb altres, competint pels recursos, havent de tenir-se en compte en les fase de disseny.</a:t>
            </a:r>
            <a:endParaRPr/>
          </a:p>
        </p:txBody>
      </p:sp>
      <p:pic>
        <p:nvPicPr>
          <p:cNvPr id="1369" name="Google Shape;1369;p124"/>
          <p:cNvPicPr preferRelativeResize="0"/>
          <p:nvPr/>
        </p:nvPicPr>
        <p:blipFill rotWithShape="1">
          <a:blip r:embed="rId3">
            <a:alphaModFix/>
          </a:blip>
          <a:srcRect b="0" l="0" r="0" t="0"/>
          <a:stretch/>
        </p:blipFill>
        <p:spPr>
          <a:xfrm>
            <a:off x="6353175" y="1828800"/>
            <a:ext cx="1020763" cy="412750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4" name="Shape 1374"/>
        <p:cNvGrpSpPr/>
        <p:nvPr/>
      </p:nvGrpSpPr>
      <p:grpSpPr>
        <a:xfrm>
          <a:off x="0" y="0"/>
          <a:ext cx="0" cy="0"/>
          <a:chOff x="0" y="0"/>
          <a:chExt cx="0" cy="0"/>
        </a:xfrm>
      </p:grpSpPr>
      <p:sp>
        <p:nvSpPr>
          <p:cNvPr id="1375" name="Google Shape;1375;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FC4: Conf. explotació utilitzada intensament per altres sistemes</a:t>
            </a:r>
            <a:endParaRPr/>
          </a:p>
        </p:txBody>
      </p:sp>
      <p:sp>
        <p:nvSpPr>
          <p:cNvPr id="1376" name="Google Shape;1376;p1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No s'indiquen restriccions</a:t>
            </a:r>
            <a:br>
              <a:rPr lang="en-US"/>
            </a:br>
            <a:r>
              <a:rPr lang="en-US"/>
              <a:t>1: Existeixen les restriccions usuals</a:t>
            </a:r>
            <a:br>
              <a:rPr lang="en-US"/>
            </a:br>
            <a:r>
              <a:rPr lang="en-US"/>
              <a:t>2: Característiques de seguretat o temps.</a:t>
            </a:r>
            <a:br>
              <a:rPr lang="en-US"/>
            </a:br>
            <a:r>
              <a:rPr lang="en-US"/>
              <a:t>3: Restriccions en algun processador</a:t>
            </a:r>
            <a:br>
              <a:rPr lang="en-US"/>
            </a:br>
            <a:r>
              <a:rPr lang="en-US"/>
              <a:t>4: El Sw haurà de funcionar amb restriccions d'ús en algun processador.</a:t>
            </a:r>
            <a:br>
              <a:rPr lang="en-US"/>
            </a:br>
            <a:r>
              <a:rPr lang="en-US"/>
              <a:t>5: Restriccions especials per a aplicació en els components distribuïts del sistema</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1" name="Shape 1381"/>
        <p:cNvGrpSpPr/>
        <p:nvPr/>
      </p:nvGrpSpPr>
      <p:grpSpPr>
        <a:xfrm>
          <a:off x="0" y="0"/>
          <a:ext cx="0" cy="0"/>
          <a:chOff x="0" y="0"/>
          <a:chExt cx="0" cy="0"/>
        </a:xfrm>
      </p:grpSpPr>
      <p:sp>
        <p:nvSpPr>
          <p:cNvPr id="1382" name="Google Shape;1382;p126"/>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5) </a:t>
            </a:r>
            <a:r>
              <a:rPr lang="en-US"/>
              <a:t>Taxa de Transaccions.</a:t>
            </a:r>
            <a:endParaRPr/>
          </a:p>
        </p:txBody>
      </p:sp>
      <p:sp>
        <p:nvSpPr>
          <p:cNvPr id="1383" name="Google Shape;1383;p126"/>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20"/>
              <a:buChar char="•"/>
            </a:pPr>
            <a:r>
              <a:rPr lang="en-US" sz="2800"/>
              <a:t>La taxa de transaccions serà elevada. S'haurà de fer consideracions especials durant el disseny, codificació i instal·lació.</a:t>
            </a:r>
            <a:endParaRPr/>
          </a:p>
        </p:txBody>
      </p:sp>
      <p:pic>
        <p:nvPicPr>
          <p:cNvPr id="1384" name="Google Shape;1384;p126"/>
          <p:cNvPicPr preferRelativeResize="0"/>
          <p:nvPr/>
        </p:nvPicPr>
        <p:blipFill rotWithShape="1">
          <a:blip r:embed="rId3">
            <a:alphaModFix/>
          </a:blip>
          <a:srcRect b="0" l="0" r="0" t="0"/>
          <a:stretch/>
        </p:blipFill>
        <p:spPr>
          <a:xfrm>
            <a:off x="5183188" y="1828800"/>
            <a:ext cx="3362325" cy="41274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9" name="Shape 1389"/>
        <p:cNvGrpSpPr/>
        <p:nvPr/>
      </p:nvGrpSpPr>
      <p:grpSpPr>
        <a:xfrm>
          <a:off x="0" y="0"/>
          <a:ext cx="0" cy="0"/>
          <a:chOff x="0" y="0"/>
          <a:chExt cx="0" cy="0"/>
        </a:xfrm>
      </p:grpSpPr>
      <p:sp>
        <p:nvSpPr>
          <p:cNvPr id="1390" name="Google Shape;1390;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FC5: </a:t>
            </a:r>
            <a:r>
              <a:rPr lang="en-US"/>
              <a:t>Taxa de Transaccions.</a:t>
            </a:r>
            <a:endParaRPr/>
          </a:p>
        </p:txBody>
      </p:sp>
      <p:sp>
        <p:nvSpPr>
          <p:cNvPr id="1391" name="Google Shape;1391;p1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No es preveuen pics</a:t>
            </a:r>
            <a:br>
              <a:rPr lang="en-US"/>
            </a:br>
            <a:r>
              <a:rPr lang="en-US"/>
              <a:t>1: Es preveuen pics poc freqüents (mensual)</a:t>
            </a:r>
            <a:br>
              <a:rPr lang="en-US"/>
            </a:br>
            <a:r>
              <a:rPr lang="en-US"/>
              <a:t>2: Es preveuen pics setmanals</a:t>
            </a:r>
            <a:br>
              <a:rPr lang="en-US"/>
            </a:br>
            <a:r>
              <a:rPr lang="en-US"/>
              <a:t>3: Es preveuen hores punta, diàries</a:t>
            </a:r>
            <a:br>
              <a:rPr lang="en-US"/>
            </a:br>
            <a:r>
              <a:rPr lang="en-US"/>
              <a:t>4: Taxa de trans. tan elevada que en disseny es fa anàlisi de rendiment</a:t>
            </a:r>
            <a:br>
              <a:rPr lang="en-US"/>
            </a:br>
            <a:r>
              <a:rPr lang="en-US"/>
              <a:t>5: Anàlisi de rendiment en disseny, implementació i instal·lació.</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sp>
        <p:nvSpPr>
          <p:cNvPr id="1396" name="Google Shape;1396;p128"/>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6) Entrada de Dades EN-LÍNIA.</a:t>
            </a:r>
            <a:endParaRPr/>
          </a:p>
        </p:txBody>
      </p:sp>
      <p:sp>
        <p:nvSpPr>
          <p:cNvPr id="1397" name="Google Shape;1397;p128"/>
          <p:cNvSpPr txBox="1"/>
          <p:nvPr>
            <p:ph idx="1" type="body"/>
          </p:nvPr>
        </p:nvSpPr>
        <p:spPr>
          <a:xfrm>
            <a:off x="990600" y="18288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20"/>
              <a:buFont typeface="Arial"/>
              <a:buChar char="•"/>
            </a:pPr>
            <a:r>
              <a:rPr lang="en-US" sz="2800"/>
              <a:t>L'entrada de dades serà directa des de l'usuari a l'aplicació, de forma interactiva:</a:t>
            </a:r>
            <a:endParaRPr sz="2800"/>
          </a:p>
          <a:p>
            <a:pPr indent="-331469" lvl="1" marL="742950" marR="0" rtl="0" algn="l">
              <a:lnSpc>
                <a:spcPct val="100000"/>
              </a:lnSpc>
              <a:spcBef>
                <a:spcPts val="0"/>
              </a:spcBef>
              <a:spcAft>
                <a:spcPts val="0"/>
              </a:spcAft>
              <a:buClr>
                <a:schemeClr val="dk1"/>
              </a:buClr>
              <a:buSzPts val="2520"/>
              <a:buFont typeface="Arial"/>
              <a:buChar char="–"/>
            </a:pPr>
            <a:r>
              <a:rPr lang="en-US" sz="2800"/>
              <a:t>0: Tot és Batch</a:t>
            </a:r>
            <a:endParaRPr/>
          </a:p>
          <a:p>
            <a:pPr indent="-331469" lvl="1" marL="742950" marR="0" rtl="0" algn="l">
              <a:lnSpc>
                <a:spcPct val="100000"/>
              </a:lnSpc>
              <a:spcBef>
                <a:spcPts val="0"/>
              </a:spcBef>
              <a:spcAft>
                <a:spcPts val="0"/>
              </a:spcAft>
              <a:buClr>
                <a:schemeClr val="dk1"/>
              </a:buClr>
              <a:buSzPts val="2520"/>
              <a:buFont typeface="Arial"/>
              <a:buChar char="–"/>
            </a:pPr>
            <a:r>
              <a:rPr lang="en-US" sz="2800"/>
              <a:t>5: Més del 30% de les entrades són en línia</a:t>
            </a:r>
            <a:endParaRPr/>
          </a:p>
        </p:txBody>
      </p:sp>
      <p:pic>
        <p:nvPicPr>
          <p:cNvPr id="1398" name="Google Shape;1398;p128"/>
          <p:cNvPicPr preferRelativeResize="0"/>
          <p:nvPr/>
        </p:nvPicPr>
        <p:blipFill rotWithShape="1">
          <a:blip r:embed="rId3">
            <a:alphaModFix/>
          </a:blip>
          <a:srcRect b="0" l="0" r="0" t="0"/>
          <a:stretch/>
        </p:blipFill>
        <p:spPr>
          <a:xfrm>
            <a:off x="4953000" y="2089150"/>
            <a:ext cx="3822699" cy="3605214"/>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Google Shape;1404;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FC6: Entrada de dades en línia</a:t>
            </a:r>
            <a:endParaRPr/>
          </a:p>
        </p:txBody>
      </p:sp>
      <p:sp>
        <p:nvSpPr>
          <p:cNvPr id="1405" name="Google Shape;1405;p1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640"/>
              </a:spcBef>
              <a:spcAft>
                <a:spcPts val="0"/>
              </a:spcAft>
              <a:buClr>
                <a:schemeClr val="dk1"/>
              </a:buClr>
              <a:buSzPts val="3200"/>
              <a:buFont typeface="Arial"/>
              <a:buNone/>
            </a:pPr>
            <a:r>
              <a:rPr lang="en-US"/>
              <a:t>0: Tot és Batch</a:t>
            </a:r>
            <a:br>
              <a:rPr lang="en-US"/>
            </a:br>
            <a:r>
              <a:rPr lang="en-US"/>
              <a:t>1: 1% &lt;entrades interactives &lt;7%</a:t>
            </a:r>
            <a:br>
              <a:rPr lang="en-US"/>
            </a:br>
            <a:r>
              <a:rPr lang="en-US"/>
              <a:t>2: 8% &lt;entrades interactives &lt;15%</a:t>
            </a:r>
            <a:br>
              <a:rPr lang="en-US"/>
            </a:br>
            <a:r>
              <a:rPr lang="en-US"/>
              <a:t>3: 16% &lt;entrades interactives &lt;23%</a:t>
            </a:r>
            <a:br>
              <a:rPr lang="en-US"/>
            </a:br>
            <a:r>
              <a:rPr lang="en-US"/>
              <a:t>4: 24% &lt;entrades interactives &lt;30%</a:t>
            </a:r>
            <a:br>
              <a:rPr lang="en-US"/>
            </a:br>
            <a:r>
              <a:rPr lang="en-US"/>
              <a:t>5: Entrades interactives&gt; 30%</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pic>
        <p:nvPicPr>
          <p:cNvPr id="1410" name="Google Shape;1410;p130"/>
          <p:cNvPicPr preferRelativeResize="0"/>
          <p:nvPr/>
        </p:nvPicPr>
        <p:blipFill rotWithShape="1">
          <a:blip r:embed="rId3">
            <a:alphaModFix/>
          </a:blip>
          <a:srcRect b="0" l="0" r="0" t="0"/>
          <a:stretch/>
        </p:blipFill>
        <p:spPr>
          <a:xfrm>
            <a:off x="6689725" y="1828800"/>
            <a:ext cx="1933576" cy="1900238"/>
          </a:xfrm>
          <a:prstGeom prst="rect">
            <a:avLst/>
          </a:prstGeom>
          <a:noFill/>
          <a:ln>
            <a:noFill/>
          </a:ln>
        </p:spPr>
      </p:pic>
      <p:sp>
        <p:nvSpPr>
          <p:cNvPr id="1411" name="Google Shape;1411;p130"/>
          <p:cNvSpPr/>
          <p:nvPr/>
        </p:nvSpPr>
        <p:spPr>
          <a:xfrm>
            <a:off x="8153400" y="1905000"/>
            <a:ext cx="76200" cy="762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130"/>
          <p:cNvSpPr txBox="1"/>
          <p:nvPr>
            <p:ph type="title"/>
          </p:nvPr>
        </p:nvSpPr>
        <p:spPr>
          <a:xfrm>
            <a:off x="990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7) Eficiència amb l’Usuari Final.</a:t>
            </a:r>
            <a:endParaRPr/>
          </a:p>
        </p:txBody>
      </p:sp>
      <p:sp>
        <p:nvSpPr>
          <p:cNvPr id="1413" name="Google Shape;1413;p130"/>
          <p:cNvSpPr txBox="1"/>
          <p:nvPr>
            <p:ph idx="1" type="body"/>
          </p:nvPr>
        </p:nvSpPr>
        <p:spPr>
          <a:xfrm>
            <a:off x="990600" y="1828800"/>
            <a:ext cx="4314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80"/>
              <a:buChar char="•"/>
            </a:pPr>
            <a:r>
              <a:rPr lang="en-US"/>
              <a:t>Es demana eficiència per a l'usuari en el seu treball, és a dir s'ha de dissenyar i implementar l'aplicació amb interfícies fàcils d'usar i amb ajudes integrades.</a:t>
            </a:r>
            <a:endParaRPr/>
          </a:p>
        </p:txBody>
      </p:sp>
      <p:pic>
        <p:nvPicPr>
          <p:cNvPr id="1414" name="Google Shape;1414;p130"/>
          <p:cNvPicPr preferRelativeResize="0"/>
          <p:nvPr/>
        </p:nvPicPr>
        <p:blipFill rotWithShape="1">
          <a:blip r:embed="rId4">
            <a:alphaModFix/>
          </a:blip>
          <a:srcRect b="0" l="0" r="0" t="0"/>
          <a:stretch/>
        </p:blipFill>
        <p:spPr>
          <a:xfrm>
            <a:off x="4953000" y="3702050"/>
            <a:ext cx="2603499" cy="2371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