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257" r:id="rId3"/>
    <p:sldId id="258" r:id="rId4"/>
    <p:sldId id="259" r:id="rId5"/>
    <p:sldId id="260" r:id="rId6"/>
    <p:sldId id="261" r:id="rId7"/>
    <p:sldId id="263" r:id="rId8"/>
    <p:sldId id="270" r:id="rId9"/>
    <p:sldId id="264" r:id="rId10"/>
    <p:sldId id="265" r:id="rId11"/>
    <p:sldId id="266" r:id="rId12"/>
    <p:sldId id="267" r:id="rId13"/>
    <p:sldId id="268" r:id="rId14"/>
    <p:sldId id="269" r:id="rId15"/>
    <p:sldId id="271" r:id="rId16"/>
    <p:sldId id="273" r:id="rId17"/>
    <p:sldId id="274" r:id="rId18"/>
    <p:sldId id="275" r:id="rId19"/>
    <p:sldId id="272" r:id="rId20"/>
    <p:sldId id="276" r:id="rId21"/>
    <p:sldId id="279" r:id="rId22"/>
    <p:sldId id="297" r:id="rId23"/>
    <p:sldId id="328" r:id="rId24"/>
    <p:sldId id="329" r:id="rId25"/>
    <p:sldId id="280" r:id="rId26"/>
    <p:sldId id="277" r:id="rId27"/>
    <p:sldId id="285" r:id="rId28"/>
    <p:sldId id="278" r:id="rId29"/>
    <p:sldId id="284" r:id="rId30"/>
    <p:sldId id="286" r:id="rId31"/>
    <p:sldId id="287" r:id="rId32"/>
    <p:sldId id="288" r:id="rId33"/>
    <p:sldId id="289" r:id="rId34"/>
    <p:sldId id="291" r:id="rId35"/>
    <p:sldId id="292" r:id="rId36"/>
    <p:sldId id="293" r:id="rId37"/>
    <p:sldId id="294" r:id="rId38"/>
    <p:sldId id="295" r:id="rId39"/>
    <p:sldId id="290" r:id="rId40"/>
    <p:sldId id="262" r:id="rId41"/>
    <p:sldId id="296" r:id="rId42"/>
    <p:sldId id="281" r:id="rId43"/>
    <p:sldId id="282" r:id="rId44"/>
    <p:sldId id="283" r:id="rId45"/>
    <p:sldId id="299" r:id="rId46"/>
    <p:sldId id="298"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1" r:id="rId68"/>
    <p:sldId id="322" r:id="rId69"/>
    <p:sldId id="323" r:id="rId70"/>
    <p:sldId id="324" r:id="rId71"/>
    <p:sldId id="325" r:id="rId72"/>
    <p:sldId id="326" r:id="rId73"/>
    <p:sldId id="327"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72" autoAdjust="0"/>
  </p:normalViewPr>
  <p:slideViewPr>
    <p:cSldViewPr>
      <p:cViewPr varScale="1">
        <p:scale>
          <a:sx n="86" d="100"/>
          <a:sy n="86" d="100"/>
        </p:scale>
        <p:origin x="-169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368CF9-4198-4BAD-965F-721CCC77A971}" type="datetimeFigureOut">
              <a:rPr lang="en-US" smtClean="0"/>
              <a:t>5/3/2016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A185E9-07C4-4D2F-A7E1-4CA6091FF3DA}" type="slidenum">
              <a:rPr lang="en-US" smtClean="0"/>
              <a:t>‹#›</a:t>
            </a:fld>
            <a:endParaRPr lang="en-US"/>
          </a:p>
        </p:txBody>
      </p:sp>
    </p:spTree>
    <p:extLst>
      <p:ext uri="{BB962C8B-B14F-4D97-AF65-F5344CB8AC3E}">
        <p14:creationId xmlns:p14="http://schemas.microsoft.com/office/powerpoint/2010/main" val="2544321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wolfram.com/system-modeler/modeling-tools-comparison/#product-comparison"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mathematica.stackexchange.com/users/4786/walkingrandoml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 are the Black Boxes that it all lives in.</a:t>
            </a:r>
          </a:p>
          <a:p>
            <a:endParaRPr lang="en-US" dirty="0" smtClean="0"/>
          </a:p>
          <a:p>
            <a:r>
              <a:rPr lang="en-US" dirty="0" smtClean="0"/>
              <a:t>Why </a:t>
            </a:r>
            <a:r>
              <a:rPr lang="en-US" dirty="0" err="1" smtClean="0"/>
              <a:t>Memitic</a:t>
            </a:r>
            <a:r>
              <a:rPr lang="en-US" dirty="0" smtClean="0"/>
              <a:t>. Well, start with a physics model…most likely leads to a system of PDE’s. How do you discretize the model and retain the Physics. Memetic Methods. Dr. Castillo’s book [Computational Science Research Center at San Diego State University].</a:t>
            </a:r>
          </a:p>
          <a:p>
            <a:endParaRPr lang="en-US" dirty="0" smtClean="0"/>
          </a:p>
          <a:p>
            <a:r>
              <a:rPr lang="en-US" dirty="0" smtClean="0"/>
              <a:t>I left off all the biochemistry</a:t>
            </a:r>
            <a:endParaRPr lang="en-US" dirty="0"/>
          </a:p>
        </p:txBody>
      </p:sp>
      <p:sp>
        <p:nvSpPr>
          <p:cNvPr id="4" name="Slide Number Placeholder 3"/>
          <p:cNvSpPr>
            <a:spLocks noGrp="1"/>
          </p:cNvSpPr>
          <p:nvPr>
            <p:ph type="sldNum" sz="quarter" idx="10"/>
          </p:nvPr>
        </p:nvSpPr>
        <p:spPr/>
        <p:txBody>
          <a:bodyPr/>
          <a:lstStyle/>
          <a:p>
            <a:fld id="{91A185E9-07C4-4D2F-A7E1-4CA6091FF3DA}" type="slidenum">
              <a:rPr lang="en-US" smtClean="0"/>
              <a:t>4</a:t>
            </a:fld>
            <a:endParaRPr lang="en-US"/>
          </a:p>
        </p:txBody>
      </p:sp>
    </p:spTree>
    <p:extLst>
      <p:ext uri="{BB962C8B-B14F-4D97-AF65-F5344CB8AC3E}">
        <p14:creationId xmlns:p14="http://schemas.microsoft.com/office/powerpoint/2010/main" val="287548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 are the Black Boxes that it all lives in.</a:t>
            </a:r>
          </a:p>
          <a:p>
            <a:endParaRPr lang="en-US" dirty="0" smtClean="0"/>
          </a:p>
          <a:p>
            <a:r>
              <a:rPr lang="en-US" dirty="0" smtClean="0"/>
              <a:t>Why </a:t>
            </a:r>
            <a:r>
              <a:rPr lang="en-US" dirty="0" err="1" smtClean="0"/>
              <a:t>Memitic</a:t>
            </a:r>
            <a:r>
              <a:rPr lang="en-US" dirty="0" smtClean="0"/>
              <a:t>. Well, start with a physics model…most likely leads to a system of PDE’s. How do you discretize the model and retain the Physics. Memetic Methods. Dr. Castillo’s book [Computational Science Research Center at San Diego State University].</a:t>
            </a:r>
          </a:p>
          <a:p>
            <a:endParaRPr lang="en-US" dirty="0" smtClean="0"/>
          </a:p>
          <a:p>
            <a:r>
              <a:rPr lang="en-US" dirty="0" smtClean="0"/>
              <a:t>I left off all the biochemistry</a:t>
            </a:r>
            <a:endParaRPr lang="en-US" dirty="0"/>
          </a:p>
        </p:txBody>
      </p:sp>
      <p:sp>
        <p:nvSpPr>
          <p:cNvPr id="4" name="Slide Number Placeholder 3"/>
          <p:cNvSpPr>
            <a:spLocks noGrp="1"/>
          </p:cNvSpPr>
          <p:nvPr>
            <p:ph type="sldNum" sz="quarter" idx="10"/>
          </p:nvPr>
        </p:nvSpPr>
        <p:spPr/>
        <p:txBody>
          <a:bodyPr/>
          <a:lstStyle/>
          <a:p>
            <a:fld id="{91A185E9-07C4-4D2F-A7E1-4CA6091FF3DA}" type="slidenum">
              <a:rPr lang="en-US" smtClean="0"/>
              <a:t>21</a:t>
            </a:fld>
            <a:endParaRPr lang="en-US"/>
          </a:p>
        </p:txBody>
      </p:sp>
    </p:spTree>
    <p:extLst>
      <p:ext uri="{BB962C8B-B14F-4D97-AF65-F5344CB8AC3E}">
        <p14:creationId xmlns:p14="http://schemas.microsoft.com/office/powerpoint/2010/main" val="287548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AMF versus STL example in Computer Graphics.</a:t>
            </a:r>
          </a:p>
          <a:p>
            <a:r>
              <a:rPr lang="en-US" dirty="0" err="1" smtClean="0"/>
              <a:t>Cyberphysical</a:t>
            </a:r>
            <a:r>
              <a:rPr lang="en-US" dirty="0" smtClean="0"/>
              <a:t> (</a:t>
            </a:r>
            <a:r>
              <a:rPr lang="en-US" dirty="0" err="1" smtClean="0"/>
              <a:t>IoT</a:t>
            </a:r>
            <a:r>
              <a:rPr lang="en-US" dirty="0" smtClean="0"/>
              <a:t>) vs theoretical</a:t>
            </a:r>
          </a:p>
          <a:p>
            <a:r>
              <a:rPr lang="en-US" dirty="0" smtClean="0"/>
              <a:t>Labview paradigm</a:t>
            </a:r>
            <a:r>
              <a:rPr lang="en-US" baseline="0" dirty="0" smtClean="0"/>
              <a:t> versus CAS paradigms vs Simulation tools </a:t>
            </a:r>
          </a:p>
          <a:p>
            <a:r>
              <a:rPr lang="en-US" baseline="0" dirty="0" smtClean="0"/>
              <a:t>Comments fro Stack exchange</a:t>
            </a:r>
          </a:p>
          <a:p>
            <a:r>
              <a:rPr lang="en-US" dirty="0" smtClean="0">
                <a:effectLst/>
              </a:rPr>
              <a:t>You can't really compare </a:t>
            </a:r>
            <a:r>
              <a:rPr lang="en-US" dirty="0" err="1" smtClean="0">
                <a:effectLst/>
              </a:rPr>
              <a:t>SystemModeler</a:t>
            </a:r>
            <a:r>
              <a:rPr lang="en-US" dirty="0" smtClean="0">
                <a:effectLst/>
              </a:rPr>
              <a:t> and Simulink because the latter is based on transfer-function models and </a:t>
            </a:r>
            <a:r>
              <a:rPr lang="en-US" dirty="0" err="1" smtClean="0">
                <a:effectLst/>
              </a:rPr>
              <a:t>SystemModeler</a:t>
            </a:r>
            <a:r>
              <a:rPr lang="en-US" dirty="0" smtClean="0">
                <a:effectLst/>
              </a:rPr>
              <a:t> uses the object oriented modeling- language </a:t>
            </a:r>
            <a:r>
              <a:rPr lang="en-US" dirty="0" err="1" smtClean="0">
                <a:effectLst/>
              </a:rPr>
              <a:t>Modelica</a:t>
            </a:r>
            <a:r>
              <a:rPr lang="en-US" dirty="0" smtClean="0">
                <a:effectLst/>
              </a:rPr>
              <a:t>. Sure you can simulate a lot of systems in both packages, but the process of doing so is nothing alike. Furthermore </a:t>
            </a:r>
            <a:r>
              <a:rPr lang="en-US" dirty="0" err="1" smtClean="0">
                <a:effectLst/>
              </a:rPr>
              <a:t>Modelica</a:t>
            </a:r>
            <a:r>
              <a:rPr lang="en-US" dirty="0" smtClean="0">
                <a:effectLst/>
              </a:rPr>
              <a:t> is suitable to simulate </a:t>
            </a:r>
            <a:r>
              <a:rPr lang="en-US" dirty="0" err="1" smtClean="0">
                <a:effectLst/>
              </a:rPr>
              <a:t>multidomain</a:t>
            </a:r>
            <a:r>
              <a:rPr lang="en-US" dirty="0" smtClean="0">
                <a:effectLst/>
              </a:rPr>
              <a:t> problems (including e.g. thermal systems). </a:t>
            </a:r>
            <a:r>
              <a:rPr lang="en-US" dirty="0" smtClean="0"/>
              <a:t>     </a:t>
            </a:r>
          </a:p>
          <a:p>
            <a:r>
              <a:rPr lang="en-US" dirty="0" smtClean="0">
                <a:effectLst/>
              </a:rPr>
              <a:t>@</a:t>
            </a:r>
            <a:r>
              <a:rPr lang="en-US" dirty="0" err="1" smtClean="0">
                <a:effectLst/>
              </a:rPr>
              <a:t>Sascha</a:t>
            </a:r>
            <a:r>
              <a:rPr lang="en-US" dirty="0" smtClean="0">
                <a:effectLst/>
              </a:rPr>
              <a:t> - its a good point. However, Wolfram themselves compare </a:t>
            </a:r>
            <a:r>
              <a:rPr lang="en-US" dirty="0" err="1" smtClean="0">
                <a:effectLst/>
              </a:rPr>
              <a:t>SystemModeler</a:t>
            </a:r>
            <a:r>
              <a:rPr lang="en-US" dirty="0" smtClean="0">
                <a:effectLst/>
              </a:rPr>
              <a:t> with Simulink </a:t>
            </a:r>
            <a:r>
              <a:rPr lang="en-US" dirty="0" smtClean="0">
                <a:effectLst/>
                <a:hlinkClick r:id="rId3"/>
              </a:rPr>
              <a:t>wolfram.com/system-modeler/modeling-tools-comparison/…</a:t>
            </a:r>
            <a:r>
              <a:rPr lang="en-US" dirty="0" smtClean="0">
                <a:effectLst/>
              </a:rPr>
              <a:t> – </a:t>
            </a:r>
            <a:r>
              <a:rPr lang="en-US" dirty="0" err="1" smtClean="0">
                <a:effectLst/>
                <a:hlinkClick r:id="rId4" tooltip="3000 reputation"/>
              </a:rPr>
              <a:t>WalkingRandomly</a:t>
            </a:r>
            <a:r>
              <a:rPr lang="en-US" dirty="0" smtClean="0">
                <a:effectLst/>
              </a:rPr>
              <a:t> </a:t>
            </a:r>
          </a:p>
          <a:p>
            <a:r>
              <a:rPr lang="en-US" dirty="0" smtClean="0"/>
              <a:t> </a:t>
            </a:r>
            <a:r>
              <a:rPr lang="en-US" dirty="0" smtClean="0">
                <a:effectLst/>
              </a:rPr>
              <a:t>@</a:t>
            </a:r>
            <a:r>
              <a:rPr lang="en-US" dirty="0" err="1" smtClean="0">
                <a:effectLst/>
              </a:rPr>
              <a:t>WalkingRandomly</a:t>
            </a:r>
            <a:r>
              <a:rPr lang="en-US" dirty="0" smtClean="0">
                <a:effectLst/>
              </a:rPr>
              <a:t> - and no one can blame them doing so, since object based modeling turns out becoming more and more popular in a lot use cases. However, I would not suggest it to someone really comfortable with Simulink, especially not when working with e.g. signal-</a:t>
            </a:r>
            <a:r>
              <a:rPr lang="en-US" dirty="0" err="1" smtClean="0">
                <a:effectLst/>
              </a:rPr>
              <a:t>proceccing</a:t>
            </a:r>
            <a:r>
              <a:rPr lang="en-US" dirty="0" smtClean="0">
                <a:effectLst/>
              </a:rPr>
              <a:t>, control theory or the like. (While the capabilities of Mathematica in both mentioned fields are rather nice indeed - Version 9 looks even more promising with build-in functions like </a:t>
            </a:r>
            <a:r>
              <a:rPr lang="en-US" dirty="0" err="1" smtClean="0">
                <a:effectLst/>
              </a:rPr>
              <a:t>PIDTune</a:t>
            </a:r>
            <a:r>
              <a:rPr lang="en-US" dirty="0" smtClean="0">
                <a:effectLst/>
              </a:rPr>
              <a:t>) </a:t>
            </a:r>
          </a:p>
          <a:p>
            <a:r>
              <a:rPr lang="en-US" dirty="0" smtClean="0"/>
              <a:t>3   </a:t>
            </a:r>
            <a:r>
              <a:rPr lang="en-US" dirty="0" smtClean="0">
                <a:effectLst/>
              </a:rPr>
              <a:t>I've heard of </a:t>
            </a:r>
            <a:r>
              <a:rPr lang="en-US" dirty="0" err="1" smtClean="0">
                <a:effectLst/>
              </a:rPr>
              <a:t>SystemModeler</a:t>
            </a:r>
            <a:r>
              <a:rPr lang="en-US" dirty="0" smtClean="0">
                <a:effectLst/>
              </a:rPr>
              <a:t>, but didn't have time to download a demo and play with it. For me (and others, I think) this answer could be improved </a:t>
            </a:r>
            <a:r>
              <a:rPr lang="en-US" i="1" dirty="0" smtClean="0">
                <a:effectLst/>
              </a:rPr>
              <a:t>a lot</a:t>
            </a:r>
            <a:r>
              <a:rPr lang="en-US" dirty="0" smtClean="0">
                <a:effectLst/>
              </a:rPr>
              <a:t> by showing one or more simple problems and how they would be tackled with Simulink and </a:t>
            </a:r>
            <a:r>
              <a:rPr lang="en-US" dirty="0" err="1" smtClean="0">
                <a:effectLst/>
              </a:rPr>
              <a:t>SystemModeler</a:t>
            </a:r>
            <a:r>
              <a:rPr lang="en-US" dirty="0" smtClean="0">
                <a:effectLst/>
              </a:rPr>
              <a:t>.</a:t>
            </a:r>
          </a:p>
          <a:p>
            <a:endParaRPr lang="en-US" dirty="0" smtClean="0">
              <a:effectLst/>
            </a:endParaRPr>
          </a:p>
          <a:p>
            <a:r>
              <a:rPr lang="en-US" dirty="0" smtClean="0"/>
              <a:t>From the user perspective the conceptual difference between Simulink and </a:t>
            </a:r>
            <a:r>
              <a:rPr lang="en-US" dirty="0" err="1" smtClean="0"/>
              <a:t>SystemModeler</a:t>
            </a:r>
            <a:r>
              <a:rPr lang="en-US" dirty="0" smtClean="0"/>
              <a:t> is how the analyzed system is described. </a:t>
            </a:r>
            <a:r>
              <a:rPr lang="en-US" dirty="0" err="1" smtClean="0"/>
              <a:t>SystemModeler</a:t>
            </a:r>
            <a:r>
              <a:rPr lang="en-US" dirty="0" smtClean="0"/>
              <a:t> (WSM) works at the component level while Simulink works at the "block diagram level". This means that the user defines how the components are connected and WSM is responsible for the development and solution of the equations. With Simulink one needs to provide the behavioral description (transfer functions) of each block and the system.</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91A185E9-07C4-4D2F-A7E1-4CA6091FF3DA}" type="slidenum">
              <a:rPr lang="en-US" smtClean="0"/>
              <a:t>31</a:t>
            </a:fld>
            <a:endParaRPr lang="en-US"/>
          </a:p>
        </p:txBody>
      </p:sp>
    </p:spTree>
    <p:extLst>
      <p:ext uri="{BB962C8B-B14F-4D97-AF65-F5344CB8AC3E}">
        <p14:creationId xmlns:p14="http://schemas.microsoft.com/office/powerpoint/2010/main" val="57512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old fart like me…started from MUD’s, MOO’s and board games. Strength = 10 </a:t>
            </a:r>
            <a:r>
              <a:rPr lang="en-US" smtClean="0"/>
              <a:t>; energy = 5…</a:t>
            </a:r>
            <a:r>
              <a:rPr lang="en-US" smtClean="0">
                <a:sym typeface="Wingdings" panose="05000000000000000000" pitchFamily="2" charset="2"/>
              </a:rPr>
              <a:t></a:t>
            </a:r>
            <a:endParaRPr lang="en-US"/>
          </a:p>
        </p:txBody>
      </p:sp>
      <p:sp>
        <p:nvSpPr>
          <p:cNvPr id="4" name="Slide Number Placeholder 3"/>
          <p:cNvSpPr>
            <a:spLocks noGrp="1"/>
          </p:cNvSpPr>
          <p:nvPr>
            <p:ph type="sldNum" sz="quarter" idx="10"/>
          </p:nvPr>
        </p:nvSpPr>
        <p:spPr/>
        <p:txBody>
          <a:bodyPr/>
          <a:lstStyle/>
          <a:p>
            <a:fld id="{91A185E9-07C4-4D2F-A7E1-4CA6091FF3DA}" type="slidenum">
              <a:rPr lang="en-US" smtClean="0"/>
              <a:t>32</a:t>
            </a:fld>
            <a:endParaRPr lang="en-US"/>
          </a:p>
        </p:txBody>
      </p:sp>
    </p:spTree>
    <p:extLst>
      <p:ext uri="{BB962C8B-B14F-4D97-AF65-F5344CB8AC3E}">
        <p14:creationId xmlns:p14="http://schemas.microsoft.com/office/powerpoint/2010/main" val="401147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VE’s are the Black Boxes that it all lives in.</a:t>
            </a:r>
          </a:p>
          <a:p>
            <a:endParaRPr lang="en-US" dirty="0" smtClean="0"/>
          </a:p>
          <a:p>
            <a:r>
              <a:rPr lang="en-US" dirty="0" smtClean="0"/>
              <a:t>Why </a:t>
            </a:r>
            <a:r>
              <a:rPr lang="en-US" dirty="0" err="1" smtClean="0"/>
              <a:t>Memitic</a:t>
            </a:r>
            <a:r>
              <a:rPr lang="en-US" dirty="0" smtClean="0"/>
              <a:t>. Well, start with a physics model…most likely leads to a system of PDE’s. How do you discretize the model and retain the Physics. Memetic Methods. Dr. Castillo’s book [Computational Science Research Center at San Diego State University].</a:t>
            </a:r>
          </a:p>
          <a:p>
            <a:endParaRPr lang="en-US" dirty="0" smtClean="0"/>
          </a:p>
          <a:p>
            <a:r>
              <a:rPr lang="en-US" dirty="0" smtClean="0"/>
              <a:t>I left off all the biochemistry</a:t>
            </a:r>
            <a:endParaRPr lang="en-US" dirty="0"/>
          </a:p>
        </p:txBody>
      </p:sp>
      <p:sp>
        <p:nvSpPr>
          <p:cNvPr id="4" name="Slide Number Placeholder 3"/>
          <p:cNvSpPr>
            <a:spLocks noGrp="1"/>
          </p:cNvSpPr>
          <p:nvPr>
            <p:ph type="sldNum" sz="quarter" idx="10"/>
          </p:nvPr>
        </p:nvSpPr>
        <p:spPr/>
        <p:txBody>
          <a:bodyPr/>
          <a:lstStyle/>
          <a:p>
            <a:fld id="{91A185E9-07C4-4D2F-A7E1-4CA6091FF3DA}" type="slidenum">
              <a:rPr lang="en-US" smtClean="0"/>
              <a:t>45</a:t>
            </a:fld>
            <a:endParaRPr lang="en-US"/>
          </a:p>
        </p:txBody>
      </p:sp>
    </p:spTree>
    <p:extLst>
      <p:ext uri="{BB962C8B-B14F-4D97-AF65-F5344CB8AC3E}">
        <p14:creationId xmlns:p14="http://schemas.microsoft.com/office/powerpoint/2010/main" val="2875489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95080C-8B2E-4BB8-BED8-A872D15C39FA}"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F010D-2102-4F64-B661-5283751285E2}" type="slidenum">
              <a:rPr lang="en-US" smtClean="0"/>
              <a:t>‹#›</a:t>
            </a:fld>
            <a:endParaRPr lang="en-US"/>
          </a:p>
        </p:txBody>
      </p:sp>
    </p:spTree>
    <p:extLst>
      <p:ext uri="{BB962C8B-B14F-4D97-AF65-F5344CB8AC3E}">
        <p14:creationId xmlns:p14="http://schemas.microsoft.com/office/powerpoint/2010/main" val="890372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5080C-8B2E-4BB8-BED8-A872D15C39FA}"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F010D-2102-4F64-B661-5283751285E2}" type="slidenum">
              <a:rPr lang="en-US" smtClean="0"/>
              <a:t>‹#›</a:t>
            </a:fld>
            <a:endParaRPr lang="en-US"/>
          </a:p>
        </p:txBody>
      </p:sp>
    </p:spTree>
    <p:extLst>
      <p:ext uri="{BB962C8B-B14F-4D97-AF65-F5344CB8AC3E}">
        <p14:creationId xmlns:p14="http://schemas.microsoft.com/office/powerpoint/2010/main" val="307755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5080C-8B2E-4BB8-BED8-A872D15C39FA}"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F010D-2102-4F64-B661-5283751285E2}" type="slidenum">
              <a:rPr lang="en-US" smtClean="0"/>
              <a:t>‹#›</a:t>
            </a:fld>
            <a:endParaRPr lang="en-US"/>
          </a:p>
        </p:txBody>
      </p:sp>
    </p:spTree>
    <p:extLst>
      <p:ext uri="{BB962C8B-B14F-4D97-AF65-F5344CB8AC3E}">
        <p14:creationId xmlns:p14="http://schemas.microsoft.com/office/powerpoint/2010/main" val="336503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95080C-8B2E-4BB8-BED8-A872D15C39FA}"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F010D-2102-4F64-B661-5283751285E2}" type="slidenum">
              <a:rPr lang="en-US" smtClean="0"/>
              <a:t>‹#›</a:t>
            </a:fld>
            <a:endParaRPr lang="en-US"/>
          </a:p>
        </p:txBody>
      </p:sp>
    </p:spTree>
    <p:extLst>
      <p:ext uri="{BB962C8B-B14F-4D97-AF65-F5344CB8AC3E}">
        <p14:creationId xmlns:p14="http://schemas.microsoft.com/office/powerpoint/2010/main" val="3918590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95080C-8B2E-4BB8-BED8-A872D15C39FA}" type="datetimeFigureOut">
              <a:rPr lang="en-US" smtClean="0"/>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CF010D-2102-4F64-B661-5283751285E2}" type="slidenum">
              <a:rPr lang="en-US" smtClean="0"/>
              <a:t>‹#›</a:t>
            </a:fld>
            <a:endParaRPr lang="en-US"/>
          </a:p>
        </p:txBody>
      </p:sp>
    </p:spTree>
    <p:extLst>
      <p:ext uri="{BB962C8B-B14F-4D97-AF65-F5344CB8AC3E}">
        <p14:creationId xmlns:p14="http://schemas.microsoft.com/office/powerpoint/2010/main" val="267740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95080C-8B2E-4BB8-BED8-A872D15C39FA}"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F010D-2102-4F64-B661-5283751285E2}" type="slidenum">
              <a:rPr lang="en-US" smtClean="0"/>
              <a:t>‹#›</a:t>
            </a:fld>
            <a:endParaRPr lang="en-US"/>
          </a:p>
        </p:txBody>
      </p:sp>
    </p:spTree>
    <p:extLst>
      <p:ext uri="{BB962C8B-B14F-4D97-AF65-F5344CB8AC3E}">
        <p14:creationId xmlns:p14="http://schemas.microsoft.com/office/powerpoint/2010/main" val="246091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95080C-8B2E-4BB8-BED8-A872D15C39FA}" type="datetimeFigureOut">
              <a:rPr lang="en-US" smtClean="0"/>
              <a:t>5/3/2016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CF010D-2102-4F64-B661-5283751285E2}" type="slidenum">
              <a:rPr lang="en-US" smtClean="0"/>
              <a:t>‹#›</a:t>
            </a:fld>
            <a:endParaRPr lang="en-US"/>
          </a:p>
        </p:txBody>
      </p:sp>
    </p:spTree>
    <p:extLst>
      <p:ext uri="{BB962C8B-B14F-4D97-AF65-F5344CB8AC3E}">
        <p14:creationId xmlns:p14="http://schemas.microsoft.com/office/powerpoint/2010/main" val="297411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95080C-8B2E-4BB8-BED8-A872D15C39FA}" type="datetimeFigureOut">
              <a:rPr lang="en-US" smtClean="0"/>
              <a:t>5/3/2016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CF010D-2102-4F64-B661-5283751285E2}" type="slidenum">
              <a:rPr lang="en-US" smtClean="0"/>
              <a:t>‹#›</a:t>
            </a:fld>
            <a:endParaRPr lang="en-US"/>
          </a:p>
        </p:txBody>
      </p:sp>
    </p:spTree>
    <p:extLst>
      <p:ext uri="{BB962C8B-B14F-4D97-AF65-F5344CB8AC3E}">
        <p14:creationId xmlns:p14="http://schemas.microsoft.com/office/powerpoint/2010/main" val="269415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5080C-8B2E-4BB8-BED8-A872D15C39FA}" type="datetimeFigureOut">
              <a:rPr lang="en-US" smtClean="0"/>
              <a:t>5/3/2016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CF010D-2102-4F64-B661-5283751285E2}" type="slidenum">
              <a:rPr lang="en-US" smtClean="0"/>
              <a:t>‹#›</a:t>
            </a:fld>
            <a:endParaRPr lang="en-US"/>
          </a:p>
        </p:txBody>
      </p:sp>
    </p:spTree>
    <p:extLst>
      <p:ext uri="{BB962C8B-B14F-4D97-AF65-F5344CB8AC3E}">
        <p14:creationId xmlns:p14="http://schemas.microsoft.com/office/powerpoint/2010/main" val="267288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95080C-8B2E-4BB8-BED8-A872D15C39FA}"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F010D-2102-4F64-B661-5283751285E2}" type="slidenum">
              <a:rPr lang="en-US" smtClean="0"/>
              <a:t>‹#›</a:t>
            </a:fld>
            <a:endParaRPr lang="en-US"/>
          </a:p>
        </p:txBody>
      </p:sp>
    </p:spTree>
    <p:extLst>
      <p:ext uri="{BB962C8B-B14F-4D97-AF65-F5344CB8AC3E}">
        <p14:creationId xmlns:p14="http://schemas.microsoft.com/office/powerpoint/2010/main" val="108680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95080C-8B2E-4BB8-BED8-A872D15C39FA}" type="datetimeFigureOut">
              <a:rPr lang="en-US" smtClean="0"/>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CF010D-2102-4F64-B661-5283751285E2}" type="slidenum">
              <a:rPr lang="en-US" smtClean="0"/>
              <a:t>‹#›</a:t>
            </a:fld>
            <a:endParaRPr lang="en-US"/>
          </a:p>
        </p:txBody>
      </p:sp>
    </p:spTree>
    <p:extLst>
      <p:ext uri="{BB962C8B-B14F-4D97-AF65-F5344CB8AC3E}">
        <p14:creationId xmlns:p14="http://schemas.microsoft.com/office/powerpoint/2010/main" val="218364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5080C-8B2E-4BB8-BED8-A872D15C39FA}" type="datetimeFigureOut">
              <a:rPr lang="en-US" smtClean="0"/>
              <a:t>5/3/2016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F010D-2102-4F64-B661-5283751285E2}" type="slidenum">
              <a:rPr lang="en-US" smtClean="0"/>
              <a:t>‹#›</a:t>
            </a:fld>
            <a:endParaRPr lang="en-US"/>
          </a:p>
        </p:txBody>
      </p:sp>
    </p:spTree>
    <p:extLst>
      <p:ext uri="{BB962C8B-B14F-4D97-AF65-F5344CB8AC3E}">
        <p14:creationId xmlns:p14="http://schemas.microsoft.com/office/powerpoint/2010/main" val="4074640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523999"/>
          </a:xfrm>
        </p:spPr>
        <p:txBody>
          <a:bodyPr/>
          <a:lstStyle/>
          <a:p>
            <a:r>
              <a:rPr lang="en-US" dirty="0" smtClean="0"/>
              <a:t>Anthropomorphic Task Analysis for Simulation</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John F. Richardson</a:t>
            </a:r>
          </a:p>
          <a:p>
            <a:r>
              <a:rPr lang="en-US" dirty="0" smtClean="0"/>
              <a:t>Spring Simulation Multi-conference</a:t>
            </a:r>
          </a:p>
          <a:p>
            <a:r>
              <a:rPr lang="en-US" dirty="0" smtClean="0"/>
              <a:t>Pasadena, California</a:t>
            </a:r>
          </a:p>
          <a:p>
            <a:r>
              <a:rPr lang="en-US" dirty="0" smtClean="0"/>
              <a:t>April 3, 2016</a:t>
            </a:r>
            <a:endParaRPr lang="en-US" dirty="0"/>
          </a:p>
        </p:txBody>
      </p:sp>
    </p:spTree>
    <p:extLst>
      <p:ext uri="{BB962C8B-B14F-4D97-AF65-F5344CB8AC3E}">
        <p14:creationId xmlns:p14="http://schemas.microsoft.com/office/powerpoint/2010/main" val="422131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3-D visualization of results</a:t>
            </a:r>
            <a:endParaRPr lang="en-US" dirty="0"/>
          </a:p>
        </p:txBody>
      </p:sp>
      <p:sp>
        <p:nvSpPr>
          <p:cNvPr id="5" name="Rectangle 2"/>
          <p:cNvSpPr txBox="1">
            <a:spLocks noChangeArrowheads="1"/>
          </p:cNvSpPr>
          <p:nvPr/>
        </p:nvSpPr>
        <p:spPr>
          <a:xfrm>
            <a:off x="457200" y="1524000"/>
            <a:ext cx="8229600" cy="5181600"/>
          </a:xfrm>
          <a:prstGeom prst="rect">
            <a:avLst/>
          </a:prstGeom>
          <a:ln/>
        </p:spPr>
        <p:txBody>
          <a:bodyPr vert="horz" lIns="91440" tIns="45720" rIns="13208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mtClean="0"/>
              <a:t>Mesh Input to your simulation (3-D modelers)</a:t>
            </a:r>
          </a:p>
          <a:p>
            <a:r>
              <a:rPr lang="en-US" altLang="en-US" smtClean="0"/>
              <a:t>Construction of Virtual Environment </a:t>
            </a:r>
          </a:p>
          <a:p>
            <a:pPr marL="782638" lvl="1"/>
            <a:r>
              <a:rPr lang="en-US" altLang="en-US" smtClean="0"/>
              <a:t>3-D Modelers / X3D Authoring</a:t>
            </a:r>
          </a:p>
          <a:p>
            <a:r>
              <a:rPr lang="en-US" altLang="en-US" smtClean="0"/>
              <a:t>Output of the simulation</a:t>
            </a:r>
          </a:p>
          <a:p>
            <a:pPr marL="782638" lvl="1"/>
            <a:r>
              <a:rPr lang="en-US" altLang="en-US" smtClean="0"/>
              <a:t>Scenegraph’s [open source / commercial]</a:t>
            </a:r>
          </a:p>
          <a:p>
            <a:endParaRPr lang="en-US" altLang="en-US" smtClean="0"/>
          </a:p>
          <a:p>
            <a:pPr>
              <a:buFont typeface="Arial" charset="0"/>
              <a:buNone/>
            </a:pPr>
            <a:r>
              <a:rPr lang="en-US" altLang="en-US" smtClean="0"/>
              <a:t>	VRML / X3D	OpenScenegraph</a:t>
            </a:r>
          </a:p>
          <a:p>
            <a:pPr>
              <a:buFont typeface="Arial" charset="0"/>
              <a:buNone/>
            </a:pPr>
            <a:r>
              <a:rPr lang="en-US" altLang="en-US" smtClean="0"/>
              <a:t>	Collada		Inventor [commercial]</a:t>
            </a:r>
          </a:p>
          <a:p>
            <a:pPr>
              <a:buFont typeface="Arial" charset="0"/>
              <a:buNone/>
            </a:pPr>
            <a:r>
              <a:rPr lang="en-US" altLang="en-US" smtClean="0"/>
              <a:t>	Game Engines [OGRE, UNREAL,…]</a:t>
            </a:r>
            <a:endParaRPr lang="en-US" altLang="en-US"/>
          </a:p>
        </p:txBody>
      </p:sp>
    </p:spTree>
    <p:extLst>
      <p:ext uri="{BB962C8B-B14F-4D97-AF65-F5344CB8AC3E}">
        <p14:creationId xmlns:p14="http://schemas.microsoft.com/office/powerpoint/2010/main" val="1997003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Tools</a:t>
            </a:r>
            <a:endParaRPr lang="en-US" dirty="0"/>
          </a:p>
        </p:txBody>
      </p:sp>
      <p:sp>
        <p:nvSpPr>
          <p:cNvPr id="3" name="Rectangle 2"/>
          <p:cNvSpPr txBox="1">
            <a:spLocks noChangeArrowheads="1"/>
          </p:cNvSpPr>
          <p:nvPr/>
        </p:nvSpPr>
        <p:spPr>
          <a:xfrm>
            <a:off x="457200" y="1600200"/>
            <a:ext cx="8229600" cy="5257800"/>
          </a:xfrm>
          <a:prstGeom prst="rect">
            <a:avLst/>
          </a:prstGeom>
          <a:ln/>
        </p:spPr>
        <p:txBody>
          <a:bodyPr rIns="13208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mtClean="0"/>
              <a:t>Open Source</a:t>
            </a:r>
          </a:p>
          <a:p>
            <a:pPr marL="782638" lvl="1"/>
            <a:r>
              <a:rPr lang="en-US" altLang="en-US" smtClean="0"/>
              <a:t>Need tool that is almost equal to commercial</a:t>
            </a:r>
          </a:p>
          <a:p>
            <a:pPr marL="1182688" lvl="2"/>
            <a:r>
              <a:rPr lang="en-US" altLang="en-US" smtClean="0"/>
              <a:t>Has a Community</a:t>
            </a:r>
          </a:p>
          <a:p>
            <a:pPr marL="1182688" lvl="2"/>
            <a:r>
              <a:rPr lang="en-US" altLang="en-US" smtClean="0"/>
              <a:t>Under Configuration Management</a:t>
            </a:r>
          </a:p>
          <a:p>
            <a:pPr marL="1639888" lvl="3"/>
            <a:r>
              <a:rPr lang="en-US" altLang="en-US" smtClean="0"/>
              <a:t>SVN, GITHUB, DOXYGEN, Has volunteers that will test thoroughly</a:t>
            </a:r>
          </a:p>
          <a:p>
            <a:pPr marL="1182688" lvl="2"/>
            <a:r>
              <a:rPr lang="en-US" altLang="en-US" smtClean="0"/>
              <a:t>The right type of license</a:t>
            </a:r>
          </a:p>
          <a:p>
            <a:pPr marL="782638" lvl="1"/>
            <a:r>
              <a:rPr lang="en-US" altLang="en-US" smtClean="0"/>
              <a:t>Is the right type of tool</a:t>
            </a:r>
          </a:p>
          <a:p>
            <a:pPr marL="1182688" lvl="2"/>
            <a:r>
              <a:rPr lang="en-US" altLang="en-US" smtClean="0"/>
              <a:t>Blender / X3D / Physics engine [Eberly, 2004]</a:t>
            </a:r>
          </a:p>
          <a:p>
            <a:pPr marL="782638" lvl="1"/>
            <a:r>
              <a:rPr lang="en-US" altLang="en-US" smtClean="0"/>
              <a:t>Has a public reference implementation</a:t>
            </a:r>
          </a:p>
          <a:p>
            <a:pPr marL="782638" lvl="1"/>
            <a:r>
              <a:rPr lang="en-US" altLang="en-US" smtClean="0"/>
              <a:t>Multiple file formats</a:t>
            </a:r>
            <a:endParaRPr lang="en-US" altLang="en-US" dirty="0"/>
          </a:p>
        </p:txBody>
      </p:sp>
    </p:spTree>
    <p:extLst>
      <p:ext uri="{BB962C8B-B14F-4D97-AF65-F5344CB8AC3E}">
        <p14:creationId xmlns:p14="http://schemas.microsoft.com/office/powerpoint/2010/main" val="604485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Mesh Input</a:t>
            </a:r>
            <a:endParaRPr lang="en-US" dirty="0"/>
          </a:p>
        </p:txBody>
      </p:sp>
      <p:sp>
        <p:nvSpPr>
          <p:cNvPr id="3" name="Rectangle 2"/>
          <p:cNvSpPr txBox="1">
            <a:spLocks noChangeArrowheads="1"/>
          </p:cNvSpPr>
          <p:nvPr/>
        </p:nvSpPr>
        <p:spPr>
          <a:xfrm>
            <a:off x="457200" y="1244600"/>
            <a:ext cx="8229600" cy="5613400"/>
          </a:xfrm>
          <a:prstGeom prst="rect">
            <a:avLst/>
          </a:prstGeom>
          <a:ln/>
        </p:spPr>
        <p:txBody>
          <a:bodyPr rIns="13208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mtClean="0"/>
              <a:t>Anything from text files to sophisticated data structures</a:t>
            </a:r>
          </a:p>
          <a:p>
            <a:r>
              <a:rPr lang="en-US" altLang="en-US" smtClean="0"/>
              <a:t>Techniques designed for solvers</a:t>
            </a:r>
          </a:p>
          <a:p>
            <a:pPr marL="782638" lvl="1"/>
            <a:r>
              <a:rPr lang="en-US" altLang="en-US" smtClean="0"/>
              <a:t>Need to be useful [discussed later]</a:t>
            </a:r>
          </a:p>
          <a:p>
            <a:pPr marL="782638" lvl="1"/>
            <a:r>
              <a:rPr lang="en-US" altLang="en-US" smtClean="0"/>
              <a:t>Fundamentals of Grid Generation [Steinberg and Knupp, 1993]</a:t>
            </a:r>
          </a:p>
          <a:p>
            <a:r>
              <a:rPr lang="en-US" altLang="en-US" smtClean="0"/>
              <a:t>Techniques for 3-D modeling and visualization</a:t>
            </a:r>
          </a:p>
          <a:p>
            <a:pPr marL="782638" lvl="1"/>
            <a:r>
              <a:rPr lang="en-US" altLang="en-US" smtClean="0"/>
              <a:t>Polygon Mesh Processing Botsch, Kobbelt, Pauly, Alliez, Levy, 2010] - Nice Section on Numerics and great Bibliography</a:t>
            </a:r>
            <a:endParaRPr lang="en-US" altLang="en-US" dirty="0"/>
          </a:p>
        </p:txBody>
      </p:sp>
    </p:spTree>
    <p:extLst>
      <p:ext uri="{BB962C8B-B14F-4D97-AF65-F5344CB8AC3E}">
        <p14:creationId xmlns:p14="http://schemas.microsoft.com/office/powerpoint/2010/main" val="2660683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Hollywood Meshes</a:t>
            </a:r>
            <a:endParaRPr lang="en-US" dirty="0"/>
          </a:p>
        </p:txBody>
      </p:sp>
      <p:sp>
        <p:nvSpPr>
          <p:cNvPr id="3" name="Rectangle 2"/>
          <p:cNvSpPr txBox="1">
            <a:spLocks noChangeArrowheads="1"/>
          </p:cNvSpPr>
          <p:nvPr/>
        </p:nvSpPr>
        <p:spPr>
          <a:xfrm>
            <a:off x="457200" y="1219200"/>
            <a:ext cx="8229600" cy="5638800"/>
          </a:xfrm>
          <a:prstGeom prst="rect">
            <a:avLst/>
          </a:prstGeom>
          <a:ln/>
        </p:spPr>
        <p:txBody>
          <a:bodyPr rIns="13208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3000" smtClean="0"/>
              <a:t>Surfaces</a:t>
            </a:r>
          </a:p>
          <a:p>
            <a:r>
              <a:rPr lang="en-US" altLang="en-US" sz="3000" smtClean="0"/>
              <a:t>Differential Geometry / Data structures</a:t>
            </a:r>
          </a:p>
          <a:p>
            <a:endParaRPr lang="en-US" altLang="en-US" sz="3000" smtClean="0"/>
          </a:p>
          <a:p>
            <a:r>
              <a:rPr lang="en-US" altLang="en-US" sz="3000" smtClean="0"/>
              <a:t>Make a Grid [You don’t really compute on the grid, it just has to look good]</a:t>
            </a:r>
          </a:p>
          <a:p>
            <a:pPr marL="782638" lvl="1"/>
            <a:r>
              <a:rPr lang="en-US" altLang="en-US" sz="2600" smtClean="0"/>
              <a:t>Have to triangularize the grid</a:t>
            </a:r>
          </a:p>
          <a:p>
            <a:pPr marL="1182688" lvl="2"/>
            <a:r>
              <a:rPr lang="en-US" altLang="en-US" sz="2200" smtClean="0"/>
              <a:t>Voronoi diagrams/ Delaunay Triangulations</a:t>
            </a:r>
          </a:p>
          <a:p>
            <a:pPr marL="782638" lvl="1"/>
            <a:r>
              <a:rPr lang="en-US" altLang="en-US" sz="2600" smtClean="0"/>
              <a:t>Make it simpler</a:t>
            </a:r>
          </a:p>
          <a:p>
            <a:pPr marL="782638" lvl="1"/>
            <a:r>
              <a:rPr lang="en-US" altLang="en-US" sz="2600" smtClean="0"/>
              <a:t>Repair it</a:t>
            </a:r>
          </a:p>
          <a:p>
            <a:pPr marL="782638" lvl="1"/>
            <a:r>
              <a:rPr lang="en-US" altLang="en-US" sz="2600" smtClean="0"/>
              <a:t>Have to deform it [cloth, hair, collision]</a:t>
            </a:r>
          </a:p>
          <a:p>
            <a:r>
              <a:rPr lang="en-US" altLang="en-US" sz="2600" smtClean="0"/>
              <a:t>These are all simulations [focused domain]</a:t>
            </a:r>
            <a:endParaRPr lang="en-US" altLang="en-US" sz="2600" dirty="0"/>
          </a:p>
        </p:txBody>
      </p:sp>
    </p:spTree>
    <p:extLst>
      <p:ext uri="{BB962C8B-B14F-4D97-AF65-F5344CB8AC3E}">
        <p14:creationId xmlns:p14="http://schemas.microsoft.com/office/powerpoint/2010/main" val="2941076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References</a:t>
            </a:r>
            <a:endParaRPr lang="en-US" dirty="0"/>
          </a:p>
        </p:txBody>
      </p:sp>
      <p:sp>
        <p:nvSpPr>
          <p:cNvPr id="3" name="Rectangle 2"/>
          <p:cNvSpPr txBox="1">
            <a:spLocks noChangeArrowheads="1"/>
          </p:cNvSpPr>
          <p:nvPr/>
        </p:nvSpPr>
        <p:spPr>
          <a:xfrm>
            <a:off x="457200" y="1600200"/>
            <a:ext cx="8229600" cy="4953000"/>
          </a:xfrm>
          <a:prstGeom prst="rect">
            <a:avLst/>
          </a:prstGeom>
          <a:ln/>
        </p:spPr>
        <p:txBody>
          <a:bodyPr rIns="13208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t>2-D</a:t>
            </a:r>
          </a:p>
          <a:p>
            <a:pPr marL="782638" lvl="1"/>
            <a:r>
              <a:rPr lang="en-US" altLang="en-US" dirty="0" smtClean="0"/>
              <a:t>SIGGRAPH Proceedings (Courses) / </a:t>
            </a:r>
            <a:r>
              <a:rPr lang="en-US" altLang="en-US" dirty="0" err="1" smtClean="0"/>
              <a:t>Eurographics</a:t>
            </a:r>
            <a:r>
              <a:rPr lang="en-US" altLang="en-US" dirty="0" smtClean="0"/>
              <a:t> Proceedings (especially STAR’s) [Also </a:t>
            </a:r>
            <a:r>
              <a:rPr lang="en-US" altLang="en-US" dirty="0" smtClean="0"/>
              <a:t>3-D]</a:t>
            </a:r>
            <a:endParaRPr lang="en-US" altLang="en-US" dirty="0" smtClean="0"/>
          </a:p>
          <a:p>
            <a:pPr marL="782638" lvl="1"/>
            <a:r>
              <a:rPr lang="en-US" altLang="en-US" dirty="0" smtClean="0"/>
              <a:t>Open Source</a:t>
            </a:r>
          </a:p>
          <a:p>
            <a:pPr marL="1182688" lvl="2"/>
            <a:r>
              <a:rPr lang="en-US" altLang="en-US" dirty="0" smtClean="0"/>
              <a:t>NIH Image, anything GNU</a:t>
            </a:r>
          </a:p>
          <a:p>
            <a:pPr marL="782638" lvl="1"/>
            <a:r>
              <a:rPr lang="en-US" altLang="en-US" dirty="0" smtClean="0"/>
              <a:t>Adobe Illustrator How-To [</a:t>
            </a:r>
            <a:r>
              <a:rPr lang="en-US" altLang="en-US" dirty="0" err="1" smtClean="0"/>
              <a:t>Karlins</a:t>
            </a:r>
            <a:r>
              <a:rPr lang="en-US" altLang="en-US" dirty="0" smtClean="0"/>
              <a:t>, 2009]</a:t>
            </a:r>
          </a:p>
          <a:p>
            <a:pPr marL="782638" lvl="1"/>
            <a:r>
              <a:rPr lang="en-US" altLang="en-US" dirty="0" smtClean="0"/>
              <a:t>Adobe Illustrator Scripting with Visual Basic and AppleScript [Wilde, 2003]</a:t>
            </a:r>
          </a:p>
          <a:p>
            <a:pPr marL="1182688" lvl="2"/>
            <a:r>
              <a:rPr lang="en-US" altLang="en-US" dirty="0" smtClean="0"/>
              <a:t>Compiled AppleScripts can be voice activated</a:t>
            </a:r>
          </a:p>
          <a:p>
            <a:pPr marL="1182688" lvl="2"/>
            <a:r>
              <a:rPr lang="en-US" altLang="en-US" b="1" dirty="0" smtClean="0">
                <a:solidFill>
                  <a:srgbClr val="FF0000"/>
                </a:solidFill>
              </a:rPr>
              <a:t>More on this with “Fun with GUI’s” discussion</a:t>
            </a:r>
            <a:endParaRPr lang="en-US" altLang="en-US" b="1" dirty="0">
              <a:solidFill>
                <a:srgbClr val="FF0000"/>
              </a:solidFill>
            </a:endParaRPr>
          </a:p>
        </p:txBody>
      </p:sp>
    </p:spTree>
    <p:extLst>
      <p:ext uri="{BB962C8B-B14F-4D97-AF65-F5344CB8AC3E}">
        <p14:creationId xmlns:p14="http://schemas.microsoft.com/office/powerpoint/2010/main" val="3031253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References</a:t>
            </a:r>
            <a:endParaRPr lang="en-US" dirty="0"/>
          </a:p>
        </p:txBody>
      </p:sp>
      <p:sp>
        <p:nvSpPr>
          <p:cNvPr id="3" name="Rectangle 2"/>
          <p:cNvSpPr txBox="1">
            <a:spLocks noChangeArrowheads="1"/>
          </p:cNvSpPr>
          <p:nvPr/>
        </p:nvSpPr>
        <p:spPr>
          <a:xfrm>
            <a:off x="457200" y="1600200"/>
            <a:ext cx="8229600" cy="5257800"/>
          </a:xfrm>
          <a:prstGeom prst="rect">
            <a:avLst/>
          </a:prstGeom>
          <a:ln/>
        </p:spPr>
        <p:txBody>
          <a:bodyPr rIns="13208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t>3-D</a:t>
            </a:r>
          </a:p>
          <a:p>
            <a:pPr marL="782638" lvl="1"/>
            <a:r>
              <a:rPr lang="en-US" altLang="en-US" dirty="0" smtClean="0"/>
              <a:t>Blender website [Rolls Royce of Open Source 3-D modelers and some video production tools]</a:t>
            </a:r>
          </a:p>
          <a:p>
            <a:pPr marL="782638" lvl="1"/>
            <a:r>
              <a:rPr lang="en-US" altLang="en-US" dirty="0" smtClean="0"/>
              <a:t>SIGGRAPH Proceedings (Courses) / </a:t>
            </a:r>
            <a:r>
              <a:rPr lang="en-US" altLang="en-US" dirty="0" err="1" smtClean="0"/>
              <a:t>Eurographics</a:t>
            </a:r>
            <a:r>
              <a:rPr lang="en-US" altLang="en-US" dirty="0" smtClean="0"/>
              <a:t> Proceedings (especially </a:t>
            </a:r>
            <a:r>
              <a:rPr lang="en-US" altLang="en-US" dirty="0" smtClean="0"/>
              <a:t>STAR’s)</a:t>
            </a:r>
            <a:endParaRPr lang="en-US" altLang="en-US" dirty="0" smtClean="0"/>
          </a:p>
          <a:p>
            <a:pPr marL="782638" lvl="1"/>
            <a:r>
              <a:rPr lang="en-US" altLang="en-US" dirty="0" err="1" smtClean="0"/>
              <a:t>OpenScenegraph</a:t>
            </a:r>
            <a:r>
              <a:rPr lang="en-US" altLang="en-US" dirty="0" smtClean="0"/>
              <a:t> 3.0 Beginners Guide Cookbook [Wang, Qian, 2010]</a:t>
            </a:r>
          </a:p>
          <a:p>
            <a:pPr marL="782638" lvl="1"/>
            <a:r>
              <a:rPr lang="en-US" altLang="en-US" dirty="0" err="1" smtClean="0"/>
              <a:t>OpenScenegraph</a:t>
            </a:r>
            <a:r>
              <a:rPr lang="en-US" altLang="en-US" dirty="0" smtClean="0"/>
              <a:t> 3.0 Cookbook [Wang, Qian, 2012]</a:t>
            </a:r>
            <a:endParaRPr lang="en-US" altLang="en-US" dirty="0"/>
          </a:p>
        </p:txBody>
      </p:sp>
    </p:spTree>
    <p:extLst>
      <p:ext uri="{BB962C8B-B14F-4D97-AF65-F5344CB8AC3E}">
        <p14:creationId xmlns:p14="http://schemas.microsoft.com/office/powerpoint/2010/main" val="2431834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CG References</a:t>
            </a:r>
            <a:endParaRPr lang="en-US" dirty="0"/>
          </a:p>
        </p:txBody>
      </p:sp>
      <p:sp>
        <p:nvSpPr>
          <p:cNvPr id="4" name="Rectangle 2"/>
          <p:cNvSpPr txBox="1">
            <a:spLocks noChangeArrowheads="1"/>
          </p:cNvSpPr>
          <p:nvPr/>
        </p:nvSpPr>
        <p:spPr>
          <a:xfrm>
            <a:off x="457200" y="1346200"/>
            <a:ext cx="8229600" cy="5511800"/>
          </a:xfrm>
          <a:prstGeom prst="rect">
            <a:avLst/>
          </a:prstGeom>
          <a:ln/>
        </p:spPr>
        <p:txBody>
          <a:bodyPr rIns="13208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mtClean="0"/>
              <a:t>Basic</a:t>
            </a:r>
          </a:p>
          <a:p>
            <a:pPr marL="782638" lvl="1"/>
            <a:r>
              <a:rPr lang="en-US" altLang="en-US" smtClean="0"/>
              <a:t>OpenGL SuperBible, 2nd Edition [Wright, Sweet, 2000]</a:t>
            </a:r>
          </a:p>
          <a:p>
            <a:pPr marL="782638" lvl="1"/>
            <a:r>
              <a:rPr lang="en-US" altLang="en-US" smtClean="0"/>
              <a:t>Khronos Group [keeper of the OpenGL and related specifications (WebGL) - www.khronos.org]</a:t>
            </a:r>
          </a:p>
          <a:p>
            <a:pPr marL="1182688" lvl="2"/>
            <a:r>
              <a:rPr lang="en-US" altLang="en-US" smtClean="0"/>
              <a:t>Also OpenCL / WebCL </a:t>
            </a:r>
          </a:p>
          <a:p>
            <a:pPr marL="1182688" lvl="2"/>
            <a:r>
              <a:rPr lang="en-US" altLang="en-US" smtClean="0"/>
              <a:t>I.E. - HTML5 Distribuled Simulations [M&amp;S community DIS / HLA]</a:t>
            </a:r>
          </a:p>
          <a:p>
            <a:pPr marL="782638" lvl="1"/>
            <a:r>
              <a:rPr lang="en-US" altLang="en-US" smtClean="0"/>
              <a:t>The NURBS Book [Piegl, Tiller, 1997]</a:t>
            </a:r>
            <a:endParaRPr lang="en-US" altLang="en-US" dirty="0"/>
          </a:p>
        </p:txBody>
      </p:sp>
    </p:spTree>
    <p:extLst>
      <p:ext uri="{BB962C8B-B14F-4D97-AF65-F5344CB8AC3E}">
        <p14:creationId xmlns:p14="http://schemas.microsoft.com/office/powerpoint/2010/main" val="4674695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CG References</a:t>
            </a:r>
            <a:endParaRPr lang="en-US" dirty="0"/>
          </a:p>
        </p:txBody>
      </p:sp>
      <p:sp>
        <p:nvSpPr>
          <p:cNvPr id="3" name="Rectangle 2"/>
          <p:cNvSpPr txBox="1">
            <a:spLocks noChangeArrowheads="1"/>
          </p:cNvSpPr>
          <p:nvPr/>
        </p:nvSpPr>
        <p:spPr>
          <a:xfrm>
            <a:off x="457200" y="1460500"/>
            <a:ext cx="8229600" cy="5016500"/>
          </a:xfrm>
          <a:prstGeom prst="rect">
            <a:avLst/>
          </a:prstGeom>
          <a:ln/>
        </p:spPr>
        <p:txBody>
          <a:bodyPr rIns="13208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82638" lvl="1"/>
            <a:r>
              <a:rPr lang="en-US" altLang="en-US" sz="2400" smtClean="0"/>
              <a:t>Mathematics for 3D Game Programing [Lengyel, 2002 - also games]</a:t>
            </a:r>
          </a:p>
          <a:p>
            <a:pPr marL="782638" lvl="1"/>
            <a:r>
              <a:rPr lang="en-US" altLang="en-US" sz="2400" smtClean="0"/>
              <a:t>Graphics Gems Series</a:t>
            </a:r>
          </a:p>
          <a:p>
            <a:pPr marL="782638" lvl="1"/>
            <a:r>
              <a:rPr lang="en-US" altLang="en-US" sz="2400" smtClean="0"/>
              <a:t>Youtube</a:t>
            </a:r>
          </a:p>
          <a:p>
            <a:r>
              <a:rPr lang="en-US" altLang="en-US" sz="2800" smtClean="0"/>
              <a:t>Games</a:t>
            </a:r>
          </a:p>
          <a:p>
            <a:pPr marL="782638" lvl="1"/>
            <a:r>
              <a:rPr lang="en-US" altLang="en-US" sz="2400" smtClean="0"/>
              <a:t>Game Programming Gems Series [Editor, Kim Pallister] / Game Engine Gems [Editor Lengyel, 2011</a:t>
            </a:r>
          </a:p>
          <a:p>
            <a:pPr marL="782638" lvl="1"/>
            <a:r>
              <a:rPr lang="en-US" altLang="en-US" sz="2400" smtClean="0"/>
              <a:t>3D Game Engine Design: A Practical Approach to Real-Time Computer Graphics [Eberly, 2000]</a:t>
            </a:r>
          </a:p>
          <a:p>
            <a:pPr marL="782638" lvl="1"/>
            <a:r>
              <a:rPr lang="en-US" altLang="en-US" sz="2400" smtClean="0"/>
              <a:t>GPU Programming Gems Series</a:t>
            </a:r>
          </a:p>
          <a:p>
            <a:pPr marL="782638" lvl="1"/>
            <a:r>
              <a:rPr lang="en-US" altLang="en-US" sz="2500" smtClean="0"/>
              <a:t>NVIDIA Website [CUDA simulations]</a:t>
            </a:r>
            <a:endParaRPr lang="en-US" altLang="en-US" sz="2500" dirty="0"/>
          </a:p>
        </p:txBody>
      </p:sp>
    </p:spTree>
    <p:extLst>
      <p:ext uri="{BB962C8B-B14F-4D97-AF65-F5344CB8AC3E}">
        <p14:creationId xmlns:p14="http://schemas.microsoft.com/office/powerpoint/2010/main" val="440453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More CG References</a:t>
            </a:r>
            <a:endParaRPr lang="en-US" dirty="0"/>
          </a:p>
        </p:txBody>
      </p:sp>
      <p:sp>
        <p:nvSpPr>
          <p:cNvPr id="3" name="Rectangle 2"/>
          <p:cNvSpPr txBox="1">
            <a:spLocks noChangeArrowheads="1"/>
          </p:cNvSpPr>
          <p:nvPr/>
        </p:nvSpPr>
        <p:spPr>
          <a:xfrm>
            <a:off x="457200" y="1447800"/>
            <a:ext cx="8229600" cy="5181600"/>
          </a:xfrm>
          <a:prstGeom prst="rect">
            <a:avLst/>
          </a:prstGeom>
          <a:ln/>
        </p:spPr>
        <p:txBody>
          <a:bodyPr rIns="13208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t>Miscellaneous</a:t>
            </a:r>
          </a:p>
          <a:p>
            <a:pPr marL="782638" lvl="1"/>
            <a:r>
              <a:rPr lang="en-US" altLang="en-US" dirty="0" smtClean="0"/>
              <a:t>Production Volume </a:t>
            </a:r>
            <a:r>
              <a:rPr lang="en-US" altLang="en-US" dirty="0" err="1" smtClean="0"/>
              <a:t>Rendering:Design</a:t>
            </a:r>
            <a:r>
              <a:rPr lang="en-US" altLang="en-US" dirty="0" smtClean="0"/>
              <a:t> and Implementation [</a:t>
            </a:r>
            <a:r>
              <a:rPr lang="en-US" altLang="en-US" dirty="0" err="1" smtClean="0"/>
              <a:t>Wrenninge</a:t>
            </a:r>
            <a:r>
              <a:rPr lang="en-US" altLang="en-US" dirty="0" smtClean="0"/>
              <a:t>, 2013]</a:t>
            </a:r>
          </a:p>
          <a:p>
            <a:pPr marL="782638" lvl="1"/>
            <a:r>
              <a:rPr lang="en-US" altLang="en-US" dirty="0" smtClean="0"/>
              <a:t>Visualizing Quaternions [Hanson, 2006]</a:t>
            </a:r>
          </a:p>
          <a:p>
            <a:pPr marL="782638" lvl="1"/>
            <a:r>
              <a:rPr lang="en-US" altLang="en-US" dirty="0" smtClean="0"/>
              <a:t>Computer Animation: Algorithms and Techniques [Parent, 2002]</a:t>
            </a:r>
          </a:p>
          <a:p>
            <a:pPr marL="1182688" lvl="2"/>
            <a:r>
              <a:rPr lang="en-US" altLang="en-US" dirty="0" smtClean="0"/>
              <a:t>Poser 7 / 8 </a:t>
            </a:r>
            <a:r>
              <a:rPr lang="en-US" altLang="en-US" dirty="0" smtClean="0"/>
              <a:t>/ 2014 Manual</a:t>
            </a:r>
            <a:endParaRPr lang="en-US" altLang="en-US" dirty="0" smtClean="0"/>
          </a:p>
          <a:p>
            <a:pPr marL="1182688" lvl="2"/>
            <a:r>
              <a:rPr lang="en-US" altLang="en-US" dirty="0" err="1" smtClean="0"/>
              <a:t>Daz</a:t>
            </a:r>
            <a:r>
              <a:rPr lang="en-US" altLang="en-US" dirty="0" smtClean="0"/>
              <a:t> Studio Manual</a:t>
            </a:r>
          </a:p>
          <a:p>
            <a:pPr marL="1182688" lvl="2"/>
            <a:r>
              <a:rPr lang="en-US" altLang="en-US" dirty="0" smtClean="0"/>
              <a:t>Maya User’s Guide</a:t>
            </a:r>
          </a:p>
          <a:p>
            <a:pPr marL="1182688" lvl="2"/>
            <a:r>
              <a:rPr lang="en-US" altLang="en-US" dirty="0" smtClean="0"/>
              <a:t>Softimage User Guide</a:t>
            </a:r>
          </a:p>
          <a:p>
            <a:pPr marL="1182688" lvl="2"/>
            <a:r>
              <a:rPr lang="en-US" altLang="en-US" dirty="0" smtClean="0"/>
              <a:t>Houdini User Manual</a:t>
            </a:r>
            <a:endParaRPr lang="en-US" altLang="en-US" dirty="0"/>
          </a:p>
        </p:txBody>
      </p:sp>
    </p:spTree>
    <p:extLst>
      <p:ext uri="{BB962C8B-B14F-4D97-AF65-F5344CB8AC3E}">
        <p14:creationId xmlns:p14="http://schemas.microsoft.com/office/powerpoint/2010/main" val="2929903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problems with Visualization</a:t>
            </a:r>
            <a:endParaRPr lang="en-US" dirty="0"/>
          </a:p>
        </p:txBody>
      </p:sp>
      <p:sp>
        <p:nvSpPr>
          <p:cNvPr id="3" name="Content Placeholder 2"/>
          <p:cNvSpPr>
            <a:spLocks noGrp="1"/>
          </p:cNvSpPr>
          <p:nvPr>
            <p:ph idx="1"/>
          </p:nvPr>
        </p:nvSpPr>
        <p:spPr>
          <a:xfrm>
            <a:off x="457200" y="1600200"/>
            <a:ext cx="8229600" cy="5105400"/>
          </a:xfrm>
        </p:spPr>
        <p:txBody>
          <a:bodyPr/>
          <a:lstStyle/>
          <a:p>
            <a:r>
              <a:rPr lang="en-US" dirty="0" smtClean="0"/>
              <a:t>People are lazy</a:t>
            </a:r>
          </a:p>
          <a:p>
            <a:pPr lvl="1"/>
            <a:r>
              <a:rPr lang="en-US" dirty="0" smtClean="0"/>
              <a:t>They let others control their simulation data exchange [task interoperability]</a:t>
            </a:r>
          </a:p>
          <a:p>
            <a:r>
              <a:rPr lang="en-US" dirty="0" smtClean="0"/>
              <a:t>The File format problem</a:t>
            </a:r>
          </a:p>
          <a:p>
            <a:pPr lvl="1"/>
            <a:r>
              <a:rPr lang="en-US" dirty="0" smtClean="0"/>
              <a:t>VE’s have to be rendered</a:t>
            </a:r>
          </a:p>
          <a:p>
            <a:pPr lvl="1"/>
            <a:r>
              <a:rPr lang="en-US" dirty="0" smtClean="0"/>
              <a:t>Standards for simulation data exchange [state and task information]</a:t>
            </a:r>
          </a:p>
          <a:p>
            <a:pPr lvl="1"/>
            <a:r>
              <a:rPr lang="en-US" dirty="0" smtClean="0"/>
              <a:t>Does </a:t>
            </a:r>
            <a:r>
              <a:rPr lang="en-US" b="1" dirty="0" smtClean="0">
                <a:solidFill>
                  <a:srgbClr val="FF0000"/>
                </a:solidFill>
              </a:rPr>
              <a:t>FACE</a:t>
            </a:r>
            <a:r>
              <a:rPr lang="en-US" b="1" dirty="0" smtClean="0">
                <a:solidFill>
                  <a:srgbClr val="00B0F0"/>
                </a:solidFill>
              </a:rPr>
              <a:t>BOOK [ </a:t>
            </a:r>
            <a:r>
              <a:rPr lang="en-US" dirty="0" smtClean="0"/>
              <a:t>              ] use DIS or HLA?</a:t>
            </a:r>
          </a:p>
          <a:p>
            <a:pPr marL="457200" lvl="1" indent="0" algn="ctr">
              <a:buNone/>
            </a:pPr>
            <a:r>
              <a:rPr lang="en-US" dirty="0" smtClean="0"/>
              <a:t>FACEBOOK and GOOGLE and Apple and Samsung want to </a:t>
            </a:r>
            <a:r>
              <a:rPr lang="en-US" i="1" dirty="0" smtClean="0"/>
              <a:t>CONTROL</a:t>
            </a:r>
            <a:r>
              <a:rPr lang="en-US" dirty="0" smtClean="0"/>
              <a:t> your Task Analysis</a:t>
            </a:r>
            <a:endParaRPr lang="en-US" dirty="0"/>
          </a:p>
        </p:txBody>
      </p:sp>
      <p:sp>
        <p:nvSpPr>
          <p:cNvPr id="4" name="Smiley Face 3"/>
          <p:cNvSpPr/>
          <p:nvPr/>
        </p:nvSpPr>
        <p:spPr>
          <a:xfrm>
            <a:off x="3962400" y="5181600"/>
            <a:ext cx="457200" cy="4572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Vertical Scroll 4"/>
          <p:cNvSpPr/>
          <p:nvPr/>
        </p:nvSpPr>
        <p:spPr>
          <a:xfrm>
            <a:off x="4512564" y="5181600"/>
            <a:ext cx="516636" cy="4572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3586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heel(1)">
                                      <p:cBhvr>
                                        <p:cTn id="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Anthropomorphism</a:t>
            </a:r>
            <a:endParaRPr lang="en-US" dirty="0"/>
          </a:p>
        </p:txBody>
      </p:sp>
      <p:sp>
        <p:nvSpPr>
          <p:cNvPr id="3" name="Content Placeholder 2"/>
          <p:cNvSpPr>
            <a:spLocks noGrp="1"/>
          </p:cNvSpPr>
          <p:nvPr>
            <p:ph idx="1"/>
          </p:nvPr>
        </p:nvSpPr>
        <p:spPr>
          <a:xfrm>
            <a:off x="457200" y="2057400"/>
            <a:ext cx="8229600" cy="3429000"/>
          </a:xfrm>
        </p:spPr>
        <p:txBody>
          <a:bodyPr/>
          <a:lstStyle/>
          <a:p>
            <a:r>
              <a:rPr lang="en-US" b="1" dirty="0"/>
              <a:t>T</a:t>
            </a:r>
            <a:r>
              <a:rPr lang="en-US" dirty="0" smtClean="0"/>
              <a:t>he attribution of human traits, emotions, and intentions to non-human entities [Wikipedia]</a:t>
            </a:r>
          </a:p>
          <a:p>
            <a:r>
              <a:rPr lang="en-US" dirty="0" smtClean="0"/>
              <a:t>Having human characteristics [Oxford Dictionaries]</a:t>
            </a:r>
          </a:p>
          <a:p>
            <a:r>
              <a:rPr lang="en-US" dirty="0"/>
              <a:t>A</a:t>
            </a:r>
            <a:r>
              <a:rPr lang="en-US" dirty="0" smtClean="0"/>
              <a:t>scribing human characteristics to nonhuman things [</a:t>
            </a:r>
            <a:r>
              <a:rPr lang="en-US" dirty="0" err="1" smtClean="0"/>
              <a:t>Mirriam</a:t>
            </a:r>
            <a:r>
              <a:rPr lang="en-US" dirty="0" smtClean="0"/>
              <a:t>-Webster]</a:t>
            </a:r>
            <a:endParaRPr lang="en-US" dirty="0"/>
          </a:p>
        </p:txBody>
      </p:sp>
    </p:spTree>
    <p:extLst>
      <p:ext uri="{BB962C8B-B14F-4D97-AF65-F5344CB8AC3E}">
        <p14:creationId xmlns:p14="http://schemas.microsoft.com/office/powerpoint/2010/main" val="4044730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 and Web3D</a:t>
            </a:r>
            <a:endParaRPr lang="en-US" dirty="0"/>
          </a:p>
        </p:txBody>
      </p:sp>
      <p:sp>
        <p:nvSpPr>
          <p:cNvPr id="3" name="Content Placeholder 2"/>
          <p:cNvSpPr>
            <a:spLocks noGrp="1"/>
          </p:cNvSpPr>
          <p:nvPr>
            <p:ph idx="1"/>
          </p:nvPr>
        </p:nvSpPr>
        <p:spPr>
          <a:xfrm>
            <a:off x="457200" y="2133600"/>
            <a:ext cx="8229600" cy="3962400"/>
          </a:xfrm>
        </p:spPr>
        <p:txBody>
          <a:bodyPr>
            <a:normAutofit lnSpcReduction="10000"/>
          </a:bodyPr>
          <a:lstStyle/>
          <a:p>
            <a:r>
              <a:rPr lang="en-US" dirty="0" smtClean="0"/>
              <a:t>DIS / VRML / X3D / HLA</a:t>
            </a:r>
          </a:p>
          <a:p>
            <a:pPr lvl="1"/>
            <a:r>
              <a:rPr lang="en-US" dirty="0" smtClean="0"/>
              <a:t>Naval Postgraduate School</a:t>
            </a:r>
          </a:p>
          <a:p>
            <a:pPr lvl="1"/>
            <a:r>
              <a:rPr lang="en-US" dirty="0" smtClean="0"/>
              <a:t>Start at Web3D Consortium main site and search for DIS and HLA</a:t>
            </a:r>
          </a:p>
          <a:p>
            <a:pPr lvl="1"/>
            <a:r>
              <a:rPr lang="en-US" dirty="0" smtClean="0"/>
              <a:t>Open Source with no restrictions</a:t>
            </a:r>
          </a:p>
          <a:p>
            <a:pPr lvl="1"/>
            <a:endParaRPr lang="en-US" dirty="0"/>
          </a:p>
          <a:p>
            <a:pPr lvl="1"/>
            <a:r>
              <a:rPr lang="en-US" dirty="0" smtClean="0"/>
              <a:t>Or you can deal with a standard DIS / HLA FOM and RTI</a:t>
            </a:r>
            <a:endParaRPr lang="en-US" dirty="0"/>
          </a:p>
        </p:txBody>
      </p:sp>
    </p:spTree>
    <p:extLst>
      <p:ext uri="{BB962C8B-B14F-4D97-AF65-F5344CB8AC3E}">
        <p14:creationId xmlns:p14="http://schemas.microsoft.com/office/powerpoint/2010/main" val="4144361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Virtual Environments</a:t>
            </a:r>
            <a:endParaRPr lang="en-US" dirty="0"/>
          </a:p>
        </p:txBody>
      </p:sp>
      <p:sp>
        <p:nvSpPr>
          <p:cNvPr id="3" name="Content Placeholder 2"/>
          <p:cNvSpPr>
            <a:spLocks noGrp="1"/>
          </p:cNvSpPr>
          <p:nvPr>
            <p:ph idx="1"/>
          </p:nvPr>
        </p:nvSpPr>
        <p:spPr>
          <a:xfrm>
            <a:off x="457200" y="1371600"/>
            <a:ext cx="8229600" cy="1295399"/>
          </a:xfrm>
        </p:spPr>
        <p:txBody>
          <a:bodyPr>
            <a:normAutofit fontScale="92500" lnSpcReduction="20000"/>
          </a:bodyPr>
          <a:lstStyle/>
          <a:p>
            <a:r>
              <a:rPr lang="en-US" dirty="0" smtClean="0"/>
              <a:t>Spring Sim Conference Venue</a:t>
            </a:r>
          </a:p>
          <a:p>
            <a:pPr marL="0" indent="0">
              <a:buNone/>
            </a:pPr>
            <a:r>
              <a:rPr lang="en-US" dirty="0" smtClean="0"/>
              <a:t>This is an </a:t>
            </a:r>
            <a:r>
              <a:rPr lang="en-US" dirty="0" smtClean="0">
                <a:solidFill>
                  <a:srgbClr val="FF0000"/>
                </a:solidFill>
              </a:rPr>
              <a:t>infini</a:t>
            </a:r>
            <a:r>
              <a:rPr lang="en-US" dirty="0" smtClean="0">
                <a:solidFill>
                  <a:srgbClr val="7030A0"/>
                </a:solidFill>
              </a:rPr>
              <a:t>tesimal</a:t>
            </a:r>
            <a:r>
              <a:rPr lang="en-US" dirty="0" smtClean="0"/>
              <a:t> subset of the </a:t>
            </a:r>
            <a:r>
              <a:rPr lang="en-US" dirty="0" smtClean="0">
                <a:solidFill>
                  <a:srgbClr val="FF0000"/>
                </a:solidFill>
              </a:rPr>
              <a:t>D</a:t>
            </a:r>
            <a:r>
              <a:rPr lang="en-US" dirty="0" smtClean="0">
                <a:solidFill>
                  <a:srgbClr val="00B050"/>
                </a:solidFill>
              </a:rPr>
              <a:t>O</a:t>
            </a:r>
            <a:r>
              <a:rPr lang="en-US" dirty="0" smtClean="0">
                <a:solidFill>
                  <a:srgbClr val="002060"/>
                </a:solidFill>
              </a:rPr>
              <a:t>M</a:t>
            </a:r>
            <a:r>
              <a:rPr lang="en-US" dirty="0" smtClean="0"/>
              <a:t>A</a:t>
            </a:r>
            <a:r>
              <a:rPr lang="en-US" dirty="0" smtClean="0">
                <a:solidFill>
                  <a:srgbClr val="C00000"/>
                </a:solidFill>
              </a:rPr>
              <a:t>I</a:t>
            </a:r>
            <a:r>
              <a:rPr lang="en-US" dirty="0" smtClean="0">
                <a:solidFill>
                  <a:schemeClr val="accent6">
                    <a:lumMod val="50000"/>
                  </a:schemeClr>
                </a:solidFill>
              </a:rPr>
              <a:t>N</a:t>
            </a:r>
            <a:r>
              <a:rPr lang="en-US" dirty="0" smtClean="0"/>
              <a:t> of </a:t>
            </a:r>
            <a:r>
              <a:rPr lang="en-US" dirty="0" smtClean="0">
                <a:solidFill>
                  <a:srgbClr val="FF0000"/>
                </a:solidFill>
              </a:rPr>
              <a:t>SIM</a:t>
            </a:r>
            <a:r>
              <a:rPr lang="en-US" dirty="0" smtClean="0"/>
              <a:t>U</a:t>
            </a:r>
            <a:r>
              <a:rPr lang="en-US" dirty="0" smtClean="0">
                <a:solidFill>
                  <a:srgbClr val="FF0000"/>
                </a:solidFill>
              </a:rPr>
              <a:t>LATION</a:t>
            </a:r>
            <a:endParaRPr lang="en-US" dirty="0">
              <a:solidFill>
                <a:srgbClr val="FF0000"/>
              </a:solidFill>
            </a:endParaRPr>
          </a:p>
        </p:txBody>
      </p:sp>
      <p:sp>
        <p:nvSpPr>
          <p:cNvPr id="4" name="Oval 3"/>
          <p:cNvSpPr/>
          <p:nvPr/>
        </p:nvSpPr>
        <p:spPr>
          <a:xfrm>
            <a:off x="1143000" y="3048000"/>
            <a:ext cx="1828800" cy="1047750"/>
          </a:xfrm>
          <a:prstGeom prst="ellipse">
            <a:avLst/>
          </a:prstGeom>
          <a:solidFill>
            <a:schemeClr val="accent3">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BIM</a:t>
            </a:r>
            <a:endParaRPr lang="en-US" sz="2800" b="1" dirty="0">
              <a:solidFill>
                <a:srgbClr val="FF0000"/>
              </a:solidFill>
            </a:endParaRPr>
          </a:p>
        </p:txBody>
      </p:sp>
      <p:sp>
        <p:nvSpPr>
          <p:cNvPr id="5" name="Oval 4"/>
          <p:cNvSpPr/>
          <p:nvPr/>
        </p:nvSpPr>
        <p:spPr>
          <a:xfrm>
            <a:off x="3657600" y="4724400"/>
            <a:ext cx="4953000" cy="8382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Symbolic </a:t>
            </a:r>
            <a:r>
              <a:rPr lang="en-US" b="1" dirty="0" smtClean="0">
                <a:solidFill>
                  <a:srgbClr val="00B050"/>
                </a:solidFill>
              </a:rPr>
              <a:t>Algebraic</a:t>
            </a:r>
            <a:r>
              <a:rPr lang="en-US" b="1" dirty="0" smtClean="0">
                <a:solidFill>
                  <a:srgbClr val="FF0000"/>
                </a:solidFill>
              </a:rPr>
              <a:t> </a:t>
            </a:r>
            <a:r>
              <a:rPr lang="en-US" b="1" dirty="0" smtClean="0">
                <a:solidFill>
                  <a:srgbClr val="00B0F0"/>
                </a:solidFill>
              </a:rPr>
              <a:t>Manipulation</a:t>
            </a:r>
            <a:endParaRPr lang="en-US" b="1" dirty="0">
              <a:solidFill>
                <a:srgbClr val="00B0F0"/>
              </a:solidFill>
            </a:endParaRPr>
          </a:p>
        </p:txBody>
      </p:sp>
      <p:sp>
        <p:nvSpPr>
          <p:cNvPr id="6" name="Rounded Rectangle 5"/>
          <p:cNvSpPr/>
          <p:nvPr/>
        </p:nvSpPr>
        <p:spPr>
          <a:xfrm>
            <a:off x="4953000" y="5410200"/>
            <a:ext cx="2286000" cy="10668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Mathematica System Modeler</a:t>
            </a:r>
          </a:p>
          <a:p>
            <a:pPr algn="ctr"/>
            <a:endParaRPr lang="en-US" dirty="0">
              <a:solidFill>
                <a:srgbClr val="7030A0"/>
              </a:solidFill>
            </a:endParaRPr>
          </a:p>
          <a:p>
            <a:pPr algn="ctr"/>
            <a:r>
              <a:rPr lang="en-US" dirty="0" smtClean="0">
                <a:solidFill>
                  <a:srgbClr val="7030A0"/>
                </a:solidFill>
              </a:rPr>
              <a:t>MapleSim</a:t>
            </a:r>
            <a:endParaRPr lang="en-US" dirty="0">
              <a:solidFill>
                <a:srgbClr val="7030A0"/>
              </a:solidFill>
            </a:endParaRPr>
          </a:p>
        </p:txBody>
      </p:sp>
      <p:sp>
        <p:nvSpPr>
          <p:cNvPr id="7" name="Oval 6"/>
          <p:cNvSpPr/>
          <p:nvPr/>
        </p:nvSpPr>
        <p:spPr>
          <a:xfrm>
            <a:off x="5410200" y="2743200"/>
            <a:ext cx="2590800" cy="6096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B050"/>
                </a:solidFill>
              </a:rPr>
              <a:t>NUMERICS</a:t>
            </a:r>
            <a:endParaRPr lang="en-US" sz="2000" b="1" dirty="0">
              <a:solidFill>
                <a:srgbClr val="00B050"/>
              </a:solidFill>
            </a:endParaRPr>
          </a:p>
        </p:txBody>
      </p:sp>
      <p:sp>
        <p:nvSpPr>
          <p:cNvPr id="8" name="Isosceles Triangle 7"/>
          <p:cNvSpPr/>
          <p:nvPr/>
        </p:nvSpPr>
        <p:spPr>
          <a:xfrm>
            <a:off x="4648200" y="3211286"/>
            <a:ext cx="1981200" cy="9906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MATLAB</a:t>
            </a:r>
            <a:endParaRPr lang="en-US" dirty="0">
              <a:solidFill>
                <a:srgbClr val="FF0000"/>
              </a:solidFill>
            </a:endParaRPr>
          </a:p>
        </p:txBody>
      </p:sp>
      <p:sp>
        <p:nvSpPr>
          <p:cNvPr id="9" name="Isosceles Triangle 8"/>
          <p:cNvSpPr/>
          <p:nvPr/>
        </p:nvSpPr>
        <p:spPr>
          <a:xfrm>
            <a:off x="6629400" y="3200400"/>
            <a:ext cx="2286000" cy="9906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MEMETIC</a:t>
            </a:r>
            <a:endParaRPr lang="en-US" dirty="0">
              <a:solidFill>
                <a:srgbClr val="FF0000"/>
              </a:solidFill>
            </a:endParaRPr>
          </a:p>
        </p:txBody>
      </p:sp>
      <p:sp>
        <p:nvSpPr>
          <p:cNvPr id="10" name="Rounded Rectangle 9"/>
          <p:cNvSpPr/>
          <p:nvPr/>
        </p:nvSpPr>
        <p:spPr>
          <a:xfrm>
            <a:off x="533400" y="4724400"/>
            <a:ext cx="2286000" cy="14478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MAYA / BLENDER / X3DEdit / Adobe / HOUDINI</a:t>
            </a:r>
            <a:endParaRPr lang="en-US" dirty="0">
              <a:solidFill>
                <a:srgbClr val="FF0000"/>
              </a:solidFill>
            </a:endParaRPr>
          </a:p>
        </p:txBody>
      </p:sp>
      <p:sp>
        <p:nvSpPr>
          <p:cNvPr id="11" name="Oval 10"/>
          <p:cNvSpPr/>
          <p:nvPr/>
        </p:nvSpPr>
        <p:spPr>
          <a:xfrm>
            <a:off x="3657600" y="4125686"/>
            <a:ext cx="1828800" cy="762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rPr>
              <a:t>SIMULINK</a:t>
            </a:r>
            <a:endParaRPr lang="en-US" sz="2000" b="1" dirty="0">
              <a:solidFill>
                <a:srgbClr val="C00000"/>
              </a:solidFill>
            </a:endParaRPr>
          </a:p>
        </p:txBody>
      </p:sp>
      <p:sp>
        <p:nvSpPr>
          <p:cNvPr id="12" name="Oval 11"/>
          <p:cNvSpPr/>
          <p:nvPr/>
        </p:nvSpPr>
        <p:spPr>
          <a:xfrm>
            <a:off x="3352800" y="3048000"/>
            <a:ext cx="1752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5">
                    <a:lumMod val="50000"/>
                  </a:schemeClr>
                </a:solidFill>
              </a:rPr>
              <a:t>LABVIEW</a:t>
            </a:r>
            <a:endParaRPr lang="en-US" sz="2000" b="1" dirty="0">
              <a:solidFill>
                <a:schemeClr val="accent5">
                  <a:lumMod val="50000"/>
                </a:schemeClr>
              </a:solidFill>
            </a:endParaRPr>
          </a:p>
        </p:txBody>
      </p:sp>
      <p:sp>
        <p:nvSpPr>
          <p:cNvPr id="13" name="Oval 12"/>
          <p:cNvSpPr/>
          <p:nvPr/>
        </p:nvSpPr>
        <p:spPr>
          <a:xfrm>
            <a:off x="1447800" y="5867400"/>
            <a:ext cx="2781300" cy="762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rPr>
              <a:t>SIMULINK 3D ANIMATION</a:t>
            </a:r>
            <a:endParaRPr lang="en-US" sz="2000" b="1" dirty="0">
              <a:solidFill>
                <a:srgbClr val="C00000"/>
              </a:solidFill>
            </a:endParaRPr>
          </a:p>
        </p:txBody>
      </p:sp>
      <p:sp>
        <p:nvSpPr>
          <p:cNvPr id="14" name="Oval 13"/>
          <p:cNvSpPr/>
          <p:nvPr/>
        </p:nvSpPr>
        <p:spPr>
          <a:xfrm>
            <a:off x="4419600" y="3352800"/>
            <a:ext cx="990600" cy="2775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DAQ</a:t>
            </a:r>
            <a:endParaRPr lang="en-US" dirty="0">
              <a:solidFill>
                <a:srgbClr val="7030A0"/>
              </a:solidFill>
            </a:endParaRPr>
          </a:p>
        </p:txBody>
      </p:sp>
      <p:sp>
        <p:nvSpPr>
          <p:cNvPr id="15" name="Oval 14"/>
          <p:cNvSpPr/>
          <p:nvPr/>
        </p:nvSpPr>
        <p:spPr>
          <a:xfrm>
            <a:off x="4038600" y="5970814"/>
            <a:ext cx="990600" cy="2775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DAQ</a:t>
            </a:r>
            <a:endParaRPr lang="en-US" dirty="0">
              <a:solidFill>
                <a:srgbClr val="7030A0"/>
              </a:solidFill>
            </a:endParaRPr>
          </a:p>
        </p:txBody>
      </p:sp>
      <p:sp>
        <p:nvSpPr>
          <p:cNvPr id="16" name="Oval 15"/>
          <p:cNvSpPr/>
          <p:nvPr/>
        </p:nvSpPr>
        <p:spPr>
          <a:xfrm>
            <a:off x="2286000" y="3695700"/>
            <a:ext cx="1752600" cy="800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DAQ</a:t>
            </a:r>
            <a:endParaRPr lang="en-US" dirty="0">
              <a:solidFill>
                <a:srgbClr val="7030A0"/>
              </a:solidFill>
            </a:endParaRPr>
          </a:p>
        </p:txBody>
      </p:sp>
      <p:sp>
        <p:nvSpPr>
          <p:cNvPr id="17" name="TextBox 16"/>
          <p:cNvSpPr txBox="1"/>
          <p:nvPr/>
        </p:nvSpPr>
        <p:spPr>
          <a:xfrm>
            <a:off x="2438400" y="4876800"/>
            <a:ext cx="2308004" cy="1107996"/>
          </a:xfrm>
          <a:prstGeom prst="rect">
            <a:avLst/>
          </a:prstGeom>
          <a:noFill/>
        </p:spPr>
        <p:txBody>
          <a:bodyPr wrap="none" rtlCol="0">
            <a:spAutoFit/>
          </a:bodyPr>
          <a:lstStyle/>
          <a:p>
            <a:r>
              <a:rPr lang="en-US" sz="6600" b="1" dirty="0" smtClean="0">
                <a:solidFill>
                  <a:schemeClr val="bg1">
                    <a:lumMod val="75000"/>
                  </a:schemeClr>
                </a:solidFill>
              </a:rPr>
              <a:t>TASKS</a:t>
            </a:r>
            <a:endParaRPr lang="en-US" sz="6600" b="1" dirty="0">
              <a:solidFill>
                <a:schemeClr val="bg1">
                  <a:lumMod val="75000"/>
                </a:schemeClr>
              </a:solidFill>
            </a:endParaRPr>
          </a:p>
        </p:txBody>
      </p:sp>
      <p:sp>
        <p:nvSpPr>
          <p:cNvPr id="18" name="TextBox 17"/>
          <p:cNvSpPr txBox="1"/>
          <p:nvPr/>
        </p:nvSpPr>
        <p:spPr>
          <a:xfrm>
            <a:off x="6934200" y="4073604"/>
            <a:ext cx="2308004" cy="1107996"/>
          </a:xfrm>
          <a:prstGeom prst="rect">
            <a:avLst/>
          </a:prstGeom>
          <a:noFill/>
        </p:spPr>
        <p:txBody>
          <a:bodyPr wrap="none" rtlCol="0">
            <a:spAutoFit/>
          </a:bodyPr>
          <a:lstStyle/>
          <a:p>
            <a:r>
              <a:rPr lang="en-US" sz="6600" b="1" dirty="0" smtClean="0">
                <a:solidFill>
                  <a:schemeClr val="bg1">
                    <a:lumMod val="75000"/>
                  </a:schemeClr>
                </a:solidFill>
              </a:rPr>
              <a:t>TASKS</a:t>
            </a:r>
            <a:endParaRPr lang="en-US" sz="6600" b="1" dirty="0">
              <a:solidFill>
                <a:schemeClr val="bg1">
                  <a:lumMod val="75000"/>
                </a:schemeClr>
              </a:solidFill>
            </a:endParaRPr>
          </a:p>
        </p:txBody>
      </p:sp>
      <p:sp>
        <p:nvSpPr>
          <p:cNvPr id="19" name="TextBox 18"/>
          <p:cNvSpPr txBox="1"/>
          <p:nvPr/>
        </p:nvSpPr>
        <p:spPr>
          <a:xfrm>
            <a:off x="3864196" y="2209800"/>
            <a:ext cx="2308004" cy="1107996"/>
          </a:xfrm>
          <a:prstGeom prst="rect">
            <a:avLst/>
          </a:prstGeom>
          <a:noFill/>
        </p:spPr>
        <p:txBody>
          <a:bodyPr wrap="none" rtlCol="0">
            <a:spAutoFit/>
          </a:bodyPr>
          <a:lstStyle/>
          <a:p>
            <a:r>
              <a:rPr lang="en-US" sz="6600" b="1" dirty="0" smtClean="0">
                <a:solidFill>
                  <a:schemeClr val="bg1">
                    <a:lumMod val="75000"/>
                  </a:schemeClr>
                </a:solidFill>
              </a:rPr>
              <a:t>TASKS</a:t>
            </a:r>
            <a:endParaRPr lang="en-US" sz="6600" b="1" dirty="0">
              <a:solidFill>
                <a:schemeClr val="bg1">
                  <a:lumMod val="75000"/>
                </a:schemeClr>
              </a:solidFill>
            </a:endParaRPr>
          </a:p>
        </p:txBody>
      </p:sp>
    </p:spTree>
    <p:extLst>
      <p:ext uri="{BB962C8B-B14F-4D97-AF65-F5344CB8AC3E}">
        <p14:creationId xmlns:p14="http://schemas.microsoft.com/office/powerpoint/2010/main" val="3245534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Complexity</a:t>
            </a:r>
            <a:endParaRPr lang="en-US" dirty="0"/>
          </a:p>
        </p:txBody>
      </p:sp>
      <p:sp>
        <p:nvSpPr>
          <p:cNvPr id="3" name="Content Placeholder 2"/>
          <p:cNvSpPr>
            <a:spLocks noGrp="1"/>
          </p:cNvSpPr>
          <p:nvPr>
            <p:ph idx="1"/>
          </p:nvPr>
        </p:nvSpPr>
        <p:spPr/>
        <p:txBody>
          <a:bodyPr>
            <a:normAutofit/>
          </a:bodyPr>
          <a:lstStyle/>
          <a:p>
            <a:r>
              <a:rPr lang="en-US" dirty="0" smtClean="0"/>
              <a:t>Creating Agent Teams is NP-Hard</a:t>
            </a:r>
          </a:p>
          <a:p>
            <a:pPr marL="0" indent="0">
              <a:buNone/>
            </a:pPr>
            <a:r>
              <a:rPr lang="en-US" sz="1800" dirty="0" smtClean="0"/>
              <a:t>        </a:t>
            </a:r>
            <a:r>
              <a:rPr lang="en-US" sz="1800" dirty="0" err="1" smtClean="0"/>
              <a:t>Okimoto</a:t>
            </a:r>
            <a:r>
              <a:rPr lang="en-US" sz="1800" dirty="0" smtClean="0"/>
              <a:t>, </a:t>
            </a:r>
            <a:r>
              <a:rPr lang="en-US" sz="1800" dirty="0" err="1" smtClean="0"/>
              <a:t>Schwind</a:t>
            </a:r>
            <a:r>
              <a:rPr lang="en-US" sz="1800" dirty="0" smtClean="0"/>
              <a:t>, Clement, </a:t>
            </a:r>
            <a:r>
              <a:rPr lang="en-US" sz="1800" dirty="0" err="1" smtClean="0"/>
              <a:t>Inoue,Marquis</a:t>
            </a:r>
            <a:r>
              <a:rPr lang="en-US" sz="1800" dirty="0" smtClean="0"/>
              <a:t>; </a:t>
            </a:r>
            <a:r>
              <a:rPr lang="en-US" sz="1800" b="1" dirty="0" smtClean="0"/>
              <a:t>How </a:t>
            </a:r>
            <a:r>
              <a:rPr lang="en-US" sz="1800" b="1" dirty="0"/>
              <a:t>to Form a </a:t>
            </a:r>
            <a:r>
              <a:rPr lang="en-US" sz="1800" b="1" dirty="0" smtClean="0"/>
              <a:t>Task-Oriented</a:t>
            </a:r>
          </a:p>
          <a:p>
            <a:pPr marL="0" indent="0">
              <a:buNone/>
            </a:pPr>
            <a:r>
              <a:rPr lang="en-US" sz="1800" b="1" dirty="0"/>
              <a:t> </a:t>
            </a:r>
            <a:r>
              <a:rPr lang="en-US" sz="1800" b="1" dirty="0" smtClean="0"/>
              <a:t>       Robust Team</a:t>
            </a:r>
            <a:r>
              <a:rPr lang="en-US" sz="1800" dirty="0" smtClean="0"/>
              <a:t>, </a:t>
            </a:r>
            <a:r>
              <a:rPr lang="en-US" sz="1800" dirty="0"/>
              <a:t>Proceedings of the 14th </a:t>
            </a:r>
            <a:r>
              <a:rPr lang="en-US" sz="1800" dirty="0" smtClean="0"/>
              <a:t>International Conference </a:t>
            </a:r>
            <a:r>
              <a:rPr lang="en-US" sz="1800" dirty="0"/>
              <a:t>on </a:t>
            </a:r>
            <a:r>
              <a:rPr lang="en-US" sz="1800" dirty="0" smtClean="0"/>
              <a:t>Autonomous</a:t>
            </a:r>
          </a:p>
          <a:p>
            <a:pPr marL="0" indent="0">
              <a:buNone/>
            </a:pPr>
            <a:r>
              <a:rPr lang="en-US" sz="1800" dirty="0"/>
              <a:t> </a:t>
            </a:r>
            <a:r>
              <a:rPr lang="en-US" sz="1800" dirty="0" smtClean="0"/>
              <a:t>       </a:t>
            </a:r>
            <a:r>
              <a:rPr lang="en-US" sz="1800" dirty="0"/>
              <a:t>Agents and </a:t>
            </a:r>
            <a:r>
              <a:rPr lang="en-US" sz="1800" dirty="0" err="1" smtClean="0"/>
              <a:t>Multiagent</a:t>
            </a:r>
            <a:r>
              <a:rPr lang="en-US" sz="1800" dirty="0"/>
              <a:t> </a:t>
            </a:r>
            <a:r>
              <a:rPr lang="en-US" sz="1800" dirty="0" smtClean="0"/>
              <a:t>Systems </a:t>
            </a:r>
            <a:r>
              <a:rPr lang="en-US" sz="1800" dirty="0"/>
              <a:t>(AAMAS 2015)</a:t>
            </a:r>
          </a:p>
          <a:p>
            <a:r>
              <a:rPr lang="en-US" dirty="0" smtClean="0"/>
              <a:t>That is not Good</a:t>
            </a:r>
          </a:p>
          <a:p>
            <a:r>
              <a:rPr lang="en-US" dirty="0" smtClean="0"/>
              <a:t>Now there are nice results on DEVS reachability</a:t>
            </a:r>
          </a:p>
          <a:p>
            <a:pPr lvl="2"/>
            <a:r>
              <a:rPr lang="en-US" sz="1600" dirty="0"/>
              <a:t>M.H. Hwang and B.P. Zeigler, </a:t>
            </a:r>
            <a:r>
              <a:rPr lang="en-US" sz="1600" b="1" dirty="0" smtClean="0"/>
              <a:t>Reachability </a:t>
            </a:r>
            <a:r>
              <a:rPr lang="en-US" sz="1600" b="1" dirty="0"/>
              <a:t>Graph of Finite and Deterministic DEVS </a:t>
            </a:r>
            <a:r>
              <a:rPr lang="en-US" sz="1600" b="1" dirty="0" smtClean="0"/>
              <a:t>Networks</a:t>
            </a:r>
            <a:r>
              <a:rPr lang="en-US" sz="1600" b="1" dirty="0"/>
              <a:t> </a:t>
            </a:r>
            <a:r>
              <a:rPr lang="en-US" sz="1600" dirty="0" smtClean="0"/>
              <a:t>; </a:t>
            </a:r>
            <a:r>
              <a:rPr lang="en-US" sz="1600" i="1" dirty="0"/>
              <a:t>IEEE Transactions on Automation Science and Engineering</a:t>
            </a:r>
            <a:r>
              <a:rPr lang="en-US" sz="1600" dirty="0"/>
              <a:t>, Volume 6, Issue 3, 2009, pp. 454–467</a:t>
            </a:r>
          </a:p>
        </p:txBody>
      </p:sp>
    </p:spTree>
    <p:extLst>
      <p:ext uri="{BB962C8B-B14F-4D97-AF65-F5344CB8AC3E}">
        <p14:creationId xmlns:p14="http://schemas.microsoft.com/office/powerpoint/2010/main" val="3836045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Bit more Complexity</a:t>
            </a:r>
            <a:endParaRPr lang="en-US" dirty="0"/>
          </a:p>
        </p:txBody>
      </p:sp>
      <p:sp>
        <p:nvSpPr>
          <p:cNvPr id="3" name="Content Placeholder 2"/>
          <p:cNvSpPr>
            <a:spLocks noGrp="1"/>
          </p:cNvSpPr>
          <p:nvPr>
            <p:ph idx="1"/>
          </p:nvPr>
        </p:nvSpPr>
        <p:spPr/>
        <p:txBody>
          <a:bodyPr>
            <a:normAutofit/>
          </a:bodyPr>
          <a:lstStyle/>
          <a:p>
            <a:r>
              <a:rPr lang="en-US" dirty="0" smtClean="0"/>
              <a:t>Recent work</a:t>
            </a:r>
          </a:p>
          <a:p>
            <a:pPr lvl="1"/>
            <a:r>
              <a:rPr lang="en-US" dirty="0" smtClean="0"/>
              <a:t>Rational time advance and model correctness</a:t>
            </a:r>
          </a:p>
          <a:p>
            <a:pPr lvl="2"/>
            <a:r>
              <a:rPr lang="en-US" sz="1600" dirty="0" smtClean="0"/>
              <a:t>Wainer, </a:t>
            </a:r>
            <a:r>
              <a:rPr lang="en-US" sz="1600" dirty="0" err="1" smtClean="0"/>
              <a:t>Saadawi</a:t>
            </a:r>
            <a:r>
              <a:rPr lang="en-US" sz="1600" dirty="0" smtClean="0"/>
              <a:t> “ Principles of Discrete Event System Specification model verification”, Transactions of the Society of Modeling and Simulation International 89(1) 41-67</a:t>
            </a:r>
          </a:p>
          <a:p>
            <a:pPr lvl="1"/>
            <a:r>
              <a:rPr lang="en-US" dirty="0" smtClean="0"/>
              <a:t>Irrational Time advance </a:t>
            </a:r>
            <a:r>
              <a:rPr lang="en-US" dirty="0"/>
              <a:t>and model correctness</a:t>
            </a:r>
          </a:p>
          <a:p>
            <a:pPr lvl="2"/>
            <a:r>
              <a:rPr lang="en-US" sz="2000" dirty="0"/>
              <a:t>Monday, 4 April 2016 </a:t>
            </a:r>
            <a:endParaRPr lang="en-US" sz="2000" dirty="0" smtClean="0"/>
          </a:p>
          <a:p>
            <a:pPr lvl="2"/>
            <a:r>
              <a:rPr lang="en-US" sz="2000" dirty="0" smtClean="0"/>
              <a:t>Session </a:t>
            </a:r>
            <a:r>
              <a:rPr lang="en-US" sz="2000" dirty="0"/>
              <a:t>TMS 1A 1030 – 1200 Room: Santa Rosa Chair: Hans </a:t>
            </a:r>
            <a:r>
              <a:rPr lang="en-US" sz="2000" dirty="0" err="1"/>
              <a:t>Vangheluwe</a:t>
            </a:r>
            <a:r>
              <a:rPr lang="en-US" sz="2000" dirty="0"/>
              <a:t> </a:t>
            </a:r>
            <a:endParaRPr lang="en-US" sz="2000" dirty="0" smtClean="0"/>
          </a:p>
          <a:p>
            <a:pPr lvl="2"/>
            <a:r>
              <a:rPr lang="en-US" sz="2000" i="1" dirty="0" smtClean="0"/>
              <a:t>An </a:t>
            </a:r>
            <a:r>
              <a:rPr lang="en-US" sz="2000" i="1" dirty="0"/>
              <a:t>Advanced Data Type with Irrational Numbers to Implement Time in DEVS Simulator (</a:t>
            </a:r>
            <a:r>
              <a:rPr lang="en-US" sz="2000" i="1" dirty="0" err="1"/>
              <a:t>Damián</a:t>
            </a:r>
            <a:r>
              <a:rPr lang="en-US" sz="2000" i="1" dirty="0"/>
              <a:t> </a:t>
            </a:r>
            <a:r>
              <a:rPr lang="en-US" sz="2000" i="1" dirty="0" err="1"/>
              <a:t>Vicino</a:t>
            </a:r>
            <a:r>
              <a:rPr lang="en-US" sz="2000" i="1" dirty="0"/>
              <a:t>, Olivier </a:t>
            </a:r>
            <a:r>
              <a:rPr lang="en-US" sz="2000" i="1" dirty="0" err="1"/>
              <a:t>Dalle</a:t>
            </a:r>
            <a:r>
              <a:rPr lang="en-US" sz="2000" i="1" dirty="0"/>
              <a:t> and Gabriel Wainer) </a:t>
            </a:r>
            <a:r>
              <a:rPr lang="en-US" dirty="0"/>
              <a:t>	</a:t>
            </a:r>
          </a:p>
          <a:p>
            <a:pPr lvl="2"/>
            <a:endParaRPr lang="en-US" dirty="0"/>
          </a:p>
        </p:txBody>
      </p:sp>
    </p:spTree>
    <p:extLst>
      <p:ext uri="{BB962C8B-B14F-4D97-AF65-F5344CB8AC3E}">
        <p14:creationId xmlns:p14="http://schemas.microsoft.com/office/powerpoint/2010/main" val="41200053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Sim References</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t>Bernard </a:t>
            </a:r>
            <a:r>
              <a:rPr lang="en-US" i="1" dirty="0"/>
              <a:t>Zeigler (1976). Theory of Modeling and Simulation (first ed.). Wiley </a:t>
            </a:r>
            <a:r>
              <a:rPr lang="en-US" i="1" dirty="0" err="1"/>
              <a:t>Interscience</a:t>
            </a:r>
            <a:r>
              <a:rPr lang="en-US" i="1" dirty="0"/>
              <a:t>, New York. </a:t>
            </a:r>
            <a:endParaRPr lang="en-US" dirty="0"/>
          </a:p>
          <a:p>
            <a:r>
              <a:rPr lang="en-US" i="1" dirty="0" smtClean="0"/>
              <a:t>Gabriel </a:t>
            </a:r>
            <a:r>
              <a:rPr lang="en-US" i="1" dirty="0"/>
              <a:t>A. Wainer (2009). Discrete-Event Modeling and Simulation: A Practitioner's Approach (first ed.). CRC Press</a:t>
            </a:r>
            <a:r>
              <a:rPr lang="en-US" i="1" dirty="0" smtClean="0"/>
              <a:t>.</a:t>
            </a:r>
            <a:r>
              <a:rPr lang="en-US" dirty="0" smtClean="0"/>
              <a:t> </a:t>
            </a:r>
            <a:endParaRPr lang="en-US" dirty="0"/>
          </a:p>
          <a:p>
            <a:r>
              <a:rPr lang="en-US" i="1" dirty="0" smtClean="0"/>
              <a:t>Gabriel </a:t>
            </a:r>
            <a:r>
              <a:rPr lang="en-US" i="1" dirty="0"/>
              <a:t>A. Wainer and Pieter </a:t>
            </a:r>
            <a:r>
              <a:rPr lang="en-US" i="1" dirty="0" err="1"/>
              <a:t>Mosterman</a:t>
            </a:r>
            <a:r>
              <a:rPr lang="en-US" i="1" dirty="0"/>
              <a:t> Eds. (2010). Discrete-Event Modeling and Simulation: Theory and Applications (first ed.). CRC Press</a:t>
            </a:r>
            <a:r>
              <a:rPr lang="en-US" i="1" dirty="0" smtClean="0"/>
              <a:t>.</a:t>
            </a:r>
            <a:endParaRPr lang="en-US" dirty="0"/>
          </a:p>
          <a:p>
            <a:r>
              <a:rPr lang="en-US" i="1" dirty="0" smtClean="0"/>
              <a:t>Saurabh </a:t>
            </a:r>
            <a:r>
              <a:rPr lang="en-US" i="1" dirty="0"/>
              <a:t>Mittal and Jose L. Risco Martin (2013). </a:t>
            </a:r>
            <a:r>
              <a:rPr lang="en-US" i="1" dirty="0" err="1"/>
              <a:t>Netcentric</a:t>
            </a:r>
            <a:r>
              <a:rPr lang="en-US" i="1" dirty="0"/>
              <a:t> System of Systems Engineering with DEVS Unified Process (first ed.). CRC Press</a:t>
            </a:r>
            <a:r>
              <a:rPr lang="en-US" i="1" dirty="0" smtClean="0"/>
              <a:t>.</a:t>
            </a:r>
            <a:endParaRPr lang="en-US" dirty="0"/>
          </a:p>
          <a:p>
            <a:endParaRPr lang="en-US" dirty="0"/>
          </a:p>
        </p:txBody>
      </p:sp>
    </p:spTree>
    <p:extLst>
      <p:ext uri="{BB962C8B-B14F-4D97-AF65-F5344CB8AC3E}">
        <p14:creationId xmlns:p14="http://schemas.microsoft.com/office/powerpoint/2010/main" val="1401966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Type Detour (Philosophical Anthropomorphic Categories)</a:t>
            </a:r>
            <a:endParaRPr lang="en-US" dirty="0"/>
          </a:p>
        </p:txBody>
      </p:sp>
      <p:sp>
        <p:nvSpPr>
          <p:cNvPr id="3" name="Content Placeholder 2"/>
          <p:cNvSpPr>
            <a:spLocks noGrp="1"/>
          </p:cNvSpPr>
          <p:nvPr>
            <p:ph idx="1"/>
          </p:nvPr>
        </p:nvSpPr>
        <p:spPr>
          <a:xfrm>
            <a:off x="457200" y="1981200"/>
            <a:ext cx="8229600" cy="4495800"/>
          </a:xfrm>
        </p:spPr>
        <p:txBody>
          <a:bodyPr>
            <a:normAutofit fontScale="92500" lnSpcReduction="20000"/>
          </a:bodyPr>
          <a:lstStyle/>
          <a:p>
            <a:r>
              <a:rPr lang="en-US" dirty="0" smtClean="0"/>
              <a:t>Deterministic and Isolated [special purpose]</a:t>
            </a:r>
          </a:p>
          <a:p>
            <a:r>
              <a:rPr lang="en-US" dirty="0" smtClean="0"/>
              <a:t>Non-Deterministic and Isolated [special purpose but lots of management overhead]</a:t>
            </a:r>
          </a:p>
          <a:p>
            <a:endParaRPr lang="en-US" dirty="0"/>
          </a:p>
          <a:p>
            <a:r>
              <a:rPr lang="en-US" dirty="0" smtClean="0"/>
              <a:t>Deterministic and Distributed [Simulation Markup Languages / Custom since later on discussion of Task Characteristics / Goals]</a:t>
            </a:r>
          </a:p>
          <a:p>
            <a:r>
              <a:rPr lang="en-US" dirty="0" smtClean="0"/>
              <a:t>Non-Deterministic and Distributed [interoperability and complex task management for Task data distribution]</a:t>
            </a:r>
            <a:endParaRPr lang="en-US" dirty="0"/>
          </a:p>
        </p:txBody>
      </p:sp>
    </p:spTree>
    <p:extLst>
      <p:ext uri="{BB962C8B-B14F-4D97-AF65-F5344CB8AC3E}">
        <p14:creationId xmlns:p14="http://schemas.microsoft.com/office/powerpoint/2010/main" val="5606243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Geometry for Sensor Input for Tasks</a:t>
            </a:r>
            <a:endParaRPr lang="en-US" dirty="0"/>
          </a:p>
        </p:txBody>
      </p:sp>
      <p:sp>
        <p:nvSpPr>
          <p:cNvPr id="3" name="Content Placeholder 2"/>
          <p:cNvSpPr>
            <a:spLocks noGrp="1"/>
          </p:cNvSpPr>
          <p:nvPr>
            <p:ph idx="1"/>
          </p:nvPr>
        </p:nvSpPr>
        <p:spPr/>
        <p:txBody>
          <a:bodyPr/>
          <a:lstStyle/>
          <a:p>
            <a:r>
              <a:rPr lang="en-US" dirty="0" smtClean="0"/>
              <a:t>Naturally, tasks don’t have to have ties to geometry</a:t>
            </a:r>
          </a:p>
          <a:p>
            <a:pPr lvl="1"/>
            <a:r>
              <a:rPr lang="en-US" dirty="0" smtClean="0"/>
              <a:t> Simple tasks for agent simulations</a:t>
            </a:r>
          </a:p>
          <a:p>
            <a:pPr lvl="1"/>
            <a:r>
              <a:rPr lang="en-US" dirty="0" smtClean="0"/>
              <a:t>Helper sub tasks and helper sub-behaviors [discussed later]</a:t>
            </a:r>
          </a:p>
          <a:p>
            <a:pPr lvl="1"/>
            <a:endParaRPr lang="en-US" dirty="0"/>
          </a:p>
          <a:p>
            <a:pPr lvl="1"/>
            <a:r>
              <a:rPr lang="en-US" dirty="0" smtClean="0"/>
              <a:t>However, a parent task or behavior may benefit from geometry</a:t>
            </a:r>
            <a:endParaRPr lang="en-US" dirty="0"/>
          </a:p>
        </p:txBody>
      </p:sp>
    </p:spTree>
    <p:extLst>
      <p:ext uri="{BB962C8B-B14F-4D97-AF65-F5344CB8AC3E}">
        <p14:creationId xmlns:p14="http://schemas.microsoft.com/office/powerpoint/2010/main" val="3158909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do we need Human Factors and Task Analysis (some comments)</a:t>
            </a:r>
            <a:endParaRPr lang="en-US" dirty="0"/>
          </a:p>
        </p:txBody>
      </p:sp>
      <p:sp>
        <p:nvSpPr>
          <p:cNvPr id="3" name="Content Placeholder 2"/>
          <p:cNvSpPr>
            <a:spLocks noGrp="1"/>
          </p:cNvSpPr>
          <p:nvPr>
            <p:ph idx="1"/>
          </p:nvPr>
        </p:nvSpPr>
        <p:spPr>
          <a:xfrm>
            <a:off x="457200" y="1752600"/>
            <a:ext cx="8229600" cy="4373563"/>
          </a:xfrm>
        </p:spPr>
        <p:txBody>
          <a:bodyPr/>
          <a:lstStyle/>
          <a:p>
            <a:r>
              <a:rPr lang="en-US" dirty="0" smtClean="0"/>
              <a:t>Simulations are very complex</a:t>
            </a:r>
          </a:p>
          <a:p>
            <a:r>
              <a:rPr lang="en-US" dirty="0" smtClean="0"/>
              <a:t>Virtual Reality People</a:t>
            </a:r>
          </a:p>
          <a:p>
            <a:pPr lvl="1"/>
            <a:r>
              <a:rPr lang="en-US" dirty="0" smtClean="0"/>
              <a:t>Geometry [</a:t>
            </a:r>
            <a:r>
              <a:rPr lang="en-US" dirty="0" err="1" smtClean="0"/>
              <a:t>Keyframe</a:t>
            </a:r>
            <a:r>
              <a:rPr lang="en-US" dirty="0" smtClean="0"/>
              <a:t> animations]</a:t>
            </a:r>
          </a:p>
          <a:p>
            <a:pPr lvl="1"/>
            <a:r>
              <a:rPr lang="en-US" dirty="0" smtClean="0"/>
              <a:t>With task helpers</a:t>
            </a:r>
          </a:p>
          <a:p>
            <a:pPr lvl="1"/>
            <a:r>
              <a:rPr lang="en-US" dirty="0" smtClean="0"/>
              <a:t>Can be associated with Agents</a:t>
            </a:r>
          </a:p>
          <a:p>
            <a:pPr lvl="1"/>
            <a:r>
              <a:rPr lang="en-US" dirty="0" err="1" smtClean="0"/>
              <a:t>IoT</a:t>
            </a:r>
            <a:r>
              <a:rPr lang="en-US" dirty="0" smtClean="0"/>
              <a:t> simulations</a:t>
            </a:r>
          </a:p>
          <a:p>
            <a:pPr lvl="2"/>
            <a:r>
              <a:rPr lang="en-US" dirty="0" smtClean="0"/>
              <a:t>Training for human interaction</a:t>
            </a:r>
          </a:p>
          <a:p>
            <a:pPr lvl="2"/>
            <a:r>
              <a:rPr lang="en-US" dirty="0" smtClean="0"/>
              <a:t>AI [agents with attached tasks]</a:t>
            </a:r>
            <a:endParaRPr lang="en-US" dirty="0"/>
          </a:p>
        </p:txBody>
      </p:sp>
    </p:spTree>
    <p:extLst>
      <p:ext uri="{BB962C8B-B14F-4D97-AF65-F5344CB8AC3E}">
        <p14:creationId xmlns:p14="http://schemas.microsoft.com/office/powerpoint/2010/main" val="1674324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Management for Geometry</a:t>
            </a:r>
            <a:endParaRPr lang="en-US" dirty="0"/>
          </a:p>
        </p:txBody>
      </p:sp>
      <p:sp>
        <p:nvSpPr>
          <p:cNvPr id="3" name="Content Placeholder 2"/>
          <p:cNvSpPr>
            <a:spLocks noGrp="1"/>
          </p:cNvSpPr>
          <p:nvPr>
            <p:ph idx="1"/>
          </p:nvPr>
        </p:nvSpPr>
        <p:spPr>
          <a:xfrm>
            <a:off x="457200" y="2514600"/>
            <a:ext cx="8229600" cy="3611563"/>
          </a:xfrm>
        </p:spPr>
        <p:txBody>
          <a:bodyPr/>
          <a:lstStyle/>
          <a:p>
            <a:r>
              <a:rPr lang="en-US" dirty="0" smtClean="0"/>
              <a:t>Task domains</a:t>
            </a:r>
          </a:p>
          <a:p>
            <a:r>
              <a:rPr lang="en-US" dirty="0" smtClean="0"/>
              <a:t>Task Level of Detail</a:t>
            </a:r>
          </a:p>
          <a:p>
            <a:r>
              <a:rPr lang="en-US" dirty="0" smtClean="0"/>
              <a:t>Simulation Level of Detail</a:t>
            </a:r>
          </a:p>
          <a:p>
            <a:r>
              <a:rPr lang="en-US" dirty="0" smtClean="0"/>
              <a:t>Task Mapping to Level of Detail</a:t>
            </a:r>
          </a:p>
          <a:p>
            <a:r>
              <a:rPr lang="en-US" dirty="0" smtClean="0"/>
              <a:t>Map Task LOD and Sim LOD to Geometric LOD</a:t>
            </a:r>
            <a:endParaRPr lang="en-US" dirty="0"/>
          </a:p>
        </p:txBody>
      </p:sp>
    </p:spTree>
    <p:extLst>
      <p:ext uri="{BB962C8B-B14F-4D97-AF65-F5344CB8AC3E}">
        <p14:creationId xmlns:p14="http://schemas.microsoft.com/office/powerpoint/2010/main" val="1644238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Factors Introduction</a:t>
            </a:r>
            <a:endParaRPr lang="en-US" dirty="0"/>
          </a:p>
        </p:txBody>
      </p:sp>
      <p:sp>
        <p:nvSpPr>
          <p:cNvPr id="3" name="Rectangle 2"/>
          <p:cNvSpPr txBox="1">
            <a:spLocks noChangeArrowheads="1"/>
          </p:cNvSpPr>
          <p:nvPr/>
        </p:nvSpPr>
        <p:spPr>
          <a:xfrm>
            <a:off x="457200" y="1676400"/>
            <a:ext cx="8229600" cy="5181600"/>
          </a:xfrm>
          <a:prstGeom prst="rect">
            <a:avLst/>
          </a:prstGeom>
          <a:ln/>
        </p:spPr>
        <p:txBody>
          <a:bodyPr rIns="132080"/>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mtClean="0"/>
              <a:t>Task Characteristics + Hierarchical Simulations</a:t>
            </a:r>
          </a:p>
          <a:p>
            <a:pPr marL="782638" lvl="1"/>
            <a:r>
              <a:rPr lang="en-US" altLang="en-US" smtClean="0"/>
              <a:t>Similar to Task Goals from Human Factors perspective.</a:t>
            </a:r>
          </a:p>
          <a:p>
            <a:pPr marL="782638" lvl="1"/>
            <a:r>
              <a:rPr lang="en-US" altLang="en-US" smtClean="0"/>
              <a:t>Tasks designed for simulation interoperability</a:t>
            </a:r>
          </a:p>
          <a:p>
            <a:pPr marL="782638" lvl="1"/>
            <a:r>
              <a:rPr lang="en-US" altLang="en-US" smtClean="0"/>
              <a:t>Data</a:t>
            </a:r>
          </a:p>
          <a:p>
            <a:pPr marL="782638" lvl="1"/>
            <a:r>
              <a:rPr lang="en-US" altLang="en-US" smtClean="0"/>
              <a:t>Simulations are part of the task</a:t>
            </a:r>
          </a:p>
          <a:p>
            <a:pPr marL="1182688" lvl="2"/>
            <a:r>
              <a:rPr lang="en-US" altLang="en-US" smtClean="0"/>
              <a:t>Task pools / Simulation pools</a:t>
            </a:r>
          </a:p>
          <a:p>
            <a:pPr marL="1182688" lvl="2"/>
            <a:r>
              <a:rPr lang="en-US" altLang="en-US" smtClean="0"/>
              <a:t>Build up hierarchies from the pools</a:t>
            </a:r>
            <a:endParaRPr lang="en-US" altLang="en-US" dirty="0"/>
          </a:p>
        </p:txBody>
      </p:sp>
    </p:spTree>
    <p:extLst>
      <p:ext uri="{BB962C8B-B14F-4D97-AF65-F5344CB8AC3E}">
        <p14:creationId xmlns:p14="http://schemas.microsoft.com/office/powerpoint/2010/main" val="2915438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The Non-human entities to be discussed</a:t>
            </a:r>
          </a:p>
          <a:p>
            <a:pPr marL="0" indent="0" algn="ctr">
              <a:buNone/>
            </a:pPr>
            <a:endParaRPr lang="en-US" dirty="0"/>
          </a:p>
          <a:p>
            <a:pPr marL="0" indent="0" algn="ctr">
              <a:buNone/>
            </a:pPr>
            <a:r>
              <a:rPr lang="en-US" dirty="0" smtClean="0"/>
              <a:t>Virtual Environments</a:t>
            </a:r>
          </a:p>
          <a:p>
            <a:pPr marL="0" indent="0" algn="ctr">
              <a:buNone/>
            </a:pPr>
            <a:r>
              <a:rPr lang="en-US" dirty="0" smtClean="0"/>
              <a:t>Human Factors</a:t>
            </a:r>
          </a:p>
          <a:p>
            <a:pPr marL="0" indent="0" algn="ctr">
              <a:buNone/>
            </a:pPr>
            <a:r>
              <a:rPr lang="en-US" dirty="0" smtClean="0"/>
              <a:t>Extraordinarily Complex Simulations</a:t>
            </a:r>
          </a:p>
        </p:txBody>
      </p:sp>
    </p:spTree>
    <p:extLst>
      <p:ext uri="{BB962C8B-B14F-4D97-AF65-F5344CB8AC3E}">
        <p14:creationId xmlns:p14="http://schemas.microsoft.com/office/powerpoint/2010/main" val="4056129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Analysis</a:t>
            </a:r>
            <a:endParaRPr lang="en-US" dirty="0"/>
          </a:p>
        </p:txBody>
      </p:sp>
      <p:sp>
        <p:nvSpPr>
          <p:cNvPr id="3" name="Content Placeholder 2"/>
          <p:cNvSpPr>
            <a:spLocks noGrp="1"/>
          </p:cNvSpPr>
          <p:nvPr>
            <p:ph idx="1"/>
          </p:nvPr>
        </p:nvSpPr>
        <p:spPr>
          <a:xfrm>
            <a:off x="457200" y="2133600"/>
            <a:ext cx="8229600" cy="4038599"/>
          </a:xfrm>
        </p:spPr>
        <p:txBody>
          <a:bodyPr>
            <a:normAutofit fontScale="92500" lnSpcReduction="10000"/>
          </a:bodyPr>
          <a:lstStyle/>
          <a:p>
            <a:r>
              <a:rPr lang="en-US" dirty="0" smtClean="0"/>
              <a:t>Task Characteristics</a:t>
            </a:r>
          </a:p>
          <a:p>
            <a:r>
              <a:rPr lang="en-US" dirty="0" smtClean="0"/>
              <a:t>Task Goals</a:t>
            </a:r>
          </a:p>
          <a:p>
            <a:r>
              <a:rPr lang="en-US" dirty="0" smtClean="0"/>
              <a:t>Hybrid</a:t>
            </a:r>
          </a:p>
          <a:p>
            <a:pPr marL="0" indent="0" algn="ctr">
              <a:buNone/>
            </a:pPr>
            <a:r>
              <a:rPr lang="en-US" dirty="0" smtClean="0"/>
              <a:t>Task Characteristics and Task Goals</a:t>
            </a:r>
          </a:p>
          <a:p>
            <a:pPr marL="0" indent="0" algn="ctr">
              <a:buNone/>
            </a:pPr>
            <a:r>
              <a:rPr lang="en-US" dirty="0" smtClean="0"/>
              <a:t>Are equivalent for Task Analysis</a:t>
            </a:r>
          </a:p>
          <a:p>
            <a:pPr marL="0" indent="0" algn="ctr">
              <a:buNone/>
            </a:pPr>
            <a:endParaRPr lang="en-US" dirty="0"/>
          </a:p>
          <a:p>
            <a:pPr marL="0" indent="0" algn="ctr">
              <a:buNone/>
            </a:pPr>
            <a:r>
              <a:rPr lang="en-US" dirty="0" smtClean="0"/>
              <a:t>I fold in Goals to facilitate hierarchical and sequences analysis especially for interoperability</a:t>
            </a:r>
            <a:endParaRPr lang="en-US" dirty="0"/>
          </a:p>
        </p:txBody>
      </p:sp>
    </p:spTree>
    <p:extLst>
      <p:ext uri="{BB962C8B-B14F-4D97-AF65-F5344CB8AC3E}">
        <p14:creationId xmlns:p14="http://schemas.microsoft.com/office/powerpoint/2010/main" val="840115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Task Characteristics</a:t>
            </a:r>
            <a:endParaRPr lang="en-US" dirty="0"/>
          </a:p>
        </p:txBody>
      </p:sp>
      <p:sp>
        <p:nvSpPr>
          <p:cNvPr id="3" name="Content Placeholder 2"/>
          <p:cNvSpPr>
            <a:spLocks noGrp="1"/>
          </p:cNvSpPr>
          <p:nvPr>
            <p:ph idx="1"/>
          </p:nvPr>
        </p:nvSpPr>
        <p:spPr>
          <a:xfrm>
            <a:off x="457200" y="1447800"/>
            <a:ext cx="8229600" cy="5029200"/>
          </a:xfrm>
        </p:spPr>
        <p:txBody>
          <a:bodyPr>
            <a:normAutofit fontScale="92500" lnSpcReduction="10000"/>
          </a:bodyPr>
          <a:lstStyle/>
          <a:p>
            <a:r>
              <a:rPr lang="en-US" dirty="0" smtClean="0"/>
              <a:t>Lets talk about simulation behaviors</a:t>
            </a:r>
          </a:p>
          <a:p>
            <a:pPr lvl="1"/>
            <a:r>
              <a:rPr lang="en-US" dirty="0" smtClean="0"/>
              <a:t>Described by behavior types similar to Task Types</a:t>
            </a:r>
          </a:p>
          <a:p>
            <a:pPr lvl="1"/>
            <a:r>
              <a:rPr lang="en-US" dirty="0" smtClean="0"/>
              <a:t>Simulation behaviors live in a “black box”</a:t>
            </a:r>
          </a:p>
          <a:p>
            <a:pPr lvl="2"/>
            <a:r>
              <a:rPr lang="en-US" dirty="0" smtClean="0"/>
              <a:t>Specific problem domain or general problem domain</a:t>
            </a:r>
          </a:p>
          <a:p>
            <a:pPr lvl="2"/>
            <a:r>
              <a:rPr lang="en-US" dirty="0" smtClean="0"/>
              <a:t>Hierarchical problem domain or distributed problem domain</a:t>
            </a:r>
          </a:p>
          <a:p>
            <a:pPr lvl="2"/>
            <a:r>
              <a:rPr lang="en-US" dirty="0" smtClean="0"/>
              <a:t>As simulation behaviors become interactive and/or more complex then interoperability issues occur</a:t>
            </a:r>
          </a:p>
          <a:p>
            <a:pPr lvl="2"/>
            <a:r>
              <a:rPr lang="en-US" dirty="0" smtClean="0"/>
              <a:t>With or without VE’s, sensors (DAQ / speech / goggles / </a:t>
            </a:r>
            <a:r>
              <a:rPr lang="en-US" dirty="0" err="1" smtClean="0"/>
              <a:t>IoT</a:t>
            </a:r>
            <a:r>
              <a:rPr lang="en-US" dirty="0" smtClean="0"/>
              <a:t>)</a:t>
            </a:r>
          </a:p>
          <a:p>
            <a:pPr lvl="1"/>
            <a:r>
              <a:rPr lang="en-US" dirty="0" smtClean="0"/>
              <a:t>Tactics, techniques and procedures for Simulation modeling and execution in one problem domain can complicate interoperability or even worse, interfere with interoperability</a:t>
            </a:r>
            <a:endParaRPr lang="en-US" dirty="0"/>
          </a:p>
        </p:txBody>
      </p:sp>
    </p:spTree>
    <p:extLst>
      <p:ext uri="{BB962C8B-B14F-4D97-AF65-F5344CB8AC3E}">
        <p14:creationId xmlns:p14="http://schemas.microsoft.com/office/powerpoint/2010/main" val="26930305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Task Characteristics</a:t>
            </a:r>
            <a:endParaRPr lang="en-US" dirty="0"/>
          </a:p>
        </p:txBody>
      </p:sp>
      <p:sp>
        <p:nvSpPr>
          <p:cNvPr id="3" name="Content Placeholder 2"/>
          <p:cNvSpPr>
            <a:spLocks noGrp="1"/>
          </p:cNvSpPr>
          <p:nvPr>
            <p:ph idx="1"/>
          </p:nvPr>
        </p:nvSpPr>
        <p:spPr>
          <a:xfrm>
            <a:off x="457200" y="1600200"/>
            <a:ext cx="8229600" cy="4876800"/>
          </a:xfrm>
        </p:spPr>
        <p:txBody>
          <a:bodyPr>
            <a:normAutofit fontScale="92500"/>
          </a:bodyPr>
          <a:lstStyle/>
          <a:p>
            <a:r>
              <a:rPr lang="en-US" dirty="0" smtClean="0"/>
              <a:t>Characteristics of Task / Behavior</a:t>
            </a:r>
          </a:p>
          <a:p>
            <a:r>
              <a:rPr lang="en-US" dirty="0" smtClean="0"/>
              <a:t>Coupling to other behaviors and task / behavior sequences</a:t>
            </a:r>
          </a:p>
          <a:p>
            <a:r>
              <a:rPr lang="en-US" dirty="0" smtClean="0"/>
              <a:t>Coupling management</a:t>
            </a:r>
          </a:p>
          <a:p>
            <a:r>
              <a:rPr lang="en-US" dirty="0" smtClean="0"/>
              <a:t>Goals and Goals coupling</a:t>
            </a:r>
          </a:p>
          <a:p>
            <a:r>
              <a:rPr lang="en-US" dirty="0" smtClean="0"/>
              <a:t>Failure management</a:t>
            </a:r>
          </a:p>
          <a:p>
            <a:r>
              <a:rPr lang="en-US" dirty="0" smtClean="0"/>
              <a:t>Input / Output</a:t>
            </a:r>
          </a:p>
          <a:p>
            <a:pPr lvl="1"/>
            <a:r>
              <a:rPr lang="en-US" dirty="0" smtClean="0"/>
              <a:t>DAQ / State (management) / anthropomorphic [beep, beep,… flash your goggles, play punk rock music,…]</a:t>
            </a:r>
            <a:endParaRPr lang="en-US" dirty="0"/>
          </a:p>
        </p:txBody>
      </p:sp>
    </p:spTree>
    <p:extLst>
      <p:ext uri="{BB962C8B-B14F-4D97-AF65-F5344CB8AC3E}">
        <p14:creationId xmlns:p14="http://schemas.microsoft.com/office/powerpoint/2010/main" val="28145402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Characteristics of Task / </a:t>
            </a:r>
            <a:r>
              <a:rPr lang="en-US" dirty="0" smtClean="0"/>
              <a:t>Behavior</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t>Suppose it is an Arduino Board</a:t>
            </a:r>
          </a:p>
          <a:p>
            <a:pPr lvl="1"/>
            <a:r>
              <a:rPr lang="en-US" dirty="0" smtClean="0"/>
              <a:t>Electrical characteristics</a:t>
            </a:r>
          </a:p>
          <a:p>
            <a:r>
              <a:rPr lang="en-US" dirty="0" smtClean="0"/>
              <a:t>Suppose it is a Drone</a:t>
            </a:r>
          </a:p>
          <a:p>
            <a:pPr lvl="1"/>
            <a:r>
              <a:rPr lang="en-US" dirty="0" smtClean="0"/>
              <a:t>Lift and drag coefficients</a:t>
            </a:r>
          </a:p>
          <a:p>
            <a:pPr lvl="1"/>
            <a:r>
              <a:rPr lang="en-US" dirty="0" err="1" smtClean="0"/>
              <a:t>Navier</a:t>
            </a:r>
            <a:r>
              <a:rPr lang="en-US" dirty="0" smtClean="0"/>
              <a:t>-Stokes model</a:t>
            </a:r>
          </a:p>
          <a:p>
            <a:pPr lvl="1"/>
            <a:r>
              <a:rPr lang="en-US" dirty="0" smtClean="0"/>
              <a:t>Memetic or FEM discretization</a:t>
            </a:r>
          </a:p>
          <a:p>
            <a:r>
              <a:rPr lang="en-US" dirty="0" smtClean="0"/>
              <a:t>Suppose it is a MathML object</a:t>
            </a:r>
          </a:p>
          <a:p>
            <a:pPr lvl="1"/>
            <a:r>
              <a:rPr lang="en-US" dirty="0" smtClean="0"/>
              <a:t>Category of equation</a:t>
            </a:r>
          </a:p>
          <a:p>
            <a:r>
              <a:rPr lang="en-US" dirty="0" smtClean="0"/>
              <a:t>Human Task [turn on light, operate lever]</a:t>
            </a:r>
          </a:p>
          <a:p>
            <a:pPr lvl="1"/>
            <a:r>
              <a:rPr lang="en-US" dirty="0" smtClean="0"/>
              <a:t>Training versus non-training</a:t>
            </a:r>
          </a:p>
          <a:p>
            <a:endParaRPr lang="en-US" dirty="0"/>
          </a:p>
        </p:txBody>
      </p:sp>
    </p:spTree>
    <p:extLst>
      <p:ext uri="{BB962C8B-B14F-4D97-AF65-F5344CB8AC3E}">
        <p14:creationId xmlns:p14="http://schemas.microsoft.com/office/powerpoint/2010/main" val="1753248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characteristics</a:t>
            </a:r>
            <a:endParaRPr lang="en-US" dirty="0"/>
          </a:p>
        </p:txBody>
      </p:sp>
      <p:sp>
        <p:nvSpPr>
          <p:cNvPr id="3" name="Content Placeholder 2"/>
          <p:cNvSpPr>
            <a:spLocks noGrp="1"/>
          </p:cNvSpPr>
          <p:nvPr>
            <p:ph idx="1"/>
          </p:nvPr>
        </p:nvSpPr>
        <p:spPr>
          <a:xfrm>
            <a:off x="457200" y="2514600"/>
            <a:ext cx="8229600" cy="2895599"/>
          </a:xfrm>
        </p:spPr>
        <p:txBody>
          <a:bodyPr>
            <a:normAutofit fontScale="92500" lnSpcReduction="10000"/>
          </a:bodyPr>
          <a:lstStyle/>
          <a:p>
            <a:r>
              <a:rPr lang="en-US" dirty="0" smtClean="0"/>
              <a:t>Identification of algorithms, system equations, states</a:t>
            </a:r>
          </a:p>
          <a:p>
            <a:r>
              <a:rPr lang="en-US" dirty="0" smtClean="0"/>
              <a:t>Data I/O, Speed,…</a:t>
            </a:r>
          </a:p>
          <a:p>
            <a:r>
              <a:rPr lang="en-US" dirty="0" smtClean="0"/>
              <a:t>Virtual Environments</a:t>
            </a:r>
          </a:p>
          <a:p>
            <a:pPr lvl="1"/>
            <a:r>
              <a:rPr lang="en-US" dirty="0" smtClean="0"/>
              <a:t>LOD (Level of Detail more polygons when zoomed in… Less polygons when zoomed out)</a:t>
            </a:r>
            <a:endParaRPr lang="en-US" dirty="0" smtClean="0"/>
          </a:p>
          <a:p>
            <a:endParaRPr lang="en-US" dirty="0"/>
          </a:p>
        </p:txBody>
      </p:sp>
    </p:spTree>
    <p:extLst>
      <p:ext uri="{BB962C8B-B14F-4D97-AF65-F5344CB8AC3E}">
        <p14:creationId xmlns:p14="http://schemas.microsoft.com/office/powerpoint/2010/main" val="11205395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Interoperability Characteristics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Subtasks / behavior prerequisites / SLOD</a:t>
            </a:r>
          </a:p>
          <a:p>
            <a:r>
              <a:rPr lang="en-US" dirty="0" smtClean="0"/>
              <a:t>Parent task / behavior association / SLOD</a:t>
            </a:r>
          </a:p>
          <a:p>
            <a:pPr lvl="1"/>
            <a:r>
              <a:rPr lang="en-US" dirty="0" smtClean="0"/>
              <a:t>Fixed list</a:t>
            </a:r>
          </a:p>
          <a:p>
            <a:pPr lvl="1"/>
            <a:r>
              <a:rPr lang="en-US" dirty="0" smtClean="0"/>
              <a:t>Publish and Subscribe</a:t>
            </a:r>
          </a:p>
          <a:p>
            <a:r>
              <a:rPr lang="en-US" dirty="0" smtClean="0"/>
              <a:t>Development Time note: Command and Control system for fire control took 5-10 years</a:t>
            </a:r>
          </a:p>
          <a:p>
            <a:r>
              <a:rPr lang="en-US" dirty="0" smtClean="0"/>
              <a:t>“Helper” behaviors</a:t>
            </a:r>
          </a:p>
          <a:p>
            <a:pPr lvl="1"/>
            <a:r>
              <a:rPr lang="en-US" dirty="0" smtClean="0"/>
              <a:t>Atomic or complex</a:t>
            </a:r>
          </a:p>
          <a:p>
            <a:pPr lvl="1"/>
            <a:r>
              <a:rPr lang="en-US" dirty="0" smtClean="0"/>
              <a:t>Focused</a:t>
            </a:r>
          </a:p>
          <a:p>
            <a:pPr lvl="1"/>
            <a:r>
              <a:rPr lang="en-US" dirty="0" smtClean="0"/>
              <a:t>Libraries of hopefully interoperable “Helpers” </a:t>
            </a:r>
            <a:endParaRPr lang="en-US" dirty="0"/>
          </a:p>
        </p:txBody>
      </p:sp>
    </p:spTree>
    <p:extLst>
      <p:ext uri="{BB962C8B-B14F-4D97-AF65-F5344CB8AC3E}">
        <p14:creationId xmlns:p14="http://schemas.microsoft.com/office/powerpoint/2010/main" val="20331094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 Behaviors detour</a:t>
            </a:r>
            <a:endParaRPr lang="en-US" dirty="0"/>
          </a:p>
        </p:txBody>
      </p:sp>
      <p:sp>
        <p:nvSpPr>
          <p:cNvPr id="3" name="Content Placeholder 2"/>
          <p:cNvSpPr>
            <a:spLocks noGrp="1"/>
          </p:cNvSpPr>
          <p:nvPr>
            <p:ph idx="1"/>
          </p:nvPr>
        </p:nvSpPr>
        <p:spPr>
          <a:xfrm>
            <a:off x="457200" y="1600200"/>
            <a:ext cx="8229600" cy="4648200"/>
          </a:xfrm>
        </p:spPr>
        <p:txBody>
          <a:bodyPr>
            <a:normAutofit lnSpcReduction="10000"/>
          </a:bodyPr>
          <a:lstStyle/>
          <a:p>
            <a:r>
              <a:rPr lang="en-US" dirty="0" smtClean="0"/>
              <a:t>How complex should helpers be</a:t>
            </a:r>
          </a:p>
          <a:p>
            <a:pPr lvl="1"/>
            <a:r>
              <a:rPr lang="en-US" dirty="0" smtClean="0"/>
              <a:t>Memetic toolkit solvers</a:t>
            </a:r>
          </a:p>
          <a:p>
            <a:pPr lvl="1"/>
            <a:r>
              <a:rPr lang="en-US" dirty="0" smtClean="0"/>
              <a:t>CAS solvers</a:t>
            </a:r>
          </a:p>
          <a:p>
            <a:pPr lvl="1"/>
            <a:r>
              <a:rPr lang="en-US" dirty="0" smtClean="0"/>
              <a:t>SIMULINK / SYSTEM Modeler</a:t>
            </a:r>
          </a:p>
          <a:p>
            <a:pPr lvl="1"/>
            <a:r>
              <a:rPr lang="en-US" dirty="0" smtClean="0"/>
              <a:t>SCADA / </a:t>
            </a:r>
            <a:r>
              <a:rPr lang="en-US" dirty="0" err="1" smtClean="0"/>
              <a:t>IoT</a:t>
            </a:r>
            <a:r>
              <a:rPr lang="en-US" dirty="0" smtClean="0"/>
              <a:t> Virtual Instruments [Labview VI’s]</a:t>
            </a:r>
          </a:p>
          <a:p>
            <a:pPr lvl="2"/>
            <a:r>
              <a:rPr lang="en-US" dirty="0" smtClean="0"/>
              <a:t>Real time VI’s</a:t>
            </a:r>
          </a:p>
          <a:p>
            <a:pPr lvl="1"/>
            <a:r>
              <a:rPr lang="en-US" dirty="0" smtClean="0"/>
              <a:t>Virtual Instruments</a:t>
            </a:r>
          </a:p>
          <a:p>
            <a:pPr lvl="1"/>
            <a:r>
              <a:rPr lang="en-US" dirty="0" smtClean="0"/>
              <a:t>COMSOL </a:t>
            </a:r>
            <a:r>
              <a:rPr lang="en-US" dirty="0" err="1" smtClean="0"/>
              <a:t>MultiPhysics</a:t>
            </a:r>
            <a:endParaRPr lang="en-US" dirty="0" smtClean="0"/>
          </a:p>
          <a:p>
            <a:pPr lvl="1"/>
            <a:r>
              <a:rPr lang="en-US" dirty="0" smtClean="0"/>
              <a:t>MATLAB </a:t>
            </a:r>
            <a:r>
              <a:rPr lang="en-US" dirty="0" err="1" smtClean="0"/>
              <a:t>Numerics</a:t>
            </a:r>
            <a:r>
              <a:rPr lang="en-US" dirty="0" smtClean="0"/>
              <a:t> [Example: Signal Processing toolkit]</a:t>
            </a:r>
          </a:p>
          <a:p>
            <a:pPr lvl="1"/>
            <a:endParaRPr lang="en-US" dirty="0" smtClean="0"/>
          </a:p>
          <a:p>
            <a:pPr lvl="1"/>
            <a:endParaRPr lang="en-US" dirty="0"/>
          </a:p>
        </p:txBody>
      </p:sp>
    </p:spTree>
    <p:extLst>
      <p:ext uri="{BB962C8B-B14F-4D97-AF65-F5344CB8AC3E}">
        <p14:creationId xmlns:p14="http://schemas.microsoft.com/office/powerpoint/2010/main" val="42666576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and Failure Management</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10000"/>
          </a:bodyPr>
          <a:lstStyle/>
          <a:p>
            <a:r>
              <a:rPr lang="en-US" dirty="0" smtClean="0"/>
              <a:t>How do you tell if your Task accomplished it’s goal?</a:t>
            </a:r>
          </a:p>
          <a:p>
            <a:pPr lvl="1"/>
            <a:r>
              <a:rPr lang="en-US" dirty="0" smtClean="0"/>
              <a:t>Experimental Observation</a:t>
            </a:r>
          </a:p>
          <a:p>
            <a:pPr lvl="2"/>
            <a:r>
              <a:rPr lang="en-US" dirty="0" smtClean="0"/>
              <a:t>Sample size</a:t>
            </a:r>
          </a:p>
          <a:p>
            <a:pPr lvl="2"/>
            <a:r>
              <a:rPr lang="en-US" dirty="0" smtClean="0"/>
              <a:t>Statistical Evaluation</a:t>
            </a:r>
          </a:p>
          <a:p>
            <a:pPr lvl="2"/>
            <a:r>
              <a:rPr lang="en-US" dirty="0" smtClean="0"/>
              <a:t>Ethics [Goal is to be aggressive] </a:t>
            </a:r>
          </a:p>
          <a:p>
            <a:pPr lvl="3"/>
            <a:r>
              <a:rPr lang="en-US" sz="1400" dirty="0"/>
              <a:t>[“Are Aggressive Agents as Scary as Aggressive Humans”, </a:t>
            </a:r>
            <a:r>
              <a:rPr lang="en-US" sz="1400" dirty="0" err="1"/>
              <a:t>Blankendaal</a:t>
            </a:r>
            <a:r>
              <a:rPr lang="en-US" sz="1400" dirty="0"/>
              <a:t> et al, </a:t>
            </a:r>
            <a:r>
              <a:rPr lang="en-US" sz="1400" i="1" dirty="0"/>
              <a:t>Proceedings of the 14th International Conference on Autonomous Agents and </a:t>
            </a:r>
            <a:r>
              <a:rPr lang="en-US" sz="1400" i="1" dirty="0" err="1"/>
              <a:t>Multiagent</a:t>
            </a:r>
            <a:r>
              <a:rPr lang="en-US" sz="1400" i="1" dirty="0"/>
              <a:t> Systems (AAMAS 2015)]</a:t>
            </a:r>
            <a:endParaRPr lang="en-US" sz="1400" dirty="0"/>
          </a:p>
          <a:p>
            <a:pPr lvl="1"/>
            <a:r>
              <a:rPr lang="en-US" dirty="0" smtClean="0"/>
              <a:t>Normal Failure criteria plus criteria for subtasks / sub-behaviors]</a:t>
            </a:r>
          </a:p>
          <a:p>
            <a:pPr lvl="1"/>
            <a:r>
              <a:rPr lang="en-US" dirty="0" smtClean="0"/>
              <a:t>What if your task / behavior can inject bad states or data [Anthropomorphic = lying]</a:t>
            </a:r>
          </a:p>
          <a:p>
            <a:pPr lvl="1"/>
            <a:r>
              <a:rPr lang="en-US" dirty="0" smtClean="0"/>
              <a:t>“Evil” is “Live” backwards….</a:t>
            </a:r>
            <a:r>
              <a:rPr lang="en-US" dirty="0" smtClean="0">
                <a:sym typeface="Wingdings" panose="05000000000000000000" pitchFamily="2" charset="2"/>
              </a:rPr>
              <a:t></a:t>
            </a:r>
            <a:endParaRPr lang="en-US" dirty="0" smtClean="0"/>
          </a:p>
        </p:txBody>
      </p:sp>
    </p:spTree>
    <p:extLst>
      <p:ext uri="{BB962C8B-B14F-4D97-AF65-F5344CB8AC3E}">
        <p14:creationId xmlns:p14="http://schemas.microsoft.com/office/powerpoint/2010/main" val="7878267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600" dirty="0" smtClean="0"/>
              <a:t>“Evil” is “Live” backwards….</a:t>
            </a:r>
            <a:r>
              <a:rPr lang="en-US" sz="3600" dirty="0" smtClean="0">
                <a:sym typeface="Wingdings" panose="05000000000000000000" pitchFamily="2" charset="2"/>
              </a:rPr>
              <a:t></a:t>
            </a:r>
            <a:r>
              <a:rPr lang="en-US" dirty="0" smtClean="0"/>
              <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dirty="0" smtClean="0"/>
              <a:t>Agent / (task / behavior) activities with cost factor</a:t>
            </a:r>
          </a:p>
          <a:p>
            <a:pPr lvl="1"/>
            <a:r>
              <a:rPr lang="en-US" sz="1600" dirty="0" err="1" smtClean="0"/>
              <a:t>Pujol-Gonzalez,Cerquides</a:t>
            </a:r>
            <a:r>
              <a:rPr lang="en-US" sz="1600" dirty="0"/>
              <a:t>, </a:t>
            </a:r>
            <a:r>
              <a:rPr lang="en-US" sz="1600" dirty="0" err="1"/>
              <a:t>Farinelli</a:t>
            </a:r>
            <a:r>
              <a:rPr lang="en-US" sz="1600" dirty="0"/>
              <a:t>, </a:t>
            </a:r>
            <a:r>
              <a:rPr lang="en-US" sz="1600" dirty="0" err="1"/>
              <a:t>Meseguer,Rodriguez</a:t>
            </a:r>
            <a:r>
              <a:rPr lang="en-US" sz="1600" dirty="0"/>
              <a:t>-Aguilar </a:t>
            </a:r>
            <a:r>
              <a:rPr lang="en-US" sz="1600" b="1" dirty="0" smtClean="0"/>
              <a:t>Efficient </a:t>
            </a:r>
            <a:r>
              <a:rPr lang="en-US" sz="1600" b="1" dirty="0"/>
              <a:t>Inter-Team Task Allocation in </a:t>
            </a:r>
            <a:r>
              <a:rPr lang="en-US" sz="1600" b="1" dirty="0" err="1" smtClean="0"/>
              <a:t>RoboCup</a:t>
            </a:r>
            <a:r>
              <a:rPr lang="en-US" sz="1600" b="1" dirty="0" smtClean="0"/>
              <a:t> Rescue</a:t>
            </a:r>
            <a:r>
              <a:rPr lang="en-US" sz="1600" dirty="0" smtClean="0"/>
              <a:t>; </a:t>
            </a:r>
            <a:r>
              <a:rPr lang="en-US" sz="1600" i="1" dirty="0"/>
              <a:t>Proceedings of the 14th International Conference </a:t>
            </a:r>
            <a:r>
              <a:rPr lang="en-US" sz="1600" i="1" dirty="0" smtClean="0"/>
              <a:t>on</a:t>
            </a:r>
            <a:r>
              <a:rPr lang="en-US" sz="1600" dirty="0"/>
              <a:t> </a:t>
            </a:r>
            <a:r>
              <a:rPr lang="en-US" sz="1600" i="1" dirty="0" smtClean="0"/>
              <a:t>Autonomous </a:t>
            </a:r>
            <a:r>
              <a:rPr lang="en-US" sz="1600" i="1" dirty="0"/>
              <a:t>Agents and </a:t>
            </a:r>
            <a:r>
              <a:rPr lang="en-US" sz="1600" i="1" dirty="0" err="1"/>
              <a:t>Multiagent</a:t>
            </a:r>
            <a:r>
              <a:rPr lang="en-US" sz="1600" i="1" dirty="0"/>
              <a:t> Systems (AAMAS 2015)</a:t>
            </a:r>
            <a:endParaRPr lang="en-US" sz="1600" dirty="0"/>
          </a:p>
          <a:p>
            <a:pPr lvl="1"/>
            <a:r>
              <a:rPr lang="en-US" dirty="0" smtClean="0"/>
              <a:t>Add workload as a task characteristic</a:t>
            </a:r>
          </a:p>
          <a:p>
            <a:r>
              <a:rPr lang="en-US" dirty="0" smtClean="0"/>
              <a:t>Cooperative games with payout factor</a:t>
            </a:r>
          </a:p>
          <a:p>
            <a:pPr lvl="1"/>
            <a:r>
              <a:rPr lang="en-US" dirty="0" smtClean="0"/>
              <a:t>I suspect that nobody has ever determined a realistic payout</a:t>
            </a:r>
          </a:p>
          <a:p>
            <a:r>
              <a:rPr lang="en-US" dirty="0" smtClean="0"/>
              <a:t>Trust factor / behavioral risks</a:t>
            </a:r>
          </a:p>
          <a:p>
            <a:pPr lvl="1"/>
            <a:r>
              <a:rPr lang="en-US" sz="1800" dirty="0" err="1" smtClean="0"/>
              <a:t>Blankendaal</a:t>
            </a:r>
            <a:r>
              <a:rPr lang="en-US" sz="1800" dirty="0" smtClean="0"/>
              <a:t>, </a:t>
            </a:r>
            <a:r>
              <a:rPr lang="en-US" sz="1800" dirty="0" err="1" smtClean="0"/>
              <a:t>Bosse</a:t>
            </a:r>
            <a:r>
              <a:rPr lang="en-US" sz="1800" dirty="0" smtClean="0"/>
              <a:t>, </a:t>
            </a:r>
            <a:r>
              <a:rPr lang="en-US" sz="1800" dirty="0" err="1" smtClean="0"/>
              <a:t>Gerritsen</a:t>
            </a:r>
            <a:r>
              <a:rPr lang="en-US" sz="1800" dirty="0" smtClean="0"/>
              <a:t>, de Jong, de Man, </a:t>
            </a:r>
            <a:r>
              <a:rPr lang="en-US" sz="1800" b="1" dirty="0"/>
              <a:t>Are Aggressive Agents as Scary as Aggressive Humans</a:t>
            </a:r>
            <a:r>
              <a:rPr lang="en-US" sz="1800" b="1" dirty="0" smtClean="0"/>
              <a:t>?</a:t>
            </a:r>
            <a:r>
              <a:rPr lang="en-US" sz="1800" dirty="0" smtClean="0"/>
              <a:t>; </a:t>
            </a:r>
            <a:r>
              <a:rPr lang="en-US" sz="1800" i="1" dirty="0"/>
              <a:t>Proceedings of the 14th International Conference </a:t>
            </a:r>
            <a:r>
              <a:rPr lang="en-US" sz="1800" i="1" dirty="0" smtClean="0"/>
              <a:t>on</a:t>
            </a:r>
            <a:r>
              <a:rPr lang="en-US" sz="1800" dirty="0"/>
              <a:t> </a:t>
            </a:r>
            <a:r>
              <a:rPr lang="en-US" sz="1800" i="1" dirty="0" smtClean="0"/>
              <a:t>Autonomous </a:t>
            </a:r>
            <a:r>
              <a:rPr lang="en-US" sz="1800" i="1" dirty="0"/>
              <a:t>Agents and </a:t>
            </a:r>
            <a:r>
              <a:rPr lang="en-US" sz="1800" i="1" dirty="0" err="1"/>
              <a:t>Multiagent</a:t>
            </a:r>
            <a:r>
              <a:rPr lang="en-US" sz="1800" i="1" dirty="0"/>
              <a:t> Systems (AAMAS 2015</a:t>
            </a:r>
            <a:r>
              <a:rPr lang="en-US" sz="1800" i="1" dirty="0" smtClean="0"/>
              <a:t>)</a:t>
            </a:r>
            <a:endParaRPr lang="en-US" sz="1800" dirty="0" smtClean="0"/>
          </a:p>
          <a:p>
            <a:r>
              <a:rPr lang="en-US" dirty="0" smtClean="0"/>
              <a:t>How do you construct parameters</a:t>
            </a:r>
          </a:p>
          <a:p>
            <a:endParaRPr lang="en-US" dirty="0"/>
          </a:p>
        </p:txBody>
      </p:sp>
    </p:spTree>
    <p:extLst>
      <p:ext uri="{BB962C8B-B14F-4D97-AF65-F5344CB8AC3E}">
        <p14:creationId xmlns:p14="http://schemas.microsoft.com/office/powerpoint/2010/main" val="5295550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Anthro</a:t>
            </a:r>
            <a:r>
              <a:rPr lang="en-US" dirty="0" smtClean="0"/>
              <a:t> Characteristics Note</a:t>
            </a:r>
            <a:endParaRPr lang="en-US" dirty="0"/>
          </a:p>
        </p:txBody>
      </p:sp>
      <p:sp>
        <p:nvSpPr>
          <p:cNvPr id="3" name="Content Placeholder 2"/>
          <p:cNvSpPr>
            <a:spLocks noGrp="1"/>
          </p:cNvSpPr>
          <p:nvPr>
            <p:ph idx="1"/>
          </p:nvPr>
        </p:nvSpPr>
        <p:spPr>
          <a:xfrm>
            <a:off x="457200" y="1905000"/>
            <a:ext cx="8229600" cy="4221163"/>
          </a:xfrm>
        </p:spPr>
        <p:txBody>
          <a:bodyPr>
            <a:normAutofit lnSpcReduction="10000"/>
          </a:bodyPr>
          <a:lstStyle/>
          <a:p>
            <a:r>
              <a:rPr lang="en-US" dirty="0" smtClean="0"/>
              <a:t>I store the characteristics inside of GUI’s</a:t>
            </a:r>
          </a:p>
          <a:p>
            <a:r>
              <a:rPr lang="en-US" dirty="0" smtClean="0"/>
              <a:t>I.E., the database tables are GUI’s</a:t>
            </a:r>
          </a:p>
          <a:p>
            <a:pPr lvl="1"/>
            <a:r>
              <a:rPr lang="en-US" dirty="0" err="1" smtClean="0"/>
              <a:t>Supercard</a:t>
            </a:r>
            <a:r>
              <a:rPr lang="en-US" dirty="0" smtClean="0"/>
              <a:t> UI’s and Pigeon English</a:t>
            </a:r>
          </a:p>
          <a:p>
            <a:pPr lvl="1"/>
            <a:r>
              <a:rPr lang="en-US" dirty="0"/>
              <a:t>Richardson “VRML Based Behavior Database Editor”, Proceedings of Virtual Worlds 98</a:t>
            </a:r>
          </a:p>
          <a:p>
            <a:r>
              <a:rPr lang="en-US" dirty="0" smtClean="0"/>
              <a:t>Or the database tables are dataflow icons.</a:t>
            </a:r>
          </a:p>
          <a:p>
            <a:r>
              <a:rPr lang="en-US" dirty="0" smtClean="0"/>
              <a:t>Perhaps, Simulink blocks</a:t>
            </a:r>
          </a:p>
          <a:p>
            <a:r>
              <a:rPr lang="en-US" dirty="0" smtClean="0"/>
              <a:t>Virtual Instruments [</a:t>
            </a:r>
            <a:r>
              <a:rPr lang="en-US" dirty="0" err="1" smtClean="0"/>
              <a:t>IoT</a:t>
            </a:r>
            <a:r>
              <a:rPr lang="en-US" dirty="0" smtClean="0"/>
              <a:t>]</a:t>
            </a:r>
          </a:p>
        </p:txBody>
      </p:sp>
    </p:spTree>
    <p:extLst>
      <p:ext uri="{BB962C8B-B14F-4D97-AF65-F5344CB8AC3E}">
        <p14:creationId xmlns:p14="http://schemas.microsoft.com/office/powerpoint/2010/main" val="2663676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Virtual Environments</a:t>
            </a:r>
            <a:endParaRPr lang="en-US" dirty="0"/>
          </a:p>
        </p:txBody>
      </p:sp>
      <p:sp>
        <p:nvSpPr>
          <p:cNvPr id="3" name="Content Placeholder 2"/>
          <p:cNvSpPr>
            <a:spLocks noGrp="1"/>
          </p:cNvSpPr>
          <p:nvPr>
            <p:ph idx="1"/>
          </p:nvPr>
        </p:nvSpPr>
        <p:spPr>
          <a:xfrm>
            <a:off x="457200" y="1371600"/>
            <a:ext cx="8229600" cy="1295399"/>
          </a:xfrm>
        </p:spPr>
        <p:txBody>
          <a:bodyPr>
            <a:normAutofit fontScale="92500" lnSpcReduction="20000"/>
          </a:bodyPr>
          <a:lstStyle/>
          <a:p>
            <a:r>
              <a:rPr lang="en-US" dirty="0" smtClean="0"/>
              <a:t>Spring Sim Conference Venue</a:t>
            </a:r>
          </a:p>
          <a:p>
            <a:pPr marL="0" indent="0">
              <a:buNone/>
            </a:pPr>
            <a:r>
              <a:rPr lang="en-US" dirty="0" smtClean="0"/>
              <a:t>This is an </a:t>
            </a:r>
            <a:r>
              <a:rPr lang="en-US" dirty="0" smtClean="0">
                <a:solidFill>
                  <a:srgbClr val="FF0000"/>
                </a:solidFill>
              </a:rPr>
              <a:t>infini</a:t>
            </a:r>
            <a:r>
              <a:rPr lang="en-US" dirty="0" smtClean="0">
                <a:solidFill>
                  <a:srgbClr val="7030A0"/>
                </a:solidFill>
              </a:rPr>
              <a:t>tesimal</a:t>
            </a:r>
            <a:r>
              <a:rPr lang="en-US" dirty="0" smtClean="0"/>
              <a:t> subset of the </a:t>
            </a:r>
            <a:r>
              <a:rPr lang="en-US" dirty="0" smtClean="0">
                <a:solidFill>
                  <a:srgbClr val="FF0000"/>
                </a:solidFill>
              </a:rPr>
              <a:t>D</a:t>
            </a:r>
            <a:r>
              <a:rPr lang="en-US" dirty="0" smtClean="0">
                <a:solidFill>
                  <a:srgbClr val="00B050"/>
                </a:solidFill>
              </a:rPr>
              <a:t>O</a:t>
            </a:r>
            <a:r>
              <a:rPr lang="en-US" dirty="0" smtClean="0">
                <a:solidFill>
                  <a:srgbClr val="002060"/>
                </a:solidFill>
              </a:rPr>
              <a:t>M</a:t>
            </a:r>
            <a:r>
              <a:rPr lang="en-US" dirty="0" smtClean="0"/>
              <a:t>A</a:t>
            </a:r>
            <a:r>
              <a:rPr lang="en-US" dirty="0" smtClean="0">
                <a:solidFill>
                  <a:srgbClr val="C00000"/>
                </a:solidFill>
              </a:rPr>
              <a:t>I</a:t>
            </a:r>
            <a:r>
              <a:rPr lang="en-US" dirty="0" smtClean="0">
                <a:solidFill>
                  <a:schemeClr val="accent6">
                    <a:lumMod val="50000"/>
                  </a:schemeClr>
                </a:solidFill>
              </a:rPr>
              <a:t>N</a:t>
            </a:r>
            <a:r>
              <a:rPr lang="en-US" dirty="0" smtClean="0"/>
              <a:t> of </a:t>
            </a:r>
            <a:r>
              <a:rPr lang="en-US" dirty="0" smtClean="0">
                <a:solidFill>
                  <a:srgbClr val="FF0000"/>
                </a:solidFill>
              </a:rPr>
              <a:t>SIM</a:t>
            </a:r>
            <a:r>
              <a:rPr lang="en-US" dirty="0" smtClean="0"/>
              <a:t>U</a:t>
            </a:r>
            <a:r>
              <a:rPr lang="en-US" dirty="0" smtClean="0">
                <a:solidFill>
                  <a:srgbClr val="FF0000"/>
                </a:solidFill>
              </a:rPr>
              <a:t>LATION</a:t>
            </a:r>
            <a:endParaRPr lang="en-US" dirty="0">
              <a:solidFill>
                <a:srgbClr val="FF0000"/>
              </a:solidFill>
            </a:endParaRPr>
          </a:p>
        </p:txBody>
      </p:sp>
      <p:sp>
        <p:nvSpPr>
          <p:cNvPr id="4" name="Oval 3"/>
          <p:cNvSpPr/>
          <p:nvPr/>
        </p:nvSpPr>
        <p:spPr>
          <a:xfrm>
            <a:off x="1143000" y="3048000"/>
            <a:ext cx="1828800" cy="1047750"/>
          </a:xfrm>
          <a:prstGeom prst="ellipse">
            <a:avLst/>
          </a:prstGeom>
          <a:solidFill>
            <a:schemeClr val="accent3">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BIM</a:t>
            </a:r>
            <a:endParaRPr lang="en-US" sz="2800" b="1" dirty="0">
              <a:solidFill>
                <a:srgbClr val="FF0000"/>
              </a:solidFill>
            </a:endParaRPr>
          </a:p>
        </p:txBody>
      </p:sp>
      <p:sp>
        <p:nvSpPr>
          <p:cNvPr id="5" name="Oval 4"/>
          <p:cNvSpPr/>
          <p:nvPr/>
        </p:nvSpPr>
        <p:spPr>
          <a:xfrm>
            <a:off x="3657600" y="4724400"/>
            <a:ext cx="4953000" cy="8382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Symbolic </a:t>
            </a:r>
            <a:r>
              <a:rPr lang="en-US" b="1" dirty="0" smtClean="0">
                <a:solidFill>
                  <a:srgbClr val="00B050"/>
                </a:solidFill>
              </a:rPr>
              <a:t>Algebraic</a:t>
            </a:r>
            <a:r>
              <a:rPr lang="en-US" b="1" dirty="0" smtClean="0">
                <a:solidFill>
                  <a:srgbClr val="FF0000"/>
                </a:solidFill>
              </a:rPr>
              <a:t> </a:t>
            </a:r>
            <a:r>
              <a:rPr lang="en-US" b="1" dirty="0" smtClean="0">
                <a:solidFill>
                  <a:srgbClr val="00B0F0"/>
                </a:solidFill>
              </a:rPr>
              <a:t>Manipulation</a:t>
            </a:r>
            <a:endParaRPr lang="en-US" b="1" dirty="0">
              <a:solidFill>
                <a:srgbClr val="00B0F0"/>
              </a:solidFill>
            </a:endParaRPr>
          </a:p>
        </p:txBody>
      </p:sp>
      <p:sp>
        <p:nvSpPr>
          <p:cNvPr id="6" name="Rounded Rectangle 5"/>
          <p:cNvSpPr/>
          <p:nvPr/>
        </p:nvSpPr>
        <p:spPr>
          <a:xfrm>
            <a:off x="4953000" y="5410200"/>
            <a:ext cx="2286000" cy="10668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Mathematica System Modeler</a:t>
            </a:r>
          </a:p>
          <a:p>
            <a:pPr algn="ctr"/>
            <a:endParaRPr lang="en-US" dirty="0">
              <a:solidFill>
                <a:srgbClr val="7030A0"/>
              </a:solidFill>
            </a:endParaRPr>
          </a:p>
          <a:p>
            <a:pPr algn="ctr"/>
            <a:r>
              <a:rPr lang="en-US" dirty="0" smtClean="0">
                <a:solidFill>
                  <a:srgbClr val="7030A0"/>
                </a:solidFill>
              </a:rPr>
              <a:t>MapleSim</a:t>
            </a:r>
            <a:endParaRPr lang="en-US" dirty="0">
              <a:solidFill>
                <a:srgbClr val="7030A0"/>
              </a:solidFill>
            </a:endParaRPr>
          </a:p>
        </p:txBody>
      </p:sp>
      <p:sp>
        <p:nvSpPr>
          <p:cNvPr id="7" name="Oval 6"/>
          <p:cNvSpPr/>
          <p:nvPr/>
        </p:nvSpPr>
        <p:spPr>
          <a:xfrm>
            <a:off x="5410200" y="2743200"/>
            <a:ext cx="2590800" cy="6096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B050"/>
                </a:solidFill>
              </a:rPr>
              <a:t>NUMERICS</a:t>
            </a:r>
            <a:endParaRPr lang="en-US" sz="2000" b="1" dirty="0">
              <a:solidFill>
                <a:srgbClr val="00B050"/>
              </a:solidFill>
            </a:endParaRPr>
          </a:p>
        </p:txBody>
      </p:sp>
      <p:sp>
        <p:nvSpPr>
          <p:cNvPr id="8" name="Isosceles Triangle 7"/>
          <p:cNvSpPr/>
          <p:nvPr/>
        </p:nvSpPr>
        <p:spPr>
          <a:xfrm>
            <a:off x="4648200" y="3211286"/>
            <a:ext cx="1981200" cy="9906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MATLAB</a:t>
            </a:r>
            <a:endParaRPr lang="en-US" dirty="0">
              <a:solidFill>
                <a:srgbClr val="FF0000"/>
              </a:solidFill>
            </a:endParaRPr>
          </a:p>
        </p:txBody>
      </p:sp>
      <p:sp>
        <p:nvSpPr>
          <p:cNvPr id="9" name="Isosceles Triangle 8"/>
          <p:cNvSpPr/>
          <p:nvPr/>
        </p:nvSpPr>
        <p:spPr>
          <a:xfrm>
            <a:off x="6629400" y="3200400"/>
            <a:ext cx="2286000" cy="9906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MEMETIC</a:t>
            </a:r>
            <a:endParaRPr lang="en-US" dirty="0">
              <a:solidFill>
                <a:srgbClr val="FF0000"/>
              </a:solidFill>
            </a:endParaRPr>
          </a:p>
        </p:txBody>
      </p:sp>
      <p:sp>
        <p:nvSpPr>
          <p:cNvPr id="10" name="Rounded Rectangle 9"/>
          <p:cNvSpPr/>
          <p:nvPr/>
        </p:nvSpPr>
        <p:spPr>
          <a:xfrm>
            <a:off x="533400" y="4724400"/>
            <a:ext cx="2286000" cy="14478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MAYA / BLENDER / X3DEdit / Adobe / HOUDINI</a:t>
            </a:r>
            <a:endParaRPr lang="en-US" dirty="0">
              <a:solidFill>
                <a:srgbClr val="FF0000"/>
              </a:solidFill>
            </a:endParaRPr>
          </a:p>
        </p:txBody>
      </p:sp>
      <p:sp>
        <p:nvSpPr>
          <p:cNvPr id="11" name="Oval 10"/>
          <p:cNvSpPr/>
          <p:nvPr/>
        </p:nvSpPr>
        <p:spPr>
          <a:xfrm>
            <a:off x="3657600" y="4125686"/>
            <a:ext cx="1828800" cy="762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rPr>
              <a:t>SIMULINK</a:t>
            </a:r>
            <a:endParaRPr lang="en-US" sz="2000" b="1" dirty="0">
              <a:solidFill>
                <a:srgbClr val="C00000"/>
              </a:solidFill>
            </a:endParaRPr>
          </a:p>
        </p:txBody>
      </p:sp>
      <p:sp>
        <p:nvSpPr>
          <p:cNvPr id="12" name="Oval 11"/>
          <p:cNvSpPr/>
          <p:nvPr/>
        </p:nvSpPr>
        <p:spPr>
          <a:xfrm>
            <a:off x="3352800" y="3048000"/>
            <a:ext cx="1752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5">
                    <a:lumMod val="50000"/>
                  </a:schemeClr>
                </a:solidFill>
              </a:rPr>
              <a:t>LABVIEW</a:t>
            </a:r>
            <a:endParaRPr lang="en-US" sz="2000" b="1" dirty="0">
              <a:solidFill>
                <a:schemeClr val="accent5">
                  <a:lumMod val="50000"/>
                </a:schemeClr>
              </a:solidFill>
            </a:endParaRPr>
          </a:p>
        </p:txBody>
      </p:sp>
      <p:sp>
        <p:nvSpPr>
          <p:cNvPr id="13" name="Oval 12"/>
          <p:cNvSpPr/>
          <p:nvPr/>
        </p:nvSpPr>
        <p:spPr>
          <a:xfrm>
            <a:off x="1447800" y="5867400"/>
            <a:ext cx="2781300" cy="762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rPr>
              <a:t>SIMULINK 3D ANIMATION</a:t>
            </a:r>
            <a:endParaRPr lang="en-US" sz="2000" b="1" dirty="0">
              <a:solidFill>
                <a:srgbClr val="C00000"/>
              </a:solidFill>
            </a:endParaRPr>
          </a:p>
        </p:txBody>
      </p:sp>
      <p:sp>
        <p:nvSpPr>
          <p:cNvPr id="14" name="Oval 13"/>
          <p:cNvSpPr/>
          <p:nvPr/>
        </p:nvSpPr>
        <p:spPr>
          <a:xfrm>
            <a:off x="4419600" y="3352800"/>
            <a:ext cx="990600" cy="2775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DAQ</a:t>
            </a:r>
            <a:endParaRPr lang="en-US" dirty="0">
              <a:solidFill>
                <a:srgbClr val="7030A0"/>
              </a:solidFill>
            </a:endParaRPr>
          </a:p>
        </p:txBody>
      </p:sp>
      <p:sp>
        <p:nvSpPr>
          <p:cNvPr id="15" name="Oval 14"/>
          <p:cNvSpPr/>
          <p:nvPr/>
        </p:nvSpPr>
        <p:spPr>
          <a:xfrm>
            <a:off x="4038600" y="5970814"/>
            <a:ext cx="990600" cy="2775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DAQ</a:t>
            </a:r>
            <a:endParaRPr lang="en-US" dirty="0">
              <a:solidFill>
                <a:srgbClr val="7030A0"/>
              </a:solidFill>
            </a:endParaRPr>
          </a:p>
        </p:txBody>
      </p:sp>
      <p:sp>
        <p:nvSpPr>
          <p:cNvPr id="16" name="Oval 15"/>
          <p:cNvSpPr/>
          <p:nvPr/>
        </p:nvSpPr>
        <p:spPr>
          <a:xfrm>
            <a:off x="2286000" y="3695700"/>
            <a:ext cx="1752600" cy="800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DAQ</a:t>
            </a:r>
            <a:endParaRPr lang="en-US" dirty="0">
              <a:solidFill>
                <a:srgbClr val="7030A0"/>
              </a:solidFill>
            </a:endParaRPr>
          </a:p>
        </p:txBody>
      </p:sp>
      <p:sp>
        <p:nvSpPr>
          <p:cNvPr id="17" name="TextBox 16"/>
          <p:cNvSpPr txBox="1"/>
          <p:nvPr/>
        </p:nvSpPr>
        <p:spPr>
          <a:xfrm>
            <a:off x="2438400" y="4876800"/>
            <a:ext cx="2308004" cy="1107996"/>
          </a:xfrm>
          <a:prstGeom prst="rect">
            <a:avLst/>
          </a:prstGeom>
          <a:noFill/>
        </p:spPr>
        <p:txBody>
          <a:bodyPr wrap="none" rtlCol="0">
            <a:spAutoFit/>
          </a:bodyPr>
          <a:lstStyle/>
          <a:p>
            <a:r>
              <a:rPr lang="en-US" sz="6600" b="1" dirty="0" smtClean="0">
                <a:solidFill>
                  <a:schemeClr val="bg1">
                    <a:lumMod val="75000"/>
                  </a:schemeClr>
                </a:solidFill>
              </a:rPr>
              <a:t>TASKS</a:t>
            </a:r>
            <a:endParaRPr lang="en-US" sz="6600" b="1" dirty="0">
              <a:solidFill>
                <a:schemeClr val="bg1">
                  <a:lumMod val="75000"/>
                </a:schemeClr>
              </a:solidFill>
            </a:endParaRPr>
          </a:p>
        </p:txBody>
      </p:sp>
      <p:sp>
        <p:nvSpPr>
          <p:cNvPr id="18" name="TextBox 17"/>
          <p:cNvSpPr txBox="1"/>
          <p:nvPr/>
        </p:nvSpPr>
        <p:spPr>
          <a:xfrm>
            <a:off x="6934200" y="4073604"/>
            <a:ext cx="2308004" cy="1107996"/>
          </a:xfrm>
          <a:prstGeom prst="rect">
            <a:avLst/>
          </a:prstGeom>
          <a:noFill/>
        </p:spPr>
        <p:txBody>
          <a:bodyPr wrap="none" rtlCol="0">
            <a:spAutoFit/>
          </a:bodyPr>
          <a:lstStyle/>
          <a:p>
            <a:r>
              <a:rPr lang="en-US" sz="6600" b="1" dirty="0" smtClean="0">
                <a:solidFill>
                  <a:schemeClr val="bg1">
                    <a:lumMod val="75000"/>
                  </a:schemeClr>
                </a:solidFill>
              </a:rPr>
              <a:t>TASKS</a:t>
            </a:r>
            <a:endParaRPr lang="en-US" sz="6600" b="1" dirty="0">
              <a:solidFill>
                <a:schemeClr val="bg1">
                  <a:lumMod val="75000"/>
                </a:schemeClr>
              </a:solidFill>
            </a:endParaRPr>
          </a:p>
        </p:txBody>
      </p:sp>
      <p:sp>
        <p:nvSpPr>
          <p:cNvPr id="19" name="TextBox 18"/>
          <p:cNvSpPr txBox="1"/>
          <p:nvPr/>
        </p:nvSpPr>
        <p:spPr>
          <a:xfrm>
            <a:off x="3864196" y="2209800"/>
            <a:ext cx="2308004" cy="1107996"/>
          </a:xfrm>
          <a:prstGeom prst="rect">
            <a:avLst/>
          </a:prstGeom>
          <a:noFill/>
        </p:spPr>
        <p:txBody>
          <a:bodyPr wrap="none" rtlCol="0">
            <a:spAutoFit/>
          </a:bodyPr>
          <a:lstStyle/>
          <a:p>
            <a:r>
              <a:rPr lang="en-US" sz="6600" b="1" dirty="0" smtClean="0">
                <a:solidFill>
                  <a:schemeClr val="bg1">
                    <a:lumMod val="75000"/>
                  </a:schemeClr>
                </a:solidFill>
              </a:rPr>
              <a:t>TASKS</a:t>
            </a:r>
            <a:endParaRPr lang="en-US" sz="6600" b="1" dirty="0">
              <a:solidFill>
                <a:schemeClr val="bg1">
                  <a:lumMod val="75000"/>
                </a:schemeClr>
              </a:solidFill>
            </a:endParaRPr>
          </a:p>
        </p:txBody>
      </p:sp>
    </p:spTree>
    <p:extLst>
      <p:ext uri="{BB962C8B-B14F-4D97-AF65-F5344CB8AC3E}">
        <p14:creationId xmlns:p14="http://schemas.microsoft.com/office/powerpoint/2010/main" val="35209565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MOVEON.SIM</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Just declare that your Simulation Universe is Human and treat it like a human.</a:t>
            </a:r>
          </a:p>
          <a:p>
            <a:pPr marL="0" indent="0" algn="ctr">
              <a:buNone/>
            </a:pPr>
            <a:r>
              <a:rPr lang="en-US" dirty="0" smtClean="0"/>
              <a:t>LOTS of ways of course</a:t>
            </a:r>
          </a:p>
          <a:p>
            <a:pPr marL="0" indent="0" algn="ctr">
              <a:buNone/>
            </a:pPr>
            <a:endParaRPr lang="en-US" dirty="0"/>
          </a:p>
          <a:p>
            <a:pPr marL="0" indent="0" algn="ctr">
              <a:buNone/>
            </a:pPr>
            <a:r>
              <a:rPr lang="en-US" dirty="0" smtClean="0"/>
              <a:t>This discussion focuses on Tasks…</a:t>
            </a:r>
          </a:p>
          <a:p>
            <a:pPr marL="0" indent="0" algn="ctr">
              <a:buNone/>
            </a:pPr>
            <a:endParaRPr lang="en-US" dirty="0"/>
          </a:p>
          <a:p>
            <a:pPr marL="0" indent="0" algn="ctr">
              <a:buNone/>
            </a:pPr>
            <a:r>
              <a:rPr lang="en-US" dirty="0" smtClean="0"/>
              <a:t>In particular, Task Characteristics with some Task Goals as the Analysis types…</a:t>
            </a:r>
            <a:endParaRPr lang="en-US" dirty="0"/>
          </a:p>
        </p:txBody>
      </p:sp>
      <p:sp>
        <p:nvSpPr>
          <p:cNvPr id="4" name="Smiley Face 3"/>
          <p:cNvSpPr/>
          <p:nvPr/>
        </p:nvSpPr>
        <p:spPr>
          <a:xfrm>
            <a:off x="6934200" y="5638800"/>
            <a:ext cx="533400" cy="457200"/>
          </a:xfrm>
          <a:prstGeom prst="smileyFac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2323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 do It</a:t>
            </a:r>
            <a:endParaRPr lang="en-US" dirty="0"/>
          </a:p>
        </p:txBody>
      </p:sp>
      <p:sp>
        <p:nvSpPr>
          <p:cNvPr id="3" name="Content Placeholder 2"/>
          <p:cNvSpPr>
            <a:spLocks noGrp="1"/>
          </p:cNvSpPr>
          <p:nvPr>
            <p:ph idx="1"/>
          </p:nvPr>
        </p:nvSpPr>
        <p:spPr>
          <a:xfrm>
            <a:off x="457200" y="3048000"/>
            <a:ext cx="8229600" cy="3078163"/>
          </a:xfrm>
        </p:spPr>
        <p:txBody>
          <a:bodyPr>
            <a:normAutofit/>
          </a:bodyPr>
          <a:lstStyle/>
          <a:p>
            <a:pPr marL="0" indent="0" algn="ctr">
              <a:buNone/>
            </a:pPr>
            <a:r>
              <a:rPr lang="en-US" sz="6000" dirty="0" smtClean="0"/>
              <a:t>WORK IN PROGRESS</a:t>
            </a:r>
            <a:endParaRPr lang="en-US" sz="6000" dirty="0"/>
          </a:p>
        </p:txBody>
      </p:sp>
    </p:spTree>
    <p:extLst>
      <p:ext uri="{BB962C8B-B14F-4D97-AF65-F5344CB8AC3E}">
        <p14:creationId xmlns:p14="http://schemas.microsoft.com/office/powerpoint/2010/main" val="18224185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Here is How I Discretize Anthropomorphism</a:t>
            </a:r>
            <a:endParaRPr lang="en-US" dirty="0"/>
          </a:p>
        </p:txBody>
      </p:sp>
      <p:sp>
        <p:nvSpPr>
          <p:cNvPr id="3" name="Content Placeholder 2"/>
          <p:cNvSpPr>
            <a:spLocks noGrp="1"/>
          </p:cNvSpPr>
          <p:nvPr>
            <p:ph idx="1"/>
          </p:nvPr>
        </p:nvSpPr>
        <p:spPr>
          <a:xfrm>
            <a:off x="457200" y="1371600"/>
            <a:ext cx="8229600" cy="5257800"/>
          </a:xfrm>
        </p:spPr>
        <p:txBody>
          <a:bodyPr/>
          <a:lstStyle/>
          <a:p>
            <a:r>
              <a:rPr lang="en-US" dirty="0" smtClean="0"/>
              <a:t>My SIM’s are my friends</a:t>
            </a:r>
          </a:p>
          <a:p>
            <a:pPr lvl="1"/>
            <a:r>
              <a:rPr lang="en-US" dirty="0" smtClean="0"/>
              <a:t>So I already meet the definition</a:t>
            </a:r>
          </a:p>
          <a:p>
            <a:r>
              <a:rPr lang="en-US" dirty="0" smtClean="0"/>
              <a:t>Next I need Anthropomorphic programming paradigms</a:t>
            </a:r>
          </a:p>
          <a:p>
            <a:pPr lvl="1"/>
            <a:r>
              <a:rPr lang="en-US" dirty="0" smtClean="0"/>
              <a:t>Well, why not program in Pigeon English</a:t>
            </a:r>
          </a:p>
          <a:p>
            <a:pPr lvl="2"/>
            <a:r>
              <a:rPr lang="en-US" dirty="0" smtClean="0"/>
              <a:t>Great, I’ll use AppleScript, </a:t>
            </a:r>
            <a:r>
              <a:rPr lang="en-US" dirty="0" err="1" smtClean="0"/>
              <a:t>SuperCard</a:t>
            </a:r>
            <a:r>
              <a:rPr lang="en-US" dirty="0" smtClean="0"/>
              <a:t>, </a:t>
            </a:r>
            <a:r>
              <a:rPr lang="en-US" dirty="0" err="1" smtClean="0"/>
              <a:t>Automator</a:t>
            </a:r>
            <a:r>
              <a:rPr lang="en-US" dirty="0"/>
              <a:t> </a:t>
            </a:r>
            <a:r>
              <a:rPr lang="en-US" dirty="0" smtClean="0"/>
              <a:t>and ..</a:t>
            </a:r>
          </a:p>
          <a:p>
            <a:pPr lvl="1"/>
            <a:r>
              <a:rPr lang="en-US" dirty="0" smtClean="0"/>
              <a:t>While I’m at it, Lets throw in Parallel Dataflow Programming</a:t>
            </a:r>
          </a:p>
          <a:p>
            <a:pPr lvl="2"/>
            <a:r>
              <a:rPr lang="en-US" dirty="0" smtClean="0"/>
              <a:t>Labview – Oh wait G is the language of DAQ and IOT Anthropomorphism.</a:t>
            </a:r>
            <a:endParaRPr lang="en-US" dirty="0"/>
          </a:p>
        </p:txBody>
      </p:sp>
    </p:spTree>
    <p:extLst>
      <p:ext uri="{BB962C8B-B14F-4D97-AF65-F5344CB8AC3E}">
        <p14:creationId xmlns:p14="http://schemas.microsoft.com/office/powerpoint/2010/main" val="32941317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bit more HOW</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smtClean="0"/>
              <a:t>How about some Task Helpers</a:t>
            </a:r>
          </a:p>
          <a:p>
            <a:pPr lvl="1"/>
            <a:r>
              <a:rPr lang="en-US" dirty="0" smtClean="0"/>
              <a:t>Symbolic Algebraic Manipulation – That’s Anthropomorphic</a:t>
            </a:r>
          </a:p>
          <a:p>
            <a:pPr lvl="2"/>
            <a:r>
              <a:rPr lang="en-US" dirty="0" smtClean="0"/>
              <a:t>Mathematica</a:t>
            </a:r>
          </a:p>
          <a:p>
            <a:pPr lvl="2"/>
            <a:r>
              <a:rPr lang="en-US" dirty="0" smtClean="0"/>
              <a:t>Maple</a:t>
            </a:r>
          </a:p>
          <a:p>
            <a:pPr lvl="2"/>
            <a:r>
              <a:rPr lang="en-US" dirty="0" smtClean="0"/>
              <a:t>SAGE [just to add open source]</a:t>
            </a:r>
          </a:p>
          <a:p>
            <a:pPr lvl="2"/>
            <a:r>
              <a:rPr lang="en-US" dirty="0" smtClean="0"/>
              <a:t>MATLAB</a:t>
            </a:r>
          </a:p>
          <a:p>
            <a:pPr lvl="2"/>
            <a:r>
              <a:rPr lang="en-US" dirty="0" smtClean="0"/>
              <a:t>They all have associated simulation systems</a:t>
            </a:r>
          </a:p>
          <a:p>
            <a:pPr lvl="3"/>
            <a:r>
              <a:rPr lang="en-US" dirty="0" smtClean="0"/>
              <a:t>No </a:t>
            </a:r>
            <a:r>
              <a:rPr lang="en-US" dirty="0" err="1" smtClean="0"/>
              <a:t>SAGEsim</a:t>
            </a:r>
            <a:r>
              <a:rPr lang="en-US" dirty="0" smtClean="0"/>
              <a:t> [oh well ..</a:t>
            </a:r>
            <a:r>
              <a:rPr lang="en-US" dirty="0" smtClean="0">
                <a:sym typeface="Wingdings" panose="05000000000000000000" pitchFamily="2" charset="2"/>
              </a:rPr>
              <a:t>]</a:t>
            </a:r>
          </a:p>
          <a:p>
            <a:pPr lvl="1"/>
            <a:r>
              <a:rPr lang="en-US" dirty="0" smtClean="0">
                <a:sym typeface="Wingdings" panose="05000000000000000000" pitchFamily="2" charset="2"/>
              </a:rPr>
              <a:t>Simulink 3D Animation / X3D Edit / VRML</a:t>
            </a:r>
          </a:p>
          <a:p>
            <a:pPr lvl="2"/>
            <a:r>
              <a:rPr lang="en-US" dirty="0" smtClean="0"/>
              <a:t>Apologies to Labview, and the CAS’s but this is the best Anthropomorphic VE helper</a:t>
            </a:r>
            <a:endParaRPr lang="en-US" dirty="0"/>
          </a:p>
        </p:txBody>
      </p:sp>
    </p:spTree>
    <p:extLst>
      <p:ext uri="{BB962C8B-B14F-4D97-AF65-F5344CB8AC3E}">
        <p14:creationId xmlns:p14="http://schemas.microsoft.com/office/powerpoint/2010/main" val="1274944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 more HOW</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Task Helpers might need voice control</a:t>
            </a:r>
          </a:p>
          <a:p>
            <a:pPr lvl="1"/>
            <a:r>
              <a:rPr lang="en-US" dirty="0" smtClean="0"/>
              <a:t>No idea for Anthropomorphic “gestures” but there were some nice gear at SIGGRAPH [Oculus / thumb ring controller]</a:t>
            </a:r>
          </a:p>
          <a:p>
            <a:pPr lvl="2"/>
            <a:r>
              <a:rPr lang="en-US" dirty="0" smtClean="0"/>
              <a:t>So TBD</a:t>
            </a:r>
          </a:p>
          <a:p>
            <a:r>
              <a:rPr lang="en-US" dirty="0" smtClean="0"/>
              <a:t>Speech Recognition and AppleScript</a:t>
            </a:r>
          </a:p>
          <a:p>
            <a:pPr lvl="1"/>
            <a:r>
              <a:rPr lang="en-US" dirty="0" smtClean="0"/>
              <a:t>Dragon Dictate [Naturally Speaking]better and can be used with AppleScript</a:t>
            </a:r>
          </a:p>
          <a:p>
            <a:pPr lvl="1"/>
            <a:r>
              <a:rPr lang="en-US" dirty="0" smtClean="0"/>
              <a:t>What is a good way to Anthropomorphically control MATLAB and the CAS’s</a:t>
            </a:r>
          </a:p>
          <a:p>
            <a:pPr lvl="2"/>
            <a:r>
              <a:rPr lang="en-US" dirty="0" smtClean="0"/>
              <a:t>Detour                  “Fun with Simulation and CAS GUI’s”</a:t>
            </a:r>
            <a:endParaRPr lang="en-US" dirty="0"/>
          </a:p>
        </p:txBody>
      </p:sp>
      <p:sp>
        <p:nvSpPr>
          <p:cNvPr id="4" name="Right Arrow 3"/>
          <p:cNvSpPr/>
          <p:nvPr/>
        </p:nvSpPr>
        <p:spPr>
          <a:xfrm>
            <a:off x="2667000" y="59436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5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2000"/>
                                        <p:tgtEl>
                                          <p:spTgt spid="3">
                                            <p:txEl>
                                              <p:pRg st="6" end="6"/>
                                            </p:txEl>
                                          </p:spTgt>
                                        </p:tgtEl>
                                      </p:cBhvr>
                                    </p:animEffect>
                                    <p:anim calcmode="lin" valueType="num">
                                      <p:cBhvr>
                                        <p:cTn id="8"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Virtual Environments</a:t>
            </a:r>
            <a:endParaRPr lang="en-US" dirty="0"/>
          </a:p>
        </p:txBody>
      </p:sp>
      <p:sp>
        <p:nvSpPr>
          <p:cNvPr id="3" name="Content Placeholder 2"/>
          <p:cNvSpPr>
            <a:spLocks noGrp="1"/>
          </p:cNvSpPr>
          <p:nvPr>
            <p:ph idx="1"/>
          </p:nvPr>
        </p:nvSpPr>
        <p:spPr>
          <a:xfrm>
            <a:off x="457200" y="1371600"/>
            <a:ext cx="8229600" cy="1295399"/>
          </a:xfrm>
        </p:spPr>
        <p:txBody>
          <a:bodyPr>
            <a:normAutofit fontScale="92500" lnSpcReduction="20000"/>
          </a:bodyPr>
          <a:lstStyle/>
          <a:p>
            <a:r>
              <a:rPr lang="en-US" dirty="0" smtClean="0"/>
              <a:t>Spring Sim Conference Venue</a:t>
            </a:r>
          </a:p>
          <a:p>
            <a:pPr marL="0" indent="0">
              <a:buNone/>
            </a:pPr>
            <a:r>
              <a:rPr lang="en-US" dirty="0" smtClean="0"/>
              <a:t>This is an </a:t>
            </a:r>
            <a:r>
              <a:rPr lang="en-US" dirty="0" smtClean="0">
                <a:solidFill>
                  <a:srgbClr val="FF0000"/>
                </a:solidFill>
              </a:rPr>
              <a:t>infini</a:t>
            </a:r>
            <a:r>
              <a:rPr lang="en-US" dirty="0" smtClean="0">
                <a:solidFill>
                  <a:srgbClr val="7030A0"/>
                </a:solidFill>
              </a:rPr>
              <a:t>tesimal</a:t>
            </a:r>
            <a:r>
              <a:rPr lang="en-US" dirty="0" smtClean="0"/>
              <a:t> subset of the </a:t>
            </a:r>
            <a:r>
              <a:rPr lang="en-US" dirty="0" smtClean="0">
                <a:solidFill>
                  <a:srgbClr val="FF0000"/>
                </a:solidFill>
              </a:rPr>
              <a:t>D</a:t>
            </a:r>
            <a:r>
              <a:rPr lang="en-US" dirty="0" smtClean="0">
                <a:solidFill>
                  <a:srgbClr val="00B050"/>
                </a:solidFill>
              </a:rPr>
              <a:t>O</a:t>
            </a:r>
            <a:r>
              <a:rPr lang="en-US" dirty="0" smtClean="0">
                <a:solidFill>
                  <a:srgbClr val="002060"/>
                </a:solidFill>
              </a:rPr>
              <a:t>M</a:t>
            </a:r>
            <a:r>
              <a:rPr lang="en-US" dirty="0" smtClean="0"/>
              <a:t>A</a:t>
            </a:r>
            <a:r>
              <a:rPr lang="en-US" dirty="0" smtClean="0">
                <a:solidFill>
                  <a:srgbClr val="C00000"/>
                </a:solidFill>
              </a:rPr>
              <a:t>I</a:t>
            </a:r>
            <a:r>
              <a:rPr lang="en-US" dirty="0" smtClean="0">
                <a:solidFill>
                  <a:schemeClr val="accent6">
                    <a:lumMod val="50000"/>
                  </a:schemeClr>
                </a:solidFill>
              </a:rPr>
              <a:t>N</a:t>
            </a:r>
            <a:r>
              <a:rPr lang="en-US" dirty="0" smtClean="0"/>
              <a:t> of </a:t>
            </a:r>
            <a:r>
              <a:rPr lang="en-US" dirty="0" smtClean="0">
                <a:solidFill>
                  <a:srgbClr val="FF0000"/>
                </a:solidFill>
              </a:rPr>
              <a:t>SIM</a:t>
            </a:r>
            <a:r>
              <a:rPr lang="en-US" dirty="0" smtClean="0"/>
              <a:t>U</a:t>
            </a:r>
            <a:r>
              <a:rPr lang="en-US" dirty="0" smtClean="0">
                <a:solidFill>
                  <a:srgbClr val="FF0000"/>
                </a:solidFill>
              </a:rPr>
              <a:t>LATION</a:t>
            </a:r>
            <a:endParaRPr lang="en-US" dirty="0">
              <a:solidFill>
                <a:srgbClr val="FF0000"/>
              </a:solidFill>
            </a:endParaRPr>
          </a:p>
        </p:txBody>
      </p:sp>
      <p:sp>
        <p:nvSpPr>
          <p:cNvPr id="4" name="Oval 3"/>
          <p:cNvSpPr/>
          <p:nvPr/>
        </p:nvSpPr>
        <p:spPr>
          <a:xfrm>
            <a:off x="1143000" y="3048000"/>
            <a:ext cx="1828800" cy="1047750"/>
          </a:xfrm>
          <a:prstGeom prst="ellipse">
            <a:avLst/>
          </a:prstGeom>
          <a:solidFill>
            <a:schemeClr val="accent3">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BIM</a:t>
            </a:r>
            <a:endParaRPr lang="en-US" sz="2800" b="1" dirty="0">
              <a:solidFill>
                <a:srgbClr val="FF0000"/>
              </a:solidFill>
            </a:endParaRPr>
          </a:p>
        </p:txBody>
      </p:sp>
      <p:sp>
        <p:nvSpPr>
          <p:cNvPr id="5" name="Oval 4"/>
          <p:cNvSpPr/>
          <p:nvPr/>
        </p:nvSpPr>
        <p:spPr>
          <a:xfrm>
            <a:off x="3657600" y="4724400"/>
            <a:ext cx="4953000" cy="8382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Symbolic </a:t>
            </a:r>
            <a:r>
              <a:rPr lang="en-US" b="1" dirty="0" smtClean="0">
                <a:solidFill>
                  <a:srgbClr val="00B050"/>
                </a:solidFill>
              </a:rPr>
              <a:t>Algebraic</a:t>
            </a:r>
            <a:r>
              <a:rPr lang="en-US" b="1" dirty="0" smtClean="0">
                <a:solidFill>
                  <a:srgbClr val="FF0000"/>
                </a:solidFill>
              </a:rPr>
              <a:t> </a:t>
            </a:r>
            <a:r>
              <a:rPr lang="en-US" b="1" dirty="0" smtClean="0">
                <a:solidFill>
                  <a:srgbClr val="00B0F0"/>
                </a:solidFill>
              </a:rPr>
              <a:t>Manipulation</a:t>
            </a:r>
            <a:endParaRPr lang="en-US" b="1" dirty="0">
              <a:solidFill>
                <a:srgbClr val="00B0F0"/>
              </a:solidFill>
            </a:endParaRPr>
          </a:p>
        </p:txBody>
      </p:sp>
      <p:sp>
        <p:nvSpPr>
          <p:cNvPr id="6" name="Rounded Rectangle 5"/>
          <p:cNvSpPr/>
          <p:nvPr/>
        </p:nvSpPr>
        <p:spPr>
          <a:xfrm>
            <a:off x="4953000" y="5410200"/>
            <a:ext cx="2286000" cy="10668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Mathematica System Modeler</a:t>
            </a:r>
          </a:p>
          <a:p>
            <a:pPr algn="ctr"/>
            <a:endParaRPr lang="en-US" dirty="0">
              <a:solidFill>
                <a:srgbClr val="7030A0"/>
              </a:solidFill>
            </a:endParaRPr>
          </a:p>
          <a:p>
            <a:pPr algn="ctr"/>
            <a:r>
              <a:rPr lang="en-US" dirty="0" smtClean="0">
                <a:solidFill>
                  <a:srgbClr val="7030A0"/>
                </a:solidFill>
              </a:rPr>
              <a:t>MapleSim</a:t>
            </a:r>
            <a:endParaRPr lang="en-US" dirty="0">
              <a:solidFill>
                <a:srgbClr val="7030A0"/>
              </a:solidFill>
            </a:endParaRPr>
          </a:p>
        </p:txBody>
      </p:sp>
      <p:sp>
        <p:nvSpPr>
          <p:cNvPr id="7" name="Oval 6"/>
          <p:cNvSpPr/>
          <p:nvPr/>
        </p:nvSpPr>
        <p:spPr>
          <a:xfrm>
            <a:off x="5410200" y="2743200"/>
            <a:ext cx="2590800" cy="6096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B050"/>
                </a:solidFill>
              </a:rPr>
              <a:t>NUMERICS</a:t>
            </a:r>
            <a:endParaRPr lang="en-US" sz="2000" b="1" dirty="0">
              <a:solidFill>
                <a:srgbClr val="00B050"/>
              </a:solidFill>
            </a:endParaRPr>
          </a:p>
        </p:txBody>
      </p:sp>
      <p:sp>
        <p:nvSpPr>
          <p:cNvPr id="8" name="Isosceles Triangle 7"/>
          <p:cNvSpPr/>
          <p:nvPr/>
        </p:nvSpPr>
        <p:spPr>
          <a:xfrm>
            <a:off x="4648200" y="3211286"/>
            <a:ext cx="1981200" cy="9906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MATLAB</a:t>
            </a:r>
            <a:endParaRPr lang="en-US" dirty="0">
              <a:solidFill>
                <a:srgbClr val="FF0000"/>
              </a:solidFill>
            </a:endParaRPr>
          </a:p>
        </p:txBody>
      </p:sp>
      <p:sp>
        <p:nvSpPr>
          <p:cNvPr id="9" name="Isosceles Triangle 8"/>
          <p:cNvSpPr/>
          <p:nvPr/>
        </p:nvSpPr>
        <p:spPr>
          <a:xfrm>
            <a:off x="6629400" y="3200400"/>
            <a:ext cx="2286000" cy="990600"/>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MEMETIC</a:t>
            </a:r>
            <a:endParaRPr lang="en-US" dirty="0">
              <a:solidFill>
                <a:srgbClr val="FF0000"/>
              </a:solidFill>
            </a:endParaRPr>
          </a:p>
        </p:txBody>
      </p:sp>
      <p:sp>
        <p:nvSpPr>
          <p:cNvPr id="10" name="Rounded Rectangle 9"/>
          <p:cNvSpPr/>
          <p:nvPr/>
        </p:nvSpPr>
        <p:spPr>
          <a:xfrm>
            <a:off x="533400" y="4724400"/>
            <a:ext cx="2286000" cy="144780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MAYA / BLENDER / X3DEdit / Adobe / HOUDINI</a:t>
            </a:r>
            <a:endParaRPr lang="en-US" dirty="0">
              <a:solidFill>
                <a:srgbClr val="FF0000"/>
              </a:solidFill>
            </a:endParaRPr>
          </a:p>
        </p:txBody>
      </p:sp>
      <p:sp>
        <p:nvSpPr>
          <p:cNvPr id="11" name="Oval 10"/>
          <p:cNvSpPr/>
          <p:nvPr/>
        </p:nvSpPr>
        <p:spPr>
          <a:xfrm>
            <a:off x="3657600" y="4125686"/>
            <a:ext cx="1828800" cy="762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rPr>
              <a:t>SIMULINK</a:t>
            </a:r>
            <a:endParaRPr lang="en-US" sz="2000" b="1" dirty="0">
              <a:solidFill>
                <a:srgbClr val="C00000"/>
              </a:solidFill>
            </a:endParaRPr>
          </a:p>
        </p:txBody>
      </p:sp>
      <p:sp>
        <p:nvSpPr>
          <p:cNvPr id="12" name="Oval 11"/>
          <p:cNvSpPr/>
          <p:nvPr/>
        </p:nvSpPr>
        <p:spPr>
          <a:xfrm>
            <a:off x="3352800" y="3048000"/>
            <a:ext cx="17526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5">
                    <a:lumMod val="50000"/>
                  </a:schemeClr>
                </a:solidFill>
              </a:rPr>
              <a:t>LABVIEW</a:t>
            </a:r>
            <a:endParaRPr lang="en-US" sz="2000" b="1" dirty="0">
              <a:solidFill>
                <a:schemeClr val="accent5">
                  <a:lumMod val="50000"/>
                </a:schemeClr>
              </a:solidFill>
            </a:endParaRPr>
          </a:p>
        </p:txBody>
      </p:sp>
      <p:sp>
        <p:nvSpPr>
          <p:cNvPr id="13" name="Oval 12"/>
          <p:cNvSpPr/>
          <p:nvPr/>
        </p:nvSpPr>
        <p:spPr>
          <a:xfrm>
            <a:off x="1447800" y="5867400"/>
            <a:ext cx="2781300" cy="7620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C00000"/>
                </a:solidFill>
              </a:rPr>
              <a:t>SIMULINK 3D ANIMATION</a:t>
            </a:r>
            <a:endParaRPr lang="en-US" sz="2000" b="1" dirty="0">
              <a:solidFill>
                <a:srgbClr val="C00000"/>
              </a:solidFill>
            </a:endParaRPr>
          </a:p>
        </p:txBody>
      </p:sp>
      <p:sp>
        <p:nvSpPr>
          <p:cNvPr id="14" name="Oval 13"/>
          <p:cNvSpPr/>
          <p:nvPr/>
        </p:nvSpPr>
        <p:spPr>
          <a:xfrm>
            <a:off x="4419600" y="3352800"/>
            <a:ext cx="990600" cy="2775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DAQ</a:t>
            </a:r>
            <a:endParaRPr lang="en-US" dirty="0">
              <a:solidFill>
                <a:srgbClr val="7030A0"/>
              </a:solidFill>
            </a:endParaRPr>
          </a:p>
        </p:txBody>
      </p:sp>
      <p:sp>
        <p:nvSpPr>
          <p:cNvPr id="15" name="Oval 14"/>
          <p:cNvSpPr/>
          <p:nvPr/>
        </p:nvSpPr>
        <p:spPr>
          <a:xfrm>
            <a:off x="4038600" y="5970814"/>
            <a:ext cx="990600" cy="27758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DAQ</a:t>
            </a:r>
            <a:endParaRPr lang="en-US" dirty="0">
              <a:solidFill>
                <a:srgbClr val="7030A0"/>
              </a:solidFill>
            </a:endParaRPr>
          </a:p>
        </p:txBody>
      </p:sp>
      <p:sp>
        <p:nvSpPr>
          <p:cNvPr id="16" name="Oval 15"/>
          <p:cNvSpPr/>
          <p:nvPr/>
        </p:nvSpPr>
        <p:spPr>
          <a:xfrm>
            <a:off x="2286000" y="3695700"/>
            <a:ext cx="1752600" cy="800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DAQ</a:t>
            </a:r>
            <a:endParaRPr lang="en-US" dirty="0">
              <a:solidFill>
                <a:srgbClr val="7030A0"/>
              </a:solidFill>
            </a:endParaRPr>
          </a:p>
        </p:txBody>
      </p:sp>
      <p:sp>
        <p:nvSpPr>
          <p:cNvPr id="17" name="TextBox 16"/>
          <p:cNvSpPr txBox="1"/>
          <p:nvPr/>
        </p:nvSpPr>
        <p:spPr>
          <a:xfrm>
            <a:off x="2438400" y="4876800"/>
            <a:ext cx="2308004" cy="1107996"/>
          </a:xfrm>
          <a:prstGeom prst="rect">
            <a:avLst/>
          </a:prstGeom>
          <a:noFill/>
        </p:spPr>
        <p:txBody>
          <a:bodyPr wrap="none" rtlCol="0">
            <a:spAutoFit/>
          </a:bodyPr>
          <a:lstStyle/>
          <a:p>
            <a:r>
              <a:rPr lang="en-US" sz="6600" b="1" dirty="0" smtClean="0">
                <a:solidFill>
                  <a:schemeClr val="bg1">
                    <a:lumMod val="75000"/>
                  </a:schemeClr>
                </a:solidFill>
              </a:rPr>
              <a:t>TASKS</a:t>
            </a:r>
            <a:endParaRPr lang="en-US" sz="6600" b="1" dirty="0">
              <a:solidFill>
                <a:schemeClr val="bg1">
                  <a:lumMod val="75000"/>
                </a:schemeClr>
              </a:solidFill>
            </a:endParaRPr>
          </a:p>
        </p:txBody>
      </p:sp>
      <p:sp>
        <p:nvSpPr>
          <p:cNvPr id="18" name="TextBox 17"/>
          <p:cNvSpPr txBox="1"/>
          <p:nvPr/>
        </p:nvSpPr>
        <p:spPr>
          <a:xfrm>
            <a:off x="6934200" y="4073604"/>
            <a:ext cx="2308004" cy="1107996"/>
          </a:xfrm>
          <a:prstGeom prst="rect">
            <a:avLst/>
          </a:prstGeom>
          <a:noFill/>
        </p:spPr>
        <p:txBody>
          <a:bodyPr wrap="none" rtlCol="0">
            <a:spAutoFit/>
          </a:bodyPr>
          <a:lstStyle/>
          <a:p>
            <a:r>
              <a:rPr lang="en-US" sz="6600" b="1" dirty="0" smtClean="0">
                <a:solidFill>
                  <a:schemeClr val="bg1">
                    <a:lumMod val="75000"/>
                  </a:schemeClr>
                </a:solidFill>
              </a:rPr>
              <a:t>TASKS</a:t>
            </a:r>
            <a:endParaRPr lang="en-US" sz="6600" b="1" dirty="0">
              <a:solidFill>
                <a:schemeClr val="bg1">
                  <a:lumMod val="75000"/>
                </a:schemeClr>
              </a:solidFill>
            </a:endParaRPr>
          </a:p>
        </p:txBody>
      </p:sp>
      <p:sp>
        <p:nvSpPr>
          <p:cNvPr id="19" name="TextBox 18"/>
          <p:cNvSpPr txBox="1"/>
          <p:nvPr/>
        </p:nvSpPr>
        <p:spPr>
          <a:xfrm>
            <a:off x="3864196" y="2209800"/>
            <a:ext cx="2308004" cy="1107996"/>
          </a:xfrm>
          <a:prstGeom prst="rect">
            <a:avLst/>
          </a:prstGeom>
          <a:noFill/>
        </p:spPr>
        <p:txBody>
          <a:bodyPr wrap="none" rtlCol="0">
            <a:spAutoFit/>
          </a:bodyPr>
          <a:lstStyle/>
          <a:p>
            <a:r>
              <a:rPr lang="en-US" sz="6600" b="1" dirty="0" smtClean="0">
                <a:solidFill>
                  <a:schemeClr val="bg1">
                    <a:lumMod val="75000"/>
                  </a:schemeClr>
                </a:solidFill>
              </a:rPr>
              <a:t>TASKS</a:t>
            </a:r>
            <a:endParaRPr lang="en-US" sz="6600" b="1" dirty="0">
              <a:solidFill>
                <a:schemeClr val="bg1">
                  <a:lumMod val="75000"/>
                </a:schemeClr>
              </a:solidFill>
            </a:endParaRPr>
          </a:p>
        </p:txBody>
      </p:sp>
    </p:spTree>
    <p:extLst>
      <p:ext uri="{BB962C8B-B14F-4D97-AF65-F5344CB8AC3E}">
        <p14:creationId xmlns:p14="http://schemas.microsoft.com/office/powerpoint/2010/main" val="5004756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Simulation and CAS GUI’s</a:t>
            </a:r>
            <a:endParaRPr lang="en-US" dirty="0"/>
          </a:p>
        </p:txBody>
      </p:sp>
      <p:sp>
        <p:nvSpPr>
          <p:cNvPr id="3" name="Content Placeholder 2"/>
          <p:cNvSpPr>
            <a:spLocks noGrp="1"/>
          </p:cNvSpPr>
          <p:nvPr>
            <p:ph idx="1"/>
          </p:nvPr>
        </p:nvSpPr>
        <p:spPr/>
        <p:txBody>
          <a:bodyPr>
            <a:normAutofit lnSpcReduction="10000"/>
          </a:bodyPr>
          <a:lstStyle/>
          <a:p>
            <a:r>
              <a:rPr lang="en-US" dirty="0" smtClean="0"/>
              <a:t>So, Have an Anthropomorphic Task sequence with Goals and lots of management</a:t>
            </a:r>
          </a:p>
          <a:p>
            <a:r>
              <a:rPr lang="en-US" dirty="0" smtClean="0"/>
              <a:t>You have lots to choose from</a:t>
            </a:r>
          </a:p>
          <a:p>
            <a:pPr lvl="1"/>
            <a:r>
              <a:rPr lang="en-US" dirty="0" smtClean="0"/>
              <a:t>API’s help [DEVS, Agents systems, Memetic solvers]</a:t>
            </a:r>
          </a:p>
          <a:p>
            <a:pPr lvl="1"/>
            <a:r>
              <a:rPr lang="en-US" dirty="0" smtClean="0"/>
              <a:t>Roll your own</a:t>
            </a:r>
          </a:p>
          <a:p>
            <a:pPr lvl="1"/>
            <a:r>
              <a:rPr lang="en-US" dirty="0" smtClean="0"/>
              <a:t>Open source with GUI’s [Blender / X3D Edit /…] or Open source with “Hello World GUI’s [SAGE]”</a:t>
            </a:r>
          </a:p>
          <a:p>
            <a:pPr lvl="1"/>
            <a:r>
              <a:rPr lang="en-US" dirty="0" smtClean="0"/>
              <a:t>MAPLE, MATLAB, Mathematica, Labview</a:t>
            </a:r>
            <a:endParaRPr lang="en-US" dirty="0"/>
          </a:p>
        </p:txBody>
      </p:sp>
    </p:spTree>
    <p:extLst>
      <p:ext uri="{BB962C8B-B14F-4D97-AF65-F5344CB8AC3E}">
        <p14:creationId xmlns:p14="http://schemas.microsoft.com/office/powerpoint/2010/main" val="7096184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Lets have fun with the MAPLE, SIMULINK and MATLAB GUI’s</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r>
              <a:rPr lang="en-US" dirty="0" smtClean="0"/>
              <a:t>Need a way to circumvent the API or substitute for an API…</a:t>
            </a:r>
          </a:p>
          <a:p>
            <a:r>
              <a:rPr lang="en-US" dirty="0" err="1" smtClean="0"/>
              <a:t>Applescript</a:t>
            </a:r>
            <a:endParaRPr lang="en-US" dirty="0" smtClean="0"/>
          </a:p>
          <a:p>
            <a:r>
              <a:rPr lang="en-US" dirty="0" smtClean="0"/>
              <a:t>Open Scripting Architecture</a:t>
            </a:r>
          </a:p>
          <a:p>
            <a:r>
              <a:rPr lang="en-US" dirty="0" err="1" smtClean="0"/>
              <a:t>PreFAB’s</a:t>
            </a:r>
            <a:r>
              <a:rPr lang="en-US" dirty="0" smtClean="0"/>
              <a:t> UI Browser</a:t>
            </a:r>
          </a:p>
          <a:p>
            <a:r>
              <a:rPr lang="en-US" dirty="0" smtClean="0"/>
              <a:t>What can you not do</a:t>
            </a:r>
          </a:p>
          <a:p>
            <a:pPr lvl="1"/>
            <a:r>
              <a:rPr lang="en-US" dirty="0" smtClean="0"/>
              <a:t>Example: OpenGL, </a:t>
            </a:r>
            <a:r>
              <a:rPr lang="en-US" dirty="0" err="1" smtClean="0"/>
              <a:t>OpenInventor</a:t>
            </a:r>
            <a:r>
              <a:rPr lang="en-US" dirty="0" smtClean="0"/>
              <a:t>, Mess with Direct3D,…]</a:t>
            </a:r>
          </a:p>
          <a:p>
            <a:pPr lvl="1"/>
            <a:r>
              <a:rPr lang="en-US" dirty="0" smtClean="0"/>
              <a:t>For my work, it helps to be a Cocoa / Swift Application</a:t>
            </a:r>
          </a:p>
          <a:p>
            <a:pPr lvl="1"/>
            <a:r>
              <a:rPr lang="en-US" dirty="0" smtClean="0"/>
              <a:t>SAGE web services are tough.</a:t>
            </a:r>
          </a:p>
          <a:p>
            <a:pPr lvl="2"/>
            <a:r>
              <a:rPr lang="en-US" dirty="0" smtClean="0"/>
              <a:t>Python integration a WIP for </a:t>
            </a:r>
            <a:r>
              <a:rPr lang="en-US" dirty="0" err="1" smtClean="0"/>
              <a:t>Applescript</a:t>
            </a:r>
            <a:endParaRPr lang="en-US" dirty="0"/>
          </a:p>
        </p:txBody>
      </p:sp>
    </p:spTree>
    <p:extLst>
      <p:ext uri="{BB962C8B-B14F-4D97-AF65-F5344CB8AC3E}">
        <p14:creationId xmlns:p14="http://schemas.microsoft.com/office/powerpoint/2010/main" val="20800528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a:t>
            </a:r>
            <a:r>
              <a:rPr lang="en-US" dirty="0" smtClean="0">
                <a:solidFill>
                  <a:srgbClr val="FF0000"/>
                </a:solidFill>
              </a:rPr>
              <a:t>SNEEK</a:t>
            </a:r>
            <a:r>
              <a:rPr lang="en-US" dirty="0" smtClean="0"/>
              <a:t>-A-</a:t>
            </a:r>
            <a:r>
              <a:rPr lang="en-US" dirty="0" smtClean="0">
                <a:solidFill>
                  <a:srgbClr val="00B0F0"/>
                </a:solidFill>
              </a:rPr>
              <a:t>PEEK</a:t>
            </a:r>
            <a:r>
              <a:rPr lang="en-US" dirty="0" smtClean="0"/>
              <a:t> at </a:t>
            </a:r>
            <a:r>
              <a:rPr lang="en-US" dirty="0" smtClean="0">
                <a:solidFill>
                  <a:srgbClr val="C00000"/>
                </a:solidFill>
              </a:rPr>
              <a:t>SIM</a:t>
            </a:r>
            <a:r>
              <a:rPr lang="en-US" dirty="0" smtClean="0">
                <a:solidFill>
                  <a:srgbClr val="00B050"/>
                </a:solidFill>
              </a:rPr>
              <a:t>U</a:t>
            </a:r>
            <a:r>
              <a:rPr lang="en-US" dirty="0" smtClean="0">
                <a:solidFill>
                  <a:srgbClr val="7030A0"/>
                </a:solidFill>
              </a:rPr>
              <a:t>LINK</a:t>
            </a:r>
            <a:endParaRPr lang="en-US" dirty="0">
              <a:solidFill>
                <a:srgbClr val="7030A0"/>
              </a:solidFill>
            </a:endParaRPr>
          </a:p>
        </p:txBody>
      </p:sp>
      <p:pic>
        <p:nvPicPr>
          <p:cNvPr id="1026" name="Picture 2" descr="C:\Users\richards\Desktop\SCIENCE\SpringSim 2016\MATLAB Sumulink result Screen Shot 2016-03-27 at 9.50.03 P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593090"/>
            <a:ext cx="7010400" cy="4883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82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2000"/>
                                        <p:tgtEl>
                                          <p:spTgt spid="1026"/>
                                        </p:tgtEl>
                                      </p:cBhvr>
                                    </p:animEffect>
                                    <p:anim calcmode="lin" valueType="num">
                                      <p:cBhvr>
                                        <p:cTn id="15" dur="2000" fill="hold"/>
                                        <p:tgtEl>
                                          <p:spTgt spid="1026"/>
                                        </p:tgtEl>
                                        <p:attrNameLst>
                                          <p:attrName>ppt_w</p:attrName>
                                        </p:attrNameLst>
                                      </p:cBhvr>
                                      <p:tavLst>
                                        <p:tav tm="0" fmla="#ppt_w*sin(2.5*pi*$)">
                                          <p:val>
                                            <p:fltVal val="0"/>
                                          </p:val>
                                        </p:tav>
                                        <p:tav tm="100000">
                                          <p:val>
                                            <p:fltVal val="1"/>
                                          </p:val>
                                        </p:tav>
                                      </p:tavLst>
                                    </p:anim>
                                    <p:anim calcmode="lin" valueType="num">
                                      <p:cBhvr>
                                        <p:cTn id="16"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r>
              <a:rPr lang="en-US" dirty="0" smtClean="0"/>
              <a:t>SIMULINK VIRTUAL PEEK</a:t>
            </a:r>
            <a:endParaRPr lang="en-US" dirty="0"/>
          </a:p>
        </p:txBody>
      </p:sp>
      <p:pic>
        <p:nvPicPr>
          <p:cNvPr id="2050" name="Picture 2" descr="C:\Users\richards\Desktop\SCIENCE\SpringSim 2016\MATLAB Sumulink 3D result Screen Shot 2016-03-27 at 9.53.33 P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00200"/>
            <a:ext cx="7239000" cy="493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69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80">
                                          <p:stCondLst>
                                            <p:cond delay="0"/>
                                          </p:stCondLst>
                                        </p:cTn>
                                        <p:tgtEl>
                                          <p:spTgt spid="2050"/>
                                        </p:tgtEl>
                                      </p:cBhvr>
                                    </p:animEffect>
                                    <p:anim calcmode="lin" valueType="num">
                                      <p:cBhvr>
                                        <p:cTn id="13"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8" dur="26">
                                          <p:stCondLst>
                                            <p:cond delay="650"/>
                                          </p:stCondLst>
                                        </p:cTn>
                                        <p:tgtEl>
                                          <p:spTgt spid="2050"/>
                                        </p:tgtEl>
                                      </p:cBhvr>
                                      <p:to x="100000" y="60000"/>
                                    </p:animScale>
                                    <p:animScale>
                                      <p:cBhvr>
                                        <p:cTn id="19" dur="166" decel="50000">
                                          <p:stCondLst>
                                            <p:cond delay="676"/>
                                          </p:stCondLst>
                                        </p:cTn>
                                        <p:tgtEl>
                                          <p:spTgt spid="2050"/>
                                        </p:tgtEl>
                                      </p:cBhvr>
                                      <p:to x="100000" y="100000"/>
                                    </p:animScale>
                                    <p:animScale>
                                      <p:cBhvr>
                                        <p:cTn id="20" dur="26">
                                          <p:stCondLst>
                                            <p:cond delay="1312"/>
                                          </p:stCondLst>
                                        </p:cTn>
                                        <p:tgtEl>
                                          <p:spTgt spid="2050"/>
                                        </p:tgtEl>
                                      </p:cBhvr>
                                      <p:to x="100000" y="80000"/>
                                    </p:animScale>
                                    <p:animScale>
                                      <p:cBhvr>
                                        <p:cTn id="21" dur="166" decel="50000">
                                          <p:stCondLst>
                                            <p:cond delay="1338"/>
                                          </p:stCondLst>
                                        </p:cTn>
                                        <p:tgtEl>
                                          <p:spTgt spid="2050"/>
                                        </p:tgtEl>
                                      </p:cBhvr>
                                      <p:to x="100000" y="100000"/>
                                    </p:animScale>
                                    <p:animScale>
                                      <p:cBhvr>
                                        <p:cTn id="22" dur="26">
                                          <p:stCondLst>
                                            <p:cond delay="1642"/>
                                          </p:stCondLst>
                                        </p:cTn>
                                        <p:tgtEl>
                                          <p:spTgt spid="2050"/>
                                        </p:tgtEl>
                                      </p:cBhvr>
                                      <p:to x="100000" y="90000"/>
                                    </p:animScale>
                                    <p:animScale>
                                      <p:cBhvr>
                                        <p:cTn id="23" dur="166" decel="50000">
                                          <p:stCondLst>
                                            <p:cond delay="1668"/>
                                          </p:stCondLst>
                                        </p:cTn>
                                        <p:tgtEl>
                                          <p:spTgt spid="2050"/>
                                        </p:tgtEl>
                                      </p:cBhvr>
                                      <p:to x="100000" y="100000"/>
                                    </p:animScale>
                                    <p:animScale>
                                      <p:cBhvr>
                                        <p:cTn id="24" dur="26">
                                          <p:stCondLst>
                                            <p:cond delay="1808"/>
                                          </p:stCondLst>
                                        </p:cTn>
                                        <p:tgtEl>
                                          <p:spTgt spid="2050"/>
                                        </p:tgtEl>
                                      </p:cBhvr>
                                      <p:to x="100000" y="95000"/>
                                    </p:animScale>
                                    <p:animScale>
                                      <p:cBhvr>
                                        <p:cTn id="25" dur="166" decel="50000">
                                          <p:stCondLst>
                                            <p:cond delay="1834"/>
                                          </p:stCondLst>
                                        </p:cTn>
                                        <p:tgtEl>
                                          <p:spTgt spid="205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LIVING IN A VIRTUAL ENVIRONMENT</a:t>
            </a:r>
            <a:endParaRPr lang="en-US" dirty="0"/>
          </a:p>
        </p:txBody>
      </p:sp>
      <p:sp>
        <p:nvSpPr>
          <p:cNvPr id="3" name="Content Placeholder 2"/>
          <p:cNvSpPr>
            <a:spLocks noGrp="1"/>
          </p:cNvSpPr>
          <p:nvPr>
            <p:ph idx="1"/>
          </p:nvPr>
        </p:nvSpPr>
        <p:spPr>
          <a:xfrm>
            <a:off x="457200" y="2362201"/>
            <a:ext cx="8229600" cy="3200400"/>
          </a:xfrm>
        </p:spPr>
        <p:txBody>
          <a:bodyPr/>
          <a:lstStyle/>
          <a:p>
            <a:r>
              <a:rPr lang="en-US" dirty="0" smtClean="0"/>
              <a:t>Now that you have the models, PDE’s, CUDA clusters, </a:t>
            </a:r>
            <a:r>
              <a:rPr lang="en-US" dirty="0" err="1" smtClean="0"/>
              <a:t>Symbolics</a:t>
            </a:r>
            <a:r>
              <a:rPr lang="en-US" dirty="0" smtClean="0"/>
              <a:t> and Sensors</a:t>
            </a:r>
          </a:p>
          <a:p>
            <a:pPr marL="0" indent="0" algn="ctr">
              <a:buNone/>
            </a:pPr>
            <a:r>
              <a:rPr lang="en-US" dirty="0" smtClean="0">
                <a:solidFill>
                  <a:srgbClr val="FF0000"/>
                </a:solidFill>
              </a:rPr>
              <a:t>What</a:t>
            </a:r>
            <a:r>
              <a:rPr lang="en-US" dirty="0" smtClean="0"/>
              <a:t> </a:t>
            </a:r>
            <a:r>
              <a:rPr lang="en-US" dirty="0" smtClean="0">
                <a:solidFill>
                  <a:srgbClr val="00B050"/>
                </a:solidFill>
              </a:rPr>
              <a:t>ARE</a:t>
            </a:r>
            <a:r>
              <a:rPr lang="en-US" dirty="0" smtClean="0"/>
              <a:t> The </a:t>
            </a:r>
            <a:r>
              <a:rPr lang="en-US" dirty="0" smtClean="0">
                <a:solidFill>
                  <a:srgbClr val="0070C0"/>
                </a:solidFill>
              </a:rPr>
              <a:t>RULES</a:t>
            </a:r>
          </a:p>
          <a:p>
            <a:pPr marL="0" indent="0" algn="ctr">
              <a:buNone/>
            </a:pPr>
            <a:r>
              <a:rPr lang="en-US" dirty="0" smtClean="0">
                <a:solidFill>
                  <a:srgbClr val="0070C0"/>
                </a:solidFill>
              </a:rPr>
              <a:t>HOW </a:t>
            </a:r>
            <a:r>
              <a:rPr lang="en-US" dirty="0" smtClean="0">
                <a:solidFill>
                  <a:srgbClr val="7030A0"/>
                </a:solidFill>
              </a:rPr>
              <a:t>Complex</a:t>
            </a:r>
            <a:r>
              <a:rPr lang="en-US" dirty="0" smtClean="0">
                <a:solidFill>
                  <a:srgbClr val="0070C0"/>
                </a:solidFill>
              </a:rPr>
              <a:t> are the </a:t>
            </a:r>
            <a:r>
              <a:rPr lang="en-US" dirty="0" smtClean="0">
                <a:solidFill>
                  <a:srgbClr val="FF0000"/>
                </a:solidFill>
              </a:rPr>
              <a:t>RULES</a:t>
            </a:r>
            <a:endParaRPr lang="en-US" dirty="0">
              <a:solidFill>
                <a:srgbClr val="FF0000"/>
              </a:solidFill>
            </a:endParaRPr>
          </a:p>
        </p:txBody>
      </p:sp>
    </p:spTree>
    <p:extLst>
      <p:ext uri="{BB962C8B-B14F-4D97-AF65-F5344CB8AC3E}">
        <p14:creationId xmlns:p14="http://schemas.microsoft.com/office/powerpoint/2010/main" val="30538001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 Snooping</a:t>
            </a:r>
            <a:endParaRPr lang="en-US" dirty="0"/>
          </a:p>
        </p:txBody>
      </p:sp>
      <p:pic>
        <p:nvPicPr>
          <p:cNvPr id="3075" name="Picture 3" descr="C:\Users\richards\Desktop\SCIENCE\SpringSim 2016\mathematica basic math assistant result Screen Shot 2016-03-27 at 10.01.57 P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9396" y="1447800"/>
            <a:ext cx="4685977"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60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MAPLE SYRUP</a:t>
            </a:r>
            <a:r>
              <a:rPr lang="en-US" dirty="0" smtClean="0"/>
              <a:t> </a:t>
            </a:r>
            <a:r>
              <a:rPr lang="en-US" dirty="0" smtClean="0">
                <a:solidFill>
                  <a:srgbClr val="FF0000"/>
                </a:solidFill>
              </a:rPr>
              <a:t>SECRET</a:t>
            </a:r>
            <a:r>
              <a:rPr lang="en-US" dirty="0" smtClean="0"/>
              <a:t> </a:t>
            </a:r>
            <a:r>
              <a:rPr lang="en-US" dirty="0" smtClean="0">
                <a:solidFill>
                  <a:srgbClr val="FF0000"/>
                </a:solidFill>
              </a:rPr>
              <a:t>RECIPE</a:t>
            </a:r>
            <a:endParaRPr lang="en-US" dirty="0">
              <a:solidFill>
                <a:srgbClr val="FF0000"/>
              </a:solidFill>
            </a:endParaRPr>
          </a:p>
        </p:txBody>
      </p:sp>
      <p:pic>
        <p:nvPicPr>
          <p:cNvPr id="4098" name="Picture 2" descr="C:\Users\richards\Desktop\SCIENCE\SpringSim 2016\New Document Mode resultScreen Shot 2016-03-27 at 9.22.24 P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371600"/>
            <a:ext cx="7391400" cy="520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57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4098"/>
                                        </p:tgtEl>
                                        <p:attrNameLst>
                                          <p:attrName>style.visibility</p:attrName>
                                        </p:attrNameLst>
                                      </p:cBhvr>
                                      <p:to>
                                        <p:strVal val="visible"/>
                                      </p:to>
                                    </p:set>
                                    <p:anim calcmode="lin" valueType="num">
                                      <p:cBhvr>
                                        <p:cTn id="25" dur="1000" fill="hold"/>
                                        <p:tgtEl>
                                          <p:spTgt spid="4098"/>
                                        </p:tgtEl>
                                        <p:attrNameLst>
                                          <p:attrName>ppt_w</p:attrName>
                                        </p:attrNameLst>
                                      </p:cBhvr>
                                      <p:tavLst>
                                        <p:tav tm="0">
                                          <p:val>
                                            <p:fltVal val="0"/>
                                          </p:val>
                                        </p:tav>
                                        <p:tav tm="100000">
                                          <p:val>
                                            <p:strVal val="#ppt_w"/>
                                          </p:val>
                                        </p:tav>
                                      </p:tavLst>
                                    </p:anim>
                                    <p:anim calcmode="lin" valueType="num">
                                      <p:cBhvr>
                                        <p:cTn id="26" dur="1000" fill="hold"/>
                                        <p:tgtEl>
                                          <p:spTgt spid="4098"/>
                                        </p:tgtEl>
                                        <p:attrNameLst>
                                          <p:attrName>ppt_h</p:attrName>
                                        </p:attrNameLst>
                                      </p:cBhvr>
                                      <p:tavLst>
                                        <p:tav tm="0">
                                          <p:val>
                                            <p:fltVal val="0"/>
                                          </p:val>
                                        </p:tav>
                                        <p:tav tm="100000">
                                          <p:val>
                                            <p:strVal val="#ppt_h"/>
                                          </p:val>
                                        </p:tav>
                                      </p:tavLst>
                                    </p:anim>
                                    <p:anim calcmode="lin" valueType="num">
                                      <p:cBhvr>
                                        <p:cTn id="27" dur="1000" fill="hold"/>
                                        <p:tgtEl>
                                          <p:spTgt spid="4098"/>
                                        </p:tgtEl>
                                        <p:attrNameLst>
                                          <p:attrName>style.rotation</p:attrName>
                                        </p:attrNameLst>
                                      </p:cBhvr>
                                      <p:tavLst>
                                        <p:tav tm="0">
                                          <p:val>
                                            <p:fltVal val="90"/>
                                          </p:val>
                                        </p:tav>
                                        <p:tav tm="100000">
                                          <p:val>
                                            <p:fltVal val="0"/>
                                          </p:val>
                                        </p:tav>
                                      </p:tavLst>
                                    </p:anim>
                                    <p:animEffect transition="in" filter="fade">
                                      <p:cBhvr>
                                        <p:cTn id="28"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SOLVE </a:t>
            </a:r>
            <a:r>
              <a:rPr lang="en-US" dirty="0" smtClean="0">
                <a:solidFill>
                  <a:srgbClr val="C00000"/>
                </a:solidFill>
              </a:rPr>
              <a:t>MAPLE SYRUP DRIP</a:t>
            </a:r>
            <a:endParaRPr lang="en-US" dirty="0">
              <a:solidFill>
                <a:srgbClr val="C00000"/>
              </a:solidFill>
            </a:endParaRPr>
          </a:p>
        </p:txBody>
      </p:sp>
      <p:pic>
        <p:nvPicPr>
          <p:cNvPr id="5122" name="Picture 2" descr="C:\Users\richards\Desktop\SCIENCE\SpringSim 2016\Back Solve Assistant result Screen Shot 2016-03-27 at 9.29.23 P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371600"/>
            <a:ext cx="7193698" cy="506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95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Effect transition="in" filter="fade">
                                      <p:cBhvr>
                                        <p:cTn id="25" dur="1000"/>
                                        <p:tgtEl>
                                          <p:spTgt spid="5122"/>
                                        </p:tgtEl>
                                      </p:cBhvr>
                                    </p:animEffect>
                                    <p:anim calcmode="lin" valueType="num">
                                      <p:cBhvr>
                                        <p:cTn id="26" dur="1000" fill="hold"/>
                                        <p:tgtEl>
                                          <p:spTgt spid="5122"/>
                                        </p:tgtEl>
                                        <p:attrNameLst>
                                          <p:attrName>ppt_x</p:attrName>
                                        </p:attrNameLst>
                                      </p:cBhvr>
                                      <p:tavLst>
                                        <p:tav tm="0">
                                          <p:val>
                                            <p:strVal val="#ppt_x"/>
                                          </p:val>
                                        </p:tav>
                                        <p:tav tm="100000">
                                          <p:val>
                                            <p:strVal val="#ppt_x"/>
                                          </p:val>
                                        </p:tav>
                                      </p:tavLst>
                                    </p:anim>
                                    <p:anim calcmode="lin" valueType="num">
                                      <p:cBhvr>
                                        <p:cTn id="27"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Next</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dirty="0" smtClean="0"/>
              <a:t>Compile the sneaky scripts</a:t>
            </a:r>
          </a:p>
          <a:p>
            <a:r>
              <a:rPr lang="en-US" dirty="0" smtClean="0"/>
              <a:t>Use Dragon Dictate or Built in voice control</a:t>
            </a:r>
          </a:p>
          <a:p>
            <a:r>
              <a:rPr lang="en-US" dirty="0" smtClean="0"/>
              <a:t>Talk to your Sim’s</a:t>
            </a:r>
            <a:endParaRPr lang="en-US" dirty="0"/>
          </a:p>
          <a:p>
            <a:r>
              <a:rPr lang="en-US" dirty="0" smtClean="0"/>
              <a:t>Notes: </a:t>
            </a:r>
          </a:p>
          <a:p>
            <a:pPr lvl="1"/>
            <a:r>
              <a:rPr lang="en-US" dirty="0" smtClean="0"/>
              <a:t>There are a lot of GUI elements that have very useless scripting references</a:t>
            </a:r>
          </a:p>
          <a:p>
            <a:pPr lvl="1"/>
            <a:r>
              <a:rPr lang="en-US" dirty="0" smtClean="0"/>
              <a:t>Explosion of possible behavior task automations</a:t>
            </a:r>
          </a:p>
          <a:p>
            <a:pPr lvl="2"/>
            <a:r>
              <a:rPr lang="en-US" dirty="0" smtClean="0"/>
              <a:t>Limited to small </a:t>
            </a:r>
            <a:r>
              <a:rPr lang="en-US" dirty="0" err="1" smtClean="0"/>
              <a:t>anthromophic</a:t>
            </a:r>
            <a:r>
              <a:rPr lang="en-US" dirty="0" smtClean="0"/>
              <a:t> behavior helpers</a:t>
            </a:r>
          </a:p>
          <a:p>
            <a:pPr lvl="1"/>
            <a:r>
              <a:rPr lang="en-US" dirty="0" smtClean="0"/>
              <a:t>Symbolic Algebraic Manipulation / Simulation  </a:t>
            </a:r>
            <a:r>
              <a:rPr lang="en-US" dirty="0" err="1" smtClean="0"/>
              <a:t>Metamathematics</a:t>
            </a:r>
            <a:endParaRPr lang="en-US" dirty="0"/>
          </a:p>
        </p:txBody>
      </p:sp>
    </p:spTree>
    <p:extLst>
      <p:ext uri="{BB962C8B-B14F-4D97-AF65-F5344CB8AC3E}">
        <p14:creationId xmlns:p14="http://schemas.microsoft.com/office/powerpoint/2010/main" val="37002585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Web3D Anthropomorphism</a:t>
            </a:r>
            <a:endParaRPr lang="en-US" dirty="0"/>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dirty="0" err="1" smtClean="0"/>
              <a:t>OpenScenegraph</a:t>
            </a:r>
            <a:endParaRPr lang="en-US" dirty="0" smtClean="0"/>
          </a:p>
          <a:p>
            <a:r>
              <a:rPr lang="en-US" dirty="0" smtClean="0"/>
              <a:t>OpenCL / CUDA</a:t>
            </a:r>
          </a:p>
          <a:p>
            <a:r>
              <a:rPr lang="en-US" dirty="0" smtClean="0"/>
              <a:t>GPGPU’s</a:t>
            </a:r>
          </a:p>
          <a:p>
            <a:r>
              <a:rPr lang="en-US" dirty="0" smtClean="0"/>
              <a:t>X3D / VRML97</a:t>
            </a:r>
          </a:p>
          <a:p>
            <a:endParaRPr lang="en-US" dirty="0"/>
          </a:p>
          <a:p>
            <a:r>
              <a:rPr lang="en-US" dirty="0" smtClean="0"/>
              <a:t>Let’s start with a simple anthropomorphic Web3D issue</a:t>
            </a:r>
          </a:p>
          <a:p>
            <a:pPr lvl="1"/>
            <a:r>
              <a:rPr lang="en-US" dirty="0" smtClean="0"/>
              <a:t>WHY: </a:t>
            </a:r>
            <a:r>
              <a:rPr lang="en-US" dirty="0" err="1" smtClean="0"/>
              <a:t>Anthrpomorphic</a:t>
            </a:r>
            <a:r>
              <a:rPr lang="en-US" dirty="0" smtClean="0"/>
              <a:t> node spec for Humans in progress for at least 5 years.</a:t>
            </a:r>
            <a:endParaRPr lang="en-US" dirty="0"/>
          </a:p>
        </p:txBody>
      </p:sp>
    </p:spTree>
    <p:extLst>
      <p:ext uri="{BB962C8B-B14F-4D97-AF65-F5344CB8AC3E}">
        <p14:creationId xmlns:p14="http://schemas.microsoft.com/office/powerpoint/2010/main" val="37194595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Anthropomorphic Navigation</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smtClean="0"/>
              <a:t>What Navigation Paradigms to use to navigate X3D/VRML VE’s</a:t>
            </a:r>
          </a:p>
          <a:p>
            <a:r>
              <a:rPr lang="en-US" dirty="0" smtClean="0"/>
              <a:t>Goal Driven</a:t>
            </a:r>
          </a:p>
          <a:p>
            <a:pPr lvl="1"/>
            <a:r>
              <a:rPr lang="en-US" dirty="0" smtClean="0"/>
              <a:t>Walk, Fly, Examine, Some sort of Reset</a:t>
            </a:r>
          </a:p>
          <a:p>
            <a:pPr lvl="1"/>
            <a:r>
              <a:rPr lang="en-US" dirty="0" smtClean="0"/>
              <a:t>Look AT, Pan, Slide, Game [Instant Player from </a:t>
            </a:r>
            <a:r>
              <a:rPr lang="en-US" dirty="0" err="1" smtClean="0"/>
              <a:t>Frauhnhofer</a:t>
            </a:r>
            <a:r>
              <a:rPr lang="en-US" dirty="0" smtClean="0"/>
              <a:t> IDG]</a:t>
            </a:r>
          </a:p>
          <a:p>
            <a:r>
              <a:rPr lang="en-US" dirty="0" smtClean="0"/>
              <a:t>Characteristic Driven</a:t>
            </a:r>
          </a:p>
          <a:p>
            <a:pPr lvl="1"/>
            <a:r>
              <a:rPr lang="en-US" dirty="0" smtClean="0"/>
              <a:t>Anthropomorphic Cartesian [</a:t>
            </a:r>
            <a:r>
              <a:rPr lang="en-US" dirty="0" err="1" smtClean="0"/>
              <a:t>SimVRML</a:t>
            </a:r>
            <a:r>
              <a:rPr lang="en-US" dirty="0" smtClean="0"/>
              <a:t> (My homegrown viewer) [Y-is UP dot com]</a:t>
            </a:r>
          </a:p>
          <a:p>
            <a:pPr lvl="2"/>
            <a:r>
              <a:rPr lang="en-US" dirty="0" smtClean="0"/>
              <a:t>Look Up (around x-axis) / Tilt Left (around z-axis)</a:t>
            </a:r>
          </a:p>
          <a:p>
            <a:pPr lvl="2"/>
            <a:r>
              <a:rPr lang="en-US" dirty="0" smtClean="0"/>
              <a:t>Richardson</a:t>
            </a:r>
            <a:r>
              <a:rPr lang="en-US" dirty="0"/>
              <a:t>, “Testing the WEB3D Content Creation Pipeline: A Case Study”, </a:t>
            </a:r>
            <a:r>
              <a:rPr lang="en-US" dirty="0" smtClean="0"/>
              <a:t>SCSC’10</a:t>
            </a:r>
          </a:p>
          <a:p>
            <a:pPr lvl="1"/>
            <a:endParaRPr lang="en-US" dirty="0"/>
          </a:p>
        </p:txBody>
      </p:sp>
    </p:spTree>
    <p:extLst>
      <p:ext uri="{BB962C8B-B14F-4D97-AF65-F5344CB8AC3E}">
        <p14:creationId xmlns:p14="http://schemas.microsoft.com/office/powerpoint/2010/main" val="22252760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6146" name="Picture 2" descr="C:\Users\richards\Desktop\Screen Shot 2016-03-30 at 8.46.20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88" y="1673225"/>
            <a:ext cx="7416800" cy="368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51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2000"/>
                                        <p:tgtEl>
                                          <p:spTgt spid="6146"/>
                                        </p:tgtEl>
                                      </p:cBhvr>
                                    </p:animEffect>
                                    <p:anim calcmode="lin" valueType="num">
                                      <p:cBhvr>
                                        <p:cTn id="8" dur="2000" fill="hold"/>
                                        <p:tgtEl>
                                          <p:spTgt spid="6146"/>
                                        </p:tgtEl>
                                        <p:attrNameLst>
                                          <p:attrName>ppt_w</p:attrName>
                                        </p:attrNameLst>
                                      </p:cBhvr>
                                      <p:tavLst>
                                        <p:tav tm="0" fmla="#ppt_w*sin(2.5*pi*$)">
                                          <p:val>
                                            <p:fltVal val="0"/>
                                          </p:val>
                                        </p:tav>
                                        <p:tav tm="100000">
                                          <p:val>
                                            <p:fltVal val="1"/>
                                          </p:val>
                                        </p:tav>
                                      </p:tavLst>
                                    </p:anim>
                                    <p:anim calcmode="lin" valueType="num">
                                      <p:cBhvr>
                                        <p:cTn id="9" dur="2000" fill="hold"/>
                                        <p:tgtEl>
                                          <p:spTgt spid="61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pic>
        <p:nvPicPr>
          <p:cNvPr id="7170" name="Picture 2" descr="C:\Users\richards\Desktop\Screen Shot 2016-03-30 at 8.46.39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46350"/>
            <a:ext cx="7607300" cy="26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39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down)">
                                      <p:cBhvr>
                                        <p:cTn id="7" dur="580">
                                          <p:stCondLst>
                                            <p:cond delay="0"/>
                                          </p:stCondLst>
                                        </p:cTn>
                                        <p:tgtEl>
                                          <p:spTgt spid="7170"/>
                                        </p:tgtEl>
                                      </p:cBhvr>
                                    </p:animEffect>
                                    <p:anim calcmode="lin" valueType="num">
                                      <p:cBhvr>
                                        <p:cTn id="8" dur="1822" tmFilter="0,0; 0.14,0.36; 0.43,0.73; 0.71,0.91; 1.0,1.0">
                                          <p:stCondLst>
                                            <p:cond delay="0"/>
                                          </p:stCondLst>
                                        </p:cTn>
                                        <p:tgtEl>
                                          <p:spTgt spid="717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17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17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17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170"/>
                                        </p:tgtEl>
                                        <p:attrNameLst>
                                          <p:attrName>ppt_y</p:attrName>
                                        </p:attrNameLst>
                                      </p:cBhvr>
                                      <p:tavLst>
                                        <p:tav tm="0" fmla="#ppt_y-sin(pi*$)/81">
                                          <p:val>
                                            <p:fltVal val="0"/>
                                          </p:val>
                                        </p:tav>
                                        <p:tav tm="100000">
                                          <p:val>
                                            <p:fltVal val="1"/>
                                          </p:val>
                                        </p:tav>
                                      </p:tavLst>
                                    </p:anim>
                                    <p:animScale>
                                      <p:cBhvr>
                                        <p:cTn id="13" dur="26">
                                          <p:stCondLst>
                                            <p:cond delay="650"/>
                                          </p:stCondLst>
                                        </p:cTn>
                                        <p:tgtEl>
                                          <p:spTgt spid="7170"/>
                                        </p:tgtEl>
                                      </p:cBhvr>
                                      <p:to x="100000" y="60000"/>
                                    </p:animScale>
                                    <p:animScale>
                                      <p:cBhvr>
                                        <p:cTn id="14" dur="166" decel="50000">
                                          <p:stCondLst>
                                            <p:cond delay="676"/>
                                          </p:stCondLst>
                                        </p:cTn>
                                        <p:tgtEl>
                                          <p:spTgt spid="7170"/>
                                        </p:tgtEl>
                                      </p:cBhvr>
                                      <p:to x="100000" y="100000"/>
                                    </p:animScale>
                                    <p:animScale>
                                      <p:cBhvr>
                                        <p:cTn id="15" dur="26">
                                          <p:stCondLst>
                                            <p:cond delay="1312"/>
                                          </p:stCondLst>
                                        </p:cTn>
                                        <p:tgtEl>
                                          <p:spTgt spid="7170"/>
                                        </p:tgtEl>
                                      </p:cBhvr>
                                      <p:to x="100000" y="80000"/>
                                    </p:animScale>
                                    <p:animScale>
                                      <p:cBhvr>
                                        <p:cTn id="16" dur="166" decel="50000">
                                          <p:stCondLst>
                                            <p:cond delay="1338"/>
                                          </p:stCondLst>
                                        </p:cTn>
                                        <p:tgtEl>
                                          <p:spTgt spid="7170"/>
                                        </p:tgtEl>
                                      </p:cBhvr>
                                      <p:to x="100000" y="100000"/>
                                    </p:animScale>
                                    <p:animScale>
                                      <p:cBhvr>
                                        <p:cTn id="17" dur="26">
                                          <p:stCondLst>
                                            <p:cond delay="1642"/>
                                          </p:stCondLst>
                                        </p:cTn>
                                        <p:tgtEl>
                                          <p:spTgt spid="7170"/>
                                        </p:tgtEl>
                                      </p:cBhvr>
                                      <p:to x="100000" y="90000"/>
                                    </p:animScale>
                                    <p:animScale>
                                      <p:cBhvr>
                                        <p:cTn id="18" dur="166" decel="50000">
                                          <p:stCondLst>
                                            <p:cond delay="1668"/>
                                          </p:stCondLst>
                                        </p:cTn>
                                        <p:tgtEl>
                                          <p:spTgt spid="7170"/>
                                        </p:tgtEl>
                                      </p:cBhvr>
                                      <p:to x="100000" y="100000"/>
                                    </p:animScale>
                                    <p:animScale>
                                      <p:cBhvr>
                                        <p:cTn id="19" dur="26">
                                          <p:stCondLst>
                                            <p:cond delay="1808"/>
                                          </p:stCondLst>
                                        </p:cTn>
                                        <p:tgtEl>
                                          <p:spTgt spid="7170"/>
                                        </p:tgtEl>
                                      </p:cBhvr>
                                      <p:to x="100000" y="95000"/>
                                    </p:animScale>
                                    <p:animScale>
                                      <p:cBhvr>
                                        <p:cTn id="20" dur="166" decel="50000">
                                          <p:stCondLst>
                                            <p:cond delay="1834"/>
                                          </p:stCondLst>
                                        </p:cTn>
                                        <p:tgtEl>
                                          <p:spTgt spid="717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pic>
        <p:nvPicPr>
          <p:cNvPr id="8194" name="Picture 2" descr="C:\Users\richards\Desktop\Screen Shot 2016-03-30 at 8.40.17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38523"/>
            <a:ext cx="5588000" cy="349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2647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[my favorite 4 letter word]</a:t>
            </a:r>
            <a:endParaRPr lang="en-US" dirty="0"/>
          </a:p>
        </p:txBody>
      </p:sp>
      <p:pic>
        <p:nvPicPr>
          <p:cNvPr id="9218" name="Picture 2" descr="C:\Users\richards\Desktop\Screen Shot 2016-03-30 at 8.44.34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97306"/>
            <a:ext cx="6413501" cy="504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552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Did I mention Extraordinarily Complex</a:t>
            </a:r>
            <a:endParaRPr lang="en-US" dirty="0"/>
          </a:p>
        </p:txBody>
      </p:sp>
      <p:sp>
        <p:nvSpPr>
          <p:cNvPr id="3" name="Content Placeholder 2"/>
          <p:cNvSpPr>
            <a:spLocks noGrp="1"/>
          </p:cNvSpPr>
          <p:nvPr>
            <p:ph idx="1"/>
          </p:nvPr>
        </p:nvSpPr>
        <p:spPr>
          <a:xfrm>
            <a:off x="457200" y="1371600"/>
            <a:ext cx="8229600" cy="5105400"/>
          </a:xfrm>
        </p:spPr>
        <p:txBody>
          <a:bodyPr/>
          <a:lstStyle/>
          <a:p>
            <a:r>
              <a:rPr lang="en-US" dirty="0" smtClean="0"/>
              <a:t>How do we discretize bigger and </a:t>
            </a:r>
            <a:r>
              <a:rPr lang="en-US" sz="4000" dirty="0" smtClean="0"/>
              <a:t>bigger </a:t>
            </a:r>
            <a:r>
              <a:rPr lang="en-US" dirty="0" smtClean="0"/>
              <a:t>and </a:t>
            </a:r>
            <a:r>
              <a:rPr lang="en-US" sz="4800" dirty="0" smtClean="0"/>
              <a:t>bigger </a:t>
            </a:r>
            <a:r>
              <a:rPr lang="en-US" dirty="0" smtClean="0"/>
              <a:t>Virtual Environments</a:t>
            </a:r>
          </a:p>
          <a:p>
            <a:pPr lvl="1"/>
            <a:r>
              <a:rPr lang="en-US" dirty="0" smtClean="0"/>
              <a:t>Remember-There are lots of simple subcomponents that can be discretized using well known standard tactics, techniques and procedures</a:t>
            </a:r>
          </a:p>
          <a:p>
            <a:pPr lvl="2"/>
            <a:r>
              <a:rPr lang="en-US" dirty="0" smtClean="0"/>
              <a:t>Geometry for Visualization</a:t>
            </a:r>
          </a:p>
          <a:p>
            <a:pPr lvl="2"/>
            <a:r>
              <a:rPr lang="en-US" dirty="0" smtClean="0"/>
              <a:t>Geometry for Sensor input</a:t>
            </a:r>
          </a:p>
          <a:p>
            <a:pPr lvl="2"/>
            <a:r>
              <a:rPr lang="en-US" dirty="0" smtClean="0"/>
              <a:t>Task mapping for Geometry</a:t>
            </a:r>
          </a:p>
        </p:txBody>
      </p:sp>
    </p:spTree>
    <p:extLst>
      <p:ext uri="{BB962C8B-B14F-4D97-AF65-F5344CB8AC3E}">
        <p14:creationId xmlns:p14="http://schemas.microsoft.com/office/powerpoint/2010/main" val="21200656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Maybe some more</a:t>
            </a:r>
            <a:endParaRPr lang="en-US" dirty="0"/>
          </a:p>
        </p:txBody>
      </p:sp>
      <p:pic>
        <p:nvPicPr>
          <p:cNvPr id="10242" name="Picture 2" descr="C:\Users\richards\Desktop\Screen Shot 2016-03-30 at 8.44.47 P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1505509"/>
            <a:ext cx="6375401" cy="4971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9686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Anthropomorphism must be planned across Simulation community domains</a:t>
            </a:r>
            <a:endParaRPr lang="en-US"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VE’s are created using tools</a:t>
            </a:r>
          </a:p>
          <a:p>
            <a:r>
              <a:rPr lang="en-US" dirty="0" smtClean="0"/>
              <a:t>Simulations are created using tools</a:t>
            </a:r>
          </a:p>
          <a:p>
            <a:r>
              <a:rPr lang="en-US" dirty="0" smtClean="0"/>
              <a:t>VE I/O structures need to be anthropomorphic</a:t>
            </a:r>
          </a:p>
          <a:p>
            <a:r>
              <a:rPr lang="en-US" dirty="0" smtClean="0"/>
              <a:t>Simulation tools have to discover VE I/O</a:t>
            </a:r>
          </a:p>
          <a:p>
            <a:r>
              <a:rPr lang="en-US" dirty="0" smtClean="0"/>
              <a:t>VE’s have to discover Simulation I/O</a:t>
            </a:r>
            <a:endParaRPr lang="en-US" dirty="0"/>
          </a:p>
          <a:p>
            <a:pPr marL="0" indent="0">
              <a:buNone/>
            </a:pPr>
            <a:r>
              <a:rPr lang="en-US" dirty="0" smtClean="0"/>
              <a:t>Problems</a:t>
            </a:r>
          </a:p>
          <a:p>
            <a:pPr lvl="1"/>
            <a:r>
              <a:rPr lang="en-US" dirty="0" smtClean="0"/>
              <a:t>VE nodes may not be anthropomorphic</a:t>
            </a:r>
          </a:p>
          <a:p>
            <a:pPr lvl="1"/>
            <a:r>
              <a:rPr lang="en-US" dirty="0" smtClean="0"/>
              <a:t>Simulation structures may not be anthropomorphic</a:t>
            </a:r>
          </a:p>
          <a:p>
            <a:pPr lvl="1"/>
            <a:r>
              <a:rPr lang="en-US" dirty="0" smtClean="0"/>
              <a:t>Collaboration needed at community domain boundaries [I.E. – CAS, Simulink,… users and numerical solver libraries and Graphics Geeks]</a:t>
            </a:r>
          </a:p>
          <a:p>
            <a:pPr marL="0" indent="0">
              <a:buNone/>
            </a:pPr>
            <a:endParaRPr lang="en-US" dirty="0"/>
          </a:p>
        </p:txBody>
      </p:sp>
    </p:spTree>
    <p:extLst>
      <p:ext uri="{BB962C8B-B14F-4D97-AF65-F5344CB8AC3E}">
        <p14:creationId xmlns:p14="http://schemas.microsoft.com/office/powerpoint/2010/main" val="41630926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Examples of the problem ( Non-Anthropomorphic VE nodes )</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730733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40684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fontScale="90000"/>
          </a:bodyPr>
          <a:lstStyle/>
          <a:p>
            <a:r>
              <a:rPr lang="en-US" dirty="0" smtClean="0"/>
              <a:t>Why did I pick on Simulink 3D animation – Oh why!</a:t>
            </a:r>
            <a:endParaRPr lang="en-US" dirty="0"/>
          </a:p>
        </p:txBody>
      </p:sp>
    </p:spTree>
    <p:extLst>
      <p:ext uri="{BB962C8B-B14F-4D97-AF65-F5344CB8AC3E}">
        <p14:creationId xmlns:p14="http://schemas.microsoft.com/office/powerpoint/2010/main" val="20938935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Overall Results for Web3D Interoperability</a:t>
            </a:r>
            <a:endParaRPr lang="en-US" dirty="0"/>
          </a:p>
        </p:txBody>
      </p:sp>
      <p:sp>
        <p:nvSpPr>
          <p:cNvPr id="3" name="Content Placeholder 2"/>
          <p:cNvSpPr>
            <a:spLocks noGrp="1"/>
          </p:cNvSpPr>
          <p:nvPr>
            <p:ph idx="1"/>
          </p:nvPr>
        </p:nvSpPr>
        <p:spPr>
          <a:xfrm>
            <a:off x="457200" y="2133600"/>
            <a:ext cx="8229600" cy="4267200"/>
          </a:xfrm>
        </p:spPr>
        <p:txBody>
          <a:bodyPr>
            <a:normAutofit fontScale="85000" lnSpcReduction="20000"/>
          </a:bodyPr>
          <a:lstStyle/>
          <a:p>
            <a:pPr marL="889000"/>
            <a:r>
              <a:rPr lang="en-US" altLang="en-US" sz="3600" dirty="0" smtClean="0"/>
              <a:t>Results from lecture at </a:t>
            </a:r>
            <a:r>
              <a:rPr lang="en-US" altLang="en-US" sz="3600" dirty="0" err="1" smtClean="0"/>
              <a:t>Siggraph</a:t>
            </a:r>
            <a:r>
              <a:rPr lang="en-US" altLang="en-US" sz="3600" dirty="0" smtClean="0"/>
              <a:t> 2015 BOF meeting</a:t>
            </a:r>
          </a:p>
          <a:p>
            <a:pPr marL="889000"/>
            <a:r>
              <a:rPr lang="en-US" altLang="en-US" sz="3600" dirty="0" smtClean="0"/>
              <a:t>Simulink </a:t>
            </a:r>
            <a:r>
              <a:rPr lang="en-US" altLang="en-US" sz="3600" dirty="0"/>
              <a:t>3D Animation will load VRML97 well</a:t>
            </a:r>
          </a:p>
          <a:p>
            <a:pPr marL="889000"/>
            <a:r>
              <a:rPr lang="en-US" altLang="en-US" sz="3600" dirty="0"/>
              <a:t>Simulink Models can be designed and used with VRML97 virtual environments and simulated sensors can be integrated with </a:t>
            </a:r>
            <a:r>
              <a:rPr lang="en-US" altLang="en-US" sz="3600" dirty="0" smtClean="0"/>
              <a:t>VRML97</a:t>
            </a:r>
          </a:p>
          <a:p>
            <a:pPr marL="889000"/>
            <a:r>
              <a:rPr lang="en-US" altLang="en-US" sz="3600" dirty="0" smtClean="0"/>
              <a:t>Mathematica can visualize and then export VRML / X3d models [no import]</a:t>
            </a:r>
            <a:endParaRPr lang="en-US" altLang="en-US" sz="3600" dirty="0"/>
          </a:p>
          <a:p>
            <a:endParaRPr lang="en-US" dirty="0"/>
          </a:p>
        </p:txBody>
      </p:sp>
    </p:spTree>
    <p:extLst>
      <p:ext uri="{BB962C8B-B14F-4D97-AF65-F5344CB8AC3E}">
        <p14:creationId xmlns:p14="http://schemas.microsoft.com/office/powerpoint/2010/main" val="37871190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LABVIEW [</a:t>
            </a:r>
            <a:r>
              <a:rPr lang="en-US" dirty="0" err="1" smtClean="0"/>
              <a:t>IoT</a:t>
            </a:r>
            <a:r>
              <a:rPr lang="en-US" dirty="0" smtClean="0"/>
              <a:t> Anthropomorphism]</a:t>
            </a:r>
            <a:endParaRPr lang="en-US" dirty="0"/>
          </a:p>
        </p:txBody>
      </p:sp>
      <p:sp>
        <p:nvSpPr>
          <p:cNvPr id="5" name="Content Placeholder 4"/>
          <p:cNvSpPr>
            <a:spLocks noGrp="1" noChangeArrowheads="1"/>
          </p:cNvSpPr>
          <p:nvPr>
            <p:ph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0800" tIns="50800" rIns="50800" bIns="50800" numCol="1" anchor="ctr" anchorCtr="0" compatLnSpc="1">
            <a:prstTxWarp prst="textNoShape">
              <a:avLst/>
            </a:prstTxWarp>
            <a:normAutofit fontScale="70000" lnSpcReduction="20000"/>
          </a:bodyPr>
          <a:lstStyle>
            <a:lvl1pPr marL="838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a:lstStyle>
          <a:p>
            <a:pPr marL="889000"/>
            <a:r>
              <a:rPr lang="en-US" altLang="en-US"/>
              <a:t>Simple Virtual Environments can be loaded but the VI’s that load VRML97 are not robust</a:t>
            </a:r>
          </a:p>
          <a:p>
            <a:pPr marL="1333500" lvl="1"/>
            <a:r>
              <a:rPr lang="en-US" altLang="en-US"/>
              <a:t>Significant deficiencies</a:t>
            </a:r>
          </a:p>
          <a:p>
            <a:pPr marL="1333500" lvl="1"/>
            <a:r>
              <a:rPr lang="en-US" altLang="en-US"/>
              <a:t>If a load is successful then the display has to be programed at a low level</a:t>
            </a:r>
          </a:p>
          <a:p>
            <a:pPr marL="1333500" lvl="1"/>
            <a:r>
              <a:rPr lang="en-US" altLang="en-US"/>
              <a:t>Then, of course, the sensors and industrial controls have to be integrated at a very low level</a:t>
            </a:r>
          </a:p>
          <a:p>
            <a:pPr marL="1778000" lvl="2"/>
            <a:r>
              <a:rPr lang="en-US" altLang="en-US" sz="2400"/>
              <a:t>Advantage: Real Time and very wide reaching</a:t>
            </a:r>
          </a:p>
        </p:txBody>
      </p:sp>
    </p:spTree>
    <p:extLst>
      <p:ext uri="{BB962C8B-B14F-4D97-AF65-F5344CB8AC3E}">
        <p14:creationId xmlns:p14="http://schemas.microsoft.com/office/powerpoint/2010/main" val="39550313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Labview </a:t>
            </a:r>
            <a:r>
              <a:rPr lang="en-US" altLang="en-US" dirty="0" err="1"/>
              <a:t>SimVRML</a:t>
            </a:r>
            <a:r>
              <a:rPr lang="en-US" altLang="en-US" dirty="0"/>
              <a:t> Load Results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5791200" cy="4841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2119748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367" y="1124025"/>
            <a:ext cx="6500813" cy="5153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875796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1201"/>
                                        </p:tgtEl>
                                        <p:attrNameLst>
                                          <p:attrName>style.visibility</p:attrName>
                                        </p:attrNameLst>
                                      </p:cBhvr>
                                      <p:to>
                                        <p:strVal val="visible"/>
                                      </p:to>
                                    </p:set>
                                    <p:animEffect transition="in" filter="wheel(1)">
                                      <p:cBhvr>
                                        <p:cTn id="7" dur="2000"/>
                                        <p:tgtEl>
                                          <p:spTgt spid="51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1035844"/>
            <a:ext cx="5857875" cy="496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061192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059285"/>
            <a:ext cx="8134945" cy="537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2843521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3249"/>
                                        </p:tgtEl>
                                        <p:attrNameLst>
                                          <p:attrName>style.visibility</p:attrName>
                                        </p:attrNameLst>
                                      </p:cBhvr>
                                      <p:to>
                                        <p:strVal val="visible"/>
                                      </p:to>
                                    </p:set>
                                    <p:animEffect transition="in" filter="fade">
                                      <p:cBhvr>
                                        <p:cTn id="7" dur="2000"/>
                                        <p:tgtEl>
                                          <p:spTgt spid="53249"/>
                                        </p:tgtEl>
                                      </p:cBhvr>
                                    </p:animEffect>
                                    <p:anim calcmode="lin" valueType="num">
                                      <p:cBhvr>
                                        <p:cTn id="8" dur="2000" fill="hold"/>
                                        <p:tgtEl>
                                          <p:spTgt spid="53249"/>
                                        </p:tgtEl>
                                        <p:attrNameLst>
                                          <p:attrName>ppt_w</p:attrName>
                                        </p:attrNameLst>
                                      </p:cBhvr>
                                      <p:tavLst>
                                        <p:tav tm="0" fmla="#ppt_w*sin(2.5*pi*$)">
                                          <p:val>
                                            <p:fltVal val="0"/>
                                          </p:val>
                                        </p:tav>
                                        <p:tav tm="100000">
                                          <p:val>
                                            <p:fltVal val="1"/>
                                          </p:val>
                                        </p:tav>
                                      </p:tavLst>
                                    </p:anim>
                                    <p:anim calcmode="lin" valueType="num">
                                      <p:cBhvr>
                                        <p:cTn id="9" dur="2000" fill="hold"/>
                                        <p:tgtEl>
                                          <p:spTgt spid="5324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Geometry for Visualization</a:t>
            </a:r>
            <a:endParaRPr lang="en-US" dirty="0"/>
          </a:p>
        </p:txBody>
      </p:sp>
      <p:sp>
        <p:nvSpPr>
          <p:cNvPr id="3" name="Content Placeholder 2"/>
          <p:cNvSpPr>
            <a:spLocks noGrp="1"/>
          </p:cNvSpPr>
          <p:nvPr>
            <p:ph idx="1"/>
          </p:nvPr>
        </p:nvSpPr>
        <p:spPr>
          <a:xfrm>
            <a:off x="457200" y="2438400"/>
            <a:ext cx="8229600" cy="3687763"/>
          </a:xfrm>
        </p:spPr>
        <p:txBody>
          <a:bodyPr/>
          <a:lstStyle/>
          <a:p>
            <a:r>
              <a:rPr lang="en-US" dirty="0" smtClean="0"/>
              <a:t>2-D </a:t>
            </a:r>
          </a:p>
          <a:p>
            <a:r>
              <a:rPr lang="en-US" dirty="0" smtClean="0"/>
              <a:t>3-D</a:t>
            </a:r>
          </a:p>
          <a:p>
            <a:r>
              <a:rPr lang="en-US" dirty="0" smtClean="0"/>
              <a:t>Computational Grids</a:t>
            </a:r>
          </a:p>
          <a:p>
            <a:r>
              <a:rPr lang="en-US" dirty="0" smtClean="0"/>
              <a:t>Web3D</a:t>
            </a:r>
          </a:p>
          <a:p>
            <a:r>
              <a:rPr lang="en-US" dirty="0" smtClean="0"/>
              <a:t>DIS and Web3D</a:t>
            </a:r>
            <a:endParaRPr lang="en-US" dirty="0"/>
          </a:p>
        </p:txBody>
      </p:sp>
    </p:spTree>
    <p:extLst>
      <p:ext uri="{BB962C8B-B14F-4D97-AF65-F5344CB8AC3E}">
        <p14:creationId xmlns:p14="http://schemas.microsoft.com/office/powerpoint/2010/main" val="516416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289" y="820416"/>
            <a:ext cx="7938492" cy="569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813676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4273"/>
                                        </p:tgtEl>
                                        <p:attrNameLst>
                                          <p:attrName>style.visibility</p:attrName>
                                        </p:attrNameLst>
                                      </p:cBhvr>
                                      <p:to>
                                        <p:strVal val="visible"/>
                                      </p:to>
                                    </p:set>
                                    <p:animEffect transition="in" filter="fade">
                                      <p:cBhvr>
                                        <p:cTn id="7" dur="2000"/>
                                        <p:tgtEl>
                                          <p:spTgt spid="54273"/>
                                        </p:tgtEl>
                                      </p:cBhvr>
                                    </p:animEffect>
                                    <p:anim calcmode="lin" valueType="num">
                                      <p:cBhvr>
                                        <p:cTn id="8" dur="2000" fill="hold"/>
                                        <p:tgtEl>
                                          <p:spTgt spid="54273"/>
                                        </p:tgtEl>
                                        <p:attrNameLst>
                                          <p:attrName>ppt_w</p:attrName>
                                        </p:attrNameLst>
                                      </p:cBhvr>
                                      <p:tavLst>
                                        <p:tav tm="0" fmla="#ppt_w*sin(2.5*pi*$)">
                                          <p:val>
                                            <p:fltVal val="0"/>
                                          </p:val>
                                        </p:tav>
                                        <p:tav tm="100000">
                                          <p:val>
                                            <p:fltVal val="1"/>
                                          </p:val>
                                        </p:tav>
                                      </p:tavLst>
                                    </p:anim>
                                    <p:anim calcmode="lin" valueType="num">
                                      <p:cBhvr>
                                        <p:cTn id="9" dur="2000" fill="hold"/>
                                        <p:tgtEl>
                                          <p:spTgt spid="542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2357438"/>
            <a:ext cx="30003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943950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5297"/>
                                        </p:tgtEl>
                                        <p:attrNameLst>
                                          <p:attrName>style.visibility</p:attrName>
                                        </p:attrNameLst>
                                      </p:cBhvr>
                                      <p:to>
                                        <p:strVal val="visible"/>
                                      </p:to>
                                    </p:set>
                                    <p:animEffect transition="in" filter="wipe(down)">
                                      <p:cBhvr>
                                        <p:cTn id="7" dur="580">
                                          <p:stCondLst>
                                            <p:cond delay="0"/>
                                          </p:stCondLst>
                                        </p:cTn>
                                        <p:tgtEl>
                                          <p:spTgt spid="55297"/>
                                        </p:tgtEl>
                                      </p:cBhvr>
                                    </p:animEffect>
                                    <p:anim calcmode="lin" valueType="num">
                                      <p:cBhvr>
                                        <p:cTn id="8" dur="1822" tmFilter="0,0; 0.14,0.36; 0.43,0.73; 0.71,0.91; 1.0,1.0">
                                          <p:stCondLst>
                                            <p:cond delay="0"/>
                                          </p:stCondLst>
                                        </p:cTn>
                                        <p:tgtEl>
                                          <p:spTgt spid="5529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529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529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529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5297"/>
                                        </p:tgtEl>
                                        <p:attrNameLst>
                                          <p:attrName>ppt_y</p:attrName>
                                        </p:attrNameLst>
                                      </p:cBhvr>
                                      <p:tavLst>
                                        <p:tav tm="0" fmla="#ppt_y-sin(pi*$)/81">
                                          <p:val>
                                            <p:fltVal val="0"/>
                                          </p:val>
                                        </p:tav>
                                        <p:tav tm="100000">
                                          <p:val>
                                            <p:fltVal val="1"/>
                                          </p:val>
                                        </p:tav>
                                      </p:tavLst>
                                    </p:anim>
                                    <p:animScale>
                                      <p:cBhvr>
                                        <p:cTn id="13" dur="26">
                                          <p:stCondLst>
                                            <p:cond delay="650"/>
                                          </p:stCondLst>
                                        </p:cTn>
                                        <p:tgtEl>
                                          <p:spTgt spid="55297"/>
                                        </p:tgtEl>
                                      </p:cBhvr>
                                      <p:to x="100000" y="60000"/>
                                    </p:animScale>
                                    <p:animScale>
                                      <p:cBhvr>
                                        <p:cTn id="14" dur="166" decel="50000">
                                          <p:stCondLst>
                                            <p:cond delay="676"/>
                                          </p:stCondLst>
                                        </p:cTn>
                                        <p:tgtEl>
                                          <p:spTgt spid="55297"/>
                                        </p:tgtEl>
                                      </p:cBhvr>
                                      <p:to x="100000" y="100000"/>
                                    </p:animScale>
                                    <p:animScale>
                                      <p:cBhvr>
                                        <p:cTn id="15" dur="26">
                                          <p:stCondLst>
                                            <p:cond delay="1312"/>
                                          </p:stCondLst>
                                        </p:cTn>
                                        <p:tgtEl>
                                          <p:spTgt spid="55297"/>
                                        </p:tgtEl>
                                      </p:cBhvr>
                                      <p:to x="100000" y="80000"/>
                                    </p:animScale>
                                    <p:animScale>
                                      <p:cBhvr>
                                        <p:cTn id="16" dur="166" decel="50000">
                                          <p:stCondLst>
                                            <p:cond delay="1338"/>
                                          </p:stCondLst>
                                        </p:cTn>
                                        <p:tgtEl>
                                          <p:spTgt spid="55297"/>
                                        </p:tgtEl>
                                      </p:cBhvr>
                                      <p:to x="100000" y="100000"/>
                                    </p:animScale>
                                    <p:animScale>
                                      <p:cBhvr>
                                        <p:cTn id="17" dur="26">
                                          <p:stCondLst>
                                            <p:cond delay="1642"/>
                                          </p:stCondLst>
                                        </p:cTn>
                                        <p:tgtEl>
                                          <p:spTgt spid="55297"/>
                                        </p:tgtEl>
                                      </p:cBhvr>
                                      <p:to x="100000" y="90000"/>
                                    </p:animScale>
                                    <p:animScale>
                                      <p:cBhvr>
                                        <p:cTn id="18" dur="166" decel="50000">
                                          <p:stCondLst>
                                            <p:cond delay="1668"/>
                                          </p:stCondLst>
                                        </p:cTn>
                                        <p:tgtEl>
                                          <p:spTgt spid="55297"/>
                                        </p:tgtEl>
                                      </p:cBhvr>
                                      <p:to x="100000" y="100000"/>
                                    </p:animScale>
                                    <p:animScale>
                                      <p:cBhvr>
                                        <p:cTn id="19" dur="26">
                                          <p:stCondLst>
                                            <p:cond delay="1808"/>
                                          </p:stCondLst>
                                        </p:cTn>
                                        <p:tgtEl>
                                          <p:spTgt spid="55297"/>
                                        </p:tgtEl>
                                      </p:cBhvr>
                                      <p:to x="100000" y="95000"/>
                                    </p:animScale>
                                    <p:animScale>
                                      <p:cBhvr>
                                        <p:cTn id="20" dur="166" decel="50000">
                                          <p:stCondLst>
                                            <p:cond delay="1834"/>
                                          </p:stCondLst>
                                        </p:cTn>
                                        <p:tgtEl>
                                          <p:spTgt spid="5529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ln/>
        </p:spPr>
        <p:txBody>
          <a:bodyPr/>
          <a:lstStyle/>
          <a:p>
            <a:r>
              <a:rPr lang="en-US" altLang="en-US" sz="4500"/>
              <a:t>DAQ on MAC</a:t>
            </a:r>
          </a:p>
        </p:txBody>
      </p:sp>
      <p:sp>
        <p:nvSpPr>
          <p:cNvPr id="56322" name="Rectangle 2"/>
          <p:cNvSpPr>
            <a:spLocks noGrp="1" noChangeArrowheads="1"/>
          </p:cNvSpPr>
          <p:nvPr>
            <p:ph type="body" idx="1"/>
          </p:nvPr>
        </p:nvSpPr>
        <p:spPr>
          <a:ln/>
        </p:spPr>
        <p:txBody>
          <a:bodyPr/>
          <a:lstStyle/>
          <a:p>
            <a:pPr marL="625056"/>
            <a:r>
              <a:rPr lang="en-US" altLang="en-US" dirty="0"/>
              <a:t>Lego </a:t>
            </a:r>
            <a:r>
              <a:rPr lang="en-US" altLang="en-US" dirty="0" err="1"/>
              <a:t>Mindstormes</a:t>
            </a:r>
            <a:r>
              <a:rPr lang="en-US" altLang="en-US" dirty="0"/>
              <a:t> EV3</a:t>
            </a:r>
          </a:p>
          <a:p>
            <a:pPr marL="625056"/>
            <a:r>
              <a:rPr lang="en-US" altLang="en-US" dirty="0"/>
              <a:t>and</a:t>
            </a:r>
          </a:p>
          <a:p>
            <a:pPr marL="625056"/>
            <a:r>
              <a:rPr lang="en-US" altLang="en-US" dirty="0"/>
              <a:t>THE HARD WAY [build from scratch </a:t>
            </a:r>
            <a:r>
              <a:rPr lang="en-US" altLang="en-US" dirty="0" smtClean="0"/>
              <a:t>- low </a:t>
            </a:r>
            <a:r>
              <a:rPr lang="en-US" altLang="en-US" dirty="0"/>
              <a:t>level parallel dataflow programming</a:t>
            </a:r>
            <a:r>
              <a:rPr lang="en-US" altLang="en-US" dirty="0" smtClean="0"/>
              <a:t>]</a:t>
            </a:r>
          </a:p>
          <a:p>
            <a:pPr marL="1025106" lvl="1"/>
            <a:r>
              <a:rPr lang="en-US" altLang="en-US" dirty="0" smtClean="0"/>
              <a:t>VRML / X3D file loader ( no error 1463…</a:t>
            </a:r>
            <a:r>
              <a:rPr lang="en-US" altLang="en-US" dirty="0" smtClean="0">
                <a:sym typeface="Wingdings" panose="05000000000000000000" pitchFamily="2" charset="2"/>
              </a:rPr>
              <a:t> )</a:t>
            </a:r>
            <a:endParaRPr lang="en-US" altLang="en-US" dirty="0"/>
          </a:p>
        </p:txBody>
      </p:sp>
    </p:spTree>
    <p:extLst>
      <p:ext uri="{BB962C8B-B14F-4D97-AF65-F5344CB8AC3E}">
        <p14:creationId xmlns:p14="http://schemas.microsoft.com/office/powerpoint/2010/main" val="2897895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ln/>
        </p:spPr>
        <p:txBody>
          <a:bodyPr/>
          <a:lstStyle/>
          <a:p>
            <a:r>
              <a:rPr lang="en-US" altLang="en-US" sz="4500"/>
              <a:t>Comments</a:t>
            </a:r>
          </a:p>
        </p:txBody>
      </p:sp>
      <p:sp>
        <p:nvSpPr>
          <p:cNvPr id="57346" name="Rectangle 2"/>
          <p:cNvSpPr>
            <a:spLocks noGrp="1" noChangeArrowheads="1"/>
          </p:cNvSpPr>
          <p:nvPr>
            <p:ph type="body" idx="1"/>
          </p:nvPr>
        </p:nvSpPr>
        <p:spPr>
          <a:xfrm>
            <a:off x="892969" y="1651992"/>
            <a:ext cx="7358063" cy="4848820"/>
          </a:xfrm>
          <a:ln/>
        </p:spPr>
        <p:txBody>
          <a:bodyPr>
            <a:normAutofit fontScale="92500" lnSpcReduction="10000"/>
          </a:bodyPr>
          <a:lstStyle/>
          <a:p>
            <a:pPr marL="625056"/>
            <a:r>
              <a:rPr lang="en-US" altLang="en-US" dirty="0"/>
              <a:t>Simulink 3D Animation is realistic today for simulations and VRML97</a:t>
            </a:r>
          </a:p>
          <a:p>
            <a:pPr marL="625056"/>
            <a:r>
              <a:rPr lang="en-US" altLang="en-US" dirty="0"/>
              <a:t>Labview is a work in progress</a:t>
            </a:r>
          </a:p>
          <a:p>
            <a:pPr marL="625056"/>
            <a:r>
              <a:rPr lang="en-US" altLang="en-US" dirty="0"/>
              <a:t>Did you notice that there is no X3D in this </a:t>
            </a:r>
            <a:r>
              <a:rPr lang="en-US" altLang="en-US" dirty="0" smtClean="0"/>
              <a:t>portion of the presentation</a:t>
            </a:r>
            <a:r>
              <a:rPr lang="en-US" altLang="en-US" dirty="0"/>
              <a:t>!</a:t>
            </a:r>
          </a:p>
          <a:p>
            <a:pPr marL="937584" lvl="1"/>
            <a:r>
              <a:rPr lang="en-US" altLang="en-US" dirty="0"/>
              <a:t>Correct - Labview and MATLAB do not load </a:t>
            </a:r>
            <a:r>
              <a:rPr lang="en-US" altLang="en-US" dirty="0" smtClean="0"/>
              <a:t>X3D</a:t>
            </a:r>
          </a:p>
          <a:p>
            <a:pPr marL="937584" lvl="1"/>
            <a:r>
              <a:rPr lang="en-US" altLang="en-US" dirty="0" smtClean="0"/>
              <a:t>Oops, Mathematica can visualize and export VRML / X3D [and STL] models</a:t>
            </a:r>
          </a:p>
          <a:p>
            <a:pPr marL="1337634" lvl="2"/>
            <a:r>
              <a:rPr lang="en-US" altLang="en-US" dirty="0" smtClean="0"/>
              <a:t>So you can 3-D print your Anthropomorphic tasks and behaviors </a:t>
            </a:r>
            <a:r>
              <a:rPr lang="en-US" altLang="en-US" dirty="0" smtClean="0">
                <a:sym typeface="Wingdings" panose="05000000000000000000" pitchFamily="2" charset="2"/>
              </a:rPr>
              <a:t></a:t>
            </a:r>
            <a:endParaRPr lang="en-US" altLang="en-US" dirty="0"/>
          </a:p>
        </p:txBody>
      </p:sp>
    </p:spTree>
    <p:extLst>
      <p:ext uri="{BB962C8B-B14F-4D97-AF65-F5344CB8AC3E}">
        <p14:creationId xmlns:p14="http://schemas.microsoft.com/office/powerpoint/2010/main" val="283341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Fast Detour</a:t>
            </a:r>
            <a:endParaRPr lang="en-US" dirty="0"/>
          </a:p>
        </p:txBody>
      </p:sp>
      <p:sp>
        <p:nvSpPr>
          <p:cNvPr id="3" name="Content Placeholder 2"/>
          <p:cNvSpPr>
            <a:spLocks noGrp="1"/>
          </p:cNvSpPr>
          <p:nvPr>
            <p:ph idx="1"/>
          </p:nvPr>
        </p:nvSpPr>
        <p:spPr>
          <a:xfrm>
            <a:off x="457200" y="2895601"/>
            <a:ext cx="8229600" cy="990600"/>
          </a:xfrm>
        </p:spPr>
        <p:txBody>
          <a:bodyPr/>
          <a:lstStyle/>
          <a:p>
            <a:r>
              <a:rPr lang="en-US" dirty="0" smtClean="0"/>
              <a:t>2-D and 3-D</a:t>
            </a:r>
            <a:endParaRPr lang="en-US" dirty="0"/>
          </a:p>
        </p:txBody>
      </p:sp>
    </p:spTree>
    <p:extLst>
      <p:ext uri="{BB962C8B-B14F-4D97-AF65-F5344CB8AC3E}">
        <p14:creationId xmlns:p14="http://schemas.microsoft.com/office/powerpoint/2010/main" val="763499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2-D</a:t>
            </a:r>
            <a:endParaRPr lang="en-US" dirty="0"/>
          </a:p>
        </p:txBody>
      </p:sp>
      <p:sp>
        <p:nvSpPr>
          <p:cNvPr id="3" name="Content Placeholder 2"/>
          <p:cNvSpPr>
            <a:spLocks noGrp="1"/>
          </p:cNvSpPr>
          <p:nvPr>
            <p:ph idx="1"/>
          </p:nvPr>
        </p:nvSpPr>
        <p:spPr/>
        <p:txBody>
          <a:bodyPr>
            <a:normAutofit fontScale="85000" lnSpcReduction="10000"/>
          </a:bodyPr>
          <a:lstStyle/>
          <a:p>
            <a:r>
              <a:rPr lang="en-US" altLang="en-US" dirty="0"/>
              <a:t>Not every simulation requires world class Hollywood special effects</a:t>
            </a:r>
          </a:p>
          <a:p>
            <a:pPr marL="782638" lvl="1"/>
            <a:r>
              <a:rPr lang="en-US" altLang="en-US" dirty="0"/>
              <a:t>Image processing simulations</a:t>
            </a:r>
          </a:p>
          <a:p>
            <a:pPr marL="1182688" lvl="2"/>
            <a:r>
              <a:rPr lang="en-US" altLang="en-US" dirty="0"/>
              <a:t>Photoshop will do, Maple</a:t>
            </a:r>
            <a:r>
              <a:rPr lang="en-US" altLang="en-US" dirty="0" smtClean="0"/>
              <a:t>/ Mathematica / </a:t>
            </a:r>
            <a:r>
              <a:rPr lang="en-US" altLang="en-US" dirty="0" err="1" smtClean="0"/>
              <a:t>Laabview</a:t>
            </a:r>
            <a:r>
              <a:rPr lang="en-US" altLang="en-US" dirty="0" smtClean="0"/>
              <a:t> / MATLAB’s </a:t>
            </a:r>
            <a:r>
              <a:rPr lang="en-US" altLang="en-US" dirty="0"/>
              <a:t>2-D display capabilities, Illustrator, Painter</a:t>
            </a:r>
          </a:p>
          <a:p>
            <a:pPr marL="782638" lvl="1"/>
            <a:r>
              <a:rPr lang="en-US" altLang="en-US" dirty="0"/>
              <a:t>Slices of 3-D simulation results</a:t>
            </a:r>
          </a:p>
          <a:p>
            <a:pPr marL="782638" lvl="1"/>
            <a:r>
              <a:rPr lang="en-US" altLang="en-US" dirty="0"/>
              <a:t>Volume rendering </a:t>
            </a:r>
            <a:r>
              <a:rPr lang="en-US" altLang="en-US" dirty="0" smtClean="0"/>
              <a:t>[</a:t>
            </a:r>
            <a:r>
              <a:rPr lang="en-US" altLang="en-US" dirty="0"/>
              <a:t>Production Volume </a:t>
            </a:r>
            <a:r>
              <a:rPr lang="en-US" altLang="en-US" dirty="0" err="1"/>
              <a:t>Rendering:Design</a:t>
            </a:r>
            <a:r>
              <a:rPr lang="en-US" altLang="en-US" dirty="0"/>
              <a:t> and Implementation [</a:t>
            </a:r>
            <a:r>
              <a:rPr lang="en-US" altLang="en-US" dirty="0" err="1"/>
              <a:t>Wrenninge</a:t>
            </a:r>
            <a:r>
              <a:rPr lang="en-US" altLang="en-US" dirty="0"/>
              <a:t>, 2013</a:t>
            </a:r>
            <a:r>
              <a:rPr lang="en-US" altLang="en-US" dirty="0" smtClean="0"/>
              <a:t>]]</a:t>
            </a:r>
            <a:endParaRPr lang="en-US" altLang="en-US" dirty="0"/>
          </a:p>
          <a:p>
            <a:pPr marL="782638" lvl="1"/>
            <a:r>
              <a:rPr lang="en-US" altLang="en-US" dirty="0" smtClean="0"/>
              <a:t>Abstract </a:t>
            </a:r>
            <a:r>
              <a:rPr lang="en-US" altLang="en-US" dirty="0"/>
              <a:t>Art</a:t>
            </a:r>
          </a:p>
          <a:p>
            <a:pPr marL="1182688" lvl="2"/>
            <a:r>
              <a:rPr lang="en-US" altLang="en-US" dirty="0"/>
              <a:t>Fractals displayed in Toon-Boom Studio</a:t>
            </a:r>
          </a:p>
          <a:p>
            <a:pPr marL="1182688" lvl="2"/>
            <a:r>
              <a:rPr lang="en-US" altLang="en-US" dirty="0"/>
              <a:t>Simulations in Higher dimensional Domains</a:t>
            </a:r>
          </a:p>
          <a:p>
            <a:pPr marL="1182688" lvl="2"/>
            <a:r>
              <a:rPr lang="en-US" altLang="en-US" dirty="0" err="1" smtClean="0"/>
              <a:t>Zbrush</a:t>
            </a:r>
            <a:endParaRPr lang="en-US" altLang="en-US" dirty="0"/>
          </a:p>
        </p:txBody>
      </p:sp>
    </p:spTree>
    <p:extLst>
      <p:ext uri="{BB962C8B-B14F-4D97-AF65-F5344CB8AC3E}">
        <p14:creationId xmlns:p14="http://schemas.microsoft.com/office/powerpoint/2010/main" val="2342017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800</TotalTime>
  <Words>3287</Words>
  <Application>Microsoft Office PowerPoint</Application>
  <PresentationFormat>On-screen Show (4:3)</PresentationFormat>
  <Paragraphs>501</Paragraphs>
  <Slides>73</Slides>
  <Notes>5</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Anthropomorphic Task Analysis for Simulation</vt:lpstr>
      <vt:lpstr>Anthropomorphism</vt:lpstr>
      <vt:lpstr>Goal</vt:lpstr>
      <vt:lpstr>Virtual Environments</vt:lpstr>
      <vt:lpstr>LIVING IN A VIRTUAL ENVIRONMENT</vt:lpstr>
      <vt:lpstr>Did I mention Extraordinarily Complex</vt:lpstr>
      <vt:lpstr>Geometry for Visualization</vt:lpstr>
      <vt:lpstr>Fast Detour</vt:lpstr>
      <vt:lpstr>2-D</vt:lpstr>
      <vt:lpstr>3-D visualization of results</vt:lpstr>
      <vt:lpstr>General Tools</vt:lpstr>
      <vt:lpstr>Mesh Input</vt:lpstr>
      <vt:lpstr>Hollywood Meshes</vt:lpstr>
      <vt:lpstr>Resources / References</vt:lpstr>
      <vt:lpstr>Resources / References</vt:lpstr>
      <vt:lpstr>General CG References</vt:lpstr>
      <vt:lpstr>More CG References</vt:lpstr>
      <vt:lpstr>Even More CG References</vt:lpstr>
      <vt:lpstr>Two problems with Visualization</vt:lpstr>
      <vt:lpstr>DIS and Web3D</vt:lpstr>
      <vt:lpstr>Virtual Environments</vt:lpstr>
      <vt:lpstr>Comments on Complexity</vt:lpstr>
      <vt:lpstr>Little Bit more Complexity</vt:lpstr>
      <vt:lpstr>General Sim References</vt:lpstr>
      <vt:lpstr>Task Type Detour (Philosophical Anthropomorphic Categories)</vt:lpstr>
      <vt:lpstr>Geometry for Sensor Input for Tasks</vt:lpstr>
      <vt:lpstr>Why do we need Human Factors and Task Analysis (some comments)</vt:lpstr>
      <vt:lpstr>Task Management for Geometry</vt:lpstr>
      <vt:lpstr>Human Factors Introduction</vt:lpstr>
      <vt:lpstr>Task Analysis</vt:lpstr>
      <vt:lpstr>Task Characteristics</vt:lpstr>
      <vt:lpstr>More Task Characteristics</vt:lpstr>
      <vt:lpstr>Characteristics of Task / Behavior</vt:lpstr>
      <vt:lpstr>More characteristics</vt:lpstr>
      <vt:lpstr>Interoperability Characteristics</vt:lpstr>
      <vt:lpstr>Helper Behaviors detour</vt:lpstr>
      <vt:lpstr>Goals and Failure Management</vt:lpstr>
      <vt:lpstr>“Evil” is “Live” backwards…. </vt:lpstr>
      <vt:lpstr>Anthro Characteristics Note</vt:lpstr>
      <vt:lpstr>MOVEON.SIM</vt:lpstr>
      <vt:lpstr>How I do It</vt:lpstr>
      <vt:lpstr>Here is How I Discretize Anthropomorphism</vt:lpstr>
      <vt:lpstr>A little bit more HOW</vt:lpstr>
      <vt:lpstr>Even more HOW</vt:lpstr>
      <vt:lpstr>Virtual Environments</vt:lpstr>
      <vt:lpstr>Fun with Simulation and CAS GUI’s</vt:lpstr>
      <vt:lpstr>Lets have fun with the MAPLE, SIMULINK and MATLAB GUI’s</vt:lpstr>
      <vt:lpstr>Let’s SNEEK-A-PEEK at SIMULINK</vt:lpstr>
      <vt:lpstr>SIMULINK VIRTUAL PEEK</vt:lpstr>
      <vt:lpstr>Mathematica Snooping</vt:lpstr>
      <vt:lpstr>MAPLE SYRUP SECRET RECIPE</vt:lpstr>
      <vt:lpstr>BACK SOLVE MAPLE SYRUP DRIP</vt:lpstr>
      <vt:lpstr>What Next</vt:lpstr>
      <vt:lpstr>Web3D Anthropomorphism</vt:lpstr>
      <vt:lpstr>Anthropomorphic Navigation</vt:lpstr>
      <vt:lpstr>Examples</vt:lpstr>
      <vt:lpstr>More</vt:lpstr>
      <vt:lpstr>More</vt:lpstr>
      <vt:lpstr>MORE [my favorite 4 letter word]</vt:lpstr>
      <vt:lpstr>Maybe some more</vt:lpstr>
      <vt:lpstr>Anthropomorphism must be planned across Simulation community domains</vt:lpstr>
      <vt:lpstr>Examples of the problem ( Non-Anthropomorphic VE nodes )</vt:lpstr>
      <vt:lpstr>Why did I pick on Simulink 3D animation – Oh why!</vt:lpstr>
      <vt:lpstr>Overall Results for Web3D Interoperability</vt:lpstr>
      <vt:lpstr>LABVIEW [IoT Anthropomorphism]</vt:lpstr>
      <vt:lpstr>Labview SimVRML Load Results</vt:lpstr>
      <vt:lpstr>PowerPoint Presentation</vt:lpstr>
      <vt:lpstr>PowerPoint Presentation</vt:lpstr>
      <vt:lpstr>PowerPoint Presentation</vt:lpstr>
      <vt:lpstr>PowerPoint Presentation</vt:lpstr>
      <vt:lpstr>PowerPoint Presentation</vt:lpstr>
      <vt:lpstr>DAQ on MAC</vt:lpstr>
      <vt:lpstr>Comments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Anthropomorphic Task Analysis for Simulation</dc:title>
  <dc:creator>John Richardson</dc:creator>
  <cp:lastModifiedBy>John Richardson</cp:lastModifiedBy>
  <cp:revision>82</cp:revision>
  <dcterms:created xsi:type="dcterms:W3CDTF">2016-03-28T16:13:32Z</dcterms:created>
  <dcterms:modified xsi:type="dcterms:W3CDTF">2016-05-03T17:45:31Z</dcterms:modified>
</cp:coreProperties>
</file>