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0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682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82" autoAdjust="0"/>
    <p:restoredTop sz="96028" autoAdjust="0"/>
  </p:normalViewPr>
  <p:slideViewPr>
    <p:cSldViewPr snapToGrid="0">
      <p:cViewPr varScale="1">
        <p:scale>
          <a:sx n="99" d="100"/>
          <a:sy n="99" d="100"/>
        </p:scale>
        <p:origin x="-104" y="-3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9241B-8E67-4A13-A093-478F35C7307C}" type="datetimeFigureOut">
              <a:rPr lang="en-US" smtClean="0"/>
              <a:t>12/14/18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6D227-FA3A-4CD4-8F06-9B646F8A83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934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8969B-F016-40CE-99CF-DFD791E60418}" type="datetimeFigureOut">
              <a:rPr lang="en-US" smtClean="0"/>
              <a:t>12/14/18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E0B0E-7423-4679-BEC3-E07D28DC8F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7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E0B0E-7423-4679-BEC3-E07D28DC8F3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4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4049611" y="4673600"/>
            <a:ext cx="8155089" cy="218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4050393" y="0"/>
            <a:ext cx="8154307" cy="4711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00057" y="2157250"/>
            <a:ext cx="7126013" cy="2143864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059936" cy="6858000"/>
          </a:xfr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00058" y="5136641"/>
            <a:ext cx="7126012" cy="114985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5" name="Picture 14" descr="ODU_sig_REV-0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57" y="372102"/>
            <a:ext cx="2081050" cy="874892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534400" y="764868"/>
            <a:ext cx="3098800" cy="43092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054348" y="4711700"/>
            <a:ext cx="8132064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81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85114" y="1468315"/>
            <a:ext cx="5645500" cy="4708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615" y="1468315"/>
            <a:ext cx="5645499" cy="47086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56579" y="1741488"/>
            <a:ext cx="5127625" cy="41798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620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85114" y="1468315"/>
            <a:ext cx="5645500" cy="47086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615" y="1468315"/>
            <a:ext cx="5645499" cy="47086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56579" y="1741488"/>
            <a:ext cx="5127625" cy="4179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6762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with Title and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725" y="2287034"/>
            <a:ext cx="301752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9225" y="941061"/>
            <a:ext cx="5360229" cy="15867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137885" y="2437744"/>
            <a:ext cx="2743200" cy="201168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725" y="-873"/>
            <a:ext cx="301752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3017409" y="-2654"/>
            <a:ext cx="3017520" cy="22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16"/>
          </p:nvPr>
        </p:nvSpPr>
        <p:spPr>
          <a:xfrm>
            <a:off x="3155405" y="148258"/>
            <a:ext cx="2743200" cy="201168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3017409" y="2285253"/>
            <a:ext cx="301752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20"/>
          </p:nvPr>
        </p:nvSpPr>
        <p:spPr>
          <a:xfrm>
            <a:off x="-111" y="4574940"/>
            <a:ext cx="301752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017409" y="4573159"/>
            <a:ext cx="301752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21"/>
          </p:nvPr>
        </p:nvSpPr>
        <p:spPr>
          <a:xfrm>
            <a:off x="3154569" y="4720102"/>
            <a:ext cx="2743200" cy="201168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389225" y="2706995"/>
            <a:ext cx="5359863" cy="34967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3254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with Title and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725" y="2287034"/>
            <a:ext cx="3017520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9225" y="941061"/>
            <a:ext cx="5360229" cy="15867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137885" y="2437744"/>
            <a:ext cx="2743200" cy="201168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725" y="-873"/>
            <a:ext cx="301752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3017409" y="-2654"/>
            <a:ext cx="3017520" cy="228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16"/>
          </p:nvPr>
        </p:nvSpPr>
        <p:spPr>
          <a:xfrm>
            <a:off x="3155405" y="148258"/>
            <a:ext cx="2743200" cy="201168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3017409" y="2285253"/>
            <a:ext cx="301752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20"/>
          </p:nvPr>
        </p:nvSpPr>
        <p:spPr>
          <a:xfrm>
            <a:off x="-111" y="4574940"/>
            <a:ext cx="301752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017409" y="4573159"/>
            <a:ext cx="3017520" cy="228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21"/>
          </p:nvPr>
        </p:nvSpPr>
        <p:spPr>
          <a:xfrm>
            <a:off x="3154569" y="4720102"/>
            <a:ext cx="2743200" cy="201168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389225" y="2706995"/>
            <a:ext cx="5359863" cy="34967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0076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with Title and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034093" y="-2654"/>
            <a:ext cx="6157906" cy="686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725" y="2287034"/>
            <a:ext cx="301752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9225" y="941061"/>
            <a:ext cx="5360229" cy="15867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137885" y="2437744"/>
            <a:ext cx="2743200" cy="201168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725" y="-873"/>
            <a:ext cx="301752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3017409" y="-2654"/>
            <a:ext cx="3017520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16"/>
          </p:nvPr>
        </p:nvSpPr>
        <p:spPr>
          <a:xfrm>
            <a:off x="3155405" y="148258"/>
            <a:ext cx="2743200" cy="201168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3017409" y="2285253"/>
            <a:ext cx="301752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20"/>
          </p:nvPr>
        </p:nvSpPr>
        <p:spPr>
          <a:xfrm>
            <a:off x="-111" y="4574940"/>
            <a:ext cx="301752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017409" y="4573159"/>
            <a:ext cx="301752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21"/>
          </p:nvPr>
        </p:nvSpPr>
        <p:spPr>
          <a:xfrm>
            <a:off x="3154569" y="4720102"/>
            <a:ext cx="2743200" cy="201168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389225" y="2706995"/>
            <a:ext cx="5359863" cy="34967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8" name="Picture 17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23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with Title and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725" y="2287034"/>
            <a:ext cx="3017520" cy="22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9225" y="941061"/>
            <a:ext cx="5360229" cy="15867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137885" y="2437744"/>
            <a:ext cx="2743200" cy="201168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725" y="-873"/>
            <a:ext cx="301752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3017409" y="-2654"/>
            <a:ext cx="3017520" cy="228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16"/>
          </p:nvPr>
        </p:nvSpPr>
        <p:spPr>
          <a:xfrm>
            <a:off x="3155405" y="148258"/>
            <a:ext cx="2743200" cy="201168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3017409" y="2285253"/>
            <a:ext cx="301752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20"/>
          </p:nvPr>
        </p:nvSpPr>
        <p:spPr>
          <a:xfrm>
            <a:off x="-111" y="4574940"/>
            <a:ext cx="301752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017409" y="4573159"/>
            <a:ext cx="301752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21"/>
          </p:nvPr>
        </p:nvSpPr>
        <p:spPr>
          <a:xfrm>
            <a:off x="3154569" y="4720102"/>
            <a:ext cx="2743200" cy="201168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389225" y="2706995"/>
            <a:ext cx="5359863" cy="34967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8590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with Title and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725" y="2287034"/>
            <a:ext cx="3017520" cy="228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9225" y="941061"/>
            <a:ext cx="5360229" cy="15867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137885" y="2437744"/>
            <a:ext cx="2743200" cy="201168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725" y="-873"/>
            <a:ext cx="301752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3017409" y="-2654"/>
            <a:ext cx="3017520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16"/>
          </p:nvPr>
        </p:nvSpPr>
        <p:spPr>
          <a:xfrm>
            <a:off x="3155405" y="148258"/>
            <a:ext cx="2743200" cy="201168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3017409" y="2285253"/>
            <a:ext cx="301752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20"/>
          </p:nvPr>
        </p:nvSpPr>
        <p:spPr>
          <a:xfrm>
            <a:off x="-111" y="4574940"/>
            <a:ext cx="301752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017409" y="4573159"/>
            <a:ext cx="3017520" cy="22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21"/>
          </p:nvPr>
        </p:nvSpPr>
        <p:spPr>
          <a:xfrm>
            <a:off x="3154569" y="4720102"/>
            <a:ext cx="2743200" cy="201168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389225" y="2706995"/>
            <a:ext cx="5359863" cy="34967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2642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12201144" cy="3982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23024" y="3982720"/>
            <a:ext cx="7468838" cy="2875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7447280" y="3982720"/>
            <a:ext cx="4743253" cy="2875280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1573619"/>
            <a:ext cx="10319546" cy="2073348"/>
          </a:xfrm>
        </p:spPr>
        <p:txBody>
          <a:bodyPr anchor="ctr">
            <a:normAutofit/>
          </a:bodyPr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560" y="4426943"/>
            <a:ext cx="6332337" cy="1952592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23025" y="3971701"/>
            <a:ext cx="1219200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Picture 11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29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12201144" cy="3982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23024" y="3982720"/>
            <a:ext cx="7468838" cy="2875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7447280" y="3982720"/>
            <a:ext cx="4743253" cy="2875280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1573619"/>
            <a:ext cx="10319546" cy="2073348"/>
          </a:xfrm>
        </p:spPr>
        <p:txBody>
          <a:bodyPr anchor="ctr">
            <a:normAutofit/>
          </a:bodyPr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560" y="4426943"/>
            <a:ext cx="6332337" cy="1952592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23025" y="3971701"/>
            <a:ext cx="1219200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8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60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12201144" cy="3982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23024" y="3982720"/>
            <a:ext cx="7468838" cy="2875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7447280" y="3982720"/>
            <a:ext cx="4743253" cy="2875280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1573619"/>
            <a:ext cx="10319546" cy="2073348"/>
          </a:xfrm>
        </p:spPr>
        <p:txBody>
          <a:bodyPr anchor="ctr">
            <a:normAutofit/>
          </a:bodyPr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560" y="4426943"/>
            <a:ext cx="6332337" cy="195259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23025" y="3971701"/>
            <a:ext cx="1219200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8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621" y="2409059"/>
            <a:ext cx="6862380" cy="230176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132064" y="0"/>
            <a:ext cx="4059936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0620" y="5016500"/>
            <a:ext cx="6875080" cy="12827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046921" y="777568"/>
            <a:ext cx="3458779" cy="340032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620" y="363089"/>
            <a:ext cx="2081048" cy="87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665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12201144" cy="3982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23024" y="3982720"/>
            <a:ext cx="7468838" cy="2875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7447280" y="3982720"/>
            <a:ext cx="4743253" cy="2875280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1573619"/>
            <a:ext cx="10319546" cy="2073348"/>
          </a:xfrm>
        </p:spPr>
        <p:txBody>
          <a:bodyPr anchor="ctr">
            <a:normAutofit/>
          </a:bodyPr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560" y="4426943"/>
            <a:ext cx="6332337" cy="1952592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23025" y="3971701"/>
            <a:ext cx="1219200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8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60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Divider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12201144" cy="3982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23024" y="3982720"/>
            <a:ext cx="7468838" cy="2875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7447280" y="3982720"/>
            <a:ext cx="4743253" cy="2875280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1573619"/>
            <a:ext cx="10319546" cy="2073348"/>
          </a:xfrm>
        </p:spPr>
        <p:txBody>
          <a:bodyPr anchor="ctr">
            <a:normAutofit/>
          </a:bodyPr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560" y="4426943"/>
            <a:ext cx="6332337" cy="195259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23025" y="3971701"/>
            <a:ext cx="1219200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8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68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105378" y="0"/>
            <a:ext cx="608990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46684" y="903890"/>
            <a:ext cx="7502770" cy="53320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69900" y="2722178"/>
            <a:ext cx="3479891" cy="351352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365126"/>
            <a:ext cx="3510085" cy="2022474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79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105378" y="0"/>
            <a:ext cx="608990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46684" y="903890"/>
            <a:ext cx="7502770" cy="53320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69900" y="2722178"/>
            <a:ext cx="3479891" cy="351352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365126"/>
            <a:ext cx="3510085" cy="2022474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39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112318" y="0"/>
            <a:ext cx="608990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46684" y="903890"/>
            <a:ext cx="7502770" cy="53320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69900" y="2722178"/>
            <a:ext cx="3479891" cy="351352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365126"/>
            <a:ext cx="3510085" cy="2022474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50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112318" y="0"/>
            <a:ext cx="6089904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46684" y="903890"/>
            <a:ext cx="7502770" cy="53320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69900" y="2722178"/>
            <a:ext cx="3479891" cy="351352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365126"/>
            <a:ext cx="3510085" cy="2022474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285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105378" y="0"/>
            <a:ext cx="608990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46684" y="903890"/>
            <a:ext cx="7502770" cy="53320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69900" y="2722178"/>
            <a:ext cx="3479891" cy="351352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365126"/>
            <a:ext cx="3510085" cy="2022474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352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112318" y="0"/>
            <a:ext cx="608990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46684" y="903890"/>
            <a:ext cx="7502770" cy="53320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69900" y="2722178"/>
            <a:ext cx="3479891" cy="351352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365126"/>
            <a:ext cx="3510085" cy="2022474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96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ection - Content and Pictur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8789" y="0"/>
            <a:ext cx="4025356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6" y="365126"/>
            <a:ext cx="3314700" cy="1824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016567" y="0"/>
            <a:ext cx="4059935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39739" y="2453054"/>
            <a:ext cx="3314578" cy="375407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8450317" y="2764221"/>
            <a:ext cx="3298771" cy="346989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8450317" y="861646"/>
            <a:ext cx="3298771" cy="1780338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61534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Section - Content and Pictur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081018" y="0"/>
            <a:ext cx="4115498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4907" y="365126"/>
            <a:ext cx="3314700" cy="1824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023181" y="0"/>
            <a:ext cx="4059935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8525030" y="2453054"/>
            <a:ext cx="3314578" cy="375407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439616" y="2764221"/>
            <a:ext cx="3298771" cy="346989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439616" y="861646"/>
            <a:ext cx="3298771" cy="1780338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1" name="Picture 10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7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89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608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screen Photo and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201144" cy="3992197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338777" y="3982720"/>
            <a:ext cx="3871438" cy="28844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327571" y="3996332"/>
            <a:ext cx="396902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9"/>
          </p:nvPr>
        </p:nvSpPr>
        <p:spPr>
          <a:xfrm>
            <a:off x="441325" y="5020235"/>
            <a:ext cx="7484969" cy="12773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8725647" y="4283175"/>
            <a:ext cx="3021210" cy="1780338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200" b="0">
                <a:solidFill>
                  <a:srgbClr val="FFFFFF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itle 14"/>
          <p:cNvSpPr>
            <a:spLocks noGrp="1"/>
          </p:cNvSpPr>
          <p:nvPr>
            <p:ph type="title"/>
          </p:nvPr>
        </p:nvSpPr>
        <p:spPr>
          <a:xfrm>
            <a:off x="439616" y="4257302"/>
            <a:ext cx="7460160" cy="620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19676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Widescreen Photo and Content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201144" cy="3992197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338777" y="3982720"/>
            <a:ext cx="3871438" cy="2884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327571" y="3996332"/>
            <a:ext cx="396902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Slide Number Placeholder 2"/>
          <p:cNvSpPr txBox="1">
            <a:spLocks/>
          </p:cNvSpPr>
          <p:nvPr userDrawn="1"/>
        </p:nvSpPr>
        <p:spPr>
          <a:xfrm>
            <a:off x="900625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F7D0B0-7E7B-4879-A888-F5F2D3156A72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16"/>
          <p:cNvSpPr>
            <a:spLocks noGrp="1"/>
          </p:cNvSpPr>
          <p:nvPr>
            <p:ph sz="quarter" idx="19"/>
          </p:nvPr>
        </p:nvSpPr>
        <p:spPr>
          <a:xfrm>
            <a:off x="441325" y="5020235"/>
            <a:ext cx="7484969" cy="12773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8725647" y="4283175"/>
            <a:ext cx="3021210" cy="1780338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200" b="0">
                <a:solidFill>
                  <a:srgbClr val="FFFFFF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itle 14"/>
          <p:cNvSpPr>
            <a:spLocks noGrp="1"/>
          </p:cNvSpPr>
          <p:nvPr>
            <p:ph type="title"/>
          </p:nvPr>
        </p:nvSpPr>
        <p:spPr>
          <a:xfrm>
            <a:off x="439616" y="4257302"/>
            <a:ext cx="7460160" cy="620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86981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screen Photo and Content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201144" cy="3992197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338777" y="3982720"/>
            <a:ext cx="3871438" cy="28844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327571" y="3996332"/>
            <a:ext cx="396902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Slide Number Placeholder 2"/>
          <p:cNvSpPr txBox="1">
            <a:spLocks/>
          </p:cNvSpPr>
          <p:nvPr userDrawn="1"/>
        </p:nvSpPr>
        <p:spPr>
          <a:xfrm>
            <a:off x="900625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F7D0B0-7E7B-4879-A888-F5F2D3156A72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16"/>
          <p:cNvSpPr>
            <a:spLocks noGrp="1"/>
          </p:cNvSpPr>
          <p:nvPr>
            <p:ph sz="quarter" idx="19"/>
          </p:nvPr>
        </p:nvSpPr>
        <p:spPr>
          <a:xfrm>
            <a:off x="441325" y="5020235"/>
            <a:ext cx="7484969" cy="12773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8725647" y="4283175"/>
            <a:ext cx="3021210" cy="1780338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200" b="0">
                <a:solidFill>
                  <a:srgbClr val="FFFFFF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439616" y="4257302"/>
            <a:ext cx="7460160" cy="620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55997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screen Photo and Content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201144" cy="3992197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338777" y="3982720"/>
            <a:ext cx="3871438" cy="28844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327571" y="3996332"/>
            <a:ext cx="396902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Slide Number Placeholder 2"/>
          <p:cNvSpPr txBox="1">
            <a:spLocks/>
          </p:cNvSpPr>
          <p:nvPr userDrawn="1"/>
        </p:nvSpPr>
        <p:spPr>
          <a:xfrm>
            <a:off x="900625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F7D0B0-7E7B-4879-A888-F5F2D3156A72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Content Placeholder 16"/>
          <p:cNvSpPr>
            <a:spLocks noGrp="1"/>
          </p:cNvSpPr>
          <p:nvPr>
            <p:ph sz="quarter" idx="19"/>
          </p:nvPr>
        </p:nvSpPr>
        <p:spPr>
          <a:xfrm>
            <a:off x="441325" y="5020235"/>
            <a:ext cx="7484969" cy="12773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8725647" y="4283175"/>
            <a:ext cx="3021210" cy="1780338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439616" y="4257302"/>
            <a:ext cx="7460160" cy="620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55997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screen Photo and Conten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201144" cy="3992197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338777" y="3982720"/>
            <a:ext cx="3871438" cy="28844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327571" y="3996332"/>
            <a:ext cx="396902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Slide Number Placeholder 2"/>
          <p:cNvSpPr txBox="1">
            <a:spLocks/>
          </p:cNvSpPr>
          <p:nvPr userDrawn="1"/>
        </p:nvSpPr>
        <p:spPr>
          <a:xfrm>
            <a:off x="900625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F7D0B0-7E7B-4879-A888-F5F2D3156A72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16"/>
          <p:cNvSpPr>
            <a:spLocks noGrp="1"/>
          </p:cNvSpPr>
          <p:nvPr>
            <p:ph sz="quarter" idx="19"/>
          </p:nvPr>
        </p:nvSpPr>
        <p:spPr>
          <a:xfrm>
            <a:off x="441325" y="5020235"/>
            <a:ext cx="7484969" cy="12773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8725647" y="4283175"/>
            <a:ext cx="3021210" cy="1780338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200" b="0">
                <a:solidFill>
                  <a:srgbClr val="FFFFFF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439616" y="4257302"/>
            <a:ext cx="7460160" cy="620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55997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screen Photo and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201144" cy="3992197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338777" y="3982720"/>
            <a:ext cx="3871438" cy="28844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327571" y="3996332"/>
            <a:ext cx="396902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Slide Number Placeholder 2"/>
          <p:cNvSpPr txBox="1">
            <a:spLocks/>
          </p:cNvSpPr>
          <p:nvPr userDrawn="1"/>
        </p:nvSpPr>
        <p:spPr>
          <a:xfrm>
            <a:off x="900625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F7D0B0-7E7B-4879-A888-F5F2D3156A72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16"/>
          <p:cNvSpPr>
            <a:spLocks noGrp="1"/>
          </p:cNvSpPr>
          <p:nvPr>
            <p:ph sz="quarter" idx="19"/>
          </p:nvPr>
        </p:nvSpPr>
        <p:spPr>
          <a:xfrm>
            <a:off x="441325" y="5020235"/>
            <a:ext cx="7484969" cy="12773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8725647" y="4283175"/>
            <a:ext cx="3021210" cy="1780338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200" b="0">
                <a:solidFill>
                  <a:srgbClr val="FFFFFF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439616" y="4257302"/>
            <a:ext cx="7460160" cy="620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55997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38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6516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9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Sideba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139004" y="0"/>
            <a:ext cx="4059936" cy="3484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8139004" y="3478265"/>
            <a:ext cx="4059936" cy="33797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365126"/>
            <a:ext cx="7373425" cy="97130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615" y="1468315"/>
            <a:ext cx="7373425" cy="47086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8474075" y="735691"/>
            <a:ext cx="3275013" cy="2478088"/>
          </a:xfrm>
        </p:spPr>
        <p:txBody>
          <a:bodyPr/>
          <a:lstStyle>
            <a:lvl1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132064" y="3462684"/>
            <a:ext cx="405847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Sidebar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139004" y="0"/>
            <a:ext cx="4059936" cy="3484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8139004" y="3478265"/>
            <a:ext cx="4059936" cy="33797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365126"/>
            <a:ext cx="7373425" cy="97130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9615" y="1468315"/>
            <a:ext cx="7373425" cy="47086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0625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8474075" y="735691"/>
            <a:ext cx="3275013" cy="2478088"/>
          </a:xfrm>
        </p:spPr>
        <p:txBody>
          <a:bodyPr/>
          <a:lstStyle>
            <a:lvl1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132064" y="3462684"/>
            <a:ext cx="405847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9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Sideba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139004" y="0"/>
            <a:ext cx="4059936" cy="3484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8139004" y="3478265"/>
            <a:ext cx="4059936" cy="33797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365126"/>
            <a:ext cx="7373425" cy="97130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9615" y="1468315"/>
            <a:ext cx="7373425" cy="47086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0625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8474075" y="735691"/>
            <a:ext cx="3275013" cy="2478088"/>
          </a:xfrm>
        </p:spPr>
        <p:txBody>
          <a:bodyPr/>
          <a:lstStyle>
            <a:lvl1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132064" y="3462684"/>
            <a:ext cx="405847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5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Sidebar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132064" y="0"/>
            <a:ext cx="4059936" cy="3484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8139004" y="3478265"/>
            <a:ext cx="4059936" cy="33797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365126"/>
            <a:ext cx="7373425" cy="97130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9615" y="1468315"/>
            <a:ext cx="7373425" cy="47086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0625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8474075" y="735691"/>
            <a:ext cx="3275013" cy="2478088"/>
          </a:xfrm>
        </p:spPr>
        <p:txBody>
          <a:bodyPr/>
          <a:lstStyle>
            <a:lvl1pPr marL="0" indent="0">
              <a:buClr>
                <a:schemeClr val="tx1"/>
              </a:buClr>
              <a:buNone/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132064" y="3462684"/>
            <a:ext cx="405847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Sideba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139004" y="0"/>
            <a:ext cx="4059936" cy="3484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8139004" y="3478265"/>
            <a:ext cx="4059936" cy="33797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365126"/>
            <a:ext cx="7373425" cy="97130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9615" y="1468315"/>
            <a:ext cx="7373425" cy="47086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0625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8474075" y="735691"/>
            <a:ext cx="3275013" cy="2478088"/>
          </a:xfrm>
        </p:spPr>
        <p:txBody>
          <a:bodyPr/>
          <a:lstStyle>
            <a:lvl1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132064" y="3462684"/>
            <a:ext cx="405847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6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Sideba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139004" y="0"/>
            <a:ext cx="4059936" cy="3484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8139004" y="3478265"/>
            <a:ext cx="4059936" cy="33797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365126"/>
            <a:ext cx="7373425" cy="97130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9615" y="1468315"/>
            <a:ext cx="7373425" cy="47086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0625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8474075" y="735691"/>
            <a:ext cx="3275013" cy="2478088"/>
          </a:xfrm>
        </p:spPr>
        <p:txBody>
          <a:bodyPr/>
          <a:lstStyle>
            <a:lvl1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132064" y="3462684"/>
            <a:ext cx="4058470" cy="0"/>
          </a:xfrm>
          <a:prstGeom prst="line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326" y="277408"/>
            <a:ext cx="430170" cy="3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4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Relationship Id="rId3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15" y="365126"/>
            <a:ext cx="11309839" cy="971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615" y="1468315"/>
            <a:ext cx="11309839" cy="4708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0625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CrownBIG.jpg"/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1954" y="215128"/>
            <a:ext cx="584998" cy="46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50" r:id="rId3"/>
    <p:sldLayoutId id="2147483661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700" r:id="rId10"/>
    <p:sldLayoutId id="2147483666" r:id="rId11"/>
    <p:sldLayoutId id="2147483668" r:id="rId12"/>
    <p:sldLayoutId id="2147483674" r:id="rId13"/>
    <p:sldLayoutId id="2147483675" r:id="rId14"/>
    <p:sldLayoutId id="2147483676" r:id="rId15"/>
    <p:sldLayoutId id="2147483677" r:id="rId16"/>
    <p:sldLayoutId id="2147483659" r:id="rId17"/>
    <p:sldLayoutId id="2147483679" r:id="rId18"/>
    <p:sldLayoutId id="2147483680" r:id="rId19"/>
    <p:sldLayoutId id="2147483681" r:id="rId20"/>
    <p:sldLayoutId id="2147483682" r:id="rId21"/>
    <p:sldLayoutId id="2147483657" r:id="rId22"/>
    <p:sldLayoutId id="2147483687" r:id="rId23"/>
    <p:sldLayoutId id="2147483683" r:id="rId24"/>
    <p:sldLayoutId id="2147483684" r:id="rId25"/>
    <p:sldLayoutId id="2147483685" r:id="rId26"/>
    <p:sldLayoutId id="2147483686" r:id="rId27"/>
    <p:sldLayoutId id="2147483658" r:id="rId28"/>
    <p:sldLayoutId id="2147483665" r:id="rId29"/>
    <p:sldLayoutId id="2147483693" r:id="rId30"/>
    <p:sldLayoutId id="2147483694" r:id="rId31"/>
    <p:sldLayoutId id="2147483698" r:id="rId32"/>
    <p:sldLayoutId id="2147483697" r:id="rId33"/>
    <p:sldLayoutId id="2147483696" r:id="rId34"/>
    <p:sldLayoutId id="2147483695" r:id="rId35"/>
    <p:sldLayoutId id="2147483699" r:id="rId36"/>
    <p:sldLayoutId id="2147483654" r:id="rId3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en.wikipedia.org/wiki/ISO_3166-1_alpha-3" TargetMode="Externa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4049486" cy="685799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Messy Data</a:t>
            </a:r>
            <a:endParaRPr lang="en-US" sz="4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Workflow, tips and tricks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423" y="1383276"/>
            <a:ext cx="6393464" cy="318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55E950-2C98-914F-8062-A31F4F9F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F59C74-25E3-DA4E-AD07-A880B3D59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314568" cy="4809953"/>
          </a:xfrm>
        </p:spPr>
        <p:txBody>
          <a:bodyPr>
            <a:normAutofit/>
          </a:bodyPr>
          <a:lstStyle/>
          <a:p>
            <a:r>
              <a:rPr lang="en-US" dirty="0"/>
              <a:t>Here R isn’t able to infer the column names.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row is a very long comment string.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row has years spaced at intervals.</a:t>
            </a:r>
          </a:p>
          <a:p>
            <a:r>
              <a:rPr lang="en-US" dirty="0"/>
              <a:t>After first two rows, column 1 is ISO country codes.</a:t>
            </a:r>
          </a:p>
          <a:p>
            <a:r>
              <a:rPr lang="en-US" dirty="0"/>
              <a:t>Other columns are full country name, then hi, lo and Estimate repeated.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911" y="838200"/>
            <a:ext cx="6926147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55E950-2C98-914F-8062-A31F4F9F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the dataset and </a:t>
            </a:r>
            <a:br>
              <a:rPr lang="en-US" dirty="0"/>
            </a:br>
            <a:r>
              <a:rPr lang="en-US" dirty="0"/>
              <a:t>skip the first two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F59C74-25E3-DA4E-AD07-A880B3D59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314568" cy="4809953"/>
          </a:xfrm>
        </p:spPr>
        <p:txBody>
          <a:bodyPr>
            <a:normAutofit/>
          </a:bodyPr>
          <a:lstStyle/>
          <a:p>
            <a:r>
              <a:rPr lang="en-US" dirty="0"/>
              <a:t>Better but numeric data is characters. Why?</a:t>
            </a:r>
          </a:p>
          <a:p>
            <a:pPr lvl="1"/>
            <a:r>
              <a:rPr lang="en-US" dirty="0"/>
              <a:t>CSV uses a single dash for NA</a:t>
            </a:r>
          </a:p>
          <a:p>
            <a:pPr lvl="1"/>
            <a:r>
              <a:rPr lang="en-US" dirty="0"/>
              <a:t>Numbers end with ‘%’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963" y="1825623"/>
            <a:ext cx="6602959" cy="480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7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55E950-2C98-914F-8062-A31F4F9F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62" y="519522"/>
            <a:ext cx="5236538" cy="1936286"/>
          </a:xfrm>
        </p:spPr>
        <p:txBody>
          <a:bodyPr>
            <a:normAutofit/>
          </a:bodyPr>
          <a:lstStyle/>
          <a:p>
            <a:r>
              <a:rPr lang="en-US" dirty="0"/>
              <a:t>Import the dataset and </a:t>
            </a:r>
            <a:br>
              <a:rPr lang="en-US" dirty="0"/>
            </a:br>
            <a:r>
              <a:rPr lang="en-US" dirty="0"/>
              <a:t>skip the first two rows</a:t>
            </a:r>
            <a:br>
              <a:rPr lang="en-US" dirty="0"/>
            </a:br>
            <a:r>
              <a:rPr lang="en-US" dirty="0"/>
              <a:t>and identify NA character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F59C74-25E3-DA4E-AD07-A880B3D59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298" y="3575406"/>
            <a:ext cx="5141359" cy="3056562"/>
          </a:xfrm>
        </p:spPr>
        <p:txBody>
          <a:bodyPr>
            <a:normAutofit/>
          </a:bodyPr>
          <a:lstStyle/>
          <a:p>
            <a:r>
              <a:rPr lang="en-US" dirty="0"/>
              <a:t>Notice how R deduplicates column names.</a:t>
            </a:r>
          </a:p>
          <a:p>
            <a:r>
              <a:rPr lang="en-US" dirty="0"/>
              <a:t>Progress, but what do the bottom rows of the data look like?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134" y="921036"/>
            <a:ext cx="6736566" cy="494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0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55E950-2C98-914F-8062-A31F4F9F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98" y="412087"/>
            <a:ext cx="5297896" cy="1936286"/>
          </a:xfrm>
        </p:spPr>
        <p:txBody>
          <a:bodyPr>
            <a:normAutofit/>
          </a:bodyPr>
          <a:lstStyle/>
          <a:p>
            <a:r>
              <a:rPr lang="en-US" dirty="0" smtClean="0"/>
              <a:t>Determine number of bottom rows that are not part of data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F59C74-25E3-DA4E-AD07-A880B3D59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98" y="3575406"/>
            <a:ext cx="5141359" cy="3056562"/>
          </a:xfrm>
        </p:spPr>
        <p:txBody>
          <a:bodyPr>
            <a:normAutofit/>
          </a:bodyPr>
          <a:lstStyle/>
          <a:p>
            <a:r>
              <a:rPr lang="en-US" dirty="0" err="1"/>
              <a:t>Grrrr</a:t>
            </a:r>
            <a:r>
              <a:rPr lang="en-US" dirty="0"/>
              <a:t>, lots of text at end of data.</a:t>
            </a:r>
          </a:p>
          <a:p>
            <a:r>
              <a:rPr lang="en-US" dirty="0"/>
              <a:t>For now let’s just determine where the data stops.</a:t>
            </a:r>
          </a:p>
          <a:p>
            <a:pPr lvl="1"/>
            <a:r>
              <a:rPr lang="en-US" dirty="0"/>
              <a:t>Open and count in text editor (or Excel)</a:t>
            </a:r>
          </a:p>
          <a:p>
            <a:pPr lvl="1"/>
            <a:r>
              <a:rPr lang="en-US" dirty="0" err="1"/>
              <a:t>nrow</a:t>
            </a:r>
            <a:r>
              <a:rPr lang="en-US" dirty="0"/>
              <a:t>(raw)-22</a:t>
            </a:r>
          </a:p>
          <a:p>
            <a:pPr lvl="1"/>
            <a:r>
              <a:rPr lang="en-US" dirty="0"/>
              <a:t>Ideally, should be generalized.</a:t>
            </a:r>
          </a:p>
          <a:p>
            <a:pPr lvl="2"/>
            <a:r>
              <a:rPr lang="en-US" dirty="0"/>
              <a:t>Row # of first non-all caps entry in countries -1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875" y="484377"/>
            <a:ext cx="6969125" cy="618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1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55E950-2C98-914F-8062-A31F4F9F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85" y="1381849"/>
            <a:ext cx="5171372" cy="1936286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 the </a:t>
            </a:r>
            <a:r>
              <a:rPr lang="en-US" dirty="0" smtClean="0"/>
              <a:t>dataset.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Skip </a:t>
            </a:r>
            <a:r>
              <a:rPr lang="en-US" dirty="0"/>
              <a:t>the </a:t>
            </a: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two rows, skip last 22 rows. </a:t>
            </a:r>
            <a:r>
              <a:rPr lang="en-US" dirty="0"/>
              <a:t>I</a:t>
            </a:r>
            <a:r>
              <a:rPr lang="en-US" dirty="0" smtClean="0"/>
              <a:t>dentify </a:t>
            </a:r>
            <a:r>
              <a:rPr lang="en-US" dirty="0"/>
              <a:t>NA </a:t>
            </a:r>
            <a:r>
              <a:rPr lang="en-US" dirty="0" smtClean="0"/>
              <a:t>character. Then remove </a:t>
            </a:r>
            <a:r>
              <a:rPr lang="en-US" dirty="0"/>
              <a:t>ISO </a:t>
            </a:r>
            <a:r>
              <a:rPr lang="en-US" dirty="0" smtClean="0"/>
              <a:t>Country </a:t>
            </a:r>
            <a:r>
              <a:rPr lang="en-US" dirty="0"/>
              <a:t>so we can </a:t>
            </a:r>
            <a:r>
              <a:rPr lang="en-US" dirty="0" smtClean="0"/>
              <a:t>strip % and &lt; signs </a:t>
            </a:r>
            <a:r>
              <a:rPr lang="en-US" dirty="0"/>
              <a:t>out </a:t>
            </a:r>
            <a:br>
              <a:rPr lang="en-US" dirty="0"/>
            </a:br>
            <a:r>
              <a:rPr lang="en-US" dirty="0" smtClean="0"/>
              <a:t>and make it numeric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F59C74-25E3-DA4E-AD07-A880B3D59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98" y="4687012"/>
            <a:ext cx="5286340" cy="2437688"/>
          </a:xfrm>
        </p:spPr>
        <p:txBody>
          <a:bodyPr>
            <a:normAutofit/>
          </a:bodyPr>
          <a:lstStyle/>
          <a:p>
            <a:r>
              <a:rPr lang="en-US" dirty="0" smtClean="0"/>
              <a:t>We are getting there.</a:t>
            </a:r>
          </a:p>
          <a:p>
            <a:r>
              <a:rPr lang="en-US" dirty="0" smtClean="0"/>
              <a:t>What do we need to do next?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ive it better column names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008" y="889712"/>
            <a:ext cx="6956356" cy="439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4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55E950-2C98-914F-8062-A31F4F9F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84" y="175349"/>
            <a:ext cx="11611415" cy="840651"/>
          </a:xfrm>
        </p:spPr>
        <p:txBody>
          <a:bodyPr>
            <a:normAutofit/>
          </a:bodyPr>
          <a:lstStyle/>
          <a:p>
            <a:r>
              <a:rPr lang="en-US" dirty="0" smtClean="0"/>
              <a:t>Give the </a:t>
            </a:r>
            <a:r>
              <a:rPr lang="en-US" dirty="0" err="1" smtClean="0"/>
              <a:t>tbl</a:t>
            </a:r>
            <a:r>
              <a:rPr lang="en-US" dirty="0" smtClean="0"/>
              <a:t> more descriptive column names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00F59C74-25E3-DA4E-AD07-A880B3D59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99" y="1073506"/>
            <a:ext cx="8736602" cy="3993794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n</a:t>
            </a:r>
            <a:r>
              <a:rPr lang="en-US" b="1" dirty="0" smtClean="0">
                <a:latin typeface="Courier New"/>
                <a:cs typeface="Courier New"/>
              </a:rPr>
              <a:t>ames(percent) &lt;- (“2009-Estimate”, “2009-UpperBound”, “2009-LowerBound”, “2010-Estimate”, “2010-UpperBound”, “2010-LowerBound”)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dirty="0" smtClean="0"/>
              <a:t>What do we think of this strategy?</a:t>
            </a:r>
          </a:p>
          <a:p>
            <a:pPr lvl="1"/>
            <a:r>
              <a:rPr lang="en-US" dirty="0" smtClean="0"/>
              <a:t>Anyone feel uncomfortable?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508" y="2398777"/>
            <a:ext cx="7242997" cy="407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0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55E950-2C98-914F-8062-A31F4F9F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85" y="213449"/>
            <a:ext cx="5171372" cy="1936286"/>
          </a:xfrm>
        </p:spPr>
        <p:txBody>
          <a:bodyPr>
            <a:normAutofit/>
          </a:bodyPr>
          <a:lstStyle/>
          <a:p>
            <a:r>
              <a:rPr lang="en-US" dirty="0" smtClean="0"/>
              <a:t>Looking at the labels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F59C74-25E3-DA4E-AD07-A880B3D59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284" y="2149735"/>
            <a:ext cx="8233215" cy="24376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Lets slice out the labels and look at them</a:t>
            </a:r>
          </a:p>
          <a:p>
            <a:r>
              <a:rPr lang="en-US" dirty="0" smtClean="0"/>
              <a:t>Scrolling down the list </a:t>
            </a:r>
            <a:r>
              <a:rPr lang="mr-IN" dirty="0" smtClean="0"/>
              <a:t>…</a:t>
            </a:r>
            <a:r>
              <a:rPr lang="en-US" dirty="0" smtClean="0"/>
              <a:t> hmmm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Kosov</a:t>
            </a:r>
            <a:r>
              <a:rPr lang="en-US" dirty="0" smtClean="0"/>
              <a:t> is empty</a:t>
            </a:r>
          </a:p>
          <a:p>
            <a:r>
              <a:rPr lang="en-US" dirty="0" smtClean="0"/>
              <a:t>Partially recognized, disputed territory</a:t>
            </a:r>
          </a:p>
          <a:p>
            <a:r>
              <a:rPr lang="en-US" dirty="0" smtClean="0"/>
              <a:t>According to: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://en.wikipedia.org/wiki/ISO_3166-1_alpha-</a:t>
            </a:r>
            <a:r>
              <a:rPr lang="en-US" dirty="0" smtClean="0">
                <a:hlinkClick r:id="rId2"/>
              </a:rPr>
              <a:t>3</a:t>
            </a:r>
            <a:endParaRPr lang="en-US" dirty="0"/>
          </a:p>
          <a:p>
            <a:pPr lvl="1"/>
            <a:r>
              <a:rPr lang="en-US" dirty="0" smtClean="0"/>
              <a:t>It uses ISO-3 Country Code “UNK”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700" y="108778"/>
            <a:ext cx="3942862" cy="668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8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55E950-2C98-914F-8062-A31F4F9F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84" y="213449"/>
            <a:ext cx="11751115" cy="1936286"/>
          </a:xfrm>
        </p:spPr>
        <p:txBody>
          <a:bodyPr>
            <a:normAutofit/>
          </a:bodyPr>
          <a:lstStyle/>
          <a:p>
            <a:r>
              <a:rPr lang="en-US" dirty="0" smtClean="0"/>
              <a:t>After this we have everything we need. We just need to reshape it.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F59C74-25E3-DA4E-AD07-A880B3D59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284" y="2149734"/>
            <a:ext cx="6531416" cy="3844665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cbind</a:t>
            </a:r>
            <a:r>
              <a:rPr lang="en-US" dirty="0" smtClean="0"/>
              <a:t>() to combine </a:t>
            </a:r>
            <a:r>
              <a:rPr lang="en-US" dirty="0" err="1" smtClean="0"/>
              <a:t>percents</a:t>
            </a:r>
            <a:r>
              <a:rPr lang="en-US" dirty="0" smtClean="0"/>
              <a:t> and labels</a:t>
            </a:r>
          </a:p>
          <a:p>
            <a:r>
              <a:rPr lang="en-US" dirty="0" smtClean="0"/>
              <a:t>Use gather() to take the Year and Measurement Type column headers and make them all entries into a column called </a:t>
            </a:r>
            <a:r>
              <a:rPr lang="en-US" dirty="0" err="1" smtClean="0"/>
              <a:t>YearAndMeasurementType</a:t>
            </a:r>
            <a:r>
              <a:rPr lang="en-US" dirty="0" smtClean="0"/>
              <a:t>. Make their values into a column called Value.</a:t>
            </a:r>
          </a:p>
          <a:p>
            <a:r>
              <a:rPr lang="en-US" dirty="0" smtClean="0"/>
              <a:t>Use </a:t>
            </a:r>
            <a:r>
              <a:rPr lang="en-US" dirty="0" smtClean="0"/>
              <a:t>separate() </a:t>
            </a:r>
            <a:r>
              <a:rPr lang="en-US" dirty="0" smtClean="0"/>
              <a:t>to split up </a:t>
            </a:r>
            <a:r>
              <a:rPr lang="en-US" dirty="0" err="1" smtClean="0"/>
              <a:t>YearAndMeasurementType</a:t>
            </a:r>
            <a:r>
              <a:rPr lang="en-US" dirty="0" smtClean="0"/>
              <a:t> into two columns called Year and </a:t>
            </a:r>
            <a:r>
              <a:rPr lang="en-US" dirty="0" err="1" smtClean="0"/>
              <a:t>MeasurementType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1658386"/>
            <a:ext cx="5219699" cy="506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40040"/>
      </p:ext>
    </p:extLst>
  </p:cSld>
  <p:clrMapOvr>
    <a:masterClrMapping/>
  </p:clrMapOvr>
</p:sld>
</file>

<file path=ppt/theme/theme1.xml><?xml version="1.0" encoding="utf-8"?>
<a:theme xmlns:a="http://schemas.openxmlformats.org/drawingml/2006/main" name="ODU Grid Theme">
  <a:themeElements>
    <a:clrScheme name="Custom 1">
      <a:dk1>
        <a:srgbClr val="043657"/>
      </a:dk1>
      <a:lt1>
        <a:sysClr val="window" lastClr="FFFFFF"/>
      </a:lt1>
      <a:dk2>
        <a:srgbClr val="043657"/>
      </a:dk2>
      <a:lt2>
        <a:srgbClr val="FFFFFF"/>
      </a:lt2>
      <a:accent1>
        <a:srgbClr val="57C1EA"/>
      </a:accent1>
      <a:accent2>
        <a:srgbClr val="83CDB8"/>
      </a:accent2>
      <a:accent3>
        <a:srgbClr val="E0E329"/>
      </a:accent3>
      <a:accent4>
        <a:srgbClr val="FCB24C"/>
      </a:accent4>
      <a:accent5>
        <a:srgbClr val="9264AA"/>
      </a:accent5>
      <a:accent6>
        <a:srgbClr val="FFD140"/>
      </a:accent6>
      <a:hlink>
        <a:srgbClr val="98C5EA"/>
      </a:hlink>
      <a:folHlink>
        <a:srgbClr val="838A8F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2655</TotalTime>
  <Words>394</Words>
  <Application>Microsoft Macintosh PowerPoint</Application>
  <PresentationFormat>Custom</PresentationFormat>
  <Paragraphs>43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ODU Grid Theme</vt:lpstr>
      <vt:lpstr>Cleaning Messy Data</vt:lpstr>
      <vt:lpstr>Import the dataset</vt:lpstr>
      <vt:lpstr>Import the dataset and  skip the first two rows</vt:lpstr>
      <vt:lpstr>Import the dataset and  skip the first two rows and identify NA character </vt:lpstr>
      <vt:lpstr>Determine number of bottom rows that are not part of data set</vt:lpstr>
      <vt:lpstr>Import the dataset. Skip the 1st two rows, skip last 22 rows. Identify NA character. Then remove ISO Country so we can strip % and &lt; signs out  and make it numeric</vt:lpstr>
      <vt:lpstr>Give the tbl more descriptive column names</vt:lpstr>
      <vt:lpstr>Looking at the labels </vt:lpstr>
      <vt:lpstr>After this we have everything we need. We just need to reshape it.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Sullivan</dc:creator>
  <cp:lastModifiedBy>Ross Gore</cp:lastModifiedBy>
  <cp:revision>213</cp:revision>
  <cp:lastPrinted>2017-09-05T14:30:26Z</cp:lastPrinted>
  <dcterms:created xsi:type="dcterms:W3CDTF">2016-11-25T15:27:32Z</dcterms:created>
  <dcterms:modified xsi:type="dcterms:W3CDTF">2018-12-14T21:10:48Z</dcterms:modified>
</cp:coreProperties>
</file>