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1.bin" ContentType="application/vnd.openxmlformats-officedocument.oleObject"/>
  <Override PartName="/ppt/notesSlides/notesSlide20.xml" ContentType="application/vnd.openxmlformats-officedocument.presentationml.notesSlide+xml"/>
  <Override PartName="/ppt/embeddings/oleObject2.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26" r:id="rId3"/>
    <p:sldId id="262" r:id="rId4"/>
    <p:sldId id="264" r:id="rId5"/>
    <p:sldId id="274" r:id="rId6"/>
    <p:sldId id="297" r:id="rId7"/>
    <p:sldId id="304" r:id="rId8"/>
    <p:sldId id="296" r:id="rId9"/>
    <p:sldId id="300" r:id="rId10"/>
    <p:sldId id="298" r:id="rId11"/>
    <p:sldId id="299" r:id="rId12"/>
    <p:sldId id="303" r:id="rId13"/>
    <p:sldId id="305" r:id="rId14"/>
    <p:sldId id="306" r:id="rId15"/>
    <p:sldId id="308" r:id="rId16"/>
    <p:sldId id="311" r:id="rId17"/>
    <p:sldId id="325" r:id="rId18"/>
    <p:sldId id="313" r:id="rId19"/>
    <p:sldId id="310" r:id="rId20"/>
    <p:sldId id="314" r:id="rId21"/>
    <p:sldId id="315" r:id="rId22"/>
    <p:sldId id="316" r:id="rId23"/>
    <p:sldId id="319" r:id="rId24"/>
    <p:sldId id="307" r:id="rId25"/>
    <p:sldId id="324" r:id="rId26"/>
    <p:sldId id="320" r:id="rId27"/>
    <p:sldId id="309" r:id="rId28"/>
    <p:sldId id="318" r:id="rId29"/>
    <p:sldId id="321" r:id="rId30"/>
    <p:sldId id="317" r:id="rId31"/>
    <p:sldId id="322" r:id="rId32"/>
    <p:sldId id="323" r:id="rId33"/>
    <p:sldId id="327" r:id="rId34"/>
    <p:sldId id="32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100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C207CA-397B-8D49-8D97-B4634AABE97B}" type="datetimeFigureOut">
              <a:rPr lang="en-US" smtClean="0"/>
              <a:t>1/17/17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EF3B8C-AC19-3546-9282-4A32FC77084F}" type="slidenum">
              <a:rPr lang="en-US" smtClean="0"/>
              <a:t>‹#›</a:t>
            </a:fld>
            <a:endParaRPr lang="en-US"/>
          </a:p>
        </p:txBody>
      </p:sp>
    </p:spTree>
    <p:extLst>
      <p:ext uri="{BB962C8B-B14F-4D97-AF65-F5344CB8AC3E}">
        <p14:creationId xmlns:p14="http://schemas.microsoft.com/office/powerpoint/2010/main" val="40567211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process of developing, verifying and validating models and simulations should be straightforward. Unfortunately, following conventional development approaches can render a model design that appeared complete and robust into an incomplete, incoherent and invalid simulation during implementation. An alternative approach is for subject matter experts (SMEs) to employ formal methods to describe their models. </a:t>
            </a:r>
            <a:r>
              <a:rPr lang="en-US" sz="1200" kern="1200" smtClean="0">
                <a:solidFill>
                  <a:schemeClr val="tx1"/>
                </a:solidFill>
                <a:effectLst/>
                <a:latin typeface="+mn-lt"/>
                <a:ea typeface="+mn-ea"/>
                <a:cs typeface="+mn-cs"/>
              </a:rPr>
              <a:t>However, formal methods are rarely used in practice due to their intimidating syntax and semantics rooted in mathematics. </a:t>
            </a:r>
            <a:endParaRPr lang="en-US" smtClean="0"/>
          </a:p>
          <a:p>
            <a:endParaRPr lang="en-US"/>
          </a:p>
        </p:txBody>
      </p:sp>
      <p:sp>
        <p:nvSpPr>
          <p:cNvPr id="4" name="Slide Number Placeholder 3"/>
          <p:cNvSpPr>
            <a:spLocks noGrp="1"/>
          </p:cNvSpPr>
          <p:nvPr>
            <p:ph type="sldNum" sz="quarter" idx="10"/>
          </p:nvPr>
        </p:nvSpPr>
        <p:spPr/>
        <p:txBody>
          <a:bodyPr/>
          <a:lstStyle/>
          <a:p>
            <a:fld id="{B8EF3B8C-AC19-3546-9282-4A32FC77084F}" type="slidenum">
              <a:rPr lang="en-US" smtClean="0"/>
              <a:t>2</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11</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12</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13</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14</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15</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16</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17</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18</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19</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20</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3</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21</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22</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23</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24</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25</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26</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27</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28</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29</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30</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4</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31</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32</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33</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34</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5</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6</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7</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8</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9</a:t>
            </a:fld>
            <a:endParaRPr lang="en-US"/>
          </a:p>
        </p:txBody>
      </p:sp>
    </p:spTree>
    <p:extLst>
      <p:ext uri="{BB962C8B-B14F-4D97-AF65-F5344CB8AC3E}">
        <p14:creationId xmlns:p14="http://schemas.microsoft.com/office/powerpoint/2010/main" val="3778510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EF3B8C-AC19-3546-9282-4A32FC77084F}" type="slidenum">
              <a:rPr lang="en-US" smtClean="0"/>
              <a:t>10</a:t>
            </a:fld>
            <a:endParaRPr lang="en-US"/>
          </a:p>
        </p:txBody>
      </p:sp>
    </p:spTree>
    <p:extLst>
      <p:ext uri="{BB962C8B-B14F-4D97-AF65-F5344CB8AC3E}">
        <p14:creationId xmlns:p14="http://schemas.microsoft.com/office/powerpoint/2010/main" val="377851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AA508-F0CD-46EA-95FB-26B559A0B5D9}"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70FAA508-F0CD-46EA-95FB-26B559A0B5D9}" type="datetimeFigureOut">
              <a:rPr lang="en-US" smtClean="0"/>
              <a:t>1/17/17</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A822907-8A9D-4F6B-98F6-913902AD56B5}"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FAA508-F0CD-46EA-95FB-26B559A0B5D9}" type="datetimeFigureOut">
              <a:rPr lang="en-US" smtClean="0"/>
              <a:t>1/17/17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AA508-F0CD-46EA-95FB-26B559A0B5D9}" type="datetimeFigureOut">
              <a:rPr lang="en-US" smtClean="0"/>
              <a:t>1/17/17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70FAA508-F0CD-46EA-95FB-26B559A0B5D9}" type="datetimeFigureOut">
              <a:rPr lang="en-US" smtClean="0"/>
              <a:t>1/17/17</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png"/><Relationship Id="rId5" Type="http://schemas.openxmlformats.org/officeDocument/2006/relationships/oleObject" Target="../embeddings/oleObject1.bin"/><Relationship Id="rId6" Type="http://schemas.openxmlformats.org/officeDocument/2006/relationships/image" Target="../media/image9.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1.png"/><Relationship Id="rId5" Type="http://schemas.openxmlformats.org/officeDocument/2006/relationships/oleObject" Target="../embeddings/oleObject2.bin"/><Relationship Id="rId6" Type="http://schemas.openxmlformats.org/officeDocument/2006/relationships/image" Target="../media/image10.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Verification &amp; Validation Calculator</a:t>
            </a:r>
            <a:endParaRPr lang="en-US" dirty="0"/>
          </a:p>
        </p:txBody>
      </p:sp>
      <p:sp>
        <p:nvSpPr>
          <p:cNvPr id="3" name="Subtitle 2"/>
          <p:cNvSpPr>
            <a:spLocks noGrp="1"/>
          </p:cNvSpPr>
          <p:nvPr>
            <p:ph type="subTitle" idx="1"/>
          </p:nvPr>
        </p:nvSpPr>
        <p:spPr/>
        <p:txBody>
          <a:bodyPr>
            <a:normAutofit/>
          </a:bodyPr>
          <a:lstStyle/>
          <a:p>
            <a:r>
              <a:rPr lang="en-US" sz="2800" dirty="0" smtClean="0"/>
              <a:t>Ross Gore</a:t>
            </a:r>
          </a:p>
          <a:p>
            <a:r>
              <a:rPr lang="en-US" sz="2800" dirty="0" err="1" smtClean="0"/>
              <a:t>Saikou</a:t>
            </a:r>
            <a:r>
              <a:rPr lang="en-US" sz="2800" dirty="0" smtClean="0"/>
              <a:t> Diallo</a:t>
            </a:r>
          </a:p>
          <a:p>
            <a:r>
              <a:rPr lang="en-US" dirty="0" smtClean="0"/>
              <a:t>Old Dominion University</a:t>
            </a:r>
          </a:p>
          <a:p>
            <a:r>
              <a:rPr lang="en-US" dirty="0" smtClean="0"/>
              <a:t>Virginia Modeling and Simulation Center (VMASC)</a:t>
            </a:r>
          </a:p>
          <a:p>
            <a:r>
              <a:rPr lang="en-US" dirty="0" err="1" smtClean="0"/>
              <a:t>rgore@odu.edu</a:t>
            </a:r>
            <a:endParaRPr lang="en-US" dirty="0" smtClean="0"/>
          </a:p>
          <a:p>
            <a:r>
              <a:rPr lang="en-US" dirty="0" err="1" smtClean="0"/>
              <a:t>sdiallo@odu.edu</a:t>
            </a:r>
            <a:endParaRPr lang="en-US" dirty="0"/>
          </a:p>
        </p:txBody>
      </p:sp>
      <p:pic>
        <p:nvPicPr>
          <p:cNvPr id="4" name="Picture 3"/>
          <p:cNvPicPr>
            <a:picLocks noChangeAspect="1"/>
          </p:cNvPicPr>
          <p:nvPr/>
        </p:nvPicPr>
        <p:blipFill>
          <a:blip r:embed="rId2"/>
          <a:stretch>
            <a:fillRect/>
          </a:stretch>
        </p:blipFill>
        <p:spPr>
          <a:xfrm>
            <a:off x="2288670" y="463215"/>
            <a:ext cx="4515853" cy="1348484"/>
          </a:xfrm>
          <a:prstGeom prst="rect">
            <a:avLst/>
          </a:prstGeom>
        </p:spPr>
      </p:pic>
    </p:spTree>
    <p:extLst>
      <p:ext uri="{BB962C8B-B14F-4D97-AF65-F5344CB8AC3E}">
        <p14:creationId xmlns:p14="http://schemas.microsoft.com/office/powerpoint/2010/main" val="42304333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Two Structures for Predicates</a:t>
            </a:r>
            <a:endParaRPr lang="en-US" dirty="0"/>
          </a:p>
        </p:txBody>
      </p:sp>
      <p:sp>
        <p:nvSpPr>
          <p:cNvPr id="10" name="TextBox 9"/>
          <p:cNvSpPr txBox="1"/>
          <p:nvPr/>
        </p:nvSpPr>
        <p:spPr>
          <a:xfrm>
            <a:off x="986359" y="2384817"/>
            <a:ext cx="8142240" cy="4247317"/>
          </a:xfrm>
          <a:prstGeom prst="rect">
            <a:avLst/>
          </a:prstGeom>
          <a:noFill/>
        </p:spPr>
        <p:txBody>
          <a:bodyPr wrap="square" rtlCol="0">
            <a:spAutoFit/>
          </a:bodyPr>
          <a:lstStyle/>
          <a:p>
            <a:r>
              <a:rPr lang="en-US" sz="2800" dirty="0" smtClean="0"/>
              <a:t>First Structure – Single Variable Predicate</a:t>
            </a:r>
          </a:p>
          <a:p>
            <a:endParaRPr lang="en-US" sz="2800" dirty="0" smtClean="0"/>
          </a:p>
          <a:p>
            <a:pPr marL="457200" indent="-457200">
              <a:buFont typeface="Arial"/>
              <a:buChar char="•"/>
            </a:pPr>
            <a:r>
              <a:rPr lang="en-US" sz="2800" dirty="0" smtClean="0"/>
              <a:t>Single Variable Predicate – compares the value of a variable x to a numeric value</a:t>
            </a:r>
          </a:p>
          <a:p>
            <a:pPr marL="457200" indent="-457200">
              <a:buFont typeface="Arial"/>
              <a:buChar char="•"/>
            </a:pPr>
            <a:r>
              <a:rPr lang="en-US" sz="2800" dirty="0" smtClean="0"/>
              <a:t>Examples:</a:t>
            </a:r>
          </a:p>
          <a:p>
            <a:pPr marL="914400" lvl="1" indent="-457200">
              <a:buFont typeface="Arial"/>
              <a:buChar char="•"/>
            </a:pPr>
            <a:r>
              <a:rPr lang="en-US" sz="2800" dirty="0" smtClean="0"/>
              <a:t>x &gt; 5</a:t>
            </a:r>
          </a:p>
          <a:p>
            <a:pPr marL="914400" lvl="1" indent="-457200">
              <a:buFont typeface="Arial"/>
              <a:buChar char="•"/>
            </a:pPr>
            <a:r>
              <a:rPr lang="en-US" sz="2800" dirty="0"/>
              <a:t>y</a:t>
            </a:r>
            <a:r>
              <a:rPr lang="en-US" sz="2800" dirty="0" smtClean="0"/>
              <a:t> = </a:t>
            </a:r>
            <a:r>
              <a:rPr lang="en-US" sz="2800" dirty="0"/>
              <a:t>0</a:t>
            </a:r>
            <a:endParaRPr lang="en-US" sz="2800" dirty="0" smtClean="0"/>
          </a:p>
          <a:p>
            <a:pPr marL="914400" lvl="1" indent="-457200">
              <a:buFont typeface="Arial"/>
              <a:buChar char="•"/>
            </a:pPr>
            <a:r>
              <a:rPr lang="en-US" sz="2800" dirty="0" smtClean="0"/>
              <a:t>z &lt; -4</a:t>
            </a:r>
          </a:p>
          <a:p>
            <a:pPr marL="457200" indent="-457200">
              <a:buFont typeface="Arial"/>
              <a:buChar char="•"/>
            </a:pPr>
            <a:endParaRPr lang="en-US" dirty="0"/>
          </a:p>
          <a:p>
            <a:pPr marL="457200" indent="-457200">
              <a:buFont typeface="Arial"/>
              <a:buChar char="•"/>
            </a:pPr>
            <a:endParaRPr lang="en-US" sz="2800" dirty="0" smtClean="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31404654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Two Structures for Predicates</a:t>
            </a:r>
            <a:endParaRPr lang="en-US" dirty="0"/>
          </a:p>
        </p:txBody>
      </p:sp>
      <p:sp>
        <p:nvSpPr>
          <p:cNvPr id="10" name="TextBox 9"/>
          <p:cNvSpPr txBox="1"/>
          <p:nvPr/>
        </p:nvSpPr>
        <p:spPr>
          <a:xfrm>
            <a:off x="986359" y="2384817"/>
            <a:ext cx="8142240" cy="4247317"/>
          </a:xfrm>
          <a:prstGeom prst="rect">
            <a:avLst/>
          </a:prstGeom>
          <a:noFill/>
        </p:spPr>
        <p:txBody>
          <a:bodyPr wrap="square" rtlCol="0">
            <a:spAutoFit/>
          </a:bodyPr>
          <a:lstStyle/>
          <a:p>
            <a:r>
              <a:rPr lang="en-US" sz="2800" dirty="0" smtClean="0"/>
              <a:t>Second Structure – Scalar Pairs Predicate</a:t>
            </a:r>
          </a:p>
          <a:p>
            <a:endParaRPr lang="en-US" sz="2800" dirty="0" smtClean="0"/>
          </a:p>
          <a:p>
            <a:pPr marL="457200" indent="-457200">
              <a:buFont typeface="Arial"/>
              <a:buChar char="•"/>
            </a:pPr>
            <a:r>
              <a:rPr lang="en-US" sz="2800" dirty="0" smtClean="0"/>
              <a:t>Scalar Pairs Predicate – compares the value of a variable x to another variable y</a:t>
            </a:r>
          </a:p>
          <a:p>
            <a:pPr marL="457200" indent="-457200">
              <a:buFont typeface="Arial"/>
              <a:buChar char="•"/>
            </a:pPr>
            <a:r>
              <a:rPr lang="en-US" sz="2800" dirty="0" smtClean="0"/>
              <a:t>Examples:</a:t>
            </a:r>
          </a:p>
          <a:p>
            <a:pPr marL="914400" lvl="1" indent="-457200">
              <a:buFont typeface="Arial"/>
              <a:buChar char="•"/>
            </a:pPr>
            <a:r>
              <a:rPr lang="en-US" sz="2800" dirty="0" smtClean="0"/>
              <a:t>x &gt; y</a:t>
            </a:r>
          </a:p>
          <a:p>
            <a:pPr marL="914400" lvl="1" indent="-457200">
              <a:buFont typeface="Arial"/>
              <a:buChar char="•"/>
            </a:pPr>
            <a:r>
              <a:rPr lang="en-US" sz="2800" dirty="0" smtClean="0"/>
              <a:t>x = y</a:t>
            </a:r>
          </a:p>
          <a:p>
            <a:pPr marL="914400" lvl="1" indent="-457200">
              <a:buFont typeface="Arial"/>
              <a:buChar char="•"/>
            </a:pPr>
            <a:r>
              <a:rPr lang="en-US" sz="2800" dirty="0"/>
              <a:t>x</a:t>
            </a:r>
            <a:r>
              <a:rPr lang="en-US" sz="2800" dirty="0" smtClean="0"/>
              <a:t> &lt; y</a:t>
            </a:r>
          </a:p>
          <a:p>
            <a:pPr marL="457200" indent="-457200">
              <a:buFont typeface="Arial"/>
              <a:buChar char="•"/>
            </a:pPr>
            <a:endParaRPr lang="en-US" dirty="0"/>
          </a:p>
          <a:p>
            <a:pPr marL="457200" indent="-457200">
              <a:buFont typeface="Arial"/>
              <a:buChar char="•"/>
            </a:pPr>
            <a:endParaRPr lang="en-US" sz="2800" dirty="0" smtClean="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35181247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Checking Analysis</a:t>
            </a:r>
            <a:endParaRPr lang="en-US" dirty="0"/>
          </a:p>
        </p:txBody>
      </p:sp>
      <p:sp>
        <p:nvSpPr>
          <p:cNvPr id="10" name="TextBox 9"/>
          <p:cNvSpPr txBox="1"/>
          <p:nvPr/>
        </p:nvSpPr>
        <p:spPr>
          <a:xfrm>
            <a:off x="202675" y="1930176"/>
            <a:ext cx="8925924" cy="4832093"/>
          </a:xfrm>
          <a:prstGeom prst="rect">
            <a:avLst/>
          </a:prstGeom>
          <a:noFill/>
        </p:spPr>
        <p:txBody>
          <a:bodyPr wrap="square" rtlCol="0">
            <a:spAutoFit/>
          </a:bodyPr>
          <a:lstStyle/>
          <a:p>
            <a:r>
              <a:rPr lang="en-US" sz="2800" dirty="0" smtClean="0"/>
              <a:t>Operates on static single variable and scalar pairs predicates.</a:t>
            </a:r>
          </a:p>
          <a:p>
            <a:endParaRPr lang="en-US" sz="2800" dirty="0"/>
          </a:p>
          <a:p>
            <a:r>
              <a:rPr lang="en-US" sz="2800" dirty="0" smtClean="0"/>
              <a:t>User describes properties and constraints using these types of predicates.</a:t>
            </a:r>
          </a:p>
          <a:p>
            <a:endParaRPr lang="en-US" sz="2800" dirty="0"/>
          </a:p>
          <a:p>
            <a:r>
              <a:rPr lang="en-US" sz="2800" dirty="0" smtClean="0"/>
              <a:t>Specifies if predicate should:</a:t>
            </a:r>
          </a:p>
          <a:p>
            <a:pPr marL="914400" lvl="1" indent="-457200">
              <a:buFont typeface="Arial"/>
              <a:buChar char="•"/>
            </a:pPr>
            <a:r>
              <a:rPr lang="en-US" sz="2800" dirty="0" smtClean="0"/>
              <a:t>Always be true</a:t>
            </a:r>
          </a:p>
          <a:p>
            <a:pPr marL="914400" lvl="1" indent="-457200">
              <a:buFont typeface="Arial"/>
              <a:buChar char="•"/>
            </a:pPr>
            <a:r>
              <a:rPr lang="en-US" sz="2800" dirty="0" smtClean="0"/>
              <a:t>Never occur</a:t>
            </a:r>
          </a:p>
          <a:p>
            <a:endParaRPr lang="en-US" sz="2800" dirty="0"/>
          </a:p>
          <a:p>
            <a:r>
              <a:rPr lang="en-US" sz="2800" dirty="0" smtClean="0"/>
              <a:t>These predicates reflect simulation requirements</a:t>
            </a:r>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302079457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Checking Analysis</a:t>
            </a:r>
            <a:endParaRPr lang="en-US" dirty="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pic>
        <p:nvPicPr>
          <p:cNvPr id="5" name="Picture 4"/>
          <p:cNvPicPr>
            <a:picLocks noChangeAspect="1"/>
          </p:cNvPicPr>
          <p:nvPr/>
        </p:nvPicPr>
        <p:blipFill>
          <a:blip r:embed="rId4"/>
          <a:stretch>
            <a:fillRect/>
          </a:stretch>
        </p:blipFill>
        <p:spPr>
          <a:xfrm>
            <a:off x="1157959" y="2038256"/>
            <a:ext cx="7360464" cy="4848613"/>
          </a:xfrm>
          <a:prstGeom prst="rect">
            <a:avLst/>
          </a:prstGeom>
        </p:spPr>
      </p:pic>
    </p:spTree>
    <p:extLst>
      <p:ext uri="{BB962C8B-B14F-4D97-AF65-F5344CB8AC3E}">
        <p14:creationId xmlns:p14="http://schemas.microsoft.com/office/powerpoint/2010/main" val="364459145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Checking Analysis</a:t>
            </a:r>
            <a:endParaRPr lang="en-US" dirty="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pic>
        <p:nvPicPr>
          <p:cNvPr id="3" name="Picture 2"/>
          <p:cNvPicPr>
            <a:picLocks noChangeAspect="1"/>
          </p:cNvPicPr>
          <p:nvPr/>
        </p:nvPicPr>
        <p:blipFill>
          <a:blip r:embed="rId4"/>
          <a:stretch>
            <a:fillRect/>
          </a:stretch>
        </p:blipFill>
        <p:spPr>
          <a:xfrm>
            <a:off x="0" y="2082800"/>
            <a:ext cx="9144000" cy="2689028"/>
          </a:xfrm>
          <a:prstGeom prst="rect">
            <a:avLst/>
          </a:prstGeom>
        </p:spPr>
      </p:pic>
    </p:spTree>
    <p:extLst>
      <p:ext uri="{BB962C8B-B14F-4D97-AF65-F5344CB8AC3E}">
        <p14:creationId xmlns:p14="http://schemas.microsoft.com/office/powerpoint/2010/main" val="219074853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Checking Analysis</a:t>
            </a:r>
            <a:endParaRPr lang="en-US" dirty="0"/>
          </a:p>
        </p:txBody>
      </p:sp>
      <p:sp>
        <p:nvSpPr>
          <p:cNvPr id="10" name="TextBox 9"/>
          <p:cNvSpPr txBox="1"/>
          <p:nvPr/>
        </p:nvSpPr>
        <p:spPr>
          <a:xfrm>
            <a:off x="202675" y="1930176"/>
            <a:ext cx="8925924" cy="4401205"/>
          </a:xfrm>
          <a:prstGeom prst="rect">
            <a:avLst/>
          </a:prstGeom>
          <a:noFill/>
        </p:spPr>
        <p:txBody>
          <a:bodyPr wrap="square" rtlCol="0">
            <a:spAutoFit/>
          </a:bodyPr>
          <a:lstStyle/>
          <a:p>
            <a:endParaRPr lang="en-US" sz="2800" dirty="0" smtClean="0"/>
          </a:p>
          <a:p>
            <a:r>
              <a:rPr lang="en-US" sz="2800" dirty="0" smtClean="0"/>
              <a:t>Based on the rows in the log file reports if the requirement is met.</a:t>
            </a:r>
          </a:p>
          <a:p>
            <a:pPr marL="914400" lvl="1" indent="-457200">
              <a:buFont typeface="Arial"/>
              <a:buChar char="•"/>
            </a:pPr>
            <a:r>
              <a:rPr lang="en-US" sz="2800" dirty="0" smtClean="0"/>
              <a:t>Analysis is exhaustive for the log file.</a:t>
            </a:r>
          </a:p>
          <a:p>
            <a:pPr marL="914400" lvl="1" indent="-457200">
              <a:buFont typeface="Arial"/>
              <a:buChar char="•"/>
            </a:pPr>
            <a:r>
              <a:rPr lang="en-US" sz="2800" dirty="0" smtClean="0"/>
              <a:t>Analysis is NOT exhaustive for the simulation.</a:t>
            </a:r>
          </a:p>
          <a:p>
            <a:pPr marL="914400" lvl="1" indent="-457200">
              <a:buFont typeface="Arial"/>
              <a:buChar char="•"/>
            </a:pPr>
            <a:r>
              <a:rPr lang="en-US" sz="2800" dirty="0" smtClean="0"/>
              <a:t>NOT as powerful as model checking which can identify if the model is capable of producing any condition that violates a requirement.</a:t>
            </a:r>
          </a:p>
          <a:p>
            <a:endParaRPr lang="en-US" sz="2800" dirty="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33926226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 Goals</a:t>
            </a:r>
            <a:endParaRPr lang="en-US" dirty="0"/>
          </a:p>
        </p:txBody>
      </p:sp>
      <p:sp>
        <p:nvSpPr>
          <p:cNvPr id="4" name="TextBox 3"/>
          <p:cNvSpPr txBox="1"/>
          <p:nvPr/>
        </p:nvSpPr>
        <p:spPr>
          <a:xfrm>
            <a:off x="1175391" y="2045318"/>
            <a:ext cx="7097867" cy="954107"/>
          </a:xfrm>
          <a:prstGeom prst="rect">
            <a:avLst/>
          </a:prstGeom>
          <a:noFill/>
        </p:spPr>
        <p:txBody>
          <a:bodyPr wrap="none" rtlCol="0">
            <a:spAutoFit/>
          </a:bodyPr>
          <a:lstStyle/>
          <a:p>
            <a:r>
              <a:rPr lang="en-US" sz="2800" dirty="0" smtClean="0"/>
              <a:t>Ensure SME conceptual model matches</a:t>
            </a:r>
          </a:p>
          <a:p>
            <a:r>
              <a:rPr lang="en-US" sz="2800" dirty="0"/>
              <a:t>i</a:t>
            </a:r>
            <a:r>
              <a:rPr lang="en-US" sz="2800" dirty="0" smtClean="0"/>
              <a:t>mplementation of simulation</a:t>
            </a:r>
            <a:r>
              <a:rPr lang="en-US" sz="2800" dirty="0"/>
              <a:t>.</a:t>
            </a:r>
            <a:endParaRPr lang="en-US" sz="2800" dirty="0" smtClean="0"/>
          </a:p>
        </p:txBody>
      </p:sp>
      <p:pic>
        <p:nvPicPr>
          <p:cNvPr id="5" name="Picture 4"/>
          <p:cNvPicPr>
            <a:picLocks noChangeAspect="1"/>
          </p:cNvPicPr>
          <p:nvPr/>
        </p:nvPicPr>
        <p:blipFill>
          <a:blip r:embed="rId3"/>
          <a:stretch>
            <a:fillRect/>
          </a:stretch>
        </p:blipFill>
        <p:spPr>
          <a:xfrm>
            <a:off x="2978914" y="170730"/>
            <a:ext cx="3191862" cy="953126"/>
          </a:xfrm>
          <a:prstGeom prst="rect">
            <a:avLst/>
          </a:prstGeom>
        </p:spPr>
      </p:pic>
      <p:sp>
        <p:nvSpPr>
          <p:cNvPr id="3" name="Rectangle 2"/>
          <p:cNvSpPr/>
          <p:nvPr/>
        </p:nvSpPr>
        <p:spPr>
          <a:xfrm>
            <a:off x="1739502" y="3418757"/>
            <a:ext cx="7404498" cy="2677656"/>
          </a:xfrm>
          <a:prstGeom prst="rect">
            <a:avLst/>
          </a:prstGeom>
        </p:spPr>
        <p:txBody>
          <a:bodyPr wrap="square">
            <a:spAutoFit/>
          </a:bodyPr>
          <a:lstStyle/>
          <a:p>
            <a:r>
              <a:rPr lang="en-US" sz="2400" dirty="0"/>
              <a:t>Do certain properties always hold in my simulation?</a:t>
            </a:r>
          </a:p>
          <a:p>
            <a:endParaRPr lang="en-US" sz="2400" dirty="0"/>
          </a:p>
          <a:p>
            <a:r>
              <a:rPr lang="en-US" sz="2400" dirty="0"/>
              <a:t>Are certain constraints never violated?</a:t>
            </a:r>
          </a:p>
          <a:p>
            <a:endParaRPr lang="en-US" sz="2400" dirty="0"/>
          </a:p>
          <a:p>
            <a:r>
              <a:rPr lang="en-US" sz="2400" dirty="0"/>
              <a:t>U</a:t>
            </a:r>
            <a:r>
              <a:rPr lang="en-US" sz="2400" dirty="0" smtClean="0"/>
              <a:t>nder </a:t>
            </a:r>
            <a:r>
              <a:rPr lang="en-US" sz="2400" dirty="0"/>
              <a:t>what conditions are the unexpected </a:t>
            </a:r>
            <a:r>
              <a:rPr lang="en-US" sz="2400" dirty="0" smtClean="0"/>
              <a:t>behavior</a:t>
            </a:r>
            <a:r>
              <a:rPr lang="en-US" sz="2400" dirty="0"/>
              <a:t>(s</a:t>
            </a:r>
            <a:r>
              <a:rPr lang="en-US" sz="2400" dirty="0" smtClean="0"/>
              <a:t>) manifested?</a:t>
            </a:r>
            <a:endParaRPr lang="en-US" sz="2400" dirty="0"/>
          </a:p>
        </p:txBody>
      </p:sp>
      <p:pic>
        <p:nvPicPr>
          <p:cNvPr id="6" name="Picture 5"/>
          <p:cNvPicPr>
            <a:picLocks noChangeAspect="1"/>
          </p:cNvPicPr>
          <p:nvPr/>
        </p:nvPicPr>
        <p:blipFill>
          <a:blip r:embed="rId4"/>
          <a:stretch>
            <a:fillRect/>
          </a:stretch>
        </p:blipFill>
        <p:spPr>
          <a:xfrm>
            <a:off x="476546" y="2999425"/>
            <a:ext cx="1262956" cy="1239275"/>
          </a:xfrm>
          <a:prstGeom prst="rect">
            <a:avLst/>
          </a:prstGeom>
        </p:spPr>
      </p:pic>
      <p:pic>
        <p:nvPicPr>
          <p:cNvPr id="7" name="Picture 6"/>
          <p:cNvPicPr>
            <a:picLocks noChangeAspect="1"/>
          </p:cNvPicPr>
          <p:nvPr/>
        </p:nvPicPr>
        <p:blipFill>
          <a:blip r:embed="rId4"/>
          <a:stretch>
            <a:fillRect/>
          </a:stretch>
        </p:blipFill>
        <p:spPr>
          <a:xfrm>
            <a:off x="476425" y="3947091"/>
            <a:ext cx="1262956" cy="1239275"/>
          </a:xfrm>
          <a:prstGeom prst="rect">
            <a:avLst/>
          </a:prstGeom>
        </p:spPr>
      </p:pic>
      <p:pic>
        <p:nvPicPr>
          <p:cNvPr id="8" name="Picture 7"/>
          <p:cNvPicPr>
            <a:picLocks noChangeAspect="1"/>
          </p:cNvPicPr>
          <p:nvPr/>
        </p:nvPicPr>
        <p:blipFill>
          <a:blip r:embed="rId5"/>
          <a:stretch>
            <a:fillRect/>
          </a:stretch>
        </p:blipFill>
        <p:spPr>
          <a:xfrm>
            <a:off x="194023" y="5137592"/>
            <a:ext cx="1359816" cy="1504965"/>
          </a:xfrm>
          <a:prstGeom prst="rect">
            <a:avLst/>
          </a:prstGeom>
        </p:spPr>
      </p:pic>
    </p:spTree>
    <p:extLst>
      <p:ext uri="{BB962C8B-B14F-4D97-AF65-F5344CB8AC3E}">
        <p14:creationId xmlns:p14="http://schemas.microsoft.com/office/powerpoint/2010/main" val="320266257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the Unexpected Output</a:t>
            </a:r>
            <a:endParaRPr lang="en-US" dirty="0"/>
          </a:p>
        </p:txBody>
      </p:sp>
      <p:sp>
        <p:nvSpPr>
          <p:cNvPr id="10" name="TextBox 9"/>
          <p:cNvSpPr txBox="1"/>
          <p:nvPr/>
        </p:nvSpPr>
        <p:spPr>
          <a:xfrm>
            <a:off x="202675" y="1930176"/>
            <a:ext cx="8925924" cy="4401205"/>
          </a:xfrm>
          <a:prstGeom prst="rect">
            <a:avLst/>
          </a:prstGeom>
          <a:noFill/>
        </p:spPr>
        <p:txBody>
          <a:bodyPr wrap="square" rtlCol="0">
            <a:spAutoFit/>
          </a:bodyPr>
          <a:lstStyle/>
          <a:p>
            <a:endParaRPr lang="en-US" sz="2800" dirty="0" smtClean="0"/>
          </a:p>
          <a:p>
            <a:r>
              <a:rPr lang="en-US" sz="2800" dirty="0" smtClean="0"/>
              <a:t>Recall the final column of the log file contains the simulation output.</a:t>
            </a:r>
          </a:p>
          <a:p>
            <a:r>
              <a:rPr lang="en-US" sz="2800" dirty="0"/>
              <a:t>	</a:t>
            </a:r>
            <a:endParaRPr lang="en-US" sz="2800" dirty="0" smtClean="0"/>
          </a:p>
          <a:p>
            <a:pPr marL="914400" lvl="1" indent="-457200">
              <a:buFont typeface="Arial"/>
              <a:buChar char="•"/>
            </a:pPr>
            <a:r>
              <a:rPr lang="en-US" sz="2800" dirty="0" smtClean="0"/>
              <a:t>SME specifies the range of the output that is considered expected.</a:t>
            </a:r>
          </a:p>
          <a:p>
            <a:pPr marL="914400" lvl="1" indent="-457200">
              <a:buFont typeface="Arial"/>
              <a:buChar char="•"/>
            </a:pPr>
            <a:r>
              <a:rPr lang="en-US" sz="2800" dirty="0" smtClean="0"/>
              <a:t>Anything falling outside that range is considered unexpected.</a:t>
            </a:r>
          </a:p>
          <a:p>
            <a:pPr marL="914400" lvl="1" indent="-457200">
              <a:buFont typeface="Arial"/>
              <a:buChar char="•"/>
            </a:pPr>
            <a:r>
              <a:rPr lang="en-US" sz="2800" dirty="0" smtClean="0"/>
              <a:t>Tool conveys % of test cases with output falling in expected range to SME.</a:t>
            </a:r>
            <a:endParaRPr lang="en-US" sz="2800" dirty="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429302676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the Unexpected Output</a:t>
            </a:r>
            <a:endParaRPr lang="en-US" dirty="0"/>
          </a:p>
        </p:txBody>
      </p:sp>
      <p:sp>
        <p:nvSpPr>
          <p:cNvPr id="10" name="TextBox 9"/>
          <p:cNvSpPr txBox="1"/>
          <p:nvPr/>
        </p:nvSpPr>
        <p:spPr>
          <a:xfrm>
            <a:off x="202675" y="1930176"/>
            <a:ext cx="8925924" cy="1815882"/>
          </a:xfrm>
          <a:prstGeom prst="rect">
            <a:avLst/>
          </a:prstGeom>
          <a:noFill/>
        </p:spPr>
        <p:txBody>
          <a:bodyPr wrap="square" rtlCol="0">
            <a:spAutoFit/>
          </a:bodyPr>
          <a:lstStyle/>
          <a:p>
            <a:endParaRPr lang="en-US" sz="2800" dirty="0" smtClean="0"/>
          </a:p>
          <a:p>
            <a:r>
              <a:rPr lang="en-US" sz="2800" dirty="0" smtClean="0"/>
              <a:t>Recall the final column of the log file contains the simulation output.</a:t>
            </a:r>
          </a:p>
          <a:p>
            <a:endParaRPr lang="en-US" sz="2800" dirty="0" smtClean="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pic>
        <p:nvPicPr>
          <p:cNvPr id="3" name="Picture 2"/>
          <p:cNvPicPr>
            <a:picLocks noChangeAspect="1"/>
          </p:cNvPicPr>
          <p:nvPr/>
        </p:nvPicPr>
        <p:blipFill>
          <a:blip r:embed="rId4"/>
          <a:stretch>
            <a:fillRect/>
          </a:stretch>
        </p:blipFill>
        <p:spPr>
          <a:xfrm>
            <a:off x="-15401" y="3898287"/>
            <a:ext cx="9144000" cy="1990361"/>
          </a:xfrm>
          <a:prstGeom prst="rect">
            <a:avLst/>
          </a:prstGeom>
        </p:spPr>
      </p:pic>
    </p:spTree>
    <p:extLst>
      <p:ext uri="{BB962C8B-B14F-4D97-AF65-F5344CB8AC3E}">
        <p14:creationId xmlns:p14="http://schemas.microsoft.com/office/powerpoint/2010/main" val="24341780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Isolating conditions that occur with an unexpected </a:t>
            </a:r>
            <a:r>
              <a:rPr lang="en-US" dirty="0"/>
              <a:t>o</a:t>
            </a:r>
            <a:r>
              <a:rPr lang="en-US" dirty="0" smtClean="0"/>
              <a:t>utput</a:t>
            </a:r>
            <a:endParaRPr lang="en-US" dirty="0"/>
          </a:p>
        </p:txBody>
      </p:sp>
      <p:sp>
        <p:nvSpPr>
          <p:cNvPr id="10" name="TextBox 9"/>
          <p:cNvSpPr txBox="1"/>
          <p:nvPr/>
        </p:nvSpPr>
        <p:spPr>
          <a:xfrm>
            <a:off x="202675" y="1930176"/>
            <a:ext cx="8925924" cy="3970318"/>
          </a:xfrm>
          <a:prstGeom prst="rect">
            <a:avLst/>
          </a:prstGeom>
          <a:noFill/>
        </p:spPr>
        <p:txBody>
          <a:bodyPr wrap="square" rtlCol="0">
            <a:spAutoFit/>
          </a:bodyPr>
          <a:lstStyle/>
          <a:p>
            <a:endParaRPr lang="en-US" sz="2800" dirty="0" smtClean="0"/>
          </a:p>
          <a:p>
            <a:r>
              <a:rPr lang="en-US" sz="2800" dirty="0" smtClean="0"/>
              <a:t>Idea is to measure the extent to which a given predicate is:</a:t>
            </a:r>
          </a:p>
          <a:p>
            <a:r>
              <a:rPr lang="en-US" sz="2800" dirty="0"/>
              <a:t>	</a:t>
            </a:r>
            <a:endParaRPr lang="en-US" sz="2800" dirty="0" smtClean="0"/>
          </a:p>
          <a:p>
            <a:pPr marL="914400" lvl="1" indent="-457200">
              <a:buFont typeface="Arial"/>
              <a:buChar char="•"/>
            </a:pPr>
            <a:r>
              <a:rPr lang="en-US" sz="2800" dirty="0"/>
              <a:t>correlated with </a:t>
            </a:r>
            <a:r>
              <a:rPr lang="en-US" sz="2800" dirty="0" smtClean="0"/>
              <a:t>the presence of the </a:t>
            </a:r>
            <a:r>
              <a:rPr lang="en-US" sz="2800" dirty="0"/>
              <a:t>unexpected </a:t>
            </a:r>
            <a:r>
              <a:rPr lang="en-US" sz="2800" dirty="0" smtClean="0"/>
              <a:t>output (similar to precision)</a:t>
            </a:r>
          </a:p>
          <a:p>
            <a:pPr marL="914400" lvl="1" indent="-457200">
              <a:buFont typeface="Arial"/>
              <a:buChar char="•"/>
            </a:pPr>
            <a:endParaRPr lang="en-US" sz="2800" dirty="0" smtClean="0"/>
          </a:p>
          <a:p>
            <a:pPr marL="914400" lvl="1" indent="-457200">
              <a:buFont typeface="Arial"/>
              <a:buChar char="•"/>
            </a:pPr>
            <a:r>
              <a:rPr lang="en-US" sz="2800" dirty="0"/>
              <a:t>c</a:t>
            </a:r>
            <a:r>
              <a:rPr lang="en-US" sz="2800" dirty="0" smtClean="0"/>
              <a:t>overs those cases where the unexpected output is produced (similar to recall)</a:t>
            </a:r>
            <a:endParaRPr lang="en-US" sz="2800" dirty="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7485206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&amp; V is necessary but hard</a:t>
            </a:r>
            <a:endParaRPr lang="en-US" dirty="0"/>
          </a:p>
        </p:txBody>
      </p:sp>
      <p:pic>
        <p:nvPicPr>
          <p:cNvPr id="5" name="Picture 4"/>
          <p:cNvPicPr>
            <a:picLocks noChangeAspect="1"/>
          </p:cNvPicPr>
          <p:nvPr/>
        </p:nvPicPr>
        <p:blipFill>
          <a:blip r:embed="rId3"/>
          <a:stretch>
            <a:fillRect/>
          </a:stretch>
        </p:blipFill>
        <p:spPr>
          <a:xfrm>
            <a:off x="2978914" y="170730"/>
            <a:ext cx="3191862" cy="953126"/>
          </a:xfrm>
          <a:prstGeom prst="rect">
            <a:avLst/>
          </a:prstGeom>
        </p:spPr>
      </p:pic>
      <p:pic>
        <p:nvPicPr>
          <p:cNvPr id="6" name="Picture 5"/>
          <p:cNvPicPr>
            <a:picLocks noChangeAspect="1"/>
          </p:cNvPicPr>
          <p:nvPr/>
        </p:nvPicPr>
        <p:blipFill>
          <a:blip r:embed="rId4"/>
          <a:stretch>
            <a:fillRect/>
          </a:stretch>
        </p:blipFill>
        <p:spPr>
          <a:xfrm>
            <a:off x="1676149" y="2143008"/>
            <a:ext cx="5791702" cy="4499238"/>
          </a:xfrm>
          <a:prstGeom prst="rect">
            <a:avLst/>
          </a:prstGeom>
        </p:spPr>
      </p:pic>
    </p:spTree>
    <p:extLst>
      <p:ext uri="{BB962C8B-B14F-4D97-AF65-F5344CB8AC3E}">
        <p14:creationId xmlns:p14="http://schemas.microsoft.com/office/powerpoint/2010/main" val="38836678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Isolating conditions that occur with an unexpected </a:t>
            </a:r>
            <a:r>
              <a:rPr lang="en-US" dirty="0"/>
              <a:t>o</a:t>
            </a:r>
            <a:r>
              <a:rPr lang="en-US" dirty="0" smtClean="0"/>
              <a:t>utput</a:t>
            </a:r>
            <a:endParaRPr lang="en-US" dirty="0"/>
          </a:p>
        </p:txBody>
      </p:sp>
      <p:sp>
        <p:nvSpPr>
          <p:cNvPr id="10" name="TextBox 9"/>
          <p:cNvSpPr txBox="1"/>
          <p:nvPr/>
        </p:nvSpPr>
        <p:spPr>
          <a:xfrm>
            <a:off x="202675" y="1930176"/>
            <a:ext cx="8925924" cy="5262980"/>
          </a:xfrm>
          <a:prstGeom prst="rect">
            <a:avLst/>
          </a:prstGeom>
          <a:noFill/>
        </p:spPr>
        <p:txBody>
          <a:bodyPr wrap="square" rtlCol="0">
            <a:spAutoFit/>
          </a:bodyPr>
          <a:lstStyle/>
          <a:p>
            <a:endParaRPr lang="en-US" sz="2800" dirty="0" smtClean="0"/>
          </a:p>
          <a:p>
            <a:r>
              <a:rPr lang="en-US" sz="2800" dirty="0" smtClean="0"/>
              <a:t>Correlation of a given predicate </a:t>
            </a:r>
            <a:r>
              <a:rPr lang="en-US" sz="2800" i="1" dirty="0" smtClean="0"/>
              <a:t>p</a:t>
            </a:r>
            <a:r>
              <a:rPr lang="en-US" sz="2800" dirty="0" smtClean="0"/>
              <a:t> with an unexpected output </a:t>
            </a:r>
            <a:r>
              <a:rPr lang="en-US" sz="2800" i="1" dirty="0" smtClean="0"/>
              <a:t>u</a:t>
            </a:r>
            <a:r>
              <a:rPr lang="en-US" sz="2800" dirty="0" smtClean="0"/>
              <a:t>:</a:t>
            </a:r>
          </a:p>
          <a:p>
            <a:endParaRPr lang="en-US" sz="2800" dirty="0"/>
          </a:p>
          <a:p>
            <a:endParaRPr lang="en-US" sz="2800" dirty="0" smtClean="0"/>
          </a:p>
          <a:p>
            <a:endParaRPr lang="en-US" sz="2800" dirty="0" smtClean="0"/>
          </a:p>
          <a:p>
            <a:endParaRPr lang="en-US" sz="1600" dirty="0" smtClean="0"/>
          </a:p>
          <a:p>
            <a:r>
              <a:rPr lang="en-US" sz="2800" i="1" dirty="0"/>
              <a:t>u</a:t>
            </a:r>
            <a:r>
              <a:rPr lang="en-US" sz="2800" i="1" baseline="-25000" dirty="0" smtClean="0"/>
              <a:t>p</a:t>
            </a:r>
            <a:r>
              <a:rPr lang="en-US" sz="2800" dirty="0" smtClean="0"/>
              <a:t> = # rows where </a:t>
            </a:r>
            <a:r>
              <a:rPr lang="en-US" sz="2800" b="1" u="sng" dirty="0" smtClean="0"/>
              <a:t>un</a:t>
            </a:r>
            <a:r>
              <a:rPr lang="en-US" sz="2800" dirty="0" smtClean="0"/>
              <a:t>expected output occurs and </a:t>
            </a:r>
            <a:r>
              <a:rPr lang="en-US" sz="2800" i="1" dirty="0" smtClean="0"/>
              <a:t>p</a:t>
            </a:r>
            <a:r>
              <a:rPr lang="en-US" sz="2800" dirty="0" smtClean="0"/>
              <a:t> is true.</a:t>
            </a:r>
            <a:endParaRPr lang="en-US" sz="2800" dirty="0"/>
          </a:p>
          <a:p>
            <a:r>
              <a:rPr lang="en-US" sz="2800" i="1" dirty="0" err="1"/>
              <a:t>e</a:t>
            </a:r>
            <a:r>
              <a:rPr lang="en-US" sz="2800" i="1" baseline="-25000" dirty="0" err="1" smtClean="0"/>
              <a:t>p</a:t>
            </a:r>
            <a:r>
              <a:rPr lang="en-US" sz="2800" dirty="0" smtClean="0"/>
              <a:t> </a:t>
            </a:r>
            <a:r>
              <a:rPr lang="en-US" sz="2800" dirty="0"/>
              <a:t>= # rows where </a:t>
            </a:r>
            <a:r>
              <a:rPr lang="en-US" sz="2800" dirty="0" smtClean="0"/>
              <a:t>expected </a:t>
            </a:r>
            <a:r>
              <a:rPr lang="en-US" sz="2800" dirty="0"/>
              <a:t>output occurs and </a:t>
            </a:r>
            <a:r>
              <a:rPr lang="en-US" sz="2800" i="1" dirty="0"/>
              <a:t>p</a:t>
            </a:r>
            <a:r>
              <a:rPr lang="en-US" sz="2800" dirty="0"/>
              <a:t> is true.</a:t>
            </a:r>
          </a:p>
          <a:p>
            <a:endParaRPr lang="en-US" sz="2800" dirty="0" smtClean="0"/>
          </a:p>
        </p:txBody>
      </p:sp>
      <p:pic>
        <p:nvPicPr>
          <p:cNvPr id="4" name="Picture 3"/>
          <p:cNvPicPr>
            <a:picLocks noChangeAspect="1"/>
          </p:cNvPicPr>
          <p:nvPr/>
        </p:nvPicPr>
        <p:blipFill>
          <a:blip r:embed="rId4"/>
          <a:stretch>
            <a:fillRect/>
          </a:stretch>
        </p:blipFill>
        <p:spPr>
          <a:xfrm>
            <a:off x="2978914" y="170730"/>
            <a:ext cx="3191862" cy="953126"/>
          </a:xfrm>
          <a:prstGeom prst="rect">
            <a:avLst/>
          </a:prstGeom>
        </p:spPr>
      </p:pic>
      <p:graphicFrame>
        <p:nvGraphicFramePr>
          <p:cNvPr id="6" name="Object 2"/>
          <p:cNvGraphicFramePr>
            <a:graphicFrameLocks noChangeAspect="1"/>
          </p:cNvGraphicFramePr>
          <p:nvPr>
            <p:extLst>
              <p:ext uri="{D42A27DB-BD31-4B8C-83A1-F6EECF244321}">
                <p14:modId xmlns:p14="http://schemas.microsoft.com/office/powerpoint/2010/main" val="236939259"/>
              </p:ext>
            </p:extLst>
          </p:nvPr>
        </p:nvGraphicFramePr>
        <p:xfrm>
          <a:off x="1989138" y="3228851"/>
          <a:ext cx="4516437" cy="1301750"/>
        </p:xfrm>
        <a:graphic>
          <a:graphicData uri="http://schemas.openxmlformats.org/presentationml/2006/ole">
            <mc:AlternateContent xmlns:mc="http://schemas.openxmlformats.org/markup-compatibility/2006">
              <mc:Choice xmlns:v="urn:schemas-microsoft-com:vml" Requires="v">
                <p:oleObj spid="_x0000_s4108" name="Equation" r:id="rId5" imgW="1587500" imgH="457200" progId="Equation.3">
                  <p:embed/>
                </p:oleObj>
              </mc:Choice>
              <mc:Fallback>
                <p:oleObj name="Equation" r:id="rId5" imgW="1587500" imgH="457200" progId="Equation.3">
                  <p:embed/>
                  <p:pic>
                    <p:nvPicPr>
                      <p:cNvPr id="0" name=""/>
                      <p:cNvPicPr>
                        <a:picLocks noChangeAspect="1" noChangeArrowheads="1"/>
                      </p:cNvPicPr>
                      <p:nvPr/>
                    </p:nvPicPr>
                    <p:blipFill>
                      <a:blip r:embed="rId6"/>
                      <a:srcRect/>
                      <a:stretch>
                        <a:fillRect/>
                      </a:stretch>
                    </p:blipFill>
                    <p:spPr bwMode="auto">
                      <a:xfrm>
                        <a:off x="1989138" y="3228851"/>
                        <a:ext cx="4516437" cy="130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24366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Isolating conditions that occur with an unexpected </a:t>
            </a:r>
            <a:r>
              <a:rPr lang="en-US" dirty="0"/>
              <a:t>o</a:t>
            </a:r>
            <a:r>
              <a:rPr lang="en-US" dirty="0" smtClean="0"/>
              <a:t>utput</a:t>
            </a:r>
            <a:endParaRPr lang="en-US" dirty="0"/>
          </a:p>
        </p:txBody>
      </p:sp>
      <p:sp>
        <p:nvSpPr>
          <p:cNvPr id="10" name="TextBox 9"/>
          <p:cNvSpPr txBox="1"/>
          <p:nvPr/>
        </p:nvSpPr>
        <p:spPr>
          <a:xfrm>
            <a:off x="202675" y="1930176"/>
            <a:ext cx="8925924" cy="4647426"/>
          </a:xfrm>
          <a:prstGeom prst="rect">
            <a:avLst/>
          </a:prstGeom>
          <a:noFill/>
        </p:spPr>
        <p:txBody>
          <a:bodyPr wrap="square" rtlCol="0">
            <a:spAutoFit/>
          </a:bodyPr>
          <a:lstStyle/>
          <a:p>
            <a:endParaRPr lang="en-US" sz="2800" dirty="0" smtClean="0"/>
          </a:p>
          <a:p>
            <a:r>
              <a:rPr lang="en-US" sz="2800" dirty="0" smtClean="0"/>
              <a:t>Extent to which a given predicate </a:t>
            </a:r>
            <a:r>
              <a:rPr lang="en-US" sz="2800" i="1" dirty="0" smtClean="0"/>
              <a:t>p</a:t>
            </a:r>
            <a:r>
              <a:rPr lang="en-US" sz="2800" dirty="0" smtClean="0"/>
              <a:t> covers an unexpected output </a:t>
            </a:r>
            <a:r>
              <a:rPr lang="en-US" sz="2800" i="1" dirty="0" smtClean="0"/>
              <a:t>u</a:t>
            </a:r>
            <a:r>
              <a:rPr lang="en-US" sz="2800" dirty="0" smtClean="0"/>
              <a:t>:</a:t>
            </a:r>
          </a:p>
          <a:p>
            <a:endParaRPr lang="en-US" sz="2800" dirty="0"/>
          </a:p>
          <a:p>
            <a:endParaRPr lang="en-US" sz="2800" dirty="0" smtClean="0"/>
          </a:p>
          <a:p>
            <a:endParaRPr lang="en-US" sz="2800" dirty="0" smtClean="0"/>
          </a:p>
          <a:p>
            <a:endParaRPr lang="en-US" sz="1600" dirty="0" smtClean="0"/>
          </a:p>
          <a:p>
            <a:endParaRPr lang="en-US" sz="2800" i="1" dirty="0" smtClean="0"/>
          </a:p>
          <a:p>
            <a:r>
              <a:rPr lang="en-US" sz="2800" i="1" dirty="0" smtClean="0"/>
              <a:t>u</a:t>
            </a:r>
            <a:r>
              <a:rPr lang="en-US" sz="2800" i="1" baseline="-25000" dirty="0" smtClean="0"/>
              <a:t>p</a:t>
            </a:r>
            <a:r>
              <a:rPr lang="en-US" sz="2800" dirty="0" smtClean="0"/>
              <a:t> = # rows where </a:t>
            </a:r>
            <a:r>
              <a:rPr lang="en-US" sz="2800" b="1" u="sng" dirty="0" smtClean="0"/>
              <a:t>un</a:t>
            </a:r>
            <a:r>
              <a:rPr lang="en-US" sz="2800" dirty="0" smtClean="0"/>
              <a:t>expected output occurs and </a:t>
            </a:r>
            <a:r>
              <a:rPr lang="en-US" sz="2800" i="1" dirty="0" smtClean="0"/>
              <a:t>p</a:t>
            </a:r>
            <a:r>
              <a:rPr lang="en-US" sz="2800" dirty="0" smtClean="0"/>
              <a:t> is true.</a:t>
            </a:r>
            <a:endParaRPr lang="en-US" sz="2800" dirty="0"/>
          </a:p>
          <a:p>
            <a:endParaRPr lang="en-US" sz="2800" dirty="0" smtClean="0"/>
          </a:p>
        </p:txBody>
      </p:sp>
      <p:pic>
        <p:nvPicPr>
          <p:cNvPr id="4" name="Picture 3"/>
          <p:cNvPicPr>
            <a:picLocks noChangeAspect="1"/>
          </p:cNvPicPr>
          <p:nvPr/>
        </p:nvPicPr>
        <p:blipFill>
          <a:blip r:embed="rId4"/>
          <a:stretch>
            <a:fillRect/>
          </a:stretch>
        </p:blipFill>
        <p:spPr>
          <a:xfrm>
            <a:off x="2978914" y="170730"/>
            <a:ext cx="3191862" cy="953126"/>
          </a:xfrm>
          <a:prstGeom prst="rect">
            <a:avLst/>
          </a:prstGeom>
        </p:spPr>
      </p:pic>
      <p:graphicFrame>
        <p:nvGraphicFramePr>
          <p:cNvPr id="6" name="Object 2"/>
          <p:cNvGraphicFramePr>
            <a:graphicFrameLocks noChangeAspect="1"/>
          </p:cNvGraphicFramePr>
          <p:nvPr>
            <p:extLst>
              <p:ext uri="{D42A27DB-BD31-4B8C-83A1-F6EECF244321}">
                <p14:modId xmlns:p14="http://schemas.microsoft.com/office/powerpoint/2010/main" val="4266981681"/>
              </p:ext>
            </p:extLst>
          </p:nvPr>
        </p:nvGraphicFramePr>
        <p:xfrm>
          <a:off x="956176" y="3300413"/>
          <a:ext cx="7335838" cy="1157287"/>
        </p:xfrm>
        <a:graphic>
          <a:graphicData uri="http://schemas.openxmlformats.org/presentationml/2006/ole">
            <mc:AlternateContent xmlns:mc="http://schemas.openxmlformats.org/markup-compatibility/2006">
              <mc:Choice xmlns:v="urn:schemas-microsoft-com:vml" Requires="v">
                <p:oleObj spid="_x0000_s5131" name="Equation" r:id="rId5" imgW="2578100" imgH="406400" progId="Equation.3">
                  <p:embed/>
                </p:oleObj>
              </mc:Choice>
              <mc:Fallback>
                <p:oleObj name="Equation" r:id="rId5" imgW="2578100" imgH="406400" progId="Equation.3">
                  <p:embed/>
                  <p:pic>
                    <p:nvPicPr>
                      <p:cNvPr id="0" name=""/>
                      <p:cNvPicPr>
                        <a:picLocks noChangeAspect="1" noChangeArrowheads="1"/>
                      </p:cNvPicPr>
                      <p:nvPr/>
                    </p:nvPicPr>
                    <p:blipFill>
                      <a:blip r:embed="rId6"/>
                      <a:srcRect/>
                      <a:stretch>
                        <a:fillRect/>
                      </a:stretch>
                    </p:blipFill>
                    <p:spPr bwMode="auto">
                      <a:xfrm>
                        <a:off x="956176" y="3300413"/>
                        <a:ext cx="7335838" cy="1157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3496532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Isolating conditions that occur with an unexpected </a:t>
            </a:r>
            <a:r>
              <a:rPr lang="en-US" dirty="0"/>
              <a:t>o</a:t>
            </a:r>
            <a:r>
              <a:rPr lang="en-US" dirty="0" smtClean="0"/>
              <a:t>utput</a:t>
            </a:r>
            <a:endParaRPr lang="en-US" dirty="0"/>
          </a:p>
        </p:txBody>
      </p:sp>
      <p:sp>
        <p:nvSpPr>
          <p:cNvPr id="10" name="TextBox 9"/>
          <p:cNvSpPr txBox="1"/>
          <p:nvPr/>
        </p:nvSpPr>
        <p:spPr>
          <a:xfrm>
            <a:off x="218076" y="1795076"/>
            <a:ext cx="8925924" cy="4832093"/>
          </a:xfrm>
          <a:prstGeom prst="rect">
            <a:avLst/>
          </a:prstGeom>
          <a:noFill/>
        </p:spPr>
        <p:txBody>
          <a:bodyPr wrap="square" rtlCol="0">
            <a:spAutoFit/>
          </a:bodyPr>
          <a:lstStyle/>
          <a:p>
            <a:endParaRPr lang="en-US" sz="2800" dirty="0" smtClean="0"/>
          </a:p>
          <a:p>
            <a:r>
              <a:rPr lang="en-US" sz="2800" dirty="0" smtClean="0"/>
              <a:t>Predicates with high correlation and coverage:</a:t>
            </a:r>
          </a:p>
          <a:p>
            <a:endParaRPr lang="en-US" sz="2800" dirty="0" smtClean="0"/>
          </a:p>
          <a:p>
            <a:pPr marL="457200" indent="-457200">
              <a:buFont typeface="Arial"/>
              <a:buChar char="•"/>
            </a:pPr>
            <a:r>
              <a:rPr lang="en-US" sz="2800" dirty="0" smtClean="0"/>
              <a:t>Almost only occur when the unexpected output occurs.</a:t>
            </a:r>
            <a:endParaRPr lang="en-US" sz="2800" dirty="0"/>
          </a:p>
          <a:p>
            <a:pPr marL="457200" indent="-457200">
              <a:buFont typeface="Arial"/>
              <a:buChar char="•"/>
            </a:pPr>
            <a:r>
              <a:rPr lang="en-US" sz="2800" dirty="0" smtClean="0"/>
              <a:t>Occur almost every time the unexpected output occurs.</a:t>
            </a:r>
            <a:endParaRPr lang="en-US" sz="2800" dirty="0"/>
          </a:p>
          <a:p>
            <a:pPr marL="457200" indent="-457200">
              <a:buFont typeface="Arial"/>
              <a:buChar char="•"/>
            </a:pPr>
            <a:r>
              <a:rPr lang="en-US" sz="2800" dirty="0" smtClean="0"/>
              <a:t>To balance correlation and coverage the harmonic or geometric mean is used.</a:t>
            </a:r>
          </a:p>
          <a:p>
            <a:pPr marL="457200" indent="-457200">
              <a:buFont typeface="Arial"/>
              <a:buChar char="•"/>
            </a:pPr>
            <a:r>
              <a:rPr lang="en-US" sz="2800" dirty="0" smtClean="0"/>
              <a:t>Tool produces a </a:t>
            </a:r>
            <a:r>
              <a:rPr lang="en-US" sz="2800" dirty="0" err="1" smtClean="0"/>
              <a:t>csv</a:t>
            </a:r>
            <a:r>
              <a:rPr lang="en-US" sz="2800" dirty="0" smtClean="0"/>
              <a:t> file with correlation, coverage and mean of generated predicates.</a:t>
            </a:r>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34946628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Reset: Static Predicates</a:t>
            </a:r>
            <a:endParaRPr lang="en-US" dirty="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pic>
        <p:nvPicPr>
          <p:cNvPr id="7" name="Picture 6" descr="numberli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853" y="3895344"/>
            <a:ext cx="6675120" cy="2962656"/>
          </a:xfrm>
          <a:prstGeom prst="rect">
            <a:avLst/>
          </a:prstGeom>
        </p:spPr>
      </p:pic>
      <p:sp>
        <p:nvSpPr>
          <p:cNvPr id="8" name="Rectangle 7"/>
          <p:cNvSpPr/>
          <p:nvPr/>
        </p:nvSpPr>
        <p:spPr>
          <a:xfrm>
            <a:off x="0" y="2090837"/>
            <a:ext cx="9144000" cy="1692771"/>
          </a:xfrm>
          <a:prstGeom prst="rect">
            <a:avLst/>
          </a:prstGeom>
        </p:spPr>
        <p:txBody>
          <a:bodyPr wrap="square">
            <a:spAutoFit/>
          </a:bodyPr>
          <a:lstStyle/>
          <a:p>
            <a:pPr marL="457200" indent="-457200">
              <a:buFont typeface="Arial"/>
              <a:buChar char="•"/>
            </a:pPr>
            <a:r>
              <a:rPr lang="en-US" sz="2600" dirty="0" smtClean="0"/>
              <a:t>Single variable predicates created by partitioning the values of a variable in the log file around 0. </a:t>
            </a:r>
            <a:endParaRPr lang="en-US" sz="2600" dirty="0"/>
          </a:p>
          <a:p>
            <a:pPr marL="457200" indent="-457200">
              <a:buFont typeface="Arial"/>
              <a:buChar char="•"/>
            </a:pPr>
            <a:r>
              <a:rPr lang="en-US" sz="2600" dirty="0" smtClean="0"/>
              <a:t>In scalar pairs we partition the difference of two variables at 0 [i.e. x &lt; y or (x – y) = 0]</a:t>
            </a:r>
            <a:endParaRPr lang="en-US" sz="2600" dirty="0"/>
          </a:p>
        </p:txBody>
      </p:sp>
    </p:spTree>
    <p:extLst>
      <p:ext uri="{BB962C8B-B14F-4D97-AF65-F5344CB8AC3E}">
        <p14:creationId xmlns:p14="http://schemas.microsoft.com/office/powerpoint/2010/main" val="261088130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wrong with this?</a:t>
            </a:r>
            <a:endParaRPr lang="en-US" dirty="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pic>
        <p:nvPicPr>
          <p:cNvPr id="7" name="Picture 6" descr="numberli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1900" y="3924298"/>
            <a:ext cx="6675120" cy="2962656"/>
          </a:xfrm>
          <a:prstGeom prst="rect">
            <a:avLst/>
          </a:prstGeom>
        </p:spPr>
      </p:pic>
      <p:sp>
        <p:nvSpPr>
          <p:cNvPr id="8" name="Rectangle 7"/>
          <p:cNvSpPr/>
          <p:nvPr/>
        </p:nvSpPr>
        <p:spPr>
          <a:xfrm>
            <a:off x="1231900" y="2090837"/>
            <a:ext cx="6675120" cy="2062103"/>
          </a:xfrm>
          <a:prstGeom prst="rect">
            <a:avLst/>
          </a:prstGeom>
        </p:spPr>
        <p:txBody>
          <a:bodyPr wrap="square">
            <a:spAutoFit/>
          </a:bodyPr>
          <a:lstStyle/>
          <a:p>
            <a:pPr marL="457200" indent="-457200">
              <a:buFont typeface="Arial"/>
              <a:buChar char="•"/>
            </a:pPr>
            <a:r>
              <a:rPr lang="en-US" sz="2800" dirty="0" smtClean="0"/>
              <a:t>The predicates are static! </a:t>
            </a:r>
          </a:p>
          <a:p>
            <a:pPr marL="457200" indent="-457200">
              <a:buFont typeface="Arial"/>
              <a:buChar char="•"/>
            </a:pPr>
            <a:endParaRPr lang="en-US" sz="1600" dirty="0"/>
          </a:p>
          <a:p>
            <a:pPr marL="457200" indent="-457200">
              <a:buFont typeface="Arial"/>
              <a:buChar char="•"/>
            </a:pPr>
            <a:r>
              <a:rPr lang="en-US" sz="2800" dirty="0" smtClean="0"/>
              <a:t>In other words the comparison to a value (i.e. 0) is made before we can analyze the values.</a:t>
            </a:r>
            <a:endParaRPr lang="en-US" sz="2800" dirty="0"/>
          </a:p>
        </p:txBody>
      </p:sp>
    </p:spTree>
    <p:extLst>
      <p:ext uri="{BB962C8B-B14F-4D97-AF65-F5344CB8AC3E}">
        <p14:creationId xmlns:p14="http://schemas.microsoft.com/office/powerpoint/2010/main" val="375655604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Static Predicates – Lack Elasticity</a:t>
            </a:r>
            <a:endParaRPr lang="en-US" dirty="0"/>
          </a:p>
        </p:txBody>
      </p:sp>
      <p:sp>
        <p:nvSpPr>
          <p:cNvPr id="10" name="TextBox 9"/>
          <p:cNvSpPr txBox="1"/>
          <p:nvPr/>
        </p:nvSpPr>
        <p:spPr>
          <a:xfrm>
            <a:off x="986359" y="1930176"/>
            <a:ext cx="8142240" cy="4678204"/>
          </a:xfrm>
          <a:prstGeom prst="rect">
            <a:avLst/>
          </a:prstGeom>
          <a:noFill/>
        </p:spPr>
        <p:txBody>
          <a:bodyPr wrap="square" rtlCol="0">
            <a:spAutoFit/>
          </a:bodyPr>
          <a:lstStyle/>
          <a:p>
            <a:endParaRPr lang="en-US" sz="2800" dirty="0" smtClean="0"/>
          </a:p>
          <a:p>
            <a:r>
              <a:rPr lang="en-US" sz="2800" dirty="0" smtClean="0"/>
              <a:t>Static Scalar Pairs Predicate – compares the value of the difference between a variable x and a variable y to 0</a:t>
            </a:r>
          </a:p>
          <a:p>
            <a:endParaRPr lang="en-US" sz="2800" dirty="0" smtClean="0"/>
          </a:p>
          <a:p>
            <a:pPr marL="457200" indent="-457200">
              <a:buFont typeface="Arial"/>
              <a:buChar char="•"/>
            </a:pPr>
            <a:r>
              <a:rPr lang="en-US" sz="2800" dirty="0" smtClean="0"/>
              <a:t>Examples:</a:t>
            </a:r>
          </a:p>
          <a:p>
            <a:pPr marL="914400" lvl="1" indent="-457200">
              <a:buFont typeface="Arial"/>
              <a:buChar char="•"/>
            </a:pPr>
            <a:r>
              <a:rPr lang="en-US" sz="2800" dirty="0" smtClean="0"/>
              <a:t>x &gt; y                 |            x – y &gt; 0</a:t>
            </a:r>
          </a:p>
          <a:p>
            <a:pPr marL="914400" lvl="1" indent="-457200">
              <a:buFont typeface="Arial"/>
              <a:buChar char="•"/>
            </a:pPr>
            <a:r>
              <a:rPr lang="en-US" sz="2800" dirty="0" smtClean="0"/>
              <a:t>x = y                 |            x – y = 0</a:t>
            </a:r>
          </a:p>
          <a:p>
            <a:pPr marL="914400" lvl="1" indent="-457200">
              <a:buFont typeface="Arial"/>
              <a:buChar char="•"/>
            </a:pPr>
            <a:r>
              <a:rPr lang="en-US" sz="2800" dirty="0"/>
              <a:t>x</a:t>
            </a:r>
            <a:r>
              <a:rPr lang="en-US" sz="2800" dirty="0" smtClean="0"/>
              <a:t> &lt; y                 |            x – y &lt; 0          </a:t>
            </a:r>
          </a:p>
          <a:p>
            <a:pPr marL="457200" indent="-457200">
              <a:buFont typeface="Arial"/>
              <a:buChar char="•"/>
            </a:pPr>
            <a:endParaRPr lang="en-US" dirty="0"/>
          </a:p>
          <a:p>
            <a:pPr marL="457200" indent="-457200">
              <a:buFont typeface="Arial"/>
              <a:buChar char="•"/>
            </a:pPr>
            <a:endParaRPr lang="en-US" sz="2800" dirty="0" smtClean="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32524974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93324" y="4103108"/>
            <a:ext cx="8220489" cy="2624859"/>
          </a:xfrm>
          <a:prstGeom prst="rect">
            <a:avLst/>
          </a:prstGeom>
        </p:spPr>
      </p:pic>
      <p:sp>
        <p:nvSpPr>
          <p:cNvPr id="2" name="Title 1"/>
          <p:cNvSpPr>
            <a:spLocks noGrp="1"/>
          </p:cNvSpPr>
          <p:nvPr>
            <p:ph type="title"/>
          </p:nvPr>
        </p:nvSpPr>
        <p:spPr/>
        <p:txBody>
          <a:bodyPr>
            <a:normAutofit/>
          </a:bodyPr>
          <a:lstStyle/>
          <a:p>
            <a:r>
              <a:rPr lang="en-US" dirty="0" smtClean="0"/>
              <a:t>Elastic Predicates</a:t>
            </a:r>
            <a:endParaRPr lang="en-US" dirty="0"/>
          </a:p>
        </p:txBody>
      </p:sp>
      <p:sp>
        <p:nvSpPr>
          <p:cNvPr id="10" name="TextBox 9"/>
          <p:cNvSpPr txBox="1"/>
          <p:nvPr/>
        </p:nvSpPr>
        <p:spPr>
          <a:xfrm>
            <a:off x="868975" y="2342697"/>
            <a:ext cx="8142240" cy="1384995"/>
          </a:xfrm>
          <a:prstGeom prst="rect">
            <a:avLst/>
          </a:prstGeom>
          <a:noFill/>
        </p:spPr>
        <p:txBody>
          <a:bodyPr wrap="square" rtlCol="0">
            <a:spAutoFit/>
          </a:bodyPr>
          <a:lstStyle/>
          <a:p>
            <a:r>
              <a:rPr lang="en-US" sz="2800" dirty="0"/>
              <a:t>Sample the distribution of values a variable takes on to partition the values of a variable.</a:t>
            </a:r>
          </a:p>
          <a:p>
            <a:endParaRPr lang="en-US" sz="2800" dirty="0" smtClean="0"/>
          </a:p>
        </p:txBody>
      </p:sp>
      <p:pic>
        <p:nvPicPr>
          <p:cNvPr id="4" name="Picture 3"/>
          <p:cNvPicPr>
            <a:picLocks noChangeAspect="1"/>
          </p:cNvPicPr>
          <p:nvPr/>
        </p:nvPicPr>
        <p:blipFill>
          <a:blip r:embed="rId4"/>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322881819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Variable Elastic Predicates</a:t>
            </a:r>
            <a:endParaRPr lang="en-US" dirty="0"/>
          </a:p>
        </p:txBody>
      </p:sp>
      <p:sp>
        <p:nvSpPr>
          <p:cNvPr id="10" name="TextBox 9"/>
          <p:cNvSpPr txBox="1"/>
          <p:nvPr/>
        </p:nvSpPr>
        <p:spPr>
          <a:xfrm>
            <a:off x="986359" y="2384817"/>
            <a:ext cx="8142240" cy="1384995"/>
          </a:xfrm>
          <a:prstGeom prst="rect">
            <a:avLst/>
          </a:prstGeom>
          <a:noFill/>
        </p:spPr>
        <p:txBody>
          <a:bodyPr wrap="square" rtlCol="0">
            <a:spAutoFit/>
          </a:bodyPr>
          <a:lstStyle/>
          <a:p>
            <a:r>
              <a:rPr lang="en-US" sz="2800" dirty="0"/>
              <a:t>S</a:t>
            </a:r>
            <a:r>
              <a:rPr lang="en-US" sz="2800" dirty="0" smtClean="0"/>
              <a:t>ample the distribution of values a variable takes on to partition the values of a variable.</a:t>
            </a:r>
            <a:endParaRPr lang="en-US" dirty="0"/>
          </a:p>
          <a:p>
            <a:pPr marL="457200" indent="-457200">
              <a:buFont typeface="Arial"/>
              <a:buChar char="•"/>
            </a:pPr>
            <a:endParaRPr lang="en-US" sz="2800" dirty="0" smtClean="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271944897"/>
              </p:ext>
            </p:extLst>
          </p:nvPr>
        </p:nvGraphicFramePr>
        <p:xfrm>
          <a:off x="838200" y="4155970"/>
          <a:ext cx="7620000" cy="2148146"/>
        </p:xfrm>
        <a:graphic>
          <a:graphicData uri="http://schemas.openxmlformats.org/drawingml/2006/table">
            <a:tbl>
              <a:tblPr firstRow="1" bandRow="1">
                <a:tableStyleId>{5C22544A-7EE6-4342-B048-85BDC9FD1C3A}</a:tableStyleId>
              </a:tblPr>
              <a:tblGrid>
                <a:gridCol w="3810000"/>
                <a:gridCol w="3810000"/>
              </a:tblGrid>
              <a:tr h="405245">
                <a:tc>
                  <a:txBody>
                    <a:bodyPr/>
                    <a:lstStyle/>
                    <a:p>
                      <a:pPr algn="ctr"/>
                      <a:r>
                        <a:rPr lang="en-US" sz="2400" dirty="0" smtClean="0">
                          <a:solidFill>
                            <a:schemeClr val="tx1"/>
                          </a:solidFill>
                          <a:latin typeface="Helvetica"/>
                          <a:cs typeface="Helvetica"/>
                        </a:rPr>
                        <a:t>Predicate</a:t>
                      </a:r>
                      <a:endParaRPr lang="en-US" sz="2400" dirty="0">
                        <a:solidFill>
                          <a:schemeClr val="tx1"/>
                        </a:solidFill>
                        <a:latin typeface="Helvetica"/>
                        <a:cs typeface="Helvetica"/>
                      </a:endParaRPr>
                    </a:p>
                  </a:txBody>
                  <a:tcPr/>
                </a:tc>
                <a:tc>
                  <a:txBody>
                    <a:bodyPr/>
                    <a:lstStyle/>
                    <a:p>
                      <a:pPr algn="ctr"/>
                      <a:r>
                        <a:rPr lang="en-US" sz="2400" dirty="0" smtClean="0">
                          <a:solidFill>
                            <a:schemeClr val="tx1"/>
                          </a:solidFill>
                          <a:latin typeface="Helvetica"/>
                          <a:cs typeface="Helvetica"/>
                        </a:rPr>
                        <a:t>Description</a:t>
                      </a:r>
                      <a:endParaRPr lang="en-US" sz="2400" dirty="0">
                        <a:solidFill>
                          <a:schemeClr val="tx1"/>
                        </a:solidFill>
                        <a:latin typeface="Helvetica"/>
                        <a:cs typeface="Helvetica"/>
                      </a:endParaRPr>
                    </a:p>
                  </a:txBody>
                  <a:tcPr/>
                </a:tc>
              </a:tr>
              <a:tr h="498764">
                <a:tc>
                  <a:txBody>
                    <a:bodyPr/>
                    <a:lstStyle/>
                    <a:p>
                      <a:r>
                        <a:rPr lang="en-US" sz="2800" dirty="0" smtClean="0">
                          <a:solidFill>
                            <a:schemeClr val="tx1"/>
                          </a:solidFill>
                          <a:latin typeface="Helvetica"/>
                          <a:cs typeface="Helvetica"/>
                        </a:rPr>
                        <a:t>x &gt; </a:t>
                      </a:r>
                      <a:r>
                        <a:rPr lang="en-US" sz="2800" dirty="0" err="1" smtClean="0">
                          <a:solidFill>
                            <a:schemeClr val="tx1"/>
                          </a:solidFill>
                          <a:latin typeface="Helvetica"/>
                          <a:cs typeface="Helvetica"/>
                        </a:rPr>
                        <a:t>μ</a:t>
                      </a:r>
                      <a:r>
                        <a:rPr lang="en-US" sz="2800" baseline="-25000" dirty="0" err="1" smtClean="0">
                          <a:solidFill>
                            <a:schemeClr val="tx1"/>
                          </a:solidFill>
                          <a:latin typeface="Helvetica"/>
                          <a:cs typeface="Helvetica"/>
                        </a:rPr>
                        <a:t>x</a:t>
                      </a:r>
                      <a:r>
                        <a:rPr lang="en-US" sz="2800" dirty="0" smtClean="0">
                          <a:solidFill>
                            <a:schemeClr val="tx1"/>
                          </a:solidFill>
                          <a:latin typeface="Helvetica"/>
                          <a:cs typeface="Helvetica"/>
                        </a:rPr>
                        <a:t> + </a:t>
                      </a:r>
                      <a:r>
                        <a:rPr lang="en-US" sz="2800" dirty="0" err="1" smtClean="0">
                          <a:solidFill>
                            <a:schemeClr val="tx1"/>
                          </a:solidFill>
                          <a:latin typeface="Helvetica"/>
                          <a:cs typeface="Helvetica"/>
                        </a:rPr>
                        <a:t>σ</a:t>
                      </a:r>
                      <a:r>
                        <a:rPr lang="en-US" sz="2800" baseline="-25000" dirty="0" err="1" smtClean="0">
                          <a:solidFill>
                            <a:schemeClr val="tx1"/>
                          </a:solidFill>
                          <a:latin typeface="Helvetica"/>
                          <a:cs typeface="Helvetica"/>
                        </a:rPr>
                        <a:t>x</a:t>
                      </a:r>
                      <a:endParaRPr lang="en-US" sz="2800" dirty="0">
                        <a:solidFill>
                          <a:schemeClr val="tx1"/>
                        </a:solidFill>
                        <a:latin typeface="Helvetica"/>
                        <a:cs typeface="Helvetica"/>
                      </a:endParaRPr>
                    </a:p>
                  </a:txBody>
                  <a:tcPr/>
                </a:tc>
                <a:tc>
                  <a:txBody>
                    <a:bodyPr/>
                    <a:lstStyle/>
                    <a:p>
                      <a:r>
                        <a:rPr lang="en-US" sz="2800" dirty="0" smtClean="0">
                          <a:solidFill>
                            <a:schemeClr val="tx1"/>
                          </a:solidFill>
                          <a:latin typeface="Helvetica"/>
                          <a:cs typeface="Helvetica"/>
                        </a:rPr>
                        <a:t>Unusually Large Value</a:t>
                      </a:r>
                      <a:endParaRPr lang="en-US" sz="2800" dirty="0">
                        <a:solidFill>
                          <a:schemeClr val="tx1"/>
                        </a:solidFill>
                        <a:latin typeface="Helvetica"/>
                        <a:cs typeface="Helvetica"/>
                      </a:endParaRPr>
                    </a:p>
                  </a:txBody>
                  <a:tcPr/>
                </a:tc>
              </a:tr>
              <a:tr h="498764">
                <a:tc>
                  <a:txBody>
                    <a:bodyPr/>
                    <a:lstStyle/>
                    <a:p>
                      <a:r>
                        <a:rPr lang="en-US" sz="2800" dirty="0" err="1" smtClean="0">
                          <a:solidFill>
                            <a:schemeClr val="tx1"/>
                          </a:solidFill>
                          <a:latin typeface="Helvetica"/>
                          <a:cs typeface="Helvetica"/>
                        </a:rPr>
                        <a:t>μ</a:t>
                      </a:r>
                      <a:r>
                        <a:rPr lang="en-US" sz="2800" baseline="-25000" dirty="0" err="1" smtClean="0">
                          <a:solidFill>
                            <a:schemeClr val="tx1"/>
                          </a:solidFill>
                          <a:latin typeface="Helvetica"/>
                          <a:cs typeface="Helvetica"/>
                        </a:rPr>
                        <a:t>x</a:t>
                      </a:r>
                      <a:r>
                        <a:rPr lang="en-US" sz="2800" dirty="0" smtClean="0">
                          <a:solidFill>
                            <a:schemeClr val="tx1"/>
                          </a:solidFill>
                          <a:latin typeface="Helvetica"/>
                          <a:cs typeface="Helvetica"/>
                        </a:rPr>
                        <a:t> - </a:t>
                      </a:r>
                      <a:r>
                        <a:rPr lang="en-US" sz="2800" dirty="0" err="1" smtClean="0">
                          <a:solidFill>
                            <a:schemeClr val="tx1"/>
                          </a:solidFill>
                          <a:latin typeface="Helvetica"/>
                          <a:cs typeface="Helvetica"/>
                        </a:rPr>
                        <a:t>σ</a:t>
                      </a:r>
                      <a:r>
                        <a:rPr lang="en-US" sz="2800" baseline="-25000" dirty="0" err="1" smtClean="0">
                          <a:solidFill>
                            <a:schemeClr val="tx1"/>
                          </a:solidFill>
                          <a:latin typeface="Helvetica"/>
                          <a:cs typeface="Helvetica"/>
                        </a:rPr>
                        <a:t>x</a:t>
                      </a:r>
                      <a:r>
                        <a:rPr lang="en-US" sz="2800" dirty="0" smtClean="0">
                          <a:solidFill>
                            <a:schemeClr val="tx1"/>
                          </a:solidFill>
                          <a:latin typeface="Helvetica"/>
                          <a:cs typeface="Helvetica"/>
                        </a:rPr>
                        <a:t> &lt; </a:t>
                      </a:r>
                      <a:r>
                        <a:rPr lang="en-US" sz="2800" dirty="0" err="1" smtClean="0">
                          <a:solidFill>
                            <a:schemeClr val="tx1"/>
                          </a:solidFill>
                          <a:latin typeface="Helvetica"/>
                          <a:cs typeface="Helvetica"/>
                        </a:rPr>
                        <a:t>x</a:t>
                      </a:r>
                      <a:r>
                        <a:rPr lang="en-US" sz="2800" baseline="-25000" dirty="0" err="1" smtClean="0">
                          <a:solidFill>
                            <a:schemeClr val="tx1"/>
                          </a:solidFill>
                          <a:latin typeface="Helvetica"/>
                          <a:cs typeface="Helvetica"/>
                        </a:rPr>
                        <a:t>y</a:t>
                      </a:r>
                      <a:r>
                        <a:rPr lang="en-US" sz="2800" dirty="0" smtClean="0">
                          <a:solidFill>
                            <a:schemeClr val="tx1"/>
                          </a:solidFill>
                          <a:latin typeface="Helvetica"/>
                          <a:cs typeface="Helvetica"/>
                        </a:rPr>
                        <a:t> &lt; </a:t>
                      </a:r>
                      <a:r>
                        <a:rPr lang="en-US" sz="2800" dirty="0" err="1" smtClean="0">
                          <a:solidFill>
                            <a:schemeClr val="tx1"/>
                          </a:solidFill>
                          <a:latin typeface="Helvetica"/>
                          <a:cs typeface="Helvetica"/>
                        </a:rPr>
                        <a:t>μ</a:t>
                      </a:r>
                      <a:r>
                        <a:rPr lang="en-US" sz="2800" baseline="-25000" dirty="0" err="1" smtClean="0">
                          <a:solidFill>
                            <a:schemeClr val="tx1"/>
                          </a:solidFill>
                          <a:latin typeface="Helvetica"/>
                          <a:cs typeface="Helvetica"/>
                        </a:rPr>
                        <a:t>x</a:t>
                      </a:r>
                      <a:r>
                        <a:rPr lang="en-US" sz="2800" dirty="0" smtClean="0">
                          <a:solidFill>
                            <a:schemeClr val="tx1"/>
                          </a:solidFill>
                          <a:latin typeface="Helvetica"/>
                          <a:cs typeface="Helvetica"/>
                        </a:rPr>
                        <a:t> + </a:t>
                      </a:r>
                      <a:r>
                        <a:rPr lang="en-US" sz="2800" dirty="0" err="1" smtClean="0">
                          <a:solidFill>
                            <a:schemeClr val="tx1"/>
                          </a:solidFill>
                          <a:latin typeface="Helvetica"/>
                          <a:cs typeface="Helvetica"/>
                        </a:rPr>
                        <a:t>σ</a:t>
                      </a:r>
                      <a:r>
                        <a:rPr lang="en-US" sz="2800" baseline="-25000" dirty="0" err="1" smtClean="0">
                          <a:solidFill>
                            <a:schemeClr val="tx1"/>
                          </a:solidFill>
                          <a:latin typeface="Helvetica"/>
                          <a:cs typeface="Helvetica"/>
                        </a:rPr>
                        <a:t>x</a:t>
                      </a:r>
                      <a:endParaRPr lang="en-US" sz="2800" dirty="0">
                        <a:solidFill>
                          <a:schemeClr val="tx1"/>
                        </a:solidFill>
                        <a:latin typeface="Helvetica"/>
                        <a:cs typeface="Helvetica"/>
                      </a:endParaRPr>
                    </a:p>
                  </a:txBody>
                  <a:tcPr/>
                </a:tc>
                <a:tc>
                  <a:txBody>
                    <a:bodyPr/>
                    <a:lstStyle/>
                    <a:p>
                      <a:r>
                        <a:rPr lang="en-US" sz="2800" dirty="0" smtClean="0">
                          <a:solidFill>
                            <a:schemeClr val="tx1"/>
                          </a:solidFill>
                          <a:latin typeface="Helvetica"/>
                          <a:cs typeface="Helvetica"/>
                        </a:rPr>
                        <a:t>Usual Value</a:t>
                      </a:r>
                      <a:endParaRPr lang="en-US" sz="2800" dirty="0">
                        <a:solidFill>
                          <a:schemeClr val="tx1"/>
                        </a:solidFill>
                        <a:latin typeface="Helvetica"/>
                        <a:cs typeface="Helvetica"/>
                      </a:endParaRPr>
                    </a:p>
                  </a:txBody>
                  <a:tcPr/>
                </a:tc>
              </a:tr>
              <a:tr h="654627">
                <a:tc>
                  <a:txBody>
                    <a:bodyPr/>
                    <a:lstStyle/>
                    <a:p>
                      <a:r>
                        <a:rPr lang="en-US" sz="2800" dirty="0" smtClean="0">
                          <a:solidFill>
                            <a:schemeClr val="tx1"/>
                          </a:solidFill>
                          <a:latin typeface="Helvetica"/>
                          <a:cs typeface="Helvetica"/>
                        </a:rPr>
                        <a:t>x &lt; </a:t>
                      </a:r>
                      <a:r>
                        <a:rPr lang="en-US" sz="2800" dirty="0" err="1" smtClean="0">
                          <a:solidFill>
                            <a:schemeClr val="tx1"/>
                          </a:solidFill>
                          <a:latin typeface="Helvetica"/>
                          <a:cs typeface="Helvetica"/>
                        </a:rPr>
                        <a:t>μ</a:t>
                      </a:r>
                      <a:r>
                        <a:rPr lang="en-US" sz="2800" baseline="-25000" dirty="0" err="1" smtClean="0">
                          <a:solidFill>
                            <a:schemeClr val="tx1"/>
                          </a:solidFill>
                          <a:latin typeface="Helvetica"/>
                          <a:cs typeface="Helvetica"/>
                        </a:rPr>
                        <a:t>x</a:t>
                      </a:r>
                      <a:r>
                        <a:rPr lang="en-US" sz="2800" dirty="0" smtClean="0">
                          <a:solidFill>
                            <a:schemeClr val="tx1"/>
                          </a:solidFill>
                          <a:latin typeface="Helvetica"/>
                          <a:cs typeface="Helvetica"/>
                        </a:rPr>
                        <a:t> - </a:t>
                      </a:r>
                      <a:r>
                        <a:rPr lang="en-US" sz="2800" dirty="0" err="1" smtClean="0">
                          <a:solidFill>
                            <a:schemeClr val="tx1"/>
                          </a:solidFill>
                          <a:latin typeface="Helvetica"/>
                          <a:cs typeface="Helvetica"/>
                        </a:rPr>
                        <a:t>σ</a:t>
                      </a:r>
                      <a:r>
                        <a:rPr lang="en-US" sz="2800" baseline="-25000" dirty="0" err="1" smtClean="0">
                          <a:solidFill>
                            <a:schemeClr val="tx1"/>
                          </a:solidFill>
                          <a:latin typeface="Helvetica"/>
                          <a:cs typeface="Helvetica"/>
                        </a:rPr>
                        <a:t>x</a:t>
                      </a:r>
                      <a:endParaRPr lang="en-US" sz="2800" dirty="0">
                        <a:solidFill>
                          <a:schemeClr val="tx1"/>
                        </a:solidFill>
                        <a:latin typeface="Helvetica"/>
                        <a:cs typeface="Helvetica"/>
                      </a:endParaRPr>
                    </a:p>
                  </a:txBody>
                  <a:tcPr/>
                </a:tc>
                <a:tc>
                  <a:txBody>
                    <a:bodyPr/>
                    <a:lstStyle/>
                    <a:p>
                      <a:r>
                        <a:rPr lang="en-US" sz="2800" dirty="0" smtClean="0">
                          <a:solidFill>
                            <a:schemeClr val="tx1"/>
                          </a:solidFill>
                          <a:latin typeface="Helvetica"/>
                          <a:cs typeface="Helvetica"/>
                        </a:rPr>
                        <a:t>Unusually Small Value</a:t>
                      </a:r>
                      <a:endParaRPr lang="en-US" sz="2800" dirty="0">
                        <a:solidFill>
                          <a:schemeClr val="tx1"/>
                        </a:solidFill>
                        <a:latin typeface="Helvetica"/>
                        <a:cs typeface="Helvetica"/>
                      </a:endParaRPr>
                    </a:p>
                  </a:txBody>
                  <a:tcPr/>
                </a:tc>
              </a:tr>
            </a:tbl>
          </a:graphicData>
        </a:graphic>
      </p:graphicFrame>
    </p:spTree>
    <p:extLst>
      <p:ext uri="{BB962C8B-B14F-4D97-AF65-F5344CB8AC3E}">
        <p14:creationId xmlns:p14="http://schemas.microsoft.com/office/powerpoint/2010/main" val="34043964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Scalar Pair Elastic Predicates</a:t>
            </a:r>
            <a:endParaRPr lang="en-US" dirty="0"/>
          </a:p>
        </p:txBody>
      </p:sp>
      <p:sp>
        <p:nvSpPr>
          <p:cNvPr id="10" name="TextBox 9"/>
          <p:cNvSpPr txBox="1"/>
          <p:nvPr/>
        </p:nvSpPr>
        <p:spPr>
          <a:xfrm>
            <a:off x="608034" y="2286830"/>
            <a:ext cx="8142240" cy="1815882"/>
          </a:xfrm>
          <a:prstGeom prst="rect">
            <a:avLst/>
          </a:prstGeom>
          <a:noFill/>
        </p:spPr>
        <p:txBody>
          <a:bodyPr wrap="square" rtlCol="0">
            <a:spAutoFit/>
          </a:bodyPr>
          <a:lstStyle/>
          <a:p>
            <a:r>
              <a:rPr lang="en-US" sz="2800" dirty="0"/>
              <a:t>S</a:t>
            </a:r>
            <a:r>
              <a:rPr lang="en-US" sz="2800" dirty="0" smtClean="0"/>
              <a:t>ample the distribution of the difference of values between two variables x and to partition predicates comparing the two.</a:t>
            </a:r>
            <a:endParaRPr lang="en-US" dirty="0"/>
          </a:p>
          <a:p>
            <a:pPr marL="457200" indent="-457200">
              <a:buFont typeface="Arial"/>
              <a:buChar char="•"/>
            </a:pPr>
            <a:endParaRPr lang="en-US" sz="2800" dirty="0" smtClean="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494096819"/>
              </p:ext>
            </p:extLst>
          </p:nvPr>
        </p:nvGraphicFramePr>
        <p:xfrm>
          <a:off x="67560" y="4102712"/>
          <a:ext cx="9052348" cy="2148146"/>
        </p:xfrm>
        <a:graphic>
          <a:graphicData uri="http://schemas.openxmlformats.org/drawingml/2006/table">
            <a:tbl>
              <a:tblPr firstRow="1" bandRow="1">
                <a:tableStyleId>{5C22544A-7EE6-4342-B048-85BDC9FD1C3A}</a:tableStyleId>
              </a:tblPr>
              <a:tblGrid>
                <a:gridCol w="4526174"/>
                <a:gridCol w="4526174"/>
              </a:tblGrid>
              <a:tr h="405245">
                <a:tc>
                  <a:txBody>
                    <a:bodyPr/>
                    <a:lstStyle/>
                    <a:p>
                      <a:pPr algn="ctr"/>
                      <a:r>
                        <a:rPr lang="en-US" sz="2400" dirty="0" smtClean="0">
                          <a:solidFill>
                            <a:schemeClr val="tx1"/>
                          </a:solidFill>
                          <a:latin typeface="Helvetica"/>
                          <a:cs typeface="Helvetica"/>
                        </a:rPr>
                        <a:t>Predicate</a:t>
                      </a:r>
                      <a:endParaRPr lang="en-US" sz="2400" dirty="0">
                        <a:solidFill>
                          <a:schemeClr val="tx1"/>
                        </a:solidFill>
                        <a:latin typeface="Helvetica"/>
                        <a:cs typeface="Helvetica"/>
                      </a:endParaRPr>
                    </a:p>
                  </a:txBody>
                  <a:tcPr/>
                </a:tc>
                <a:tc>
                  <a:txBody>
                    <a:bodyPr/>
                    <a:lstStyle/>
                    <a:p>
                      <a:pPr algn="ctr"/>
                      <a:r>
                        <a:rPr lang="en-US" sz="2400" dirty="0" smtClean="0">
                          <a:solidFill>
                            <a:schemeClr val="tx1"/>
                          </a:solidFill>
                          <a:latin typeface="Helvetica"/>
                          <a:cs typeface="Helvetica"/>
                        </a:rPr>
                        <a:t>Description</a:t>
                      </a:r>
                      <a:endParaRPr lang="en-US" sz="2400" dirty="0">
                        <a:solidFill>
                          <a:schemeClr val="tx1"/>
                        </a:solidFill>
                        <a:latin typeface="Helvetica"/>
                        <a:cs typeface="Helvetica"/>
                      </a:endParaRPr>
                    </a:p>
                  </a:txBody>
                  <a:tcPr/>
                </a:tc>
              </a:tr>
              <a:tr h="498764">
                <a:tc>
                  <a:txBody>
                    <a:bodyPr/>
                    <a:lstStyle/>
                    <a:p>
                      <a:r>
                        <a:rPr lang="en-US" sz="2800" dirty="0" smtClean="0">
                          <a:solidFill>
                            <a:schemeClr val="tx1"/>
                          </a:solidFill>
                          <a:latin typeface="Helvetica"/>
                          <a:cs typeface="Helvetica"/>
                        </a:rPr>
                        <a:t>x – y &gt; </a:t>
                      </a:r>
                      <a:r>
                        <a:rPr lang="en-US" sz="2800" dirty="0" err="1" smtClean="0">
                          <a:solidFill>
                            <a:schemeClr val="tx1"/>
                          </a:solidFill>
                          <a:latin typeface="Helvetica"/>
                          <a:cs typeface="Helvetica"/>
                        </a:rPr>
                        <a:t>μ</a:t>
                      </a:r>
                      <a:r>
                        <a:rPr lang="en-US" sz="2800" baseline="-25000" dirty="0" err="1" smtClean="0">
                          <a:solidFill>
                            <a:schemeClr val="tx1"/>
                          </a:solidFill>
                          <a:latin typeface="Helvetica"/>
                          <a:cs typeface="Helvetica"/>
                        </a:rPr>
                        <a:t>x</a:t>
                      </a:r>
                      <a:r>
                        <a:rPr lang="en-US" sz="2800" baseline="-25000" dirty="0" smtClean="0">
                          <a:solidFill>
                            <a:schemeClr val="tx1"/>
                          </a:solidFill>
                          <a:latin typeface="Helvetica"/>
                          <a:cs typeface="Helvetica"/>
                        </a:rPr>
                        <a:t>-y</a:t>
                      </a:r>
                      <a:r>
                        <a:rPr lang="en-US" sz="2800" dirty="0" smtClean="0">
                          <a:solidFill>
                            <a:schemeClr val="tx1"/>
                          </a:solidFill>
                          <a:latin typeface="Helvetica"/>
                          <a:cs typeface="Helvetica"/>
                        </a:rPr>
                        <a:t> + </a:t>
                      </a:r>
                      <a:r>
                        <a:rPr lang="en-US" sz="2800" dirty="0" err="1" smtClean="0">
                          <a:solidFill>
                            <a:schemeClr val="tx1"/>
                          </a:solidFill>
                          <a:latin typeface="Helvetica"/>
                          <a:cs typeface="Helvetica"/>
                        </a:rPr>
                        <a:t>σ</a:t>
                      </a:r>
                      <a:r>
                        <a:rPr lang="en-US" sz="2800" baseline="-25000" dirty="0" err="1" smtClean="0">
                          <a:solidFill>
                            <a:schemeClr val="tx1"/>
                          </a:solidFill>
                          <a:latin typeface="Helvetica"/>
                          <a:cs typeface="Helvetica"/>
                        </a:rPr>
                        <a:t>x</a:t>
                      </a:r>
                      <a:r>
                        <a:rPr lang="en-US" sz="2800" baseline="-25000" dirty="0" smtClean="0">
                          <a:solidFill>
                            <a:schemeClr val="tx1"/>
                          </a:solidFill>
                          <a:latin typeface="Helvetica"/>
                          <a:cs typeface="Helvetica"/>
                        </a:rPr>
                        <a:t>-y</a:t>
                      </a:r>
                      <a:endParaRPr lang="en-US" sz="2800" dirty="0">
                        <a:solidFill>
                          <a:schemeClr val="tx1"/>
                        </a:solidFill>
                        <a:latin typeface="Helvetica"/>
                        <a:cs typeface="Helvetica"/>
                      </a:endParaRPr>
                    </a:p>
                  </a:txBody>
                  <a:tcPr/>
                </a:tc>
                <a:tc>
                  <a:txBody>
                    <a:bodyPr/>
                    <a:lstStyle/>
                    <a:p>
                      <a:r>
                        <a:rPr lang="en-US" sz="2800" dirty="0" smtClean="0">
                          <a:solidFill>
                            <a:schemeClr val="tx1"/>
                          </a:solidFill>
                          <a:latin typeface="Helvetica"/>
                          <a:cs typeface="Helvetica"/>
                        </a:rPr>
                        <a:t>Unusually Large Value</a:t>
                      </a:r>
                      <a:endParaRPr lang="en-US" sz="2800" dirty="0">
                        <a:solidFill>
                          <a:schemeClr val="tx1"/>
                        </a:solidFill>
                        <a:latin typeface="Helvetica"/>
                        <a:cs typeface="Helvetica"/>
                      </a:endParaRPr>
                    </a:p>
                  </a:txBody>
                  <a:tcPr/>
                </a:tc>
              </a:tr>
              <a:tr h="498764">
                <a:tc>
                  <a:txBody>
                    <a:bodyPr/>
                    <a:lstStyle/>
                    <a:p>
                      <a:r>
                        <a:rPr lang="en-US" sz="2800" dirty="0" err="1" smtClean="0">
                          <a:solidFill>
                            <a:schemeClr val="tx1"/>
                          </a:solidFill>
                          <a:latin typeface="Helvetica"/>
                          <a:cs typeface="Helvetica"/>
                        </a:rPr>
                        <a:t>μ</a:t>
                      </a:r>
                      <a:r>
                        <a:rPr lang="en-US" sz="2800" baseline="-25000" dirty="0" err="1" smtClean="0">
                          <a:solidFill>
                            <a:schemeClr val="tx1"/>
                          </a:solidFill>
                          <a:latin typeface="Helvetica"/>
                          <a:cs typeface="Helvetica"/>
                        </a:rPr>
                        <a:t>x</a:t>
                      </a:r>
                      <a:r>
                        <a:rPr lang="en-US" sz="2800" baseline="-25000" dirty="0" smtClean="0">
                          <a:solidFill>
                            <a:schemeClr val="tx1"/>
                          </a:solidFill>
                          <a:latin typeface="Helvetica"/>
                          <a:cs typeface="Helvetica"/>
                        </a:rPr>
                        <a:t>-y</a:t>
                      </a:r>
                      <a:r>
                        <a:rPr lang="en-US" sz="2800" dirty="0" smtClean="0">
                          <a:solidFill>
                            <a:schemeClr val="tx1"/>
                          </a:solidFill>
                          <a:latin typeface="Helvetica"/>
                          <a:cs typeface="Helvetica"/>
                        </a:rPr>
                        <a:t> - </a:t>
                      </a:r>
                      <a:r>
                        <a:rPr lang="en-US" sz="2800" dirty="0" err="1" smtClean="0">
                          <a:solidFill>
                            <a:schemeClr val="tx1"/>
                          </a:solidFill>
                          <a:latin typeface="Helvetica"/>
                          <a:cs typeface="Helvetica"/>
                        </a:rPr>
                        <a:t>σ</a:t>
                      </a:r>
                      <a:r>
                        <a:rPr lang="en-US" sz="2800" baseline="-25000" dirty="0" err="1" smtClean="0">
                          <a:solidFill>
                            <a:schemeClr val="tx1"/>
                          </a:solidFill>
                          <a:latin typeface="Helvetica"/>
                          <a:cs typeface="Helvetica"/>
                        </a:rPr>
                        <a:t>x</a:t>
                      </a:r>
                      <a:r>
                        <a:rPr lang="en-US" sz="2800" baseline="-25000" dirty="0" smtClean="0">
                          <a:solidFill>
                            <a:schemeClr val="tx1"/>
                          </a:solidFill>
                          <a:latin typeface="Helvetica"/>
                          <a:cs typeface="Helvetica"/>
                        </a:rPr>
                        <a:t>-y</a:t>
                      </a:r>
                      <a:r>
                        <a:rPr lang="en-US" sz="2800" dirty="0" smtClean="0">
                          <a:solidFill>
                            <a:schemeClr val="tx1"/>
                          </a:solidFill>
                          <a:latin typeface="Helvetica"/>
                          <a:cs typeface="Helvetica"/>
                        </a:rPr>
                        <a:t> &lt; x</a:t>
                      </a:r>
                      <a:r>
                        <a:rPr lang="en-US" sz="2800" baseline="0" dirty="0" smtClean="0">
                          <a:solidFill>
                            <a:schemeClr val="tx1"/>
                          </a:solidFill>
                          <a:latin typeface="Helvetica"/>
                          <a:cs typeface="Helvetica"/>
                        </a:rPr>
                        <a:t>-y</a:t>
                      </a:r>
                      <a:r>
                        <a:rPr lang="en-US" sz="2800" dirty="0" smtClean="0">
                          <a:solidFill>
                            <a:schemeClr val="tx1"/>
                          </a:solidFill>
                          <a:latin typeface="Helvetica"/>
                          <a:cs typeface="Helvetica"/>
                        </a:rPr>
                        <a:t> &lt; </a:t>
                      </a:r>
                      <a:r>
                        <a:rPr lang="en-US" sz="2800" dirty="0" err="1" smtClean="0">
                          <a:solidFill>
                            <a:schemeClr val="tx1"/>
                          </a:solidFill>
                          <a:latin typeface="Helvetica"/>
                          <a:cs typeface="Helvetica"/>
                        </a:rPr>
                        <a:t>μ</a:t>
                      </a:r>
                      <a:r>
                        <a:rPr lang="en-US" sz="2800" baseline="-25000" dirty="0" err="1" smtClean="0">
                          <a:solidFill>
                            <a:schemeClr val="tx1"/>
                          </a:solidFill>
                          <a:latin typeface="Helvetica"/>
                          <a:cs typeface="Helvetica"/>
                        </a:rPr>
                        <a:t>x</a:t>
                      </a:r>
                      <a:r>
                        <a:rPr lang="en-US" sz="2800" baseline="-25000" dirty="0" smtClean="0">
                          <a:solidFill>
                            <a:schemeClr val="tx1"/>
                          </a:solidFill>
                          <a:latin typeface="Helvetica"/>
                          <a:cs typeface="Helvetica"/>
                        </a:rPr>
                        <a:t>-y</a:t>
                      </a:r>
                      <a:r>
                        <a:rPr lang="en-US" sz="2800" dirty="0" smtClean="0">
                          <a:solidFill>
                            <a:schemeClr val="tx1"/>
                          </a:solidFill>
                          <a:latin typeface="Helvetica"/>
                          <a:cs typeface="Helvetica"/>
                        </a:rPr>
                        <a:t> + </a:t>
                      </a:r>
                      <a:r>
                        <a:rPr lang="en-US" sz="2800" dirty="0" err="1" smtClean="0">
                          <a:solidFill>
                            <a:schemeClr val="tx1"/>
                          </a:solidFill>
                          <a:latin typeface="Helvetica"/>
                          <a:cs typeface="Helvetica"/>
                        </a:rPr>
                        <a:t>σ</a:t>
                      </a:r>
                      <a:r>
                        <a:rPr lang="en-US" sz="2800" baseline="-25000" dirty="0" err="1" smtClean="0">
                          <a:solidFill>
                            <a:schemeClr val="tx1"/>
                          </a:solidFill>
                          <a:latin typeface="Helvetica"/>
                          <a:cs typeface="Helvetica"/>
                        </a:rPr>
                        <a:t>x</a:t>
                      </a:r>
                      <a:r>
                        <a:rPr lang="en-US" sz="2800" baseline="-25000" dirty="0" smtClean="0">
                          <a:solidFill>
                            <a:schemeClr val="tx1"/>
                          </a:solidFill>
                          <a:latin typeface="Helvetica"/>
                          <a:cs typeface="Helvetica"/>
                        </a:rPr>
                        <a:t>-y</a:t>
                      </a:r>
                      <a:endParaRPr lang="en-US" sz="2800" dirty="0">
                        <a:solidFill>
                          <a:schemeClr val="tx1"/>
                        </a:solidFill>
                        <a:latin typeface="Helvetica"/>
                        <a:cs typeface="Helvetica"/>
                      </a:endParaRPr>
                    </a:p>
                  </a:txBody>
                  <a:tcPr/>
                </a:tc>
                <a:tc>
                  <a:txBody>
                    <a:bodyPr/>
                    <a:lstStyle/>
                    <a:p>
                      <a:r>
                        <a:rPr lang="en-US" sz="2800" dirty="0" smtClean="0">
                          <a:solidFill>
                            <a:schemeClr val="tx1"/>
                          </a:solidFill>
                          <a:latin typeface="Helvetica"/>
                          <a:cs typeface="Helvetica"/>
                        </a:rPr>
                        <a:t>Usual Value</a:t>
                      </a:r>
                      <a:endParaRPr lang="en-US" sz="2800" dirty="0">
                        <a:solidFill>
                          <a:schemeClr val="tx1"/>
                        </a:solidFill>
                        <a:latin typeface="Helvetica"/>
                        <a:cs typeface="Helvetica"/>
                      </a:endParaRPr>
                    </a:p>
                  </a:txBody>
                  <a:tcPr/>
                </a:tc>
              </a:tr>
              <a:tr h="654627">
                <a:tc>
                  <a:txBody>
                    <a:bodyPr/>
                    <a:lstStyle/>
                    <a:p>
                      <a:r>
                        <a:rPr lang="en-US" sz="2800" dirty="0" smtClean="0">
                          <a:solidFill>
                            <a:schemeClr val="tx1"/>
                          </a:solidFill>
                          <a:latin typeface="Helvetica"/>
                          <a:cs typeface="Helvetica"/>
                        </a:rPr>
                        <a:t>X-y &lt; </a:t>
                      </a:r>
                      <a:r>
                        <a:rPr lang="en-US" sz="2800" dirty="0" err="1" smtClean="0">
                          <a:solidFill>
                            <a:schemeClr val="tx1"/>
                          </a:solidFill>
                          <a:latin typeface="Helvetica"/>
                          <a:cs typeface="Helvetica"/>
                        </a:rPr>
                        <a:t>μ</a:t>
                      </a:r>
                      <a:r>
                        <a:rPr lang="en-US" sz="2800" baseline="-25000" dirty="0" err="1" smtClean="0">
                          <a:solidFill>
                            <a:schemeClr val="tx1"/>
                          </a:solidFill>
                          <a:latin typeface="Helvetica"/>
                          <a:cs typeface="Helvetica"/>
                        </a:rPr>
                        <a:t>x</a:t>
                      </a:r>
                      <a:r>
                        <a:rPr lang="en-US" sz="2800" baseline="-25000" dirty="0" smtClean="0">
                          <a:solidFill>
                            <a:schemeClr val="tx1"/>
                          </a:solidFill>
                          <a:latin typeface="Helvetica"/>
                          <a:cs typeface="Helvetica"/>
                        </a:rPr>
                        <a:t>-y</a:t>
                      </a:r>
                      <a:r>
                        <a:rPr lang="en-US" sz="2800" dirty="0" smtClean="0">
                          <a:solidFill>
                            <a:schemeClr val="tx1"/>
                          </a:solidFill>
                          <a:latin typeface="Helvetica"/>
                          <a:cs typeface="Helvetica"/>
                        </a:rPr>
                        <a:t> - </a:t>
                      </a:r>
                      <a:r>
                        <a:rPr lang="en-US" sz="2800" dirty="0" err="1" smtClean="0">
                          <a:solidFill>
                            <a:schemeClr val="tx1"/>
                          </a:solidFill>
                          <a:latin typeface="Helvetica"/>
                          <a:cs typeface="Helvetica"/>
                        </a:rPr>
                        <a:t>σ</a:t>
                      </a:r>
                      <a:r>
                        <a:rPr lang="en-US" sz="2800" baseline="-25000" dirty="0" err="1" smtClean="0">
                          <a:solidFill>
                            <a:schemeClr val="tx1"/>
                          </a:solidFill>
                          <a:latin typeface="Helvetica"/>
                          <a:cs typeface="Helvetica"/>
                        </a:rPr>
                        <a:t>x</a:t>
                      </a:r>
                      <a:r>
                        <a:rPr lang="en-US" sz="2800" baseline="-25000" dirty="0" smtClean="0">
                          <a:solidFill>
                            <a:schemeClr val="tx1"/>
                          </a:solidFill>
                          <a:latin typeface="Helvetica"/>
                          <a:cs typeface="Helvetica"/>
                        </a:rPr>
                        <a:t>-y</a:t>
                      </a:r>
                      <a:endParaRPr lang="en-US" sz="2800" dirty="0">
                        <a:solidFill>
                          <a:schemeClr val="tx1"/>
                        </a:solidFill>
                        <a:latin typeface="Helvetica"/>
                        <a:cs typeface="Helvetica"/>
                      </a:endParaRPr>
                    </a:p>
                  </a:txBody>
                  <a:tcPr/>
                </a:tc>
                <a:tc>
                  <a:txBody>
                    <a:bodyPr/>
                    <a:lstStyle/>
                    <a:p>
                      <a:r>
                        <a:rPr lang="en-US" sz="2800" dirty="0" smtClean="0">
                          <a:solidFill>
                            <a:schemeClr val="tx1"/>
                          </a:solidFill>
                          <a:latin typeface="Helvetica"/>
                          <a:cs typeface="Helvetica"/>
                        </a:rPr>
                        <a:t>Unusually Small Value</a:t>
                      </a:r>
                      <a:endParaRPr lang="en-US" sz="2800" dirty="0">
                        <a:solidFill>
                          <a:schemeClr val="tx1"/>
                        </a:solidFill>
                        <a:latin typeface="Helvetica"/>
                        <a:cs typeface="Helvetica"/>
                      </a:endParaRPr>
                    </a:p>
                  </a:txBody>
                  <a:tcPr/>
                </a:tc>
              </a:tr>
            </a:tbl>
          </a:graphicData>
        </a:graphic>
      </p:graphicFrame>
    </p:spTree>
    <p:extLst>
      <p:ext uri="{BB962C8B-B14F-4D97-AF65-F5344CB8AC3E}">
        <p14:creationId xmlns:p14="http://schemas.microsoft.com/office/powerpoint/2010/main" val="32992069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Assuming All Data Is Normal, Eh? </a:t>
            </a:r>
            <a:endParaRPr lang="en-US" dirty="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pic>
        <p:nvPicPr>
          <p:cNvPr id="6" name="Picture 5"/>
          <p:cNvPicPr>
            <a:picLocks noChangeAspect="1"/>
          </p:cNvPicPr>
          <p:nvPr/>
        </p:nvPicPr>
        <p:blipFill>
          <a:blip r:embed="rId4"/>
          <a:stretch>
            <a:fillRect/>
          </a:stretch>
        </p:blipFill>
        <p:spPr>
          <a:xfrm>
            <a:off x="1499791" y="2146336"/>
            <a:ext cx="6022812" cy="4517109"/>
          </a:xfrm>
          <a:prstGeom prst="rect">
            <a:avLst/>
          </a:prstGeom>
        </p:spPr>
      </p:pic>
    </p:spTree>
    <p:extLst>
      <p:ext uri="{BB962C8B-B14F-4D97-AF65-F5344CB8AC3E}">
        <p14:creationId xmlns:p14="http://schemas.microsoft.com/office/powerpoint/2010/main" val="42596046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4" name="TextBox 3"/>
          <p:cNvSpPr txBox="1"/>
          <p:nvPr/>
        </p:nvSpPr>
        <p:spPr>
          <a:xfrm>
            <a:off x="1175391" y="2045318"/>
            <a:ext cx="7097867" cy="954107"/>
          </a:xfrm>
          <a:prstGeom prst="rect">
            <a:avLst/>
          </a:prstGeom>
          <a:noFill/>
        </p:spPr>
        <p:txBody>
          <a:bodyPr wrap="none" rtlCol="0">
            <a:spAutoFit/>
          </a:bodyPr>
          <a:lstStyle/>
          <a:p>
            <a:r>
              <a:rPr lang="en-US" sz="2800" dirty="0" smtClean="0"/>
              <a:t>Ensure SME conceptual model matches</a:t>
            </a:r>
          </a:p>
          <a:p>
            <a:r>
              <a:rPr lang="en-US" sz="2800" dirty="0"/>
              <a:t>i</a:t>
            </a:r>
            <a:r>
              <a:rPr lang="en-US" sz="2800" dirty="0" smtClean="0"/>
              <a:t>mplementation of simulation</a:t>
            </a:r>
            <a:r>
              <a:rPr lang="en-US" sz="2800" dirty="0"/>
              <a:t>.</a:t>
            </a:r>
            <a:endParaRPr lang="en-US" sz="2800" dirty="0" smtClean="0"/>
          </a:p>
        </p:txBody>
      </p:sp>
      <p:pic>
        <p:nvPicPr>
          <p:cNvPr id="5" name="Picture 4"/>
          <p:cNvPicPr>
            <a:picLocks noChangeAspect="1"/>
          </p:cNvPicPr>
          <p:nvPr/>
        </p:nvPicPr>
        <p:blipFill>
          <a:blip r:embed="rId3"/>
          <a:stretch>
            <a:fillRect/>
          </a:stretch>
        </p:blipFill>
        <p:spPr>
          <a:xfrm>
            <a:off x="2978914" y="170730"/>
            <a:ext cx="3191862" cy="953126"/>
          </a:xfrm>
          <a:prstGeom prst="rect">
            <a:avLst/>
          </a:prstGeom>
        </p:spPr>
      </p:pic>
      <p:sp>
        <p:nvSpPr>
          <p:cNvPr id="3" name="Rectangle 2"/>
          <p:cNvSpPr/>
          <p:nvPr/>
        </p:nvSpPr>
        <p:spPr>
          <a:xfrm>
            <a:off x="1739502" y="3418757"/>
            <a:ext cx="7404498" cy="2677656"/>
          </a:xfrm>
          <a:prstGeom prst="rect">
            <a:avLst/>
          </a:prstGeom>
        </p:spPr>
        <p:txBody>
          <a:bodyPr wrap="square">
            <a:spAutoFit/>
          </a:bodyPr>
          <a:lstStyle/>
          <a:p>
            <a:r>
              <a:rPr lang="en-US" sz="2400" dirty="0"/>
              <a:t>Do certain properties always hold in my simulation?</a:t>
            </a:r>
          </a:p>
          <a:p>
            <a:endParaRPr lang="en-US" sz="2400" dirty="0"/>
          </a:p>
          <a:p>
            <a:r>
              <a:rPr lang="en-US" sz="2400" dirty="0"/>
              <a:t>Are certain constraints never violated?</a:t>
            </a:r>
          </a:p>
          <a:p>
            <a:endParaRPr lang="en-US" sz="2400" dirty="0"/>
          </a:p>
          <a:p>
            <a:r>
              <a:rPr lang="en-US" sz="2400" dirty="0"/>
              <a:t>U</a:t>
            </a:r>
            <a:r>
              <a:rPr lang="en-US" sz="2400" dirty="0" smtClean="0"/>
              <a:t>nder </a:t>
            </a:r>
            <a:r>
              <a:rPr lang="en-US" sz="2400" dirty="0"/>
              <a:t>what conditions are the unexpected </a:t>
            </a:r>
            <a:r>
              <a:rPr lang="en-US" sz="2400" dirty="0" smtClean="0"/>
              <a:t>behavior</a:t>
            </a:r>
            <a:r>
              <a:rPr lang="en-US" sz="2400" dirty="0"/>
              <a:t>(s</a:t>
            </a:r>
            <a:r>
              <a:rPr lang="en-US" sz="2400" dirty="0" smtClean="0"/>
              <a:t>) manifested?</a:t>
            </a:r>
            <a:endParaRPr lang="en-US" sz="2400" dirty="0"/>
          </a:p>
        </p:txBody>
      </p:sp>
    </p:spTree>
    <p:extLst>
      <p:ext uri="{BB962C8B-B14F-4D97-AF65-F5344CB8AC3E}">
        <p14:creationId xmlns:p14="http://schemas.microsoft.com/office/powerpoint/2010/main" val="2709154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Elastic Predicates</a:t>
            </a:r>
            <a:endParaRPr lang="en-US" dirty="0"/>
          </a:p>
        </p:txBody>
      </p:sp>
      <p:sp>
        <p:nvSpPr>
          <p:cNvPr id="10" name="TextBox 9"/>
          <p:cNvSpPr txBox="1"/>
          <p:nvPr/>
        </p:nvSpPr>
        <p:spPr>
          <a:xfrm>
            <a:off x="0" y="2086008"/>
            <a:ext cx="9431122" cy="2677656"/>
          </a:xfrm>
          <a:prstGeom prst="rect">
            <a:avLst/>
          </a:prstGeom>
          <a:noFill/>
        </p:spPr>
        <p:txBody>
          <a:bodyPr wrap="square" rtlCol="0">
            <a:spAutoFit/>
          </a:bodyPr>
          <a:lstStyle/>
          <a:p>
            <a:pPr marL="457200" indent="-457200">
              <a:buFont typeface="Arial"/>
              <a:buChar char="•"/>
            </a:pPr>
            <a:r>
              <a:rPr lang="en-US" sz="2800" dirty="0" smtClean="0"/>
              <a:t>We are assuming a normal distribution as a heuristic to get useful predicates. </a:t>
            </a:r>
          </a:p>
          <a:p>
            <a:pPr marL="457200" indent="-457200">
              <a:buFont typeface="Arial"/>
              <a:buChar char="•"/>
            </a:pPr>
            <a:endParaRPr lang="en-US" sz="2800" dirty="0"/>
          </a:p>
          <a:p>
            <a:pPr marL="457200" indent="-457200">
              <a:buFont typeface="Arial"/>
              <a:buChar char="•"/>
            </a:pPr>
            <a:r>
              <a:rPr lang="en-US" sz="2800" dirty="0" smtClean="0"/>
              <a:t>We have thoughts on inferring the distribution of the data to get even better predicates but have no implementation.</a:t>
            </a:r>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225671529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predicates for analysis?</a:t>
            </a:r>
            <a:endParaRPr lang="en-US" dirty="0"/>
          </a:p>
        </p:txBody>
      </p:sp>
      <p:sp>
        <p:nvSpPr>
          <p:cNvPr id="10" name="TextBox 9"/>
          <p:cNvSpPr txBox="1"/>
          <p:nvPr/>
        </p:nvSpPr>
        <p:spPr>
          <a:xfrm>
            <a:off x="0" y="2261637"/>
            <a:ext cx="9431122" cy="3970318"/>
          </a:xfrm>
          <a:prstGeom prst="rect">
            <a:avLst/>
          </a:prstGeom>
          <a:noFill/>
        </p:spPr>
        <p:txBody>
          <a:bodyPr wrap="square" rtlCol="0">
            <a:spAutoFit/>
          </a:bodyPr>
          <a:lstStyle/>
          <a:p>
            <a:pPr marL="457200" indent="-457200">
              <a:buFont typeface="Arial"/>
              <a:buChar char="•"/>
            </a:pPr>
            <a:r>
              <a:rPr lang="en-US" sz="2800" dirty="0" smtClean="0"/>
              <a:t>Compound Predicates -  Tool will generate all predicates that combine elastic and static predicates formed with single variable and scalar pair structures with AND/OR.</a:t>
            </a:r>
          </a:p>
          <a:p>
            <a:pPr marL="457200" indent="-457200">
              <a:buFont typeface="Arial"/>
              <a:buChar char="•"/>
            </a:pPr>
            <a:endParaRPr lang="en-US" sz="2800" dirty="0" smtClean="0"/>
          </a:p>
          <a:p>
            <a:pPr marL="457200" indent="-457200">
              <a:buFont typeface="Arial"/>
              <a:buChar char="•"/>
            </a:pPr>
            <a:r>
              <a:rPr lang="en-US" sz="2800" dirty="0" smtClean="0"/>
              <a:t>Custom Predicate – SME can specify any predicate s/he’d like and use any operator supported by JAVA. Calculator will determine the coverage and correlation of the predicate.</a:t>
            </a:r>
            <a:endParaRPr lang="en-US" sz="2800" dirty="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374189840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the tool in practice</a:t>
            </a:r>
            <a:endParaRPr lang="en-US" dirty="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grpSp>
        <p:nvGrpSpPr>
          <p:cNvPr id="5" name="Group 4"/>
          <p:cNvGrpSpPr/>
          <p:nvPr/>
        </p:nvGrpSpPr>
        <p:grpSpPr>
          <a:xfrm>
            <a:off x="1321914" y="2074175"/>
            <a:ext cx="7005394" cy="4630113"/>
            <a:chOff x="1066800" y="152400"/>
            <a:chExt cx="7010400" cy="5867400"/>
          </a:xfrm>
        </p:grpSpPr>
        <p:sp>
          <p:nvSpPr>
            <p:cNvPr id="6" name="Rounded Rectangle 5"/>
            <p:cNvSpPr/>
            <p:nvPr/>
          </p:nvSpPr>
          <p:spPr>
            <a:xfrm>
              <a:off x="1066800" y="152400"/>
              <a:ext cx="7010400" cy="5867400"/>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7" name="TextBox 6"/>
            <p:cNvSpPr txBox="1"/>
            <p:nvPr/>
          </p:nvSpPr>
          <p:spPr>
            <a:xfrm>
              <a:off x="1676400" y="378034"/>
              <a:ext cx="5195454" cy="307766"/>
            </a:xfrm>
            <a:prstGeom prst="rect">
              <a:avLst/>
            </a:prstGeom>
            <a:noFill/>
          </p:spPr>
          <p:txBody>
            <a:bodyPr wrap="square" lIns="91430" tIns="45715" rIns="91430" bIns="45715" rtlCol="0">
              <a:spAutoFit/>
            </a:bodyPr>
            <a:lstStyle/>
            <a:p>
              <a:r>
                <a:rPr lang="en-US" sz="1400" dirty="0" smtClean="0">
                  <a:latin typeface="Times New Roman" panose="02020603050405020304" pitchFamily="18" charset="0"/>
                  <a:cs typeface="Times New Roman" panose="02020603050405020304" pitchFamily="18" charset="0"/>
                </a:rPr>
                <a:t>Step A: Setup</a:t>
              </a:r>
              <a:endParaRPr lang="en-US" sz="1400" dirty="0">
                <a:latin typeface="Times New Roman" panose="02020603050405020304" pitchFamily="18" charset="0"/>
                <a:cs typeface="Times New Roman" panose="02020603050405020304" pitchFamily="18" charset="0"/>
              </a:endParaRPr>
            </a:p>
          </p:txBody>
        </p:sp>
        <p:sp>
          <p:nvSpPr>
            <p:cNvPr id="8" name="Rectangle 7"/>
            <p:cNvSpPr/>
            <p:nvPr/>
          </p:nvSpPr>
          <p:spPr>
            <a:xfrm>
              <a:off x="1676400" y="1934590"/>
              <a:ext cx="1676401"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Specify </a:t>
              </a:r>
              <a:r>
                <a:rPr lang="en-US" sz="1200" dirty="0" smtClean="0">
                  <a:solidFill>
                    <a:schemeClr val="tx1"/>
                  </a:solidFill>
                  <a:latin typeface="Times New Roman" panose="02020603050405020304" pitchFamily="18" charset="0"/>
                  <a:cs typeface="Times New Roman" panose="02020603050405020304" pitchFamily="18" charset="0"/>
                </a:rPr>
                <a:t>Outputs </a:t>
              </a:r>
              <a:r>
                <a:rPr lang="en-US" sz="1200" dirty="0">
                  <a:solidFill>
                    <a:schemeClr val="tx1"/>
                  </a:solidFill>
                  <a:latin typeface="Times New Roman" panose="02020603050405020304" pitchFamily="18" charset="0"/>
                  <a:cs typeface="Times New Roman" panose="02020603050405020304" pitchFamily="18" charset="0"/>
                </a:rPr>
                <a:t>that should </a:t>
              </a:r>
              <a:r>
                <a:rPr lang="en-US" sz="1200" i="1" dirty="0" smtClean="0">
                  <a:solidFill>
                    <a:schemeClr val="tx1"/>
                  </a:solidFill>
                  <a:latin typeface="Times New Roman" panose="02020603050405020304" pitchFamily="18" charset="0"/>
                  <a:cs typeface="Times New Roman" panose="02020603050405020304" pitchFamily="18" charset="0"/>
                </a:rPr>
                <a:t>ALWAYS/NEVER</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Occur</a:t>
              </a:r>
            </a:p>
          </p:txBody>
        </p:sp>
        <p:cxnSp>
          <p:nvCxnSpPr>
            <p:cNvPr id="9" name="Straight Arrow Connector 8"/>
            <p:cNvCxnSpPr>
              <a:stCxn id="8" idx="2"/>
              <a:endCxn id="21" idx="0"/>
            </p:cNvCxnSpPr>
            <p:nvPr/>
          </p:nvCxnSpPr>
          <p:spPr>
            <a:xfrm flipH="1">
              <a:off x="2514600" y="2620390"/>
              <a:ext cx="1" cy="35140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710546" y="1122987"/>
              <a:ext cx="2147454"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Specify Hypotheses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710546" y="1916619"/>
              <a:ext cx="2147454"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Specify Type of Experiment</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4724400" y="4038600"/>
              <a:ext cx="2147454"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Determine Number of Unique Experimental Setups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4724400" y="5029200"/>
              <a:ext cx="2147454"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Determine Number of Replications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4038599" y="2971800"/>
              <a:ext cx="1066801"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Trace Experiment</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5257799" y="2962835"/>
              <a:ext cx="1066801"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Optimization Experiment</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6477000" y="2971800"/>
              <a:ext cx="9906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Uncertainty Experiment</a:t>
              </a:r>
              <a:endParaRPr lang="en-US" sz="1200" dirty="0">
                <a:solidFill>
                  <a:schemeClr val="tx1"/>
                </a:solidFill>
                <a:latin typeface="Times New Roman" panose="02020603050405020304" pitchFamily="18" charset="0"/>
                <a:cs typeface="Times New Roman" panose="02020603050405020304" pitchFamily="18" charset="0"/>
              </a:endParaRPr>
            </a:p>
          </p:txBody>
        </p:sp>
        <p:cxnSp>
          <p:nvCxnSpPr>
            <p:cNvPr id="17" name="Straight Arrow Connector 16"/>
            <p:cNvCxnSpPr>
              <a:stCxn id="12" idx="2"/>
              <a:endCxn id="13" idx="0"/>
            </p:cNvCxnSpPr>
            <p:nvPr/>
          </p:nvCxnSpPr>
          <p:spPr>
            <a:xfrm>
              <a:off x="5798127" y="4800600"/>
              <a:ext cx="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5" idx="2"/>
              <a:endCxn id="12" idx="0"/>
            </p:cNvCxnSpPr>
            <p:nvPr/>
          </p:nvCxnSpPr>
          <p:spPr>
            <a:xfrm>
              <a:off x="5791200" y="3496235"/>
              <a:ext cx="6927" cy="54236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a:endCxn id="11" idx="0"/>
            </p:cNvCxnSpPr>
            <p:nvPr/>
          </p:nvCxnSpPr>
          <p:spPr>
            <a:xfrm>
              <a:off x="5784273" y="1656387"/>
              <a:ext cx="0" cy="26023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2"/>
              <a:endCxn id="15" idx="0"/>
            </p:cNvCxnSpPr>
            <p:nvPr/>
          </p:nvCxnSpPr>
          <p:spPr>
            <a:xfrm>
              <a:off x="5784273" y="2450019"/>
              <a:ext cx="6927" cy="5128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676400" y="2971799"/>
              <a:ext cx="16764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Specify </a:t>
              </a:r>
              <a:r>
                <a:rPr lang="en-US" sz="1200" dirty="0" smtClean="0">
                  <a:solidFill>
                    <a:schemeClr val="tx1"/>
                  </a:solidFill>
                  <a:latin typeface="Times New Roman" panose="02020603050405020304" pitchFamily="18" charset="0"/>
                  <a:cs typeface="Times New Roman" panose="02020603050405020304" pitchFamily="18" charset="0"/>
                </a:rPr>
                <a:t>Expected Conditions</a:t>
              </a:r>
              <a:endParaRPr lang="en-US" sz="1200" dirty="0">
                <a:solidFill>
                  <a:schemeClr val="tx1"/>
                </a:solidFill>
                <a:latin typeface="Times New Roman" panose="02020603050405020304" pitchFamily="18" charset="0"/>
                <a:cs typeface="Times New Roman" panose="02020603050405020304" pitchFamily="18" charset="0"/>
              </a:endParaRPr>
            </a:p>
          </p:txBody>
        </p:sp>
        <p:cxnSp>
          <p:nvCxnSpPr>
            <p:cNvPr id="22" name="Straight Arrow Connector 135"/>
            <p:cNvCxnSpPr>
              <a:stCxn id="32" idx="3"/>
              <a:endCxn id="10" idx="1"/>
            </p:cNvCxnSpPr>
            <p:nvPr/>
          </p:nvCxnSpPr>
          <p:spPr>
            <a:xfrm flipV="1">
              <a:off x="3352800" y="1389687"/>
              <a:ext cx="1357746" cy="2951617"/>
            </a:xfrm>
            <a:prstGeom prst="bentConnector3">
              <a:avLst>
                <a:gd name="adj1" fmla="val 3628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184"/>
            <p:cNvCxnSpPr>
              <a:stCxn id="11" idx="2"/>
              <a:endCxn id="14" idx="0"/>
            </p:cNvCxnSpPr>
            <p:nvPr/>
          </p:nvCxnSpPr>
          <p:spPr>
            <a:xfrm rot="5400000">
              <a:off x="4917247" y="2104773"/>
              <a:ext cx="521781" cy="1212273"/>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197"/>
            <p:cNvCxnSpPr>
              <a:stCxn id="11" idx="2"/>
              <a:endCxn id="16" idx="0"/>
            </p:cNvCxnSpPr>
            <p:nvPr/>
          </p:nvCxnSpPr>
          <p:spPr>
            <a:xfrm rot="16200000" flipH="1">
              <a:off x="6117396" y="2116895"/>
              <a:ext cx="521781" cy="1188027"/>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2"/>
            </p:cNvCxnSpPr>
            <p:nvPr/>
          </p:nvCxnSpPr>
          <p:spPr>
            <a:xfrm>
              <a:off x="5798127" y="5562600"/>
              <a:ext cx="0"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247901" y="1141197"/>
              <a:ext cx="533400" cy="4525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276395" y="838200"/>
              <a:ext cx="476412" cy="276999"/>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Start</a:t>
              </a:r>
              <a:endParaRPr lang="en-US" sz="1200" dirty="0">
                <a:latin typeface="Times New Roman" panose="02020603050405020304" pitchFamily="18" charset="0"/>
                <a:cs typeface="Times New Roman" panose="02020603050405020304" pitchFamily="18" charset="0"/>
              </a:endParaRPr>
            </a:p>
          </p:txBody>
        </p:sp>
        <p:cxnSp>
          <p:nvCxnSpPr>
            <p:cNvPr id="28" name="Straight Arrow Connector 27"/>
            <p:cNvCxnSpPr>
              <a:stCxn id="26" idx="4"/>
              <a:endCxn id="8" idx="0"/>
            </p:cNvCxnSpPr>
            <p:nvPr/>
          </p:nvCxnSpPr>
          <p:spPr>
            <a:xfrm>
              <a:off x="2514601" y="1593775"/>
              <a:ext cx="0" cy="34081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65"/>
            <p:cNvCxnSpPr>
              <a:stCxn id="14" idx="2"/>
              <a:endCxn id="12" idx="0"/>
            </p:cNvCxnSpPr>
            <p:nvPr/>
          </p:nvCxnSpPr>
          <p:spPr>
            <a:xfrm rot="16200000" flipH="1">
              <a:off x="4918363" y="3158836"/>
              <a:ext cx="533400" cy="1226127"/>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66"/>
            <p:cNvCxnSpPr>
              <a:stCxn id="16" idx="2"/>
              <a:endCxn id="12" idx="0"/>
            </p:cNvCxnSpPr>
            <p:nvPr/>
          </p:nvCxnSpPr>
          <p:spPr>
            <a:xfrm rot="5400000">
              <a:off x="6118514" y="3184814"/>
              <a:ext cx="533400" cy="1174173"/>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32" idx="0"/>
            </p:cNvCxnSpPr>
            <p:nvPr/>
          </p:nvCxnSpPr>
          <p:spPr>
            <a:xfrm flipH="1">
              <a:off x="2514600" y="3646995"/>
              <a:ext cx="1" cy="35140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676400" y="3998404"/>
              <a:ext cx="1676400" cy="68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Specify </a:t>
              </a:r>
              <a:r>
                <a:rPr lang="en-US" sz="1200" dirty="0" smtClean="0">
                  <a:solidFill>
                    <a:schemeClr val="tx1"/>
                  </a:solidFill>
                  <a:latin typeface="Times New Roman" panose="02020603050405020304" pitchFamily="18" charset="0"/>
                  <a:cs typeface="Times New Roman" panose="02020603050405020304" pitchFamily="18" charset="0"/>
                </a:rPr>
                <a:t>Expected Output</a:t>
              </a:r>
              <a:endParaRPr lang="en-US" sz="12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3667632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the tool in practice</a:t>
            </a:r>
            <a:endParaRPr lang="en-US" dirty="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grpSp>
        <p:nvGrpSpPr>
          <p:cNvPr id="33" name="Group 32"/>
          <p:cNvGrpSpPr/>
          <p:nvPr/>
        </p:nvGrpSpPr>
        <p:grpSpPr>
          <a:xfrm>
            <a:off x="157117" y="2090632"/>
            <a:ext cx="8864133" cy="4557442"/>
            <a:chOff x="685800" y="516680"/>
            <a:chExt cx="7543800" cy="6112720"/>
          </a:xfrm>
        </p:grpSpPr>
        <p:sp>
          <p:nvSpPr>
            <p:cNvPr id="34" name="Rounded Rectangle 33"/>
            <p:cNvSpPr/>
            <p:nvPr/>
          </p:nvSpPr>
          <p:spPr>
            <a:xfrm>
              <a:off x="685800" y="516680"/>
              <a:ext cx="7543800" cy="6112720"/>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200">
                <a:latin typeface="Times New Roman" panose="02020603050405020304" pitchFamily="18" charset="0"/>
                <a:cs typeface="Times New Roman" panose="02020603050405020304" pitchFamily="18" charset="0"/>
              </a:endParaRPr>
            </a:p>
          </p:txBody>
        </p:sp>
        <p:sp>
          <p:nvSpPr>
            <p:cNvPr id="35" name="TextBox 34"/>
            <p:cNvSpPr txBox="1"/>
            <p:nvPr/>
          </p:nvSpPr>
          <p:spPr>
            <a:xfrm>
              <a:off x="1295400" y="609600"/>
              <a:ext cx="3505200" cy="307766"/>
            </a:xfrm>
            <a:prstGeom prst="rect">
              <a:avLst/>
            </a:prstGeom>
            <a:noFill/>
          </p:spPr>
          <p:txBody>
            <a:bodyPr wrap="square" lIns="91430" tIns="45715" rIns="91430" bIns="45715" rtlCol="0">
              <a:spAutoFit/>
            </a:bodyPr>
            <a:lstStyle/>
            <a:p>
              <a:r>
                <a:rPr lang="en-US" sz="1400" dirty="0" smtClean="0">
                  <a:latin typeface="Times New Roman" panose="02020603050405020304" pitchFamily="18" charset="0"/>
                  <a:cs typeface="Times New Roman" panose="02020603050405020304" pitchFamily="18" charset="0"/>
                </a:rPr>
                <a:t>Step B: Data Collection and Testing</a:t>
              </a:r>
              <a:endParaRPr lang="en-US" sz="1400" dirty="0">
                <a:latin typeface="Times New Roman" panose="02020603050405020304" pitchFamily="18" charset="0"/>
                <a:cs typeface="Times New Roman" panose="02020603050405020304" pitchFamily="18" charset="0"/>
              </a:endParaRPr>
            </a:p>
          </p:txBody>
        </p:sp>
        <p:sp>
          <p:nvSpPr>
            <p:cNvPr id="36" name="Rectangle 35"/>
            <p:cNvSpPr/>
            <p:nvPr/>
          </p:nvSpPr>
          <p:spPr>
            <a:xfrm>
              <a:off x="1371600" y="5808311"/>
              <a:ext cx="1097175"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Fail Verification</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37" name="Rectangle 36"/>
            <p:cNvSpPr/>
            <p:nvPr/>
          </p:nvSpPr>
          <p:spPr>
            <a:xfrm>
              <a:off x="2133600" y="990600"/>
              <a:ext cx="2147454"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Run Experiments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38" name="Rectangle 37"/>
            <p:cNvSpPr/>
            <p:nvPr/>
          </p:nvSpPr>
          <p:spPr>
            <a:xfrm>
              <a:off x="2133600" y="1773980"/>
              <a:ext cx="2147454"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Record </a:t>
              </a:r>
              <a:r>
                <a:rPr lang="en-US" sz="1200" dirty="0" smtClean="0">
                  <a:solidFill>
                    <a:schemeClr val="tx1"/>
                  </a:solidFill>
                  <a:latin typeface="Times New Roman" panose="02020603050405020304" pitchFamily="18" charset="0"/>
                  <a:cs typeface="Times New Roman" panose="02020603050405020304" pitchFamily="18" charset="0"/>
                </a:rPr>
                <a:t>TRUE/FALSE output for </a:t>
              </a:r>
              <a:r>
                <a:rPr lang="en-US" sz="1200" dirty="0">
                  <a:solidFill>
                    <a:schemeClr val="tx1"/>
                  </a:solidFill>
                  <a:latin typeface="Times New Roman" panose="02020603050405020304" pitchFamily="18" charset="0"/>
                  <a:cs typeface="Times New Roman" panose="02020603050405020304" pitchFamily="18" charset="0"/>
                </a:rPr>
                <a:t>each run</a:t>
              </a:r>
            </a:p>
          </p:txBody>
        </p:sp>
        <p:sp>
          <p:nvSpPr>
            <p:cNvPr id="39" name="Rectangle 38"/>
            <p:cNvSpPr/>
            <p:nvPr/>
          </p:nvSpPr>
          <p:spPr>
            <a:xfrm>
              <a:off x="4887192" y="1278680"/>
              <a:ext cx="2147454"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Check Results against Level 2 Specifications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40" name="Rectangle 39"/>
            <p:cNvSpPr/>
            <p:nvPr/>
          </p:nvSpPr>
          <p:spPr>
            <a:xfrm>
              <a:off x="2133600" y="3810000"/>
              <a:ext cx="2147454"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Check Results against Level 1 Specifications</a:t>
              </a:r>
            </a:p>
          </p:txBody>
        </p:sp>
        <p:sp>
          <p:nvSpPr>
            <p:cNvPr id="41" name="Diamond 40"/>
            <p:cNvSpPr/>
            <p:nvPr/>
          </p:nvSpPr>
          <p:spPr>
            <a:xfrm>
              <a:off x="2353130" y="4831485"/>
              <a:ext cx="1711037" cy="1406420"/>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200">
                <a:solidFill>
                  <a:schemeClr val="tx1"/>
                </a:solidFill>
                <a:latin typeface="Times New Roman" panose="02020603050405020304" pitchFamily="18" charset="0"/>
                <a:cs typeface="Times New Roman" panose="02020603050405020304" pitchFamily="18" charset="0"/>
              </a:endParaRPr>
            </a:p>
          </p:txBody>
        </p:sp>
        <p:sp>
          <p:nvSpPr>
            <p:cNvPr id="42" name="TextBox 41"/>
            <p:cNvSpPr txBox="1"/>
            <p:nvPr/>
          </p:nvSpPr>
          <p:spPr>
            <a:xfrm>
              <a:off x="2438400" y="5410200"/>
              <a:ext cx="1600200" cy="276989"/>
            </a:xfrm>
            <a:prstGeom prst="rect">
              <a:avLst/>
            </a:prstGeom>
            <a:noFill/>
          </p:spPr>
          <p:txBody>
            <a:bodyPr wrap="square" lIns="91430" tIns="45715" rIns="91430" bIns="45715" rtlCol="0">
              <a:spAutoFit/>
            </a:bodyPr>
            <a:lstStyle/>
            <a:p>
              <a:pPr algn="ctr"/>
              <a:r>
                <a:rPr lang="en-US" sz="1200" dirty="0">
                  <a:latin typeface="Times New Roman" panose="02020603050405020304" pitchFamily="18" charset="0"/>
                  <a:cs typeface="Times New Roman" panose="02020603050405020304" pitchFamily="18" charset="0"/>
                </a:rPr>
                <a:t>Violate Specifications?</a:t>
              </a:r>
            </a:p>
          </p:txBody>
        </p:sp>
        <p:sp>
          <p:nvSpPr>
            <p:cNvPr id="43" name="TextBox 42"/>
            <p:cNvSpPr txBox="1"/>
            <p:nvPr/>
          </p:nvSpPr>
          <p:spPr>
            <a:xfrm>
              <a:off x="2011545" y="5085224"/>
              <a:ext cx="408125" cy="276999"/>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Yes</a:t>
              </a:r>
              <a:endParaRPr lang="en-US" sz="1200"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3878058" y="5590401"/>
              <a:ext cx="372218" cy="276999"/>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No</a:t>
              </a:r>
              <a:endParaRPr lang="en-US" sz="1200" dirty="0">
                <a:latin typeface="Times New Roman" panose="02020603050405020304" pitchFamily="18" charset="0"/>
                <a:cs typeface="Times New Roman" panose="02020603050405020304" pitchFamily="18" charset="0"/>
              </a:endParaRPr>
            </a:p>
          </p:txBody>
        </p:sp>
        <p:cxnSp>
          <p:nvCxnSpPr>
            <p:cNvPr id="45" name="Straight Arrow Connector 44"/>
            <p:cNvCxnSpPr>
              <a:stCxn id="37" idx="2"/>
              <a:endCxn id="38" idx="0"/>
            </p:cNvCxnSpPr>
            <p:nvPr/>
          </p:nvCxnSpPr>
          <p:spPr>
            <a:xfrm>
              <a:off x="3207327" y="1524000"/>
              <a:ext cx="0" cy="2499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62" idx="0"/>
            </p:cNvCxnSpPr>
            <p:nvPr/>
          </p:nvCxnSpPr>
          <p:spPr>
            <a:xfrm>
              <a:off x="3207327" y="2307380"/>
              <a:ext cx="0" cy="38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0" idx="2"/>
              <a:endCxn id="41" idx="0"/>
            </p:cNvCxnSpPr>
            <p:nvPr/>
          </p:nvCxnSpPr>
          <p:spPr>
            <a:xfrm>
              <a:off x="3207327" y="4343400"/>
              <a:ext cx="1322" cy="48808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31"/>
            <p:cNvCxnSpPr>
              <a:stCxn id="41" idx="1"/>
              <a:endCxn id="36" idx="0"/>
            </p:cNvCxnSpPr>
            <p:nvPr/>
          </p:nvCxnSpPr>
          <p:spPr>
            <a:xfrm rot="10800000" flipV="1">
              <a:off x="1920188" y="5534695"/>
              <a:ext cx="432942" cy="273616"/>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32"/>
            <p:cNvCxnSpPr>
              <a:stCxn id="42" idx="3"/>
              <a:endCxn id="39" idx="1"/>
            </p:cNvCxnSpPr>
            <p:nvPr/>
          </p:nvCxnSpPr>
          <p:spPr>
            <a:xfrm flipV="1">
              <a:off x="4038600" y="1659680"/>
              <a:ext cx="848592" cy="3889015"/>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894118" y="5061164"/>
              <a:ext cx="2140528"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Check Results of Hypotheses</a:t>
              </a:r>
              <a:endParaRPr lang="en-US" sz="1200" dirty="0">
                <a:solidFill>
                  <a:schemeClr val="tx1"/>
                </a:solidFill>
                <a:latin typeface="Times New Roman" panose="02020603050405020304" pitchFamily="18" charset="0"/>
                <a:cs typeface="Times New Roman" panose="02020603050405020304" pitchFamily="18" charset="0"/>
              </a:endParaRPr>
            </a:p>
          </p:txBody>
        </p:sp>
        <p:cxnSp>
          <p:nvCxnSpPr>
            <p:cNvPr id="51" name="Straight Arrow Connector 50"/>
            <p:cNvCxnSpPr>
              <a:stCxn id="55" idx="2"/>
              <a:endCxn id="50" idx="0"/>
            </p:cNvCxnSpPr>
            <p:nvPr/>
          </p:nvCxnSpPr>
          <p:spPr>
            <a:xfrm>
              <a:off x="5960919" y="4779611"/>
              <a:ext cx="3463" cy="28155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889665" y="2350098"/>
              <a:ext cx="2147454"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Provide list of Conditions Contributing to the Expected Output</a:t>
              </a:r>
              <a:endParaRPr lang="en-US" sz="1200" dirty="0">
                <a:solidFill>
                  <a:schemeClr val="tx1"/>
                </a:solidFill>
                <a:latin typeface="Times New Roman" panose="02020603050405020304" pitchFamily="18" charset="0"/>
                <a:cs typeface="Times New Roman" panose="02020603050405020304" pitchFamily="18" charset="0"/>
              </a:endParaRPr>
            </a:p>
          </p:txBody>
        </p:sp>
        <p:cxnSp>
          <p:nvCxnSpPr>
            <p:cNvPr id="53" name="Straight Arrow Connector 52"/>
            <p:cNvCxnSpPr>
              <a:stCxn id="39" idx="2"/>
              <a:endCxn id="52" idx="0"/>
            </p:cNvCxnSpPr>
            <p:nvPr/>
          </p:nvCxnSpPr>
          <p:spPr>
            <a:xfrm>
              <a:off x="5960919" y="2040680"/>
              <a:ext cx="2473" cy="3094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7086600" y="3815792"/>
              <a:ext cx="963881"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Fail Validation</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55" name="Diamond 54"/>
            <p:cNvSpPr/>
            <p:nvPr/>
          </p:nvSpPr>
          <p:spPr>
            <a:xfrm>
              <a:off x="5105400" y="3401928"/>
              <a:ext cx="1711037" cy="1377683"/>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sz="1200">
                <a:solidFill>
                  <a:schemeClr val="tx1"/>
                </a:solidFill>
                <a:latin typeface="Times New Roman" panose="02020603050405020304" pitchFamily="18" charset="0"/>
                <a:cs typeface="Times New Roman" panose="02020603050405020304" pitchFamily="18" charset="0"/>
              </a:endParaRPr>
            </a:p>
          </p:txBody>
        </p:sp>
        <p:sp>
          <p:nvSpPr>
            <p:cNvPr id="56" name="TextBox 55"/>
            <p:cNvSpPr txBox="1"/>
            <p:nvPr/>
          </p:nvSpPr>
          <p:spPr>
            <a:xfrm>
              <a:off x="5262749" y="3886200"/>
              <a:ext cx="1411184" cy="461655"/>
            </a:xfrm>
            <a:prstGeom prst="rect">
              <a:avLst/>
            </a:prstGeom>
            <a:noFill/>
          </p:spPr>
          <p:txBody>
            <a:bodyPr wrap="square" lIns="91430" tIns="45715" rIns="91430" bIns="45715" rtlCol="0">
              <a:spAutoFit/>
            </a:bodyPr>
            <a:lstStyle/>
            <a:p>
              <a:pPr algn="ctr"/>
              <a:r>
                <a:rPr lang="en-US" sz="1200" dirty="0" smtClean="0">
                  <a:latin typeface="Times New Roman" panose="02020603050405020304" pitchFamily="18" charset="0"/>
                  <a:cs typeface="Times New Roman" panose="02020603050405020304" pitchFamily="18" charset="0"/>
                </a:rPr>
                <a:t>Fail Experimental Requirements?</a:t>
              </a:r>
              <a:endParaRPr lang="en-US" sz="1200"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6551601" y="3585811"/>
              <a:ext cx="408125" cy="276999"/>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Yes</a:t>
              </a:r>
              <a:endParaRPr lang="en-US" sz="1200"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6096027" y="4724400"/>
              <a:ext cx="372218" cy="276999"/>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No</a:t>
              </a:r>
              <a:endParaRPr lang="en-US" sz="1200" dirty="0">
                <a:latin typeface="Times New Roman" panose="02020603050405020304" pitchFamily="18" charset="0"/>
                <a:cs typeface="Times New Roman" panose="02020603050405020304" pitchFamily="18" charset="0"/>
              </a:endParaRPr>
            </a:p>
          </p:txBody>
        </p:sp>
        <p:cxnSp>
          <p:nvCxnSpPr>
            <p:cNvPr id="59" name="Straight Arrow Connector 58"/>
            <p:cNvCxnSpPr>
              <a:stCxn id="52" idx="2"/>
              <a:endCxn id="55" idx="0"/>
            </p:cNvCxnSpPr>
            <p:nvPr/>
          </p:nvCxnSpPr>
          <p:spPr>
            <a:xfrm flipH="1">
              <a:off x="5960919" y="3112098"/>
              <a:ext cx="2473" cy="28983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5" idx="3"/>
              <a:endCxn id="54" idx="1"/>
            </p:cNvCxnSpPr>
            <p:nvPr/>
          </p:nvCxnSpPr>
          <p:spPr>
            <a:xfrm flipV="1">
              <a:off x="6816437" y="4082492"/>
              <a:ext cx="270163" cy="827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57"/>
            <p:cNvCxnSpPr>
              <a:stCxn id="50" idx="2"/>
              <a:endCxn id="64" idx="6"/>
            </p:cNvCxnSpPr>
            <p:nvPr/>
          </p:nvCxnSpPr>
          <p:spPr>
            <a:xfrm rot="5400000">
              <a:off x="5572140" y="5965998"/>
              <a:ext cx="535076" cy="249408"/>
            </a:xfrm>
            <a:prstGeom prst="bentConnector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133600" y="2694172"/>
              <a:ext cx="2147454"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Load Results into the V&amp;V Calculator</a:t>
              </a:r>
              <a:endParaRPr lang="en-US" sz="1200" dirty="0">
                <a:solidFill>
                  <a:schemeClr val="tx1"/>
                </a:solidFill>
                <a:latin typeface="Times New Roman" panose="02020603050405020304" pitchFamily="18" charset="0"/>
                <a:cs typeface="Times New Roman" panose="02020603050405020304" pitchFamily="18" charset="0"/>
              </a:endParaRPr>
            </a:p>
          </p:txBody>
        </p:sp>
        <p:cxnSp>
          <p:nvCxnSpPr>
            <p:cNvPr id="63" name="Straight Arrow Connector 62"/>
            <p:cNvCxnSpPr>
              <a:stCxn id="62" idx="2"/>
              <a:endCxn id="40" idx="0"/>
            </p:cNvCxnSpPr>
            <p:nvPr/>
          </p:nvCxnSpPr>
          <p:spPr>
            <a:xfrm>
              <a:off x="3207327" y="3227572"/>
              <a:ext cx="0" cy="5824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5181574" y="6131951"/>
              <a:ext cx="533400" cy="45257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029200" y="5867400"/>
              <a:ext cx="609600" cy="276999"/>
            </a:xfrm>
            <a:prstGeom prst="rect">
              <a:avLst/>
            </a:prstGeom>
            <a:noFill/>
          </p:spPr>
          <p:txBody>
            <a:bodyPr wrap="square" rtlCol="0">
              <a:spAutoFit/>
            </a:bodyPr>
            <a:lstStyle/>
            <a:p>
              <a:r>
                <a:rPr lang="en-US" sz="1200" dirty="0" smtClean="0"/>
                <a:t>Step A</a:t>
              </a:r>
              <a:endParaRPr lang="en-US" sz="1200" dirty="0"/>
            </a:p>
          </p:txBody>
        </p:sp>
      </p:grpSp>
    </p:spTree>
    <p:extLst>
      <p:ext uri="{BB962C8B-B14F-4D97-AF65-F5344CB8AC3E}">
        <p14:creationId xmlns:p14="http://schemas.microsoft.com/office/powerpoint/2010/main" val="180027128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Further Reading</a:t>
            </a:r>
            <a:endParaRPr lang="en-US" dirty="0"/>
          </a:p>
        </p:txBody>
      </p:sp>
      <p:sp>
        <p:nvSpPr>
          <p:cNvPr id="10" name="TextBox 9"/>
          <p:cNvSpPr txBox="1"/>
          <p:nvPr/>
        </p:nvSpPr>
        <p:spPr>
          <a:xfrm>
            <a:off x="0" y="2261637"/>
            <a:ext cx="8913813" cy="3970318"/>
          </a:xfrm>
          <a:prstGeom prst="rect">
            <a:avLst/>
          </a:prstGeom>
          <a:noFill/>
        </p:spPr>
        <p:txBody>
          <a:bodyPr wrap="square" rtlCol="0">
            <a:spAutoFit/>
          </a:bodyPr>
          <a:lstStyle/>
          <a:p>
            <a:pPr marL="457200" indent="-457200">
              <a:buFont typeface="Arial"/>
              <a:buChar char="•"/>
            </a:pPr>
            <a:r>
              <a:rPr lang="en-US" dirty="0" smtClean="0"/>
              <a:t>Gore</a:t>
            </a:r>
            <a:r>
              <a:rPr lang="en-US" dirty="0"/>
              <a:t> </a:t>
            </a:r>
            <a:r>
              <a:rPr lang="en-US" dirty="0" smtClean="0"/>
              <a:t>et </a:t>
            </a:r>
            <a:r>
              <a:rPr lang="en-US" dirty="0"/>
              <a:t>al. "Statistical debugging for simulations." </a:t>
            </a:r>
            <a:r>
              <a:rPr lang="en-US" i="1" dirty="0"/>
              <a:t>ACM Transactions on Modeling and Computer Simulation (TOMACS</a:t>
            </a:r>
            <a:r>
              <a:rPr lang="en-US" i="1" dirty="0" smtClean="0"/>
              <a:t>)</a:t>
            </a:r>
            <a:r>
              <a:rPr lang="en-US" dirty="0" smtClean="0"/>
              <a:t>.</a:t>
            </a:r>
          </a:p>
          <a:p>
            <a:pPr marL="457200" indent="-457200">
              <a:buFont typeface="Arial"/>
              <a:buChar char="•"/>
            </a:pPr>
            <a:endParaRPr lang="en-US" dirty="0"/>
          </a:p>
          <a:p>
            <a:pPr marL="457200" indent="-457200">
              <a:buFont typeface="Arial"/>
              <a:buChar char="•"/>
            </a:pPr>
            <a:r>
              <a:rPr lang="en-US" dirty="0" err="1" smtClean="0"/>
              <a:t>Diallo</a:t>
            </a:r>
            <a:r>
              <a:rPr lang="en-US" dirty="0" smtClean="0"/>
              <a:t> et </a:t>
            </a:r>
            <a:r>
              <a:rPr lang="en-US" dirty="0"/>
              <a:t>al. "Emergent behavior identification within an agent-based model of the Ballistic Missile Defense System using statistical debugging.</a:t>
            </a:r>
            <a:r>
              <a:rPr lang="en-US" i="1" dirty="0"/>
              <a:t>" The Journal of Defense Modeling and </a:t>
            </a:r>
            <a:r>
              <a:rPr lang="en-US" i="1" dirty="0" smtClean="0"/>
              <a:t>Simulation (JDMS)</a:t>
            </a:r>
            <a:r>
              <a:rPr lang="en-US" dirty="0" smtClean="0"/>
              <a:t>.</a:t>
            </a:r>
          </a:p>
          <a:p>
            <a:pPr marL="457200" indent="-457200">
              <a:buFont typeface="Arial"/>
              <a:buChar char="•"/>
            </a:pPr>
            <a:endParaRPr lang="en-US" dirty="0"/>
          </a:p>
          <a:p>
            <a:pPr marL="457200" indent="-457200">
              <a:buFont typeface="Arial"/>
              <a:buChar char="•"/>
            </a:pPr>
            <a:r>
              <a:rPr lang="en-US" dirty="0" smtClean="0"/>
              <a:t>Gore et al. </a:t>
            </a:r>
            <a:r>
              <a:rPr lang="en-US" dirty="0"/>
              <a:t>"Applying statistical debugging for enhanced trace validation of agent-based models." </a:t>
            </a:r>
            <a:r>
              <a:rPr lang="en-US" i="1" dirty="0" smtClean="0"/>
              <a:t>SIMULATION</a:t>
            </a:r>
            <a:r>
              <a:rPr lang="en-US" dirty="0" smtClean="0"/>
              <a:t>.</a:t>
            </a:r>
          </a:p>
          <a:p>
            <a:pPr marL="457200" indent="-457200">
              <a:buFont typeface="Arial"/>
              <a:buChar char="•"/>
            </a:pPr>
            <a:endParaRPr lang="en-US" dirty="0"/>
          </a:p>
          <a:p>
            <a:pPr marL="457200" indent="-457200">
              <a:buFont typeface="Arial"/>
              <a:buChar char="•"/>
            </a:pPr>
            <a:r>
              <a:rPr lang="en-US" dirty="0" err="1" smtClean="0"/>
              <a:t>Diallo</a:t>
            </a:r>
            <a:r>
              <a:rPr lang="en-US" dirty="0" smtClean="0"/>
              <a:t> et </a:t>
            </a:r>
            <a:r>
              <a:rPr lang="en-US" dirty="0"/>
              <a:t>al. "Formal methods, statistical debugging and exploratory analysis in support of system development: Towards a verification and validation calculator tool." </a:t>
            </a:r>
            <a:r>
              <a:rPr lang="en-US" i="1" dirty="0"/>
              <a:t>International Journal of Modeling, Simulation, and Scientific </a:t>
            </a:r>
            <a:r>
              <a:rPr lang="en-US" i="1" dirty="0" smtClean="0"/>
              <a:t>Computing</a:t>
            </a:r>
            <a:r>
              <a:rPr lang="en-US" dirty="0" smtClean="0"/>
              <a:t>.</a:t>
            </a:r>
            <a:endParaRPr lang="en-US" dirty="0" smtClean="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155452869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4" name="TextBox 3"/>
          <p:cNvSpPr txBox="1"/>
          <p:nvPr/>
        </p:nvSpPr>
        <p:spPr>
          <a:xfrm>
            <a:off x="986349" y="3087336"/>
            <a:ext cx="7549138" cy="1815882"/>
          </a:xfrm>
          <a:prstGeom prst="rect">
            <a:avLst/>
          </a:prstGeom>
          <a:noFill/>
        </p:spPr>
        <p:txBody>
          <a:bodyPr wrap="square" rtlCol="0">
            <a:spAutoFit/>
          </a:bodyPr>
          <a:lstStyle/>
          <a:p>
            <a:r>
              <a:rPr lang="en-US" sz="2800" dirty="0" smtClean="0"/>
              <a:t>Move model checking &amp; automated debugging techniques developed by computer scientists up to the SME level.</a:t>
            </a:r>
            <a:endParaRPr lang="en-US" sz="2800" dirty="0"/>
          </a:p>
          <a:p>
            <a:endParaRPr lang="en-US" sz="2800" dirty="0" smtClean="0"/>
          </a:p>
        </p:txBody>
      </p:sp>
      <p:pic>
        <p:nvPicPr>
          <p:cNvPr id="5" name="Picture 4"/>
          <p:cNvPicPr>
            <a:picLocks noChangeAspect="1"/>
          </p:cNvPicPr>
          <p:nvPr/>
        </p:nvPicPr>
        <p:blipFill>
          <a:blip r:embed="rId3"/>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34761296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Required Input</a:t>
            </a:r>
            <a:endParaRPr lang="en-US" dirty="0"/>
          </a:p>
        </p:txBody>
      </p:sp>
      <p:sp>
        <p:nvSpPr>
          <p:cNvPr id="10" name="TextBox 9"/>
          <p:cNvSpPr txBox="1"/>
          <p:nvPr/>
        </p:nvSpPr>
        <p:spPr>
          <a:xfrm>
            <a:off x="986359" y="2384817"/>
            <a:ext cx="8142240" cy="3816430"/>
          </a:xfrm>
          <a:prstGeom prst="rect">
            <a:avLst/>
          </a:prstGeom>
          <a:noFill/>
        </p:spPr>
        <p:txBody>
          <a:bodyPr wrap="square" rtlCol="0">
            <a:spAutoFit/>
          </a:bodyPr>
          <a:lstStyle/>
          <a:p>
            <a:r>
              <a:rPr lang="en-US" sz="2800" dirty="0" smtClean="0"/>
              <a:t>SME creates log file:</a:t>
            </a:r>
          </a:p>
          <a:p>
            <a:endParaRPr lang="en-US" sz="2800" dirty="0" smtClean="0"/>
          </a:p>
          <a:p>
            <a:pPr marL="457200" indent="-457200">
              <a:buFont typeface="Arial"/>
              <a:buChar char="•"/>
            </a:pPr>
            <a:r>
              <a:rPr lang="en-US" sz="2800" dirty="0" smtClean="0"/>
              <a:t>Possibly relevant variables </a:t>
            </a:r>
            <a:r>
              <a:rPr lang="en-US" sz="2800" dirty="0"/>
              <a:t>and their </a:t>
            </a:r>
            <a:r>
              <a:rPr lang="en-US" sz="2800" dirty="0" smtClean="0"/>
              <a:t>values</a:t>
            </a:r>
          </a:p>
          <a:p>
            <a:pPr marL="457200" indent="-457200">
              <a:buFont typeface="Arial"/>
              <a:buChar char="•"/>
            </a:pPr>
            <a:r>
              <a:rPr lang="en-US" sz="2800" dirty="0" smtClean="0"/>
              <a:t>Final column captures simulation output</a:t>
            </a:r>
          </a:p>
          <a:p>
            <a:pPr marL="457200" indent="-457200">
              <a:buFont typeface="Arial"/>
              <a:buChar char="•"/>
            </a:pPr>
            <a:r>
              <a:rPr lang="en-US" sz="2800" dirty="0" smtClean="0"/>
              <a:t>Currently tool expects .</a:t>
            </a:r>
            <a:r>
              <a:rPr lang="en-US" sz="2800" dirty="0" err="1" smtClean="0"/>
              <a:t>csv</a:t>
            </a:r>
            <a:r>
              <a:rPr lang="en-US" sz="2800" dirty="0" smtClean="0"/>
              <a:t> file with column headers</a:t>
            </a:r>
            <a:endParaRPr lang="en-US" sz="2800" dirty="0"/>
          </a:p>
          <a:p>
            <a:endParaRPr lang="en-US" sz="2800" dirty="0" smtClean="0"/>
          </a:p>
          <a:p>
            <a:pPr marL="457200" indent="-457200">
              <a:buFont typeface="Arial"/>
              <a:buChar char="•"/>
            </a:pPr>
            <a:endParaRPr lang="en-US" dirty="0"/>
          </a:p>
          <a:p>
            <a:pPr marL="457200" indent="-457200">
              <a:buFont typeface="Arial"/>
              <a:buChar char="•"/>
            </a:pPr>
            <a:endParaRPr lang="en-US" sz="2800" dirty="0" smtClean="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11286659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Required Input</a:t>
            </a:r>
            <a:endParaRPr lang="en-US" dirty="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pic>
        <p:nvPicPr>
          <p:cNvPr id="6" name="Picture 5"/>
          <p:cNvPicPr>
            <a:picLocks noChangeAspect="1"/>
          </p:cNvPicPr>
          <p:nvPr/>
        </p:nvPicPr>
        <p:blipFill>
          <a:blip r:embed="rId4"/>
          <a:stretch>
            <a:fillRect/>
          </a:stretch>
        </p:blipFill>
        <p:spPr>
          <a:xfrm>
            <a:off x="0" y="2836928"/>
            <a:ext cx="9144000" cy="2605078"/>
          </a:xfrm>
          <a:prstGeom prst="rect">
            <a:avLst/>
          </a:prstGeom>
        </p:spPr>
      </p:pic>
    </p:spTree>
    <p:extLst>
      <p:ext uri="{BB962C8B-B14F-4D97-AF65-F5344CB8AC3E}">
        <p14:creationId xmlns:p14="http://schemas.microsoft.com/office/powerpoint/2010/main" val="10455051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Required Hardware/Software</a:t>
            </a:r>
            <a:endParaRPr lang="en-US" dirty="0"/>
          </a:p>
        </p:txBody>
      </p:sp>
      <p:sp>
        <p:nvSpPr>
          <p:cNvPr id="10" name="TextBox 9"/>
          <p:cNvSpPr txBox="1"/>
          <p:nvPr/>
        </p:nvSpPr>
        <p:spPr>
          <a:xfrm>
            <a:off x="1149898" y="2384817"/>
            <a:ext cx="8142240" cy="2616101"/>
          </a:xfrm>
          <a:prstGeom prst="rect">
            <a:avLst/>
          </a:prstGeom>
          <a:noFill/>
        </p:spPr>
        <p:txBody>
          <a:bodyPr wrap="square" rtlCol="0">
            <a:spAutoFit/>
          </a:bodyPr>
          <a:lstStyle/>
          <a:p>
            <a:r>
              <a:rPr lang="en-US" sz="2800" dirty="0" smtClean="0"/>
              <a:t>Any machine running Java 1.5 or later</a:t>
            </a:r>
          </a:p>
          <a:p>
            <a:endParaRPr lang="en-US" sz="2800" dirty="0"/>
          </a:p>
          <a:p>
            <a:endParaRPr lang="en-US" sz="2800" dirty="0" smtClean="0"/>
          </a:p>
          <a:p>
            <a:r>
              <a:rPr lang="en-US" sz="2800" dirty="0" smtClean="0"/>
              <a:t>Tool can be downloaded at:</a:t>
            </a:r>
          </a:p>
          <a:p>
            <a:r>
              <a:rPr lang="en-US" sz="2400" dirty="0" smtClean="0"/>
              <a:t>http:</a:t>
            </a:r>
            <a:r>
              <a:rPr lang="en-US" sz="2400" dirty="0"/>
              <a:t>//</a:t>
            </a:r>
            <a:r>
              <a:rPr lang="en-US" sz="2400" dirty="0" err="1"/>
              <a:t>github.com</a:t>
            </a:r>
            <a:r>
              <a:rPr lang="en-US" sz="2400" dirty="0"/>
              <a:t>/</a:t>
            </a:r>
            <a:r>
              <a:rPr lang="en-US" sz="2400" dirty="0" err="1"/>
              <a:t>rossgore</a:t>
            </a:r>
            <a:r>
              <a:rPr lang="en-US" sz="2400" dirty="0"/>
              <a:t>/</a:t>
            </a:r>
            <a:r>
              <a:rPr lang="en-US" sz="2400" dirty="0" err="1"/>
              <a:t>IVandVLevelChecker</a:t>
            </a:r>
            <a:endParaRPr lang="en-US" sz="2400" dirty="0"/>
          </a:p>
          <a:p>
            <a:pPr marL="457200" indent="-457200">
              <a:buFont typeface="Arial"/>
              <a:buChar char="•"/>
            </a:pPr>
            <a:endParaRPr lang="en-US" sz="2800" dirty="0" smtClean="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10746680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 of Analysis</a:t>
            </a:r>
            <a:endParaRPr lang="en-US" dirty="0"/>
          </a:p>
        </p:txBody>
      </p:sp>
      <p:sp>
        <p:nvSpPr>
          <p:cNvPr id="10" name="TextBox 9"/>
          <p:cNvSpPr txBox="1"/>
          <p:nvPr/>
        </p:nvSpPr>
        <p:spPr>
          <a:xfrm>
            <a:off x="986359" y="2384817"/>
            <a:ext cx="8142240" cy="5539979"/>
          </a:xfrm>
          <a:prstGeom prst="rect">
            <a:avLst/>
          </a:prstGeom>
          <a:noFill/>
        </p:spPr>
        <p:txBody>
          <a:bodyPr wrap="square" rtlCol="0">
            <a:spAutoFit/>
          </a:bodyPr>
          <a:lstStyle/>
          <a:p>
            <a:r>
              <a:rPr lang="en-US" sz="2800" dirty="0" smtClean="0"/>
              <a:t>All analysis is done on predicates</a:t>
            </a:r>
          </a:p>
          <a:p>
            <a:endParaRPr lang="en-US" sz="2800" dirty="0" smtClean="0"/>
          </a:p>
          <a:p>
            <a:pPr marL="457200" indent="-457200">
              <a:buFont typeface="Arial"/>
              <a:buChar char="•"/>
            </a:pPr>
            <a:r>
              <a:rPr lang="en-US" sz="2800" dirty="0" smtClean="0"/>
              <a:t>Predicate – Boolean expression that includes at least one non-output variable in the log file.</a:t>
            </a:r>
          </a:p>
          <a:p>
            <a:endParaRPr lang="en-US" sz="2800" dirty="0" smtClean="0"/>
          </a:p>
          <a:p>
            <a:pPr marL="457200" indent="-457200">
              <a:buFont typeface="Arial"/>
              <a:buChar char="•"/>
            </a:pPr>
            <a:r>
              <a:rPr lang="en-US" sz="2800" dirty="0" smtClean="0"/>
              <a:t>Examples:</a:t>
            </a:r>
          </a:p>
          <a:p>
            <a:pPr marL="914400" lvl="1" indent="-457200">
              <a:buFont typeface="Arial"/>
              <a:buChar char="•"/>
            </a:pPr>
            <a:r>
              <a:rPr lang="en-US" sz="2800" dirty="0" smtClean="0"/>
              <a:t>x &gt; 5</a:t>
            </a:r>
          </a:p>
          <a:p>
            <a:pPr marL="914400" lvl="1" indent="-457200">
              <a:buFont typeface="Arial"/>
              <a:buChar char="•"/>
            </a:pPr>
            <a:r>
              <a:rPr lang="en-US" sz="2800" dirty="0" smtClean="0"/>
              <a:t>y &gt; x</a:t>
            </a:r>
          </a:p>
          <a:p>
            <a:pPr marL="914400" lvl="1" indent="-457200">
              <a:buFont typeface="Arial"/>
              <a:buChar char="•"/>
            </a:pPr>
            <a:r>
              <a:rPr lang="en-US" sz="2800" dirty="0"/>
              <a:t>x</a:t>
            </a:r>
            <a:r>
              <a:rPr lang="en-US" sz="2800" dirty="0" smtClean="0"/>
              <a:t> &gt; 5 AND y &gt; x</a:t>
            </a:r>
          </a:p>
          <a:p>
            <a:endParaRPr lang="en-US" sz="2800" dirty="0" smtClean="0"/>
          </a:p>
          <a:p>
            <a:pPr marL="457200" indent="-457200">
              <a:buFont typeface="Arial"/>
              <a:buChar char="•"/>
            </a:pPr>
            <a:endParaRPr lang="en-US" dirty="0"/>
          </a:p>
          <a:p>
            <a:pPr marL="457200" indent="-457200">
              <a:buFont typeface="Arial"/>
              <a:buChar char="•"/>
            </a:pPr>
            <a:endParaRPr lang="en-US" sz="2800" dirty="0" smtClean="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27723097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Describing a predicate</a:t>
            </a:r>
            <a:endParaRPr lang="en-US" dirty="0"/>
          </a:p>
        </p:txBody>
      </p:sp>
      <p:sp>
        <p:nvSpPr>
          <p:cNvPr id="10" name="TextBox 9"/>
          <p:cNvSpPr txBox="1"/>
          <p:nvPr/>
        </p:nvSpPr>
        <p:spPr>
          <a:xfrm>
            <a:off x="337791" y="1844418"/>
            <a:ext cx="8790808" cy="5970866"/>
          </a:xfrm>
          <a:prstGeom prst="rect">
            <a:avLst/>
          </a:prstGeom>
          <a:noFill/>
        </p:spPr>
        <p:txBody>
          <a:bodyPr wrap="square" rtlCol="0">
            <a:spAutoFit/>
          </a:bodyPr>
          <a:lstStyle/>
          <a:p>
            <a:endParaRPr lang="en-US" sz="2800" dirty="0" smtClean="0"/>
          </a:p>
          <a:p>
            <a:pPr marL="457200" indent="-457200">
              <a:buFont typeface="Arial"/>
              <a:buChar char="•"/>
            </a:pPr>
            <a:r>
              <a:rPr lang="en-US" sz="2800" dirty="0" smtClean="0"/>
              <a:t>Structure – is the variable compared to a value (x </a:t>
            </a:r>
            <a:r>
              <a:rPr lang="en-US" sz="2800" dirty="0"/>
              <a:t>&lt;</a:t>
            </a:r>
            <a:r>
              <a:rPr lang="en-US" sz="2800" dirty="0" smtClean="0"/>
              <a:t> </a:t>
            </a:r>
            <a:r>
              <a:rPr lang="en-US" sz="2800" dirty="0"/>
              <a:t>0</a:t>
            </a:r>
            <a:r>
              <a:rPr lang="en-US" sz="2800" dirty="0" smtClean="0"/>
              <a:t>) or another variable (x &gt; y)?</a:t>
            </a:r>
          </a:p>
          <a:p>
            <a:pPr marL="457200" indent="-457200">
              <a:buFont typeface="Arial"/>
              <a:buChar char="•"/>
            </a:pPr>
            <a:endParaRPr lang="en-US" sz="2800" dirty="0" smtClean="0"/>
          </a:p>
          <a:p>
            <a:pPr marL="457200" indent="-457200">
              <a:buFont typeface="Arial"/>
              <a:buChar char="•"/>
            </a:pPr>
            <a:r>
              <a:rPr lang="en-US" sz="2800" dirty="0" smtClean="0"/>
              <a:t>Elasticity – is the value the variable is compared to decided before or after looking at values in the log file?</a:t>
            </a:r>
          </a:p>
          <a:p>
            <a:endParaRPr lang="en-US" sz="2800" dirty="0" smtClean="0"/>
          </a:p>
          <a:p>
            <a:pPr marL="457200" indent="-457200">
              <a:buFont typeface="Arial"/>
              <a:buChar char="•"/>
            </a:pPr>
            <a:r>
              <a:rPr lang="en-US" sz="2800" dirty="0" err="1" smtClean="0"/>
              <a:t>Compoundness</a:t>
            </a:r>
            <a:r>
              <a:rPr lang="en-US" sz="2800" dirty="0" smtClean="0"/>
              <a:t> – does the predicate reflect multiple predicates joined together using logical operators (i.e. x &lt; 0 AND y &gt; z)?</a:t>
            </a:r>
          </a:p>
          <a:p>
            <a:endParaRPr lang="en-US" sz="2800" dirty="0" smtClean="0"/>
          </a:p>
          <a:p>
            <a:pPr marL="457200" indent="-457200">
              <a:buFont typeface="Arial"/>
              <a:buChar char="•"/>
            </a:pPr>
            <a:endParaRPr lang="en-US" dirty="0"/>
          </a:p>
          <a:p>
            <a:pPr marL="457200" indent="-457200">
              <a:buFont typeface="Arial"/>
              <a:buChar char="•"/>
            </a:pPr>
            <a:endParaRPr lang="en-US" sz="2800" dirty="0" smtClean="0"/>
          </a:p>
        </p:txBody>
      </p:sp>
      <p:pic>
        <p:nvPicPr>
          <p:cNvPr id="4" name="Picture 3"/>
          <p:cNvPicPr>
            <a:picLocks noChangeAspect="1"/>
          </p:cNvPicPr>
          <p:nvPr/>
        </p:nvPicPr>
        <p:blipFill>
          <a:blip r:embed="rId3"/>
          <a:stretch>
            <a:fillRect/>
          </a:stretch>
        </p:blipFill>
        <p:spPr>
          <a:xfrm>
            <a:off x="2978914" y="170730"/>
            <a:ext cx="3191862" cy="953126"/>
          </a:xfrm>
          <a:prstGeom prst="rect">
            <a:avLst/>
          </a:prstGeom>
        </p:spPr>
      </p:pic>
    </p:spTree>
    <p:extLst>
      <p:ext uri="{BB962C8B-B14F-4D97-AF65-F5344CB8AC3E}">
        <p14:creationId xmlns:p14="http://schemas.microsoft.com/office/powerpoint/2010/main" val="9055876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2676</TotalTime>
  <Words>1408</Words>
  <Application>Microsoft Macintosh PowerPoint</Application>
  <PresentationFormat>On-screen Show (4:3)</PresentationFormat>
  <Paragraphs>255</Paragraphs>
  <Slides>34</Slides>
  <Notes>33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Perception</vt:lpstr>
      <vt:lpstr>Equation</vt:lpstr>
      <vt:lpstr>Verification &amp; Validation Calculator</vt:lpstr>
      <vt:lpstr>V &amp; V is necessary but hard</vt:lpstr>
      <vt:lpstr>Goal</vt:lpstr>
      <vt:lpstr>How</vt:lpstr>
      <vt:lpstr>Required Input</vt:lpstr>
      <vt:lpstr>Required Input</vt:lpstr>
      <vt:lpstr>Required Hardware/Software</vt:lpstr>
      <vt:lpstr>Unit of Analysis</vt:lpstr>
      <vt:lpstr>Describing a predicate</vt:lpstr>
      <vt:lpstr>Two Structures for Predicates</vt:lpstr>
      <vt:lpstr>Two Structures for Predicates</vt:lpstr>
      <vt:lpstr>Model Checking Analysis</vt:lpstr>
      <vt:lpstr>Model Checking Analysis</vt:lpstr>
      <vt:lpstr>Model Checking Analysis</vt:lpstr>
      <vt:lpstr>Model Checking Analysis</vt:lpstr>
      <vt:lpstr>Reset - Goals</vt:lpstr>
      <vt:lpstr>Defining the Unexpected Output</vt:lpstr>
      <vt:lpstr>Defining the Unexpected Output</vt:lpstr>
      <vt:lpstr>Isolating conditions that occur with an unexpected output</vt:lpstr>
      <vt:lpstr>Isolating conditions that occur with an unexpected output</vt:lpstr>
      <vt:lpstr>Isolating conditions that occur with an unexpected output</vt:lpstr>
      <vt:lpstr>Isolating conditions that occur with an unexpected output</vt:lpstr>
      <vt:lpstr>Reset: Static Predicates</vt:lpstr>
      <vt:lpstr>What’s wrong with this?</vt:lpstr>
      <vt:lpstr>Static Predicates – Lack Elasticity</vt:lpstr>
      <vt:lpstr>Elastic Predicates</vt:lpstr>
      <vt:lpstr>Single Variable Elastic Predicates</vt:lpstr>
      <vt:lpstr>Scalar Pair Elastic Predicates</vt:lpstr>
      <vt:lpstr>Assuming All Data Is Normal, Eh? </vt:lpstr>
      <vt:lpstr>Elastic Predicates</vt:lpstr>
      <vt:lpstr>Other predicates for analysis?</vt:lpstr>
      <vt:lpstr>Using the tool in practice</vt:lpstr>
      <vt:lpstr>Using the tool in practice</vt:lpstr>
      <vt:lpstr>Further Reading</vt:lpstr>
    </vt:vector>
  </TitlesOfParts>
  <Company>Gettysburg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Usable Formal Methods In V&amp;V</dc:title>
  <dc:creator>Ross Gore</dc:creator>
  <cp:lastModifiedBy>Ross Gore</cp:lastModifiedBy>
  <cp:revision>57</cp:revision>
  <dcterms:created xsi:type="dcterms:W3CDTF">2013-12-05T22:37:57Z</dcterms:created>
  <dcterms:modified xsi:type="dcterms:W3CDTF">2017-01-17T13:23:59Z</dcterms:modified>
</cp:coreProperties>
</file>