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9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28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12" Type="http://schemas.openxmlformats.org/officeDocument/2006/relationships/slide" Target="slides/slide7.xml"/><Relationship Id="rId31" Type="http://schemas.openxmlformats.org/officeDocument/2006/relationships/slide" Target="slides/slide26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34" Type="http://schemas.openxmlformats.org/officeDocument/2006/relationships/slide" Target="slides/slide29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1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_TITLE_AND_VERTICAL_TEX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 rot="5400000">
            <a:off x="6153149" y="1276350"/>
            <a:ext cx="3657600" cy="2019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 rot="5400000">
            <a:off x="2038349" y="-666750"/>
            <a:ext cx="3657600" cy="5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225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7800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6525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24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52400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marL="2514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marL="2971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marL="3429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marL="3886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914400" y="457200"/>
            <a:ext cx="80771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914400" y="1451371"/>
            <a:ext cx="8077199" cy="266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225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7800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6525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24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52400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marL="2514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marL="2971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marL="3429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marL="3886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ctrTitle"/>
          </p:nvPr>
        </p:nvSpPr>
        <p:spPr>
          <a:xfrm>
            <a:off x="685800" y="159781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1371600" y="2914650"/>
            <a:ext cx="6400799" cy="131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VERTICAL_TEX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914400" y="457200"/>
            <a:ext cx="80771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 rot="5400000">
            <a:off x="3621300" y="-1255528"/>
            <a:ext cx="2663399" cy="807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225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7800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6525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24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52400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marL="2514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marL="2971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marL="3429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marL="3886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_WITH_CAPTION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1792288" y="3600450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 b="1" sz="20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/>
          <p:nvPr>
            <p:ph idx="2" type="pic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baseline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baseline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 sz="1400"/>
            </a:lvl1pPr>
            <a:lvl2pPr indent="0" marL="457200" rtl="0">
              <a:spcBef>
                <a:spcPts val="0"/>
              </a:spcBef>
              <a:buFont typeface="Arial"/>
              <a:buNone/>
              <a:defRPr sz="1200"/>
            </a:lvl2pPr>
            <a:lvl3pPr indent="0" marL="914400" rtl="0">
              <a:spcBef>
                <a:spcPts val="0"/>
              </a:spcBef>
              <a:buFont typeface="Arial"/>
              <a:buNone/>
              <a:defRPr sz="1000"/>
            </a:lvl3pPr>
            <a:lvl4pPr indent="0" marL="1371600" rtl="0">
              <a:spcBef>
                <a:spcPts val="0"/>
              </a:spcBef>
              <a:buFont typeface="Arial"/>
              <a:buNone/>
              <a:defRPr sz="900"/>
            </a:lvl4pPr>
            <a:lvl5pPr indent="0" marL="1828800" rtl="0">
              <a:spcBef>
                <a:spcPts val="0"/>
              </a:spcBef>
              <a:buFont typeface="Arial"/>
              <a:buNone/>
              <a:defRPr sz="900"/>
            </a:lvl5pPr>
            <a:lvl6pPr indent="0" marL="2286000" rtl="0">
              <a:spcBef>
                <a:spcPts val="0"/>
              </a:spcBef>
              <a:buFont typeface="Arial"/>
              <a:buNone/>
              <a:defRPr sz="900"/>
            </a:lvl6pPr>
            <a:lvl7pPr indent="0" marL="2743200" rtl="0">
              <a:spcBef>
                <a:spcPts val="0"/>
              </a:spcBef>
              <a:buFont typeface="Arial"/>
              <a:buNone/>
              <a:defRPr sz="900"/>
            </a:lvl7pPr>
            <a:lvl8pPr indent="0" marL="3200400" rtl="0">
              <a:spcBef>
                <a:spcPts val="0"/>
              </a:spcBef>
              <a:buFont typeface="Arial"/>
              <a:buNone/>
              <a:defRPr sz="900"/>
            </a:lvl8pPr>
            <a:lvl9pPr indent="0" marL="3657600" rtl="0">
              <a:spcBef>
                <a:spcPts val="0"/>
              </a:spcBef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OBJECT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4787"/>
            <a:ext cx="3008399" cy="87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 b="1" sz="20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575050" y="204787"/>
            <a:ext cx="5111699" cy="438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57200" y="1076325"/>
            <a:ext cx="3008399" cy="351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 sz="1400"/>
            </a:lvl1pPr>
            <a:lvl2pPr indent="0" marL="457200" rtl="0">
              <a:spcBef>
                <a:spcPts val="0"/>
              </a:spcBef>
              <a:buFont typeface="Arial"/>
              <a:buNone/>
              <a:defRPr sz="1200"/>
            </a:lvl2pPr>
            <a:lvl3pPr indent="0" marL="914400" rtl="0">
              <a:spcBef>
                <a:spcPts val="0"/>
              </a:spcBef>
              <a:buFont typeface="Arial"/>
              <a:buNone/>
              <a:defRPr sz="1000"/>
            </a:lvl3pPr>
            <a:lvl4pPr indent="0" marL="1371600" rtl="0">
              <a:spcBef>
                <a:spcPts val="0"/>
              </a:spcBef>
              <a:buFont typeface="Arial"/>
              <a:buNone/>
              <a:defRPr sz="900"/>
            </a:lvl4pPr>
            <a:lvl5pPr indent="0" marL="1828800" rtl="0">
              <a:spcBef>
                <a:spcPts val="0"/>
              </a:spcBef>
              <a:buFont typeface="Arial"/>
              <a:buNone/>
              <a:defRPr sz="900"/>
            </a:lvl5pPr>
            <a:lvl6pPr indent="0" marL="2286000" rtl="0">
              <a:spcBef>
                <a:spcPts val="0"/>
              </a:spcBef>
              <a:buFont typeface="Arial"/>
              <a:buNone/>
              <a:defRPr sz="900"/>
            </a:lvl6pPr>
            <a:lvl7pPr indent="0" marL="2743200" rtl="0">
              <a:spcBef>
                <a:spcPts val="0"/>
              </a:spcBef>
              <a:buFont typeface="Arial"/>
              <a:buNone/>
              <a:defRPr sz="900"/>
            </a:lvl7pPr>
            <a:lvl8pPr indent="0" marL="3200400" rtl="0">
              <a:spcBef>
                <a:spcPts val="0"/>
              </a:spcBef>
              <a:buFont typeface="Arial"/>
              <a:buNone/>
              <a:defRPr sz="900"/>
            </a:lvl8pPr>
            <a:lvl9pPr indent="0" marL="3657600" rtl="0">
              <a:spcBef>
                <a:spcPts val="0"/>
              </a:spcBef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914400" y="457200"/>
            <a:ext cx="80771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TWO_OBJECTS_WITH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151334"/>
            <a:ext cx="4040099" cy="479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 b="1" sz="2400"/>
            </a:lvl1pPr>
            <a:lvl2pPr indent="0" marL="457200" rtl="0">
              <a:spcBef>
                <a:spcPts val="0"/>
              </a:spcBef>
              <a:buFont typeface="Arial"/>
              <a:buNone/>
              <a:defRPr b="1" sz="2000"/>
            </a:lvl2pPr>
            <a:lvl3pPr indent="0" marL="914400" rtl="0">
              <a:spcBef>
                <a:spcPts val="0"/>
              </a:spcBef>
              <a:buFont typeface="Arial"/>
              <a:buNone/>
              <a:defRPr b="1" sz="1800"/>
            </a:lvl3pPr>
            <a:lvl4pPr indent="0" marL="1371600" rtl="0">
              <a:spcBef>
                <a:spcPts val="0"/>
              </a:spcBef>
              <a:buFont typeface="Arial"/>
              <a:buNone/>
              <a:defRPr b="1" sz="1600"/>
            </a:lvl4pPr>
            <a:lvl5pPr indent="0" marL="1828800" rtl="0">
              <a:spcBef>
                <a:spcPts val="0"/>
              </a:spcBef>
              <a:buFont typeface="Arial"/>
              <a:buNone/>
              <a:defRPr b="1" sz="1600"/>
            </a:lvl5pPr>
            <a:lvl6pPr indent="0" marL="2286000" rtl="0">
              <a:spcBef>
                <a:spcPts val="0"/>
              </a:spcBef>
              <a:buFont typeface="Arial"/>
              <a:buNone/>
              <a:defRPr b="1" sz="1600"/>
            </a:lvl6pPr>
            <a:lvl7pPr indent="0" marL="2743200" rtl="0">
              <a:spcBef>
                <a:spcPts val="0"/>
              </a:spcBef>
              <a:buFont typeface="Arial"/>
              <a:buNone/>
              <a:defRPr b="1" sz="1600"/>
            </a:lvl7pPr>
            <a:lvl8pPr indent="0" marL="3200400" rtl="0">
              <a:spcBef>
                <a:spcPts val="0"/>
              </a:spcBef>
              <a:buFont typeface="Arial"/>
              <a:buNone/>
              <a:defRPr b="1" sz="1600"/>
            </a:lvl8pPr>
            <a:lvl9pPr indent="0" marL="3657600" rtl="0">
              <a:spcBef>
                <a:spcPts val="0"/>
              </a:spcBef>
              <a:buFont typeface="Arial"/>
              <a:buNone/>
              <a:defRPr b="1" sz="16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57200" y="1631156"/>
            <a:ext cx="4040099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4645025" y="1151334"/>
            <a:ext cx="4041900" cy="479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 b="1" sz="2400"/>
            </a:lvl1pPr>
            <a:lvl2pPr indent="0" marL="457200" rtl="0">
              <a:spcBef>
                <a:spcPts val="0"/>
              </a:spcBef>
              <a:buFont typeface="Arial"/>
              <a:buNone/>
              <a:defRPr b="1" sz="2000"/>
            </a:lvl2pPr>
            <a:lvl3pPr indent="0" marL="914400" rtl="0">
              <a:spcBef>
                <a:spcPts val="0"/>
              </a:spcBef>
              <a:buFont typeface="Arial"/>
              <a:buNone/>
              <a:defRPr b="1" sz="1800"/>
            </a:lvl3pPr>
            <a:lvl4pPr indent="0" marL="1371600" rtl="0">
              <a:spcBef>
                <a:spcPts val="0"/>
              </a:spcBef>
              <a:buFont typeface="Arial"/>
              <a:buNone/>
              <a:defRPr b="1" sz="1600"/>
            </a:lvl4pPr>
            <a:lvl5pPr indent="0" marL="1828800" rtl="0">
              <a:spcBef>
                <a:spcPts val="0"/>
              </a:spcBef>
              <a:buFont typeface="Arial"/>
              <a:buNone/>
              <a:defRPr b="1" sz="1600"/>
            </a:lvl5pPr>
            <a:lvl6pPr indent="0" marL="2286000" rtl="0">
              <a:spcBef>
                <a:spcPts val="0"/>
              </a:spcBef>
              <a:buFont typeface="Arial"/>
              <a:buNone/>
              <a:defRPr b="1" sz="1600"/>
            </a:lvl6pPr>
            <a:lvl7pPr indent="0" marL="2743200" rtl="0">
              <a:spcBef>
                <a:spcPts val="0"/>
              </a:spcBef>
              <a:buFont typeface="Arial"/>
              <a:buNone/>
              <a:defRPr b="1" sz="1600"/>
            </a:lvl7pPr>
            <a:lvl8pPr indent="0" marL="3200400" rtl="0">
              <a:spcBef>
                <a:spcPts val="0"/>
              </a:spcBef>
              <a:buFont typeface="Arial"/>
              <a:buNone/>
              <a:defRPr b="1" sz="1600"/>
            </a:lvl8pPr>
            <a:lvl9pPr indent="0" marL="3657600" rtl="0">
              <a:spcBef>
                <a:spcPts val="0"/>
              </a:spcBef>
              <a:buFont typeface="Arial"/>
              <a:buNone/>
              <a:defRPr b="1" sz="1600"/>
            </a:lvl9pPr>
          </a:lstStyle>
          <a:p/>
        </p:txBody>
      </p:sp>
      <p:sp>
        <p:nvSpPr>
          <p:cNvPr id="33" name="Shape 33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914400" y="457200"/>
            <a:ext cx="80771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914400" y="1451372"/>
            <a:ext cx="3962399" cy="266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5029200" y="1451372"/>
            <a:ext cx="3962399" cy="266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722312" y="3305175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 b="1" sz="4000" cap="small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 sz="2000"/>
            </a:lvl1pPr>
            <a:lvl2pPr indent="0" marL="457200" rtl="0">
              <a:spcBef>
                <a:spcPts val="0"/>
              </a:spcBef>
              <a:buFont typeface="Arial"/>
              <a:buNone/>
              <a:defRPr sz="1800"/>
            </a:lvl2pPr>
            <a:lvl3pPr indent="0" marL="914400" rtl="0">
              <a:spcBef>
                <a:spcPts val="0"/>
              </a:spcBef>
              <a:buFont typeface="Arial"/>
              <a:buNone/>
              <a:defRPr sz="1600"/>
            </a:lvl3pPr>
            <a:lvl4pPr indent="0" marL="1371600" rtl="0">
              <a:spcBef>
                <a:spcPts val="0"/>
              </a:spcBef>
              <a:buFont typeface="Arial"/>
              <a:buNone/>
              <a:defRPr sz="1400"/>
            </a:lvl4pPr>
            <a:lvl5pPr indent="0" marL="1828800" rtl="0">
              <a:spcBef>
                <a:spcPts val="0"/>
              </a:spcBef>
              <a:buFont typeface="Arial"/>
              <a:buNone/>
              <a:defRPr sz="1400"/>
            </a:lvl5pPr>
            <a:lvl6pPr indent="0" marL="2286000" rtl="0">
              <a:spcBef>
                <a:spcPts val="0"/>
              </a:spcBef>
              <a:buFont typeface="Arial"/>
              <a:buNone/>
              <a:defRPr sz="1400"/>
            </a:lvl6pPr>
            <a:lvl7pPr indent="0" marL="2743200" rtl="0">
              <a:spcBef>
                <a:spcPts val="0"/>
              </a:spcBef>
              <a:buFont typeface="Arial"/>
              <a:buNone/>
              <a:defRPr sz="1400"/>
            </a:lvl7pPr>
            <a:lvl8pPr indent="0" marL="3200400" rtl="0">
              <a:spcBef>
                <a:spcPts val="0"/>
              </a:spcBef>
              <a:buFont typeface="Arial"/>
              <a:buNone/>
              <a:defRPr sz="1400"/>
            </a:lvl8pPr>
            <a:lvl9pPr indent="0" marL="3657600" rtl="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1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3.xml"/><Relationship Id="rId1" Type="http://schemas.openxmlformats.org/officeDocument/2006/relationships/image" Target="../media/image00.jpg"/><Relationship Id="rId4" Type="http://schemas.openxmlformats.org/officeDocument/2006/relationships/slideLayout" Target="../slideLayouts/slideLayout3.xml"/><Relationship Id="rId10" Type="http://schemas.openxmlformats.org/officeDocument/2006/relationships/slideLayout" Target="../slideLayouts/slideLayout9.xml"/><Relationship Id="rId3" Type="http://schemas.openxmlformats.org/officeDocument/2006/relationships/slideLayout" Target="../slideLayouts/slideLayout2.xml"/><Relationship Id="rId11" Type="http://schemas.openxmlformats.org/officeDocument/2006/relationships/slideLayout" Target="../slideLayouts/slideLayout10.xml"/><Relationship Id="rId9" Type="http://schemas.openxmlformats.org/officeDocument/2006/relationships/slideLayout" Target="../slideLayouts/slideLayout8.xml"/><Relationship Id="rId6" Type="http://schemas.openxmlformats.org/officeDocument/2006/relationships/slideLayout" Target="../slideLayouts/slideLayout5.xml"/><Relationship Id="rId5" Type="http://schemas.openxmlformats.org/officeDocument/2006/relationships/slideLayout" Target="../slideLayouts/slideLayout4.xml"/><Relationship Id="rId8" Type="http://schemas.openxmlformats.org/officeDocument/2006/relationships/slideLayout" Target="../slideLayouts/slideLayout7.xml"/><Relationship Id="rId7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5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0"/>
            <a:ext cx="192881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6"/>
          <p:cNvSpPr txBox="1"/>
          <p:nvPr>
            <p:ph type="title"/>
          </p:nvPr>
        </p:nvSpPr>
        <p:spPr>
          <a:xfrm>
            <a:off x="914400" y="457200"/>
            <a:ext cx="80771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 b="0" baseline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914400" y="1451371"/>
            <a:ext cx="8077199" cy="266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225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baseline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7800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baseline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6525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2400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52400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2819400" y="4683918"/>
            <a:ext cx="14478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572000" y="4683918"/>
            <a:ext cx="24383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7239000" y="4683918"/>
            <a:ext cx="14478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04.png"/><Relationship Id="rId3" Type="http://schemas.openxmlformats.org/officeDocument/2006/relationships/image" Target="../media/image06.png"/><Relationship Id="rId5" Type="http://schemas.openxmlformats.org/officeDocument/2006/relationships/image" Target="../media/image05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07.png"/><Relationship Id="rId3" Type="http://schemas.openxmlformats.org/officeDocument/2006/relationships/image" Target="../media/image09.png"/><Relationship Id="rId5" Type="http://schemas.openxmlformats.org/officeDocument/2006/relationships/image" Target="../media/image08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ctrTitle"/>
          </p:nvPr>
        </p:nvSpPr>
        <p:spPr>
          <a:xfrm>
            <a:off x="685800" y="752218"/>
            <a:ext cx="7772400" cy="110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A WebSocket-based Approach to Transporting Web Application Data</a:t>
            </a:r>
          </a:p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1371600" y="2261675"/>
            <a:ext cx="6400799" cy="680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Ross Andrew Hadden</a:t>
            </a:r>
          </a:p>
          <a:p>
            <a:pPr>
              <a:spcBef>
                <a:spcPts val="0"/>
              </a:spcBef>
              <a:buNone/>
            </a:pPr>
            <a:r>
              <a:rPr lang="en" sz="2400"/>
              <a:t>March 26, 2015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x="1371450" y="3823025"/>
            <a:ext cx="6400799" cy="45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Dr. Paul Talaga, committee chair</a:t>
            </a:r>
          </a:p>
          <a:p>
            <a:pPr rtl="0" algn="ctr">
              <a:spcBef>
                <a:spcPts val="0"/>
              </a:spcBef>
              <a:buNone/>
            </a:pPr>
            <a:r>
              <a:rPr lang="en" sz="1800"/>
              <a:t>Dr. Fred Annexstein, committee member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800"/>
              <a:t>Dr. John Franco, committee member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914400" y="457200"/>
            <a:ext cx="8077199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Theoretical Advantages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914400" y="1451371"/>
            <a:ext cx="8077199" cy="2663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43750"/>
              <a:buFont typeface="Arial"/>
              <a:buChar char="●"/>
            </a:pPr>
            <a:r>
              <a:rPr lang="en"/>
              <a:t>No request gap</a:t>
            </a:r>
          </a:p>
          <a:p>
            <a:pPr indent="-317500" lvl="0" marL="457200">
              <a:spcBef>
                <a:spcPts val="0"/>
              </a:spcBef>
              <a:buClr>
                <a:schemeClr val="dk1"/>
              </a:buClr>
              <a:buSzPct val="43750"/>
              <a:buFont typeface="Arial"/>
              <a:buChar char="●"/>
            </a:pPr>
            <a:r>
              <a:rPr lang="en"/>
              <a:t>Fewer requests; same responses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914400" y="457200"/>
            <a:ext cx="8077199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126" y="1314600"/>
            <a:ext cx="2934625" cy="3568075"/>
          </a:xfrm>
          <a:prstGeom prst="rect">
            <a:avLst/>
          </a:prstGeom>
          <a:noFill/>
          <a:ln cap="flat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9100" y="1314600"/>
            <a:ext cx="3868424" cy="1187199"/>
          </a:xfrm>
          <a:prstGeom prst="rect">
            <a:avLst/>
          </a:prstGeom>
          <a:noFill/>
          <a:ln cap="flat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13" name="Shape 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1225" y="3124225"/>
            <a:ext cx="1504174" cy="755725"/>
          </a:xfrm>
          <a:prstGeom prst="rect">
            <a:avLst/>
          </a:prstGeom>
          <a:noFill/>
          <a:ln cap="flat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114" name="Shape 114"/>
          <p:cNvCxnSpPr>
            <a:stCxn id="112" idx="2"/>
            <a:endCxn id="113" idx="0"/>
          </p:cNvCxnSpPr>
          <p:nvPr/>
        </p:nvCxnSpPr>
        <p:spPr>
          <a:xfrm>
            <a:off x="7053312" y="2501799"/>
            <a:ext cx="0" cy="6225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914400" y="457200"/>
            <a:ext cx="8077199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Implementation, continued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914400" y="1451371"/>
            <a:ext cx="8077199" cy="2663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43750"/>
              <a:buFont typeface="Arial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Promise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43750"/>
              <a:buFont typeface="Arial"/>
              <a:buChar char="●"/>
            </a:pPr>
            <a:r>
              <a:rPr lang="en"/>
              <a:t>WebSocket connection listener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43750"/>
              <a:buFont typeface="Arial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{{{stream}}} </a:t>
            </a:r>
            <a:r>
              <a:rPr lang="en"/>
              <a:t>helper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434" y="0"/>
            <a:ext cx="491513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2546" y="2203225"/>
            <a:ext cx="2681824" cy="257250"/>
          </a:xfrm>
          <a:prstGeom prst="rect">
            <a:avLst/>
          </a:prstGeom>
          <a:noFill/>
          <a:ln cap="flat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27" name="Shape 1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1850" y="3015446"/>
            <a:ext cx="4063231" cy="257250"/>
          </a:xfrm>
          <a:prstGeom prst="rect">
            <a:avLst/>
          </a:prstGeom>
          <a:noFill/>
          <a:ln cap="flat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128" name="Shape 128"/>
          <p:cNvCxnSpPr>
            <a:stCxn id="126" idx="2"/>
            <a:endCxn id="127" idx="0"/>
          </p:cNvCxnSpPr>
          <p:nvPr/>
        </p:nvCxnSpPr>
        <p:spPr>
          <a:xfrm>
            <a:off x="6753458" y="2460475"/>
            <a:ext cx="0" cy="5550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914400" y="457200"/>
            <a:ext cx="8077199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Testing Methods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914400" y="1451371"/>
            <a:ext cx="8077199" cy="2663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43750"/>
              <a:buFont typeface="Arial"/>
              <a:buChar char="●"/>
            </a:pPr>
            <a:r>
              <a:rPr lang="en"/>
              <a:t>Server</a:t>
            </a:r>
          </a:p>
          <a:p>
            <a:pPr indent="-317500" lvl="1" marL="914400" rtl="0">
              <a:spcBef>
                <a:spcPts val="0"/>
              </a:spcBef>
              <a:buClr>
                <a:schemeClr val="dk1"/>
              </a:buClr>
              <a:buSzPct val="43750"/>
              <a:buFont typeface="Arial"/>
              <a:buChar char="●"/>
            </a:pPr>
            <a:r>
              <a:rPr lang="en"/>
              <a:t>relatable benchmark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43750"/>
              <a:buFont typeface="Arial"/>
              <a:buChar char="●"/>
            </a:pPr>
            <a:r>
              <a:rPr lang="en"/>
              <a:t>AJAX</a:t>
            </a:r>
          </a:p>
          <a:p>
            <a:pPr indent="-317500" lvl="1" marL="914400" rtl="0">
              <a:spcBef>
                <a:spcPts val="0"/>
              </a:spcBef>
              <a:buClr>
                <a:schemeClr val="dk1"/>
              </a:buClr>
              <a:buSzPct val="43750"/>
              <a:buFont typeface="Arial"/>
              <a:buChar char="●"/>
            </a:pPr>
            <a:r>
              <a:rPr lang="en"/>
              <a:t>modern practice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43750"/>
              <a:buFont typeface="Arial"/>
              <a:buChar char="●"/>
            </a:pPr>
            <a:r>
              <a:rPr lang="en"/>
              <a:t>Stream</a:t>
            </a:r>
          </a:p>
          <a:p>
            <a:pPr indent="-317500" lvl="1" marL="914400" rtl="0">
              <a:spcBef>
                <a:spcPts val="0"/>
              </a:spcBef>
              <a:buClr>
                <a:schemeClr val="dk1"/>
              </a:buClr>
              <a:buSzPct val="43750"/>
              <a:buFont typeface="Arial"/>
              <a:buChar char="●"/>
            </a:pPr>
            <a:r>
              <a:rPr lang="en"/>
              <a:t>thesis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914400" y="457200"/>
            <a:ext cx="8077199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Testing Scenarios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914400" y="1451371"/>
            <a:ext cx="8077199" cy="2663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43750"/>
              <a:buFont typeface="Arial"/>
              <a:buChar char="●"/>
            </a:pPr>
            <a:r>
              <a:rPr lang="en"/>
              <a:t>Local file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43750"/>
              <a:buFont typeface="Arial"/>
              <a:buChar char="●"/>
            </a:pPr>
            <a:r>
              <a:rPr lang="en"/>
              <a:t>Local database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43750"/>
              <a:buFont typeface="Arial"/>
              <a:buChar char="●"/>
            </a:pPr>
            <a:r>
              <a:rPr lang="en"/>
              <a:t>Timeout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43750"/>
              <a:buFont typeface="Arial"/>
              <a:buChar char="●"/>
            </a:pPr>
            <a:r>
              <a:rPr lang="en"/>
              <a:t>Series</a:t>
            </a:r>
          </a:p>
          <a:p>
            <a:pPr indent="-317500" lvl="0" marL="457200">
              <a:spcBef>
                <a:spcPts val="0"/>
              </a:spcBef>
              <a:buClr>
                <a:schemeClr val="dk1"/>
              </a:buClr>
              <a:buSzPct val="43750"/>
              <a:buFont typeface="Arial"/>
              <a:buChar char="●"/>
            </a:pPr>
            <a:r>
              <a:rPr lang="en"/>
              <a:t>Parallel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914400" y="-76200"/>
            <a:ext cx="8077199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Data - Local File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300" y="628800"/>
            <a:ext cx="5099399" cy="436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914400" y="-76200"/>
            <a:ext cx="8077199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Data - Local Database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296" y="628800"/>
            <a:ext cx="5181404" cy="43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914400" y="-76200"/>
            <a:ext cx="8077199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Data - Timeout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3118" y="628800"/>
            <a:ext cx="5139771" cy="436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914400" y="-76200"/>
            <a:ext cx="8077199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Data - Series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0998" y="628800"/>
            <a:ext cx="5184001" cy="436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914400" y="457200"/>
            <a:ext cx="8077199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Background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914400" y="1451371"/>
            <a:ext cx="8077199" cy="2663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43750"/>
              <a:buFont typeface="Arial"/>
              <a:buChar char="●"/>
            </a:pPr>
            <a:r>
              <a:rPr lang="en"/>
              <a:t>Transporting data to clients</a:t>
            </a:r>
          </a:p>
          <a:p>
            <a:pPr indent="-317500" lvl="1" marL="914400" rtl="0">
              <a:spcBef>
                <a:spcPts val="0"/>
              </a:spcBef>
              <a:buClr>
                <a:schemeClr val="dk1"/>
              </a:buClr>
              <a:buSzPct val="43750"/>
              <a:buFont typeface="Arial"/>
              <a:buChar char="●"/>
            </a:pPr>
            <a:r>
              <a:rPr lang="en"/>
              <a:t>Server rendering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914400" y="-76200"/>
            <a:ext cx="8077199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Scenarios - Parallel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2660" y="628799"/>
            <a:ext cx="5260690" cy="43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914400" y="457200"/>
            <a:ext cx="8077199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Analysis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914400" y="1451371"/>
            <a:ext cx="8077199" cy="2663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43750"/>
              <a:buFont typeface="Arial"/>
              <a:buChar char="●"/>
            </a:pPr>
            <a:r>
              <a:rPr lang="en"/>
              <a:t>Number of HTTP requests, responses</a:t>
            </a:r>
          </a:p>
          <a:p>
            <a:pPr indent="-317500" lvl="1" marL="914400" rtl="0">
              <a:spcBef>
                <a:spcPts val="0"/>
              </a:spcBef>
              <a:buClr>
                <a:schemeClr val="dk1"/>
              </a:buClr>
              <a:buSzPct val="43750"/>
              <a:buFont typeface="Arial"/>
              <a:buChar char="●"/>
            </a:pPr>
            <a:r>
              <a:rPr lang="en"/>
              <a:t>Server: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1, 1</a:t>
            </a:r>
          </a:p>
          <a:p>
            <a:pPr indent="-317500" lvl="1" marL="914400" rtl="0">
              <a:spcBef>
                <a:spcPts val="0"/>
              </a:spcBef>
              <a:buClr>
                <a:schemeClr val="dk1"/>
              </a:buClr>
              <a:buSzPct val="43750"/>
              <a:buFont typeface="Arial"/>
              <a:buChar char="●"/>
            </a:pPr>
            <a:r>
              <a:rPr lang="en"/>
              <a:t>AJAX: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n+1, n+1</a:t>
            </a:r>
          </a:p>
          <a:p>
            <a:pPr indent="-317500" lvl="1" marL="914400" rtl="0">
              <a:spcBef>
                <a:spcPts val="0"/>
              </a:spcBef>
              <a:buClr>
                <a:schemeClr val="dk1"/>
              </a:buClr>
              <a:buSzPct val="43750"/>
              <a:buFont typeface="Arial"/>
              <a:buChar char="●"/>
            </a:pPr>
            <a:r>
              <a:rPr lang="en"/>
              <a:t>WebSockets: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2, n+2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914400" y="457200"/>
            <a:ext cx="8077199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Analysis, continued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914400" y="1451371"/>
            <a:ext cx="8077199" cy="2663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43750"/>
              <a:buFont typeface="Arial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File and database tests</a:t>
            </a:r>
          </a:p>
          <a:p>
            <a: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43750"/>
              <a:buFont typeface="Arial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Timeout test</a:t>
            </a:r>
          </a:p>
          <a:p>
            <a: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43750"/>
              <a:buFont typeface="Arial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Series test</a:t>
            </a:r>
          </a:p>
          <a:p>
            <a: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43750"/>
              <a:buFont typeface="Arial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Parallel test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914400" y="457200"/>
            <a:ext cx="8077199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Conclusions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914400" y="1451371"/>
            <a:ext cx="8077199" cy="2663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43750"/>
              <a:buFont typeface="Arial"/>
              <a:buChar char="●"/>
            </a:pPr>
            <a:r>
              <a:rPr lang="en"/>
              <a:t>Parallel requests → WebSockets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43750"/>
              <a:buFont typeface="Arial"/>
              <a:buChar char="●"/>
            </a:pPr>
            <a:r>
              <a:rPr lang="en"/>
              <a:t>Sequential requests → WebSockets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43750"/>
              <a:buFont typeface="Arial"/>
              <a:buChar char="●"/>
            </a:pPr>
            <a:r>
              <a:rPr lang="en"/>
              <a:t>Large data → AJAX</a:t>
            </a:r>
          </a:p>
          <a:p>
            <a:pPr indent="-317500" lvl="0" marL="457200">
              <a:spcBef>
                <a:spcPts val="0"/>
              </a:spcBef>
              <a:buClr>
                <a:schemeClr val="dk1"/>
              </a:buClr>
              <a:buSzPct val="43750"/>
              <a:buFont typeface="Arial"/>
              <a:buChar char="●"/>
            </a:pPr>
            <a:r>
              <a:rPr lang="en"/>
              <a:t>Both?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914400" y="457200"/>
            <a:ext cx="8077199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Related Work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914400" y="1451371"/>
            <a:ext cx="8077199" cy="2663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43750"/>
              <a:buFont typeface="Arial"/>
              <a:buChar char="●"/>
            </a:pPr>
            <a:r>
              <a:rPr lang="en"/>
              <a:t>MeteorJS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43750"/>
              <a:buFont typeface="Arial"/>
              <a:buChar char="●"/>
            </a:pPr>
            <a:r>
              <a:rPr lang="en"/>
              <a:t>HTTP pipelining (in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HTTP/1.1</a:t>
            </a:r>
            <a:r>
              <a:rPr lang="en"/>
              <a:t>)</a:t>
            </a:r>
          </a:p>
          <a:p>
            <a:pPr indent="-317500" lvl="1" marL="914400" rtl="0">
              <a:spcBef>
                <a:spcPts val="0"/>
              </a:spcBef>
              <a:buClr>
                <a:schemeClr val="dk1"/>
              </a:buClr>
              <a:buSzPct val="43750"/>
              <a:buFont typeface="Arial"/>
              <a:buChar char="●"/>
            </a:pPr>
            <a:r>
              <a:rPr lang="en"/>
              <a:t>bizarre vendor support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43750"/>
              <a:buFont typeface="Arial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HTTP/2</a:t>
            </a:r>
            <a:r>
              <a:rPr lang="en"/>
              <a:t> (formerly Google SPDY)</a:t>
            </a:r>
          </a:p>
          <a:p>
            <a:pPr indent="-317500" lvl="1" marL="914400" rtl="0">
              <a:spcBef>
                <a:spcPts val="0"/>
              </a:spcBef>
              <a:buClr>
                <a:schemeClr val="dk1"/>
              </a:buClr>
              <a:buSzPct val="43750"/>
              <a:buFont typeface="Arial"/>
              <a:buChar char="●"/>
            </a:pPr>
            <a:r>
              <a:rPr lang="en"/>
              <a:t>bizarre vendor support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914400" y="457200"/>
            <a:ext cx="8077199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914400" y="1451371"/>
            <a:ext cx="8077199" cy="2663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43750"/>
              <a:buFont typeface="Arial"/>
              <a:buChar char="●"/>
            </a:pPr>
            <a:r>
              <a:rPr lang="en"/>
              <a:t>stream data in chunks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43750"/>
              <a:buFont typeface="Arial"/>
              <a:buChar char="●"/>
            </a:pPr>
            <a:r>
              <a:rPr lang="en"/>
              <a:t>stream data updates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914400" y="457200"/>
            <a:ext cx="8077199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914400" y="1451371"/>
            <a:ext cx="8077199" cy="2663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Feel free to ask me anything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914400" y="457200"/>
            <a:ext cx="8077199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100" y="1314599"/>
            <a:ext cx="7121912" cy="351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914400" y="457200"/>
            <a:ext cx="8077199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References, continued</a:t>
            </a:r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021" y="1314599"/>
            <a:ext cx="6297866" cy="382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914400" y="457200"/>
            <a:ext cx="8077199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References, continued</a:t>
            </a:r>
          </a:p>
        </p:txBody>
      </p:sp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425" y="1373651"/>
            <a:ext cx="6944173" cy="181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914400" y="457200"/>
            <a:ext cx="8077199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Typical Server Interaction, 1990’s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4050" y="1040875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914400" y="457200"/>
            <a:ext cx="8077199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Background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914400" y="1451371"/>
            <a:ext cx="8077199" cy="2663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43750"/>
              <a:buFont typeface="Arial"/>
              <a:buChar char="●"/>
            </a:pPr>
            <a:r>
              <a:rPr lang="en"/>
              <a:t>Transporting data to clients</a:t>
            </a:r>
          </a:p>
          <a:p>
            <a:pPr indent="-317500" lvl="1" marL="914400" rtl="0">
              <a:spcBef>
                <a:spcPts val="0"/>
              </a:spcBef>
              <a:buClr>
                <a:schemeClr val="dk1"/>
              </a:buClr>
              <a:buSzPct val="43750"/>
              <a:buFont typeface="Arial"/>
              <a:buChar char="●"/>
            </a:pPr>
            <a:r>
              <a:rPr lang="en"/>
              <a:t>Server rendering</a:t>
            </a:r>
          </a:p>
          <a:p>
            <a:pPr indent="-317500" lvl="1" marL="914400" rtl="0">
              <a:spcBef>
                <a:spcPts val="0"/>
              </a:spcBef>
              <a:buClr>
                <a:schemeClr val="dk1"/>
              </a:buClr>
              <a:buSzPct val="43750"/>
              <a:buFont typeface="Arial"/>
              <a:buChar char="●"/>
            </a:pPr>
            <a:r>
              <a:rPr lang="en"/>
              <a:t>AJAX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914400" y="457200"/>
            <a:ext cx="8077199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Typical Server Interaction, 2010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959750"/>
            <a:ext cx="6492725" cy="486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914400" y="457200"/>
            <a:ext cx="8077199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Background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914400" y="1451371"/>
            <a:ext cx="8077199" cy="2663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43750"/>
              <a:buFont typeface="Arial"/>
              <a:buChar char="●"/>
            </a:pPr>
            <a:r>
              <a:rPr lang="en"/>
              <a:t>Transporting data to clients</a:t>
            </a:r>
          </a:p>
          <a:p>
            <a:pPr indent="-317500" lvl="1" marL="914400" rtl="0">
              <a:spcBef>
                <a:spcPts val="0"/>
              </a:spcBef>
              <a:buClr>
                <a:schemeClr val="dk1"/>
              </a:buClr>
              <a:buSzPct val="43750"/>
              <a:buFont typeface="Arial"/>
              <a:buChar char="●"/>
            </a:pPr>
            <a:r>
              <a:rPr lang="en"/>
              <a:t>Server rendering</a:t>
            </a:r>
          </a:p>
          <a:p>
            <a:pPr indent="-317500" lvl="1" marL="914400" rtl="0">
              <a:spcBef>
                <a:spcPts val="0"/>
              </a:spcBef>
              <a:buClr>
                <a:schemeClr val="dk1"/>
              </a:buClr>
              <a:buSzPct val="43750"/>
              <a:buFont typeface="Arial"/>
              <a:buChar char="●"/>
            </a:pPr>
            <a:r>
              <a:rPr lang="en"/>
              <a:t>AJAX</a:t>
            </a:r>
          </a:p>
          <a:p>
            <a:pPr indent="-317500" lvl="1" marL="914400" rtl="0">
              <a:spcBef>
                <a:spcPts val="0"/>
              </a:spcBef>
              <a:buClr>
                <a:schemeClr val="dk1"/>
              </a:buClr>
              <a:buSzPct val="43750"/>
              <a:buFont typeface="Arial"/>
              <a:buChar char="●"/>
            </a:pPr>
            <a:r>
              <a:rPr lang="en"/>
              <a:t>WebSockets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914400" y="457200"/>
            <a:ext cx="8077199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Typical Server Interaction, 2015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959750"/>
            <a:ext cx="6494200" cy="487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914400" y="457200"/>
            <a:ext cx="8077199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914400" y="1451371"/>
            <a:ext cx="8077199" cy="2663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Maybe we can improve on AJAX!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43750"/>
              <a:buFont typeface="Arial"/>
              <a:buChar char="●"/>
            </a:pPr>
            <a:r>
              <a:rPr lang="en"/>
              <a:t>Reduce request gap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43750"/>
              <a:buFont typeface="Arial"/>
              <a:buChar char="●"/>
            </a:pPr>
            <a:r>
              <a:rPr lang="en"/>
              <a:t>Reduce request latency</a:t>
            </a:r>
          </a:p>
          <a:p>
            <a:pPr indent="-317500" lvl="0" marL="457200">
              <a:spcBef>
                <a:spcPts val="0"/>
              </a:spcBef>
              <a:buClr>
                <a:schemeClr val="dk1"/>
              </a:buClr>
              <a:buSzPct val="43750"/>
              <a:buFont typeface="Arial"/>
              <a:buChar char="●"/>
            </a:pPr>
            <a:r>
              <a:rPr lang="en"/>
              <a:t>Utilize Cornerstone for convenient experimentation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914400" y="457200"/>
            <a:ext cx="8077199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876800" y="1451375"/>
            <a:ext cx="4200900" cy="2663399"/>
          </a:xfrm>
          <a:prstGeom prst="rect">
            <a:avLst/>
          </a:prstGeom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marL="0" rtl="0">
              <a:spcBef>
                <a:spcPts val="0"/>
              </a:spcBef>
              <a:buNone/>
            </a:pPr>
            <a:r>
              <a:rPr lang="en" sz="2400"/>
              <a:t>Thesis method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800"/>
              <a:t>Client makes endpoint request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800"/>
              <a:t>Server responds immediately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800"/>
              <a:t>Server fetches data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800"/>
              <a:t>Client loads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800"/>
              <a:t>Client receives data when ready</a:t>
            </a:r>
          </a:p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762000" y="1451375"/>
            <a:ext cx="4016399" cy="2663399"/>
          </a:xfrm>
          <a:prstGeom prst="rect">
            <a:avLst/>
          </a:prstGeom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marL="0" rtl="0">
              <a:spcBef>
                <a:spcPts val="0"/>
              </a:spcBef>
              <a:buNone/>
            </a:pPr>
            <a:r>
              <a:rPr lang="en" sz="2400"/>
              <a:t>AJAX method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800"/>
              <a:t>Client makes endpoint request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800"/>
              <a:t>Server responds immediately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800"/>
              <a:t>Client loads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800"/>
              <a:t>Client fetches data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800"/>
              <a:t>Client receives data when ready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