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41"/>
  </p:notesMasterIdLst>
  <p:handoutMasterIdLst>
    <p:handoutMasterId r:id="rId42"/>
  </p:handoutMasterIdLst>
  <p:sldIdLst>
    <p:sldId id="598" r:id="rId2"/>
    <p:sldId id="606" r:id="rId3"/>
    <p:sldId id="574" r:id="rId4"/>
    <p:sldId id="575" r:id="rId5"/>
    <p:sldId id="564" r:id="rId6"/>
    <p:sldId id="599" r:id="rId7"/>
    <p:sldId id="566" r:id="rId8"/>
    <p:sldId id="567" r:id="rId9"/>
    <p:sldId id="568" r:id="rId10"/>
    <p:sldId id="569" r:id="rId11"/>
    <p:sldId id="576" r:id="rId12"/>
    <p:sldId id="570" r:id="rId13"/>
    <p:sldId id="577" r:id="rId14"/>
    <p:sldId id="578" r:id="rId15"/>
    <p:sldId id="579" r:id="rId16"/>
    <p:sldId id="571" r:id="rId17"/>
    <p:sldId id="600" r:id="rId18"/>
    <p:sldId id="573" r:id="rId19"/>
    <p:sldId id="592" r:id="rId20"/>
    <p:sldId id="601" r:id="rId21"/>
    <p:sldId id="580" r:id="rId22"/>
    <p:sldId id="602" r:id="rId23"/>
    <p:sldId id="603" r:id="rId24"/>
    <p:sldId id="604" r:id="rId25"/>
    <p:sldId id="583" r:id="rId26"/>
    <p:sldId id="582" r:id="rId27"/>
    <p:sldId id="597" r:id="rId28"/>
    <p:sldId id="593" r:id="rId29"/>
    <p:sldId id="588" r:id="rId30"/>
    <p:sldId id="589" r:id="rId31"/>
    <p:sldId id="587" r:id="rId32"/>
    <p:sldId id="595" r:id="rId33"/>
    <p:sldId id="594" r:id="rId34"/>
    <p:sldId id="581" r:id="rId35"/>
    <p:sldId id="596" r:id="rId36"/>
    <p:sldId id="590" r:id="rId37"/>
    <p:sldId id="584" r:id="rId38"/>
    <p:sldId id="585" r:id="rId39"/>
    <p:sldId id="605" r:id="rId40"/>
  </p:sldIdLst>
  <p:sldSz cx="12195175" cy="6859588"/>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6698" autoAdjust="0"/>
  </p:normalViewPr>
  <p:slideViewPr>
    <p:cSldViewPr snapToGrid="0" showGuides="1">
      <p:cViewPr varScale="1">
        <p:scale>
          <a:sx n="88" d="100"/>
          <a:sy n="88" d="100"/>
        </p:scale>
        <p:origin x="1446" y="78"/>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1" d="100"/>
          <a:sy n="81" d="100"/>
        </p:scale>
        <p:origin x="3996" y="9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immediately saw that the woman’s hair is dark, that she is angry and that she is most likely about to say something.  In fact, you cannot avoid having those impressions.</a:t>
            </a:r>
          </a:p>
        </p:txBody>
      </p:sp>
      <p:sp>
        <p:nvSpPr>
          <p:cNvPr id="4" name="Slide Number Placeholder 3"/>
          <p:cNvSpPr>
            <a:spLocks noGrp="1"/>
          </p:cNvSpPr>
          <p:nvPr>
            <p:ph type="sldNum" sz="quarter" idx="10"/>
          </p:nvPr>
        </p:nvSpPr>
        <p:spPr/>
        <p:txBody>
          <a:bodyPr/>
          <a:lstStyle/>
          <a:p>
            <a:fld id="{5CCB3F46-17E0-4C6A-BACC-590358C8B148}" type="slidenum">
              <a:rPr lang="en-US" smtClean="0"/>
              <a:t>3</a:t>
            </a:fld>
            <a:endParaRPr lang="en-US"/>
          </a:p>
        </p:txBody>
      </p:sp>
    </p:spTree>
    <p:extLst>
      <p:ext uri="{BB962C8B-B14F-4D97-AF65-F5344CB8AC3E}">
        <p14:creationId xmlns:p14="http://schemas.microsoft.com/office/powerpoint/2010/main" val="273774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They’ll stop walking</a:t>
            </a:r>
          </a:p>
        </p:txBody>
      </p:sp>
      <p:sp>
        <p:nvSpPr>
          <p:cNvPr id="4" name="Slide Number Placeholder 3"/>
          <p:cNvSpPr>
            <a:spLocks noGrp="1"/>
          </p:cNvSpPr>
          <p:nvPr>
            <p:ph type="sldNum" sz="quarter" idx="10"/>
          </p:nvPr>
        </p:nvSpPr>
        <p:spPr/>
        <p:txBody>
          <a:bodyPr/>
          <a:lstStyle/>
          <a:p>
            <a:fld id="{5CCB3F46-17E0-4C6A-BACC-590358C8B148}" type="slidenum">
              <a:rPr lang="en-US" smtClean="0"/>
              <a:t>13</a:t>
            </a:fld>
            <a:endParaRPr lang="en-US"/>
          </a:p>
        </p:txBody>
      </p:sp>
    </p:spTree>
    <p:extLst>
      <p:ext uri="{BB962C8B-B14F-4D97-AF65-F5344CB8AC3E}">
        <p14:creationId xmlns:p14="http://schemas.microsoft.com/office/powerpoint/2010/main" val="21071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beating a rhythm.  Show the numbers and read the four digits aloud.  Wait for two beats, then report a string in which each of the original digits is incremented by 3.</a:t>
            </a:r>
          </a:p>
          <a:p>
            <a:endParaRPr lang="en-US" dirty="0"/>
          </a:p>
          <a:p>
            <a:r>
              <a:rPr lang="en-US" dirty="0"/>
              <a:t>This maxes out system 2</a:t>
            </a:r>
          </a:p>
        </p:txBody>
      </p:sp>
      <p:sp>
        <p:nvSpPr>
          <p:cNvPr id="4" name="Slide Number Placeholder 3"/>
          <p:cNvSpPr>
            <a:spLocks noGrp="1"/>
          </p:cNvSpPr>
          <p:nvPr>
            <p:ph type="sldNum" sz="quarter" idx="10"/>
          </p:nvPr>
        </p:nvSpPr>
        <p:spPr/>
        <p:txBody>
          <a:bodyPr/>
          <a:lstStyle/>
          <a:p>
            <a:fld id="{5CCB3F46-17E0-4C6A-BACC-590358C8B148}" type="slidenum">
              <a:rPr lang="en-US" smtClean="0"/>
              <a:t>14</a:t>
            </a:fld>
            <a:endParaRPr lang="en-US"/>
          </a:p>
        </p:txBody>
      </p:sp>
    </p:spTree>
    <p:extLst>
      <p:ext uri="{BB962C8B-B14F-4D97-AF65-F5344CB8AC3E}">
        <p14:creationId xmlns:p14="http://schemas.microsoft.com/office/powerpoint/2010/main" val="37012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CB3F46-17E0-4C6A-BACC-590358C8B148}" type="slidenum">
              <a:rPr lang="en-US" smtClean="0"/>
              <a:t>15</a:t>
            </a:fld>
            <a:endParaRPr lang="en-US"/>
          </a:p>
        </p:txBody>
      </p:sp>
    </p:spTree>
    <p:extLst>
      <p:ext uri="{BB962C8B-B14F-4D97-AF65-F5344CB8AC3E}">
        <p14:creationId xmlns:p14="http://schemas.microsoft.com/office/powerpoint/2010/main" val="218413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15500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CCB3F46-17E0-4C6A-BACC-590358C8B148}" type="slidenum">
              <a:rPr lang="en-US" smtClean="0"/>
              <a:t>18</a:t>
            </a:fld>
            <a:endParaRPr lang="en-US"/>
          </a:p>
        </p:txBody>
      </p:sp>
    </p:spTree>
    <p:extLst>
      <p:ext uri="{BB962C8B-B14F-4D97-AF65-F5344CB8AC3E}">
        <p14:creationId xmlns:p14="http://schemas.microsoft.com/office/powerpoint/2010/main" val="252808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see a random name and a few days later see the name in a list of other names you will think that it is a celebrity because it’s name you are familiar with</a:t>
            </a:r>
          </a:p>
          <a:p>
            <a:endParaRPr lang="en-US" dirty="0"/>
          </a:p>
          <a:p>
            <a:r>
              <a:rPr lang="en-US" dirty="0"/>
              <a:t>Repeated phrases are more easily believed, a fact used by marketers, politicians and dictators.  It doesn’t even have to be the entire phrase</a:t>
            </a:r>
          </a:p>
          <a:p>
            <a:r>
              <a:rPr lang="en-US" dirty="0"/>
              <a:t>    </a:t>
            </a:r>
          </a:p>
          <a:p>
            <a:r>
              <a:rPr lang="en-US" dirty="0"/>
              <a:t>	Exposure to “the body temperature of a chicken”  makes people more likely to believe “the body temperature of a chicken is 144”</a:t>
            </a:r>
          </a:p>
          <a:p>
            <a:endParaRPr lang="en-US" dirty="0"/>
          </a:p>
          <a:p>
            <a:r>
              <a:rPr lang="en-US" dirty="0"/>
              <a:t>	Turkish words in a student newspaper.  Which ones mean something good and which ones are bad. Familiarity evokes ease and </a:t>
            </a:r>
            <a:r>
              <a:rPr lang="en-US" b="1" dirty="0"/>
              <a:t>pleasure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42281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549241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11167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affordance is defined by the </a:t>
            </a:r>
            <a:r>
              <a:rPr lang="en-US" i="1" dirty="0"/>
              <a:t>relationship </a:t>
            </a:r>
            <a:r>
              <a:rPr lang="en-US" dirty="0"/>
              <a:t>between the person and the app or object and is not an inherent property of the app or object.  For example, the affordances of an app for a person who is visually impaired are different than for other people.</a:t>
            </a:r>
            <a:endParaRPr lang="en-US" i="1"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581076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235768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not read the word.  It’s impossible.</a:t>
            </a:r>
          </a:p>
        </p:txBody>
      </p:sp>
      <p:sp>
        <p:nvSpPr>
          <p:cNvPr id="4" name="Slide Number Placeholder 3"/>
          <p:cNvSpPr>
            <a:spLocks noGrp="1"/>
          </p:cNvSpPr>
          <p:nvPr>
            <p:ph type="sldNum" sz="quarter" idx="10"/>
          </p:nvPr>
        </p:nvSpPr>
        <p:spPr/>
        <p:txBody>
          <a:bodyPr/>
          <a:lstStyle/>
          <a:p>
            <a:fld id="{5CCB3F46-17E0-4C6A-BACC-590358C8B148}" type="slidenum">
              <a:rPr lang="en-US" smtClean="0"/>
              <a:t>4</a:t>
            </a:fld>
            <a:endParaRPr lang="en-US"/>
          </a:p>
        </p:txBody>
      </p:sp>
    </p:spTree>
    <p:extLst>
      <p:ext uri="{BB962C8B-B14F-4D97-AF65-F5344CB8AC3E}">
        <p14:creationId xmlns:p14="http://schemas.microsoft.com/office/powerpoint/2010/main" val="3495460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2077324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876056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2339431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782563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593114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293867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saw immediately that this is a multiplication problem and had a rough idea of the range of possible results.</a:t>
            </a:r>
          </a:p>
          <a:p>
            <a:endParaRPr lang="en-US" dirty="0"/>
          </a:p>
          <a:p>
            <a:r>
              <a:rPr lang="en-US" dirty="0"/>
              <a:t>However, the precise solution did not come to mind.  Do the calculation in your mind.  It’s difficult to hold intermediate results in your mind while thinking about and performing the next step.  It’s deliberate, effortful and orderly.</a:t>
            </a:r>
          </a:p>
          <a:p>
            <a:endParaRPr lang="en-US" dirty="0"/>
          </a:p>
          <a:p>
            <a:r>
              <a:rPr lang="en-US" dirty="0"/>
              <a:t>Not just your mind is working:  your body tenses, you blood pressure rises, heart rate increases and your pupil dilate.</a:t>
            </a:r>
          </a:p>
        </p:txBody>
      </p:sp>
      <p:sp>
        <p:nvSpPr>
          <p:cNvPr id="4" name="Slide Number Placeholder 3"/>
          <p:cNvSpPr>
            <a:spLocks noGrp="1"/>
          </p:cNvSpPr>
          <p:nvPr>
            <p:ph type="sldNum" sz="quarter" idx="10"/>
          </p:nvPr>
        </p:nvSpPr>
        <p:spPr/>
        <p:txBody>
          <a:bodyPr/>
          <a:lstStyle/>
          <a:p>
            <a:fld id="{5CCB3F46-17E0-4C6A-BACC-590358C8B148}" type="slidenum">
              <a:rPr lang="en-US" smtClean="0"/>
              <a:t>5</a:t>
            </a:fld>
            <a:endParaRPr lang="en-US"/>
          </a:p>
        </p:txBody>
      </p:sp>
    </p:spTree>
    <p:extLst>
      <p:ext uri="{BB962C8B-B14F-4D97-AF65-F5344CB8AC3E}">
        <p14:creationId xmlns:p14="http://schemas.microsoft.com/office/powerpoint/2010/main" val="424819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CB3F46-17E0-4C6A-BACC-590358C8B148}" type="slidenum">
              <a:rPr lang="en-US" smtClean="0"/>
              <a:t>7</a:t>
            </a:fld>
            <a:endParaRPr lang="en-US"/>
          </a:p>
        </p:txBody>
      </p:sp>
    </p:spTree>
    <p:extLst>
      <p:ext uri="{BB962C8B-B14F-4D97-AF65-F5344CB8AC3E}">
        <p14:creationId xmlns:p14="http://schemas.microsoft.com/office/powerpoint/2010/main" val="377959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2988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62487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have seen this illusion before so you know that the lines are the same length but you cannot avoid the immediate impression that the lower line is longer because system 1 in incapable of seeing the lines that way.</a:t>
            </a:r>
          </a:p>
        </p:txBody>
      </p:sp>
      <p:sp>
        <p:nvSpPr>
          <p:cNvPr id="4" name="Slide Number Placeholder 3"/>
          <p:cNvSpPr>
            <a:spLocks noGrp="1"/>
          </p:cNvSpPr>
          <p:nvPr>
            <p:ph type="sldNum" sz="quarter" idx="10"/>
          </p:nvPr>
        </p:nvSpPr>
        <p:spPr/>
        <p:txBody>
          <a:bodyPr/>
          <a:lstStyle/>
          <a:p>
            <a:fld id="{5CCB3F46-17E0-4C6A-BACC-590358C8B148}" type="slidenum">
              <a:rPr lang="en-US" smtClean="0"/>
              <a:t>10</a:t>
            </a:fld>
            <a:endParaRPr lang="en-US"/>
          </a:p>
        </p:txBody>
      </p:sp>
    </p:spTree>
    <p:extLst>
      <p:ext uri="{BB962C8B-B14F-4D97-AF65-F5344CB8AC3E}">
        <p14:creationId xmlns:p14="http://schemas.microsoft.com/office/powerpoint/2010/main" val="25804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CB3F46-17E0-4C6A-BACC-590358C8B148}" type="slidenum">
              <a:rPr lang="en-US" smtClean="0"/>
              <a:t>11</a:t>
            </a:fld>
            <a:endParaRPr lang="en-US"/>
          </a:p>
        </p:txBody>
      </p:sp>
    </p:spTree>
    <p:extLst>
      <p:ext uri="{BB962C8B-B14F-4D97-AF65-F5344CB8AC3E}">
        <p14:creationId xmlns:p14="http://schemas.microsoft.com/office/powerpoint/2010/main" val="400245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Chocolate cake vs fruit experiment</a:t>
            </a:r>
          </a:p>
          <a:p>
            <a:endParaRPr lang="en-US" dirty="0"/>
          </a:p>
          <a:p>
            <a:r>
              <a:rPr lang="en-US" dirty="0"/>
              <a:t>Willpower as an exhaustible resource</a:t>
            </a:r>
          </a:p>
        </p:txBody>
      </p:sp>
      <p:sp>
        <p:nvSpPr>
          <p:cNvPr id="4" name="Slide Number Placeholder 3"/>
          <p:cNvSpPr>
            <a:spLocks noGrp="1"/>
          </p:cNvSpPr>
          <p:nvPr>
            <p:ph type="sldNum" sz="quarter" idx="10"/>
          </p:nvPr>
        </p:nvSpPr>
        <p:spPr/>
        <p:txBody>
          <a:bodyPr/>
          <a:lstStyle/>
          <a:p>
            <a:fld id="{5CCB3F46-17E0-4C6A-BACC-590358C8B148}" type="slidenum">
              <a:rPr lang="en-US" smtClean="0"/>
              <a:t>12</a:t>
            </a:fld>
            <a:endParaRPr lang="en-US"/>
          </a:p>
        </p:txBody>
      </p:sp>
    </p:spTree>
    <p:extLst>
      <p:ext uri="{BB962C8B-B14F-4D97-AF65-F5344CB8AC3E}">
        <p14:creationId xmlns:p14="http://schemas.microsoft.com/office/powerpoint/2010/main" val="243741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F7FC-8525-429D-B155-1E7ABD4903DD}"/>
              </a:ext>
            </a:extLst>
          </p:cNvPr>
          <p:cNvSpPr>
            <a:spLocks noGrp="1"/>
          </p:cNvSpPr>
          <p:nvPr>
            <p:ph type="ctrTitle"/>
          </p:nvPr>
        </p:nvSpPr>
        <p:spPr>
          <a:xfrm>
            <a:off x="1524397" y="1122623"/>
            <a:ext cx="9146381" cy="2388153"/>
          </a:xfrm>
        </p:spPr>
        <p:txBody>
          <a:bodyPr anchor="b"/>
          <a:lstStyle>
            <a:lvl1pPr algn="ctr">
              <a:defRPr sz="6001"/>
            </a:lvl1pPr>
          </a:lstStyle>
          <a:p>
            <a:r>
              <a:rPr lang="en-US"/>
              <a:t>Click to edit Master title style</a:t>
            </a:r>
          </a:p>
        </p:txBody>
      </p:sp>
      <p:sp>
        <p:nvSpPr>
          <p:cNvPr id="3" name="Subtitle 2">
            <a:extLst>
              <a:ext uri="{FF2B5EF4-FFF2-40B4-BE49-F238E27FC236}">
                <a16:creationId xmlns:a16="http://schemas.microsoft.com/office/drawing/2014/main" id="{BECA850B-5790-4A36-9041-B650985EA335}"/>
              </a:ext>
            </a:extLst>
          </p:cNvPr>
          <p:cNvSpPr>
            <a:spLocks noGrp="1"/>
          </p:cNvSpPr>
          <p:nvPr>
            <p:ph type="subTitle" idx="1"/>
          </p:nvPr>
        </p:nvSpPr>
        <p:spPr>
          <a:xfrm>
            <a:off x="1524397" y="3602872"/>
            <a:ext cx="9146381" cy="1656145"/>
          </a:xfr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6825B-1A5E-4FF3-8F65-440DE5CD4152}"/>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a:extLst>
              <a:ext uri="{FF2B5EF4-FFF2-40B4-BE49-F238E27FC236}">
                <a16:creationId xmlns:a16="http://schemas.microsoft.com/office/drawing/2014/main" id="{54A1635F-109E-4609-9D01-4E00394AA8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518942-12D3-456B-B80C-3B03173A575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9817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F051-B7A0-4549-8C3F-6AECA7578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43C54-7667-4A34-A094-B6AAC4BB2A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6E6D4-E4FD-41FD-B894-9FA03E604452}"/>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a:extLst>
              <a:ext uri="{FF2B5EF4-FFF2-40B4-BE49-F238E27FC236}">
                <a16:creationId xmlns:a16="http://schemas.microsoft.com/office/drawing/2014/main" id="{31BB7DEE-AA0C-446A-BA49-5A0C3260D9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C9C314-6DD3-44D6-A8DB-17DD3DFC537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86449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F1EE9-072D-4855-A135-CDE15F438F5F}"/>
              </a:ext>
            </a:extLst>
          </p:cNvPr>
          <p:cNvSpPr>
            <a:spLocks noGrp="1"/>
          </p:cNvSpPr>
          <p:nvPr>
            <p:ph type="title" orient="vert"/>
          </p:nvPr>
        </p:nvSpPr>
        <p:spPr>
          <a:xfrm>
            <a:off x="8727172" y="365209"/>
            <a:ext cx="2629585" cy="58131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6F59A-829F-4BDA-AC02-95AF35D191C6}"/>
              </a:ext>
            </a:extLst>
          </p:cNvPr>
          <p:cNvSpPr>
            <a:spLocks noGrp="1"/>
          </p:cNvSpPr>
          <p:nvPr>
            <p:ph type="body" orient="vert" idx="1"/>
          </p:nvPr>
        </p:nvSpPr>
        <p:spPr>
          <a:xfrm>
            <a:off x="838418" y="365209"/>
            <a:ext cx="7736314" cy="581318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1BE93-656F-4A49-B7C4-40135EE8674B}"/>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a:extLst>
              <a:ext uri="{FF2B5EF4-FFF2-40B4-BE49-F238E27FC236}">
                <a16:creationId xmlns:a16="http://schemas.microsoft.com/office/drawing/2014/main" id="{2EAC833C-EC95-4543-8612-12E15DCEF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9F07DC-EAF8-45B3-9774-31A3DD71B6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0438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extLst>
      <p:ext uri="{BB962C8B-B14F-4D97-AF65-F5344CB8AC3E}">
        <p14:creationId xmlns:p14="http://schemas.microsoft.com/office/powerpoint/2010/main" val="221117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A903-FC91-4E6F-947C-83D4A94F6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A3C94-4612-4D84-92E5-EF0BAB3DF6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3D4AA-9D09-4966-A854-228D903A6CB6}"/>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a:extLst>
              <a:ext uri="{FF2B5EF4-FFF2-40B4-BE49-F238E27FC236}">
                <a16:creationId xmlns:a16="http://schemas.microsoft.com/office/drawing/2014/main" id="{57A1F936-0CC8-42AC-9D23-6670BAC145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6FA1A1-3D7D-413F-A55A-CC060DC5B4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094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6FCC-8FEE-4D54-B0DA-06D41B3A21CE}"/>
              </a:ext>
            </a:extLst>
          </p:cNvPr>
          <p:cNvSpPr>
            <a:spLocks noGrp="1"/>
          </p:cNvSpPr>
          <p:nvPr>
            <p:ph type="title"/>
          </p:nvPr>
        </p:nvSpPr>
        <p:spPr>
          <a:xfrm>
            <a:off x="832067" y="1710134"/>
            <a:ext cx="10518338" cy="2853398"/>
          </a:xfrm>
        </p:spPr>
        <p:txBody>
          <a:bodyPr anchor="b"/>
          <a:lstStyle>
            <a:lvl1pPr>
              <a:defRPr sz="6001"/>
            </a:lvl1pPr>
          </a:lstStyle>
          <a:p>
            <a:r>
              <a:rPr lang="en-US"/>
              <a:t>Click to edit Master title style</a:t>
            </a:r>
          </a:p>
        </p:txBody>
      </p:sp>
      <p:sp>
        <p:nvSpPr>
          <p:cNvPr id="3" name="Text Placeholder 2">
            <a:extLst>
              <a:ext uri="{FF2B5EF4-FFF2-40B4-BE49-F238E27FC236}">
                <a16:creationId xmlns:a16="http://schemas.microsoft.com/office/drawing/2014/main" id="{EAA3DF28-B745-4AD8-BC81-74CCCA8A1546}"/>
              </a:ext>
            </a:extLst>
          </p:cNvPr>
          <p:cNvSpPr>
            <a:spLocks noGrp="1"/>
          </p:cNvSpPr>
          <p:nvPr>
            <p:ph type="body" idx="1"/>
          </p:nvPr>
        </p:nvSpPr>
        <p:spPr>
          <a:xfrm>
            <a:off x="832067" y="4590526"/>
            <a:ext cx="10518338" cy="1500534"/>
          </a:xfrm>
        </p:spPr>
        <p:txBody>
          <a:bodyPr/>
          <a:lstStyle>
            <a:lvl1pPr marL="0" indent="0">
              <a:buNone/>
              <a:defRPr sz="2400">
                <a:solidFill>
                  <a:schemeClr val="tx1">
                    <a:tint val="75000"/>
                  </a:schemeClr>
                </a:solidFill>
              </a:defRPr>
            </a:lvl1pPr>
            <a:lvl2pPr marL="457291" indent="0">
              <a:buNone/>
              <a:defRPr sz="2000">
                <a:solidFill>
                  <a:schemeClr val="tx1">
                    <a:tint val="75000"/>
                  </a:schemeClr>
                </a:solidFill>
              </a:defRPr>
            </a:lvl2pPr>
            <a:lvl3pPr marL="914583" indent="0">
              <a:buNone/>
              <a:defRPr sz="1800">
                <a:solidFill>
                  <a:schemeClr val="tx1">
                    <a:tint val="75000"/>
                  </a:schemeClr>
                </a:solidFill>
              </a:defRPr>
            </a:lvl3pPr>
            <a:lvl4pPr marL="1371874" indent="0">
              <a:buNone/>
              <a:defRPr sz="1600">
                <a:solidFill>
                  <a:schemeClr val="tx1">
                    <a:tint val="75000"/>
                  </a:schemeClr>
                </a:solidFill>
              </a:defRPr>
            </a:lvl4pPr>
            <a:lvl5pPr marL="1829166" indent="0">
              <a:buNone/>
              <a:defRPr sz="1600">
                <a:solidFill>
                  <a:schemeClr val="tx1">
                    <a:tint val="75000"/>
                  </a:schemeClr>
                </a:solidFill>
              </a:defRPr>
            </a:lvl5pPr>
            <a:lvl6pPr marL="2286457" indent="0">
              <a:buNone/>
              <a:defRPr sz="1600">
                <a:solidFill>
                  <a:schemeClr val="tx1">
                    <a:tint val="75000"/>
                  </a:schemeClr>
                </a:solidFill>
              </a:defRPr>
            </a:lvl6pPr>
            <a:lvl7pPr marL="2743749" indent="0">
              <a:buNone/>
              <a:defRPr sz="1600">
                <a:solidFill>
                  <a:schemeClr val="tx1">
                    <a:tint val="75000"/>
                  </a:schemeClr>
                </a:solidFill>
              </a:defRPr>
            </a:lvl7pPr>
            <a:lvl8pPr marL="3201040" indent="0">
              <a:buNone/>
              <a:defRPr sz="1600">
                <a:solidFill>
                  <a:schemeClr val="tx1">
                    <a:tint val="75000"/>
                  </a:schemeClr>
                </a:solidFill>
              </a:defRPr>
            </a:lvl8pPr>
            <a:lvl9pPr marL="3658332"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4F25F4-A299-49CB-ACCE-A6F9BA828731}"/>
              </a:ext>
            </a:extLst>
          </p:cNvPr>
          <p:cNvSpPr>
            <a:spLocks noGrp="1"/>
          </p:cNvSpPr>
          <p:nvPr>
            <p:ph type="dt" sz="half" idx="10"/>
          </p:nvPr>
        </p:nvSpPr>
        <p:spPr/>
        <p:txBody>
          <a:bodyPr/>
          <a:lstStyle/>
          <a:p>
            <a:fld id="{A6FFDC2C-F7EA-406B-9023-F3B7B55FC13B}" type="datetimeFigureOut">
              <a:rPr lang="en-US" smtClean="0"/>
              <a:t>11/1/2018</a:t>
            </a:fld>
            <a:endParaRPr lang="en-US"/>
          </a:p>
        </p:txBody>
      </p:sp>
      <p:sp>
        <p:nvSpPr>
          <p:cNvPr id="5" name="Footer Placeholder 4">
            <a:extLst>
              <a:ext uri="{FF2B5EF4-FFF2-40B4-BE49-F238E27FC236}">
                <a16:creationId xmlns:a16="http://schemas.microsoft.com/office/drawing/2014/main" id="{6BDE12E1-C52F-4D79-9AB5-8FDBCB12C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C9AF2-B96D-48E5-A369-B817310485F3}"/>
              </a:ext>
            </a:extLst>
          </p:cNvPr>
          <p:cNvSpPr>
            <a:spLocks noGrp="1"/>
          </p:cNvSpPr>
          <p:nvPr>
            <p:ph type="sldNum" sz="quarter" idx="12"/>
          </p:nvPr>
        </p:nvSpPr>
        <p:spPr/>
        <p:txBody>
          <a:bodyPr/>
          <a:lstStyle/>
          <a:p>
            <a:fld id="{EBA85B88-C2CD-4D32-A1AF-84D05B959CE0}" type="slidenum">
              <a:rPr lang="en-US" smtClean="0"/>
              <a:t>‹#›</a:t>
            </a:fld>
            <a:endParaRPr lang="en-US"/>
          </a:p>
        </p:txBody>
      </p:sp>
    </p:spTree>
    <p:extLst>
      <p:ext uri="{BB962C8B-B14F-4D97-AF65-F5344CB8AC3E}">
        <p14:creationId xmlns:p14="http://schemas.microsoft.com/office/powerpoint/2010/main" val="335829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DCBC-F67A-4A0E-A53B-685DB0897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9AD62-4F3A-4544-8A9F-C778C3904173}"/>
              </a:ext>
            </a:extLst>
          </p:cNvPr>
          <p:cNvSpPr>
            <a:spLocks noGrp="1"/>
          </p:cNvSpPr>
          <p:nvPr>
            <p:ph sz="half" idx="1"/>
          </p:nvPr>
        </p:nvSpPr>
        <p:spPr>
          <a:xfrm>
            <a:off x="838418" y="1826048"/>
            <a:ext cx="5182949"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46A1A9-535B-4ACC-8256-386520F76D20}"/>
              </a:ext>
            </a:extLst>
          </p:cNvPr>
          <p:cNvSpPr>
            <a:spLocks noGrp="1"/>
          </p:cNvSpPr>
          <p:nvPr>
            <p:ph sz="half" idx="2"/>
          </p:nvPr>
        </p:nvSpPr>
        <p:spPr>
          <a:xfrm>
            <a:off x="6173808" y="1826048"/>
            <a:ext cx="5182949"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02CE4-7BC2-4204-B8B6-98915D39CBAD}"/>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a:extLst>
              <a:ext uri="{FF2B5EF4-FFF2-40B4-BE49-F238E27FC236}">
                <a16:creationId xmlns:a16="http://schemas.microsoft.com/office/drawing/2014/main" id="{239F8B5A-CD4D-495C-A119-ABEEDB035A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DBD4A9-7B3F-4CEC-B409-88E67FC349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3891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8CC6-65FD-4D59-81C2-B48C452539B6}"/>
              </a:ext>
            </a:extLst>
          </p:cNvPr>
          <p:cNvSpPr>
            <a:spLocks noGrp="1"/>
          </p:cNvSpPr>
          <p:nvPr>
            <p:ph type="title"/>
          </p:nvPr>
        </p:nvSpPr>
        <p:spPr>
          <a:xfrm>
            <a:off x="840007" y="365210"/>
            <a:ext cx="10518338" cy="132587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ABD6F-C361-4816-A3DB-867BFA448A10}"/>
              </a:ext>
            </a:extLst>
          </p:cNvPr>
          <p:cNvSpPr>
            <a:spLocks noGrp="1"/>
          </p:cNvSpPr>
          <p:nvPr>
            <p:ph type="body" idx="1"/>
          </p:nvPr>
        </p:nvSpPr>
        <p:spPr>
          <a:xfrm>
            <a:off x="840007" y="1681552"/>
            <a:ext cx="5159130" cy="824103"/>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BCB5C8-7F9B-47C2-8932-F6D91977769E}"/>
              </a:ext>
            </a:extLst>
          </p:cNvPr>
          <p:cNvSpPr>
            <a:spLocks noGrp="1"/>
          </p:cNvSpPr>
          <p:nvPr>
            <p:ph sz="half" idx="2"/>
          </p:nvPr>
        </p:nvSpPr>
        <p:spPr>
          <a:xfrm>
            <a:off x="840007" y="2505655"/>
            <a:ext cx="5159130"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22324-9408-44A8-B4F8-691C6A632915}"/>
              </a:ext>
            </a:extLst>
          </p:cNvPr>
          <p:cNvSpPr>
            <a:spLocks noGrp="1"/>
          </p:cNvSpPr>
          <p:nvPr>
            <p:ph type="body" sz="quarter" idx="3"/>
          </p:nvPr>
        </p:nvSpPr>
        <p:spPr>
          <a:xfrm>
            <a:off x="6173807" y="1681552"/>
            <a:ext cx="5184538" cy="824103"/>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7E5DDB-1A71-4FE6-809F-92A259CF999F}"/>
              </a:ext>
            </a:extLst>
          </p:cNvPr>
          <p:cNvSpPr>
            <a:spLocks noGrp="1"/>
          </p:cNvSpPr>
          <p:nvPr>
            <p:ph sz="quarter" idx="4"/>
          </p:nvPr>
        </p:nvSpPr>
        <p:spPr>
          <a:xfrm>
            <a:off x="6173807" y="2505655"/>
            <a:ext cx="5184538"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75F33D-2FEC-4D79-8374-547CE9544FD0}"/>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8" name="Footer Placeholder 7">
            <a:extLst>
              <a:ext uri="{FF2B5EF4-FFF2-40B4-BE49-F238E27FC236}">
                <a16:creationId xmlns:a16="http://schemas.microsoft.com/office/drawing/2014/main" id="{2A44E650-DF49-48E6-931D-5C2F26F57F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9D2877C-56F9-4853-B101-F80CED60828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7933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E76D-71E3-44FD-A781-AC2DDEC03C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E935F9-B594-40DF-B9B9-65516CFBC909}"/>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4" name="Footer Placeholder 3">
            <a:extLst>
              <a:ext uri="{FF2B5EF4-FFF2-40B4-BE49-F238E27FC236}">
                <a16:creationId xmlns:a16="http://schemas.microsoft.com/office/drawing/2014/main" id="{7502E4BC-0CAE-4312-9D30-7B334D1E74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9A257ED-7333-4BDA-B3E3-B34EE4CB65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46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30DC7-32A4-408E-B5C5-B9BCECDFC9ED}"/>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3" name="Footer Placeholder 2">
            <a:extLst>
              <a:ext uri="{FF2B5EF4-FFF2-40B4-BE49-F238E27FC236}">
                <a16:creationId xmlns:a16="http://schemas.microsoft.com/office/drawing/2014/main" id="{78DEA245-340B-4269-8E7B-2287374297D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69C92F-42ED-4E68-B047-E4DD082D94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TextBox 4">
            <a:extLst>
              <a:ext uri="{FF2B5EF4-FFF2-40B4-BE49-F238E27FC236}">
                <a16:creationId xmlns:a16="http://schemas.microsoft.com/office/drawing/2014/main" id="{416DA85C-0FDF-43E1-B10B-6E4D30EBC055}"/>
              </a:ext>
            </a:extLst>
          </p:cNvPr>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6" name="TextBox 5">
            <a:extLst>
              <a:ext uri="{FF2B5EF4-FFF2-40B4-BE49-F238E27FC236}">
                <a16:creationId xmlns:a16="http://schemas.microsoft.com/office/drawing/2014/main" id="{0C334702-4D1E-448C-A589-EEC60B8E7696}"/>
              </a:ext>
            </a:extLst>
          </p:cNvPr>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extLst>
      <p:ext uri="{BB962C8B-B14F-4D97-AF65-F5344CB8AC3E}">
        <p14:creationId xmlns:p14="http://schemas.microsoft.com/office/powerpoint/2010/main" val="2384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137-6A0F-4C91-A29F-CDDFF0EFD3F0}"/>
              </a:ext>
            </a:extLst>
          </p:cNvPr>
          <p:cNvSpPr>
            <a:spLocks noGrp="1"/>
          </p:cNvSpPr>
          <p:nvPr>
            <p:ph type="title"/>
          </p:nvPr>
        </p:nvSpPr>
        <p:spPr>
          <a:xfrm>
            <a:off x="840007" y="457306"/>
            <a:ext cx="3933261" cy="1600571"/>
          </a:xfrm>
        </p:spPr>
        <p:txBody>
          <a:bodyPr anchor="b"/>
          <a:lstStyle>
            <a:lvl1pPr>
              <a:defRPr sz="3201"/>
            </a:lvl1pPr>
          </a:lstStyle>
          <a:p>
            <a:r>
              <a:rPr lang="en-US"/>
              <a:t>Click to edit Master title style</a:t>
            </a:r>
          </a:p>
        </p:txBody>
      </p:sp>
      <p:sp>
        <p:nvSpPr>
          <p:cNvPr id="3" name="Content Placeholder 2">
            <a:extLst>
              <a:ext uri="{FF2B5EF4-FFF2-40B4-BE49-F238E27FC236}">
                <a16:creationId xmlns:a16="http://schemas.microsoft.com/office/drawing/2014/main" id="{BF2A600D-1459-48A7-9C37-EB0A1E34CFF0}"/>
              </a:ext>
            </a:extLst>
          </p:cNvPr>
          <p:cNvSpPr>
            <a:spLocks noGrp="1"/>
          </p:cNvSpPr>
          <p:nvPr>
            <p:ph idx="1"/>
          </p:nvPr>
        </p:nvSpPr>
        <p:spPr>
          <a:xfrm>
            <a:off x="5184538" y="987654"/>
            <a:ext cx="6173807" cy="4874754"/>
          </a:xfrm>
        </p:spPr>
        <p:txBody>
          <a:bodyPr/>
          <a:lstStyle>
            <a:lvl1pPr>
              <a:defRPr sz="3201"/>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B38F9E-6D2A-4C76-BAC5-945392FB6697}"/>
              </a:ext>
            </a:extLst>
          </p:cNvPr>
          <p:cNvSpPr>
            <a:spLocks noGrp="1"/>
          </p:cNvSpPr>
          <p:nvPr>
            <p:ph type="body" sz="half" idx="2"/>
          </p:nvPr>
        </p:nvSpPr>
        <p:spPr>
          <a:xfrm>
            <a:off x="840007" y="2057876"/>
            <a:ext cx="3933261" cy="3812471"/>
          </a:xfrm>
        </p:spPr>
        <p:txBody>
          <a:bodyPr/>
          <a:lstStyle>
            <a:lvl1pPr marL="0" indent="0">
              <a:buNone/>
              <a:defRPr sz="1600"/>
            </a:lvl1pPr>
            <a:lvl2pPr marL="457291" indent="0">
              <a:buNone/>
              <a:defRPr sz="1400"/>
            </a:lvl2pPr>
            <a:lvl3pPr marL="914583" indent="0">
              <a:buNone/>
              <a:defRPr sz="1200"/>
            </a:lvl3pPr>
            <a:lvl4pPr marL="1371874" indent="0">
              <a:buNone/>
              <a:defRPr sz="1000"/>
            </a:lvl4pPr>
            <a:lvl5pPr marL="1829166" indent="0">
              <a:buNone/>
              <a:defRPr sz="1000"/>
            </a:lvl5pPr>
            <a:lvl6pPr marL="2286457" indent="0">
              <a:buNone/>
              <a:defRPr sz="1000"/>
            </a:lvl6pPr>
            <a:lvl7pPr marL="2743749" indent="0">
              <a:buNone/>
              <a:defRPr sz="1000"/>
            </a:lvl7pPr>
            <a:lvl8pPr marL="3201040" indent="0">
              <a:buNone/>
              <a:defRPr sz="1000"/>
            </a:lvl8pPr>
            <a:lvl9pPr marL="3658332"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FDFD8D-5720-4008-AED8-532CF769735B}"/>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a:extLst>
              <a:ext uri="{FF2B5EF4-FFF2-40B4-BE49-F238E27FC236}">
                <a16:creationId xmlns:a16="http://schemas.microsoft.com/office/drawing/2014/main" id="{98A8521D-3B90-4BDC-8BF2-DB7E2D167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1913BB-AE71-4EAF-B54A-40E2EB09575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660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4091-8690-4F74-8D31-08709078A0EB}"/>
              </a:ext>
            </a:extLst>
          </p:cNvPr>
          <p:cNvSpPr>
            <a:spLocks noGrp="1"/>
          </p:cNvSpPr>
          <p:nvPr>
            <p:ph type="title"/>
          </p:nvPr>
        </p:nvSpPr>
        <p:spPr>
          <a:xfrm>
            <a:off x="840007" y="457306"/>
            <a:ext cx="3933261" cy="1600571"/>
          </a:xfrm>
        </p:spPr>
        <p:txBody>
          <a:bodyPr anchor="b"/>
          <a:lstStyle>
            <a:lvl1pPr>
              <a:defRPr sz="3201"/>
            </a:lvl1pPr>
          </a:lstStyle>
          <a:p>
            <a:r>
              <a:rPr lang="en-US"/>
              <a:t>Click to edit Master title style</a:t>
            </a:r>
          </a:p>
        </p:txBody>
      </p:sp>
      <p:sp>
        <p:nvSpPr>
          <p:cNvPr id="3" name="Picture Placeholder 2">
            <a:extLst>
              <a:ext uri="{FF2B5EF4-FFF2-40B4-BE49-F238E27FC236}">
                <a16:creationId xmlns:a16="http://schemas.microsoft.com/office/drawing/2014/main" id="{4DE633CB-9A16-4EAB-AAB1-BBCF55534129}"/>
              </a:ext>
            </a:extLst>
          </p:cNvPr>
          <p:cNvSpPr>
            <a:spLocks noGrp="1"/>
          </p:cNvSpPr>
          <p:nvPr>
            <p:ph type="pic" idx="1"/>
          </p:nvPr>
        </p:nvSpPr>
        <p:spPr>
          <a:xfrm>
            <a:off x="5184538" y="987654"/>
            <a:ext cx="6173807" cy="4874754"/>
          </a:xfrm>
        </p:spPr>
        <p:txBody>
          <a:bodyPr/>
          <a:lstStyle>
            <a:lvl1pPr marL="0" indent="0">
              <a:buNone/>
              <a:defRPr sz="3201"/>
            </a:lvl1pPr>
            <a:lvl2pPr marL="457291" indent="0">
              <a:buNone/>
              <a:defRPr sz="2801"/>
            </a:lvl2pPr>
            <a:lvl3pPr marL="914583" indent="0">
              <a:buNone/>
              <a:defRPr sz="2400"/>
            </a:lvl3pPr>
            <a:lvl4pPr marL="1371874" indent="0">
              <a:buNone/>
              <a:defRPr sz="2000"/>
            </a:lvl4pPr>
            <a:lvl5pPr marL="1829166" indent="0">
              <a:buNone/>
              <a:defRPr sz="2000"/>
            </a:lvl5pPr>
            <a:lvl6pPr marL="2286457" indent="0">
              <a:buNone/>
              <a:defRPr sz="2000"/>
            </a:lvl6pPr>
            <a:lvl7pPr marL="2743749" indent="0">
              <a:buNone/>
              <a:defRPr sz="2000"/>
            </a:lvl7pPr>
            <a:lvl8pPr marL="3201040" indent="0">
              <a:buNone/>
              <a:defRPr sz="2000"/>
            </a:lvl8pPr>
            <a:lvl9pPr marL="3658332" indent="0">
              <a:buNone/>
              <a:defRPr sz="2000"/>
            </a:lvl9pPr>
          </a:lstStyle>
          <a:p>
            <a:endParaRPr lang="en-US"/>
          </a:p>
        </p:txBody>
      </p:sp>
      <p:sp>
        <p:nvSpPr>
          <p:cNvPr id="4" name="Text Placeholder 3">
            <a:extLst>
              <a:ext uri="{FF2B5EF4-FFF2-40B4-BE49-F238E27FC236}">
                <a16:creationId xmlns:a16="http://schemas.microsoft.com/office/drawing/2014/main" id="{3D9F60F9-24E6-40C6-B6C1-C56CFE3991CC}"/>
              </a:ext>
            </a:extLst>
          </p:cNvPr>
          <p:cNvSpPr>
            <a:spLocks noGrp="1"/>
          </p:cNvSpPr>
          <p:nvPr>
            <p:ph type="body" sz="half" idx="2"/>
          </p:nvPr>
        </p:nvSpPr>
        <p:spPr>
          <a:xfrm>
            <a:off x="840007" y="2057876"/>
            <a:ext cx="3933261" cy="3812471"/>
          </a:xfrm>
        </p:spPr>
        <p:txBody>
          <a:bodyPr/>
          <a:lstStyle>
            <a:lvl1pPr marL="0" indent="0">
              <a:buNone/>
              <a:defRPr sz="1600"/>
            </a:lvl1pPr>
            <a:lvl2pPr marL="457291" indent="0">
              <a:buNone/>
              <a:defRPr sz="1400"/>
            </a:lvl2pPr>
            <a:lvl3pPr marL="914583" indent="0">
              <a:buNone/>
              <a:defRPr sz="1200"/>
            </a:lvl3pPr>
            <a:lvl4pPr marL="1371874" indent="0">
              <a:buNone/>
              <a:defRPr sz="1000"/>
            </a:lvl4pPr>
            <a:lvl5pPr marL="1829166" indent="0">
              <a:buNone/>
              <a:defRPr sz="1000"/>
            </a:lvl5pPr>
            <a:lvl6pPr marL="2286457" indent="0">
              <a:buNone/>
              <a:defRPr sz="1000"/>
            </a:lvl6pPr>
            <a:lvl7pPr marL="2743749" indent="0">
              <a:buNone/>
              <a:defRPr sz="1000"/>
            </a:lvl7pPr>
            <a:lvl8pPr marL="3201040" indent="0">
              <a:buNone/>
              <a:defRPr sz="1000"/>
            </a:lvl8pPr>
            <a:lvl9pPr marL="3658332"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55B39-3235-4944-9ADC-08133BB1FF06}"/>
              </a:ext>
            </a:extLst>
          </p:cNvPr>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a:extLst>
              <a:ext uri="{FF2B5EF4-FFF2-40B4-BE49-F238E27FC236}">
                <a16:creationId xmlns:a16="http://schemas.microsoft.com/office/drawing/2014/main" id="{94436111-E8BA-4DF0-BDDC-599CBFBE85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9C7B01-477B-48E8-B7E5-BE14441581C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562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568EA-53B6-40F6-97CA-8A547B61DEC8}"/>
              </a:ext>
            </a:extLst>
          </p:cNvPr>
          <p:cNvSpPr>
            <a:spLocks noGrp="1"/>
          </p:cNvSpPr>
          <p:nvPr>
            <p:ph type="title"/>
          </p:nvPr>
        </p:nvSpPr>
        <p:spPr>
          <a:xfrm>
            <a:off x="838419" y="365210"/>
            <a:ext cx="10518338" cy="132587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FD059-10A1-4EDA-A683-649A4D6BC93A}"/>
              </a:ext>
            </a:extLst>
          </p:cNvPr>
          <p:cNvSpPr>
            <a:spLocks noGrp="1"/>
          </p:cNvSpPr>
          <p:nvPr>
            <p:ph type="body" idx="1"/>
          </p:nvPr>
        </p:nvSpPr>
        <p:spPr>
          <a:xfrm>
            <a:off x="838419" y="1826048"/>
            <a:ext cx="10518338" cy="43523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8519-4473-44FF-9C55-C6F890FBC3CC}"/>
              </a:ext>
            </a:extLst>
          </p:cNvPr>
          <p:cNvSpPr>
            <a:spLocks noGrp="1"/>
          </p:cNvSpPr>
          <p:nvPr>
            <p:ph type="dt" sz="half" idx="2"/>
          </p:nvPr>
        </p:nvSpPr>
        <p:spPr>
          <a:xfrm>
            <a:off x="838418" y="6357822"/>
            <a:ext cx="2743914"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11/1/2018</a:t>
            </a:fld>
            <a:endParaRPr lang="en-US" dirty="0"/>
          </a:p>
        </p:txBody>
      </p:sp>
      <p:sp>
        <p:nvSpPr>
          <p:cNvPr id="5" name="Footer Placeholder 4">
            <a:extLst>
              <a:ext uri="{FF2B5EF4-FFF2-40B4-BE49-F238E27FC236}">
                <a16:creationId xmlns:a16="http://schemas.microsoft.com/office/drawing/2014/main" id="{45D48882-07B6-40CE-B606-A018704A745A}"/>
              </a:ext>
            </a:extLst>
          </p:cNvPr>
          <p:cNvSpPr>
            <a:spLocks noGrp="1"/>
          </p:cNvSpPr>
          <p:nvPr>
            <p:ph type="ftr" sz="quarter" idx="3"/>
          </p:nvPr>
        </p:nvSpPr>
        <p:spPr>
          <a:xfrm>
            <a:off x="4039652" y="6357822"/>
            <a:ext cx="4115872"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41F108-59A9-4868-A090-4E863CD313F0}"/>
              </a:ext>
            </a:extLst>
          </p:cNvPr>
          <p:cNvSpPr>
            <a:spLocks noGrp="1"/>
          </p:cNvSpPr>
          <p:nvPr>
            <p:ph type="sldNum" sz="quarter" idx="4"/>
          </p:nvPr>
        </p:nvSpPr>
        <p:spPr>
          <a:xfrm>
            <a:off x="8612843" y="6357822"/>
            <a:ext cx="2743914"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Information_Classification">
            <a:extLst>
              <a:ext uri="{FF2B5EF4-FFF2-40B4-BE49-F238E27FC236}">
                <a16:creationId xmlns:a16="http://schemas.microsoft.com/office/drawing/2014/main" id="{FAD8D967-4FC5-4B04-A371-B07951F2182B}"/>
              </a:ext>
            </a:extLst>
          </p:cNvPr>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extLst>
      <p:ext uri="{BB962C8B-B14F-4D97-AF65-F5344CB8AC3E}">
        <p14:creationId xmlns:p14="http://schemas.microsoft.com/office/powerpoint/2010/main" val="3322222128"/>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8" r:id="rId12"/>
    <p:sldLayoutId id="2147483707" r:id="rId13"/>
    <p:sldLayoutId id="2147483709" r:id="rId14"/>
    <p:sldLayoutId id="2147483708" r:id="rId15"/>
    <p:sldLayoutId id="2147483689" r:id="rId16"/>
    <p:sldLayoutId id="2147483684" r:id="rId17"/>
    <p:sldLayoutId id="2147483665" r:id="rId18"/>
    <p:sldLayoutId id="2147483687" r:id="rId19"/>
    <p:sldLayoutId id="2147483710" r:id="rId20"/>
    <p:sldLayoutId id="2147483688" r:id="rId21"/>
    <p:sldLayoutId id="2147483703" r:id="rId22"/>
    <p:sldLayoutId id="2147483685" r:id="rId23"/>
    <p:sldLayoutId id="2147483692" r:id="rId24"/>
    <p:sldLayoutId id="2147483705" r:id="rId25"/>
    <p:sldLayoutId id="2147483729" r:id="rId26"/>
  </p:sldLayoutIdLst>
  <p:hf hdr="0" ftr="0" dt="0"/>
  <p:txStyles>
    <p:titleStyle>
      <a:lvl1pPr algn="l" defTabSz="9145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46" indent="-228646" algn="l" defTabSz="9145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937" indent="-228646" algn="l" defTabSz="91458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229" indent="-228646" algn="l" defTabSz="91458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520"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811"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103"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394"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86"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977" indent="-228646" algn="l" defTabSz="9145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A88E7B4-5479-4D30-915D-C188A5F263BD}"/>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3AB66216-2DDD-4913-98C3-B5494E3C4102}"/>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6" name="Picture 5">
            <a:extLst>
              <a:ext uri="{FF2B5EF4-FFF2-40B4-BE49-F238E27FC236}">
                <a16:creationId xmlns:a16="http://schemas.microsoft.com/office/drawing/2014/main" id="{6F720663-09F1-475B-89C6-5B2FCA85A0EE}"/>
              </a:ext>
            </a:extLst>
          </p:cNvPr>
          <p:cNvPicPr>
            <a:picLocks noChangeAspect="1"/>
          </p:cNvPicPr>
          <p:nvPr/>
        </p:nvPicPr>
        <p:blipFill>
          <a:blip r:embed="rId2"/>
          <a:stretch>
            <a:fillRect/>
          </a:stretch>
        </p:blipFill>
        <p:spPr>
          <a:xfrm>
            <a:off x="621056" y="1371599"/>
            <a:ext cx="11094930" cy="4260208"/>
          </a:xfrm>
          <a:prstGeom prst="rect">
            <a:avLst/>
          </a:prstGeom>
        </p:spPr>
      </p:pic>
      <p:sp>
        <p:nvSpPr>
          <p:cNvPr id="3" name="Title 2">
            <a:extLst>
              <a:ext uri="{FF2B5EF4-FFF2-40B4-BE49-F238E27FC236}">
                <a16:creationId xmlns:a16="http://schemas.microsoft.com/office/drawing/2014/main" id="{E15719B1-A788-4F82-BCEA-7C3F5D8847C5}"/>
              </a:ext>
            </a:extLst>
          </p:cNvPr>
          <p:cNvSpPr>
            <a:spLocks noGrp="1"/>
          </p:cNvSpPr>
          <p:nvPr>
            <p:ph type="ctrTitle"/>
          </p:nvPr>
        </p:nvSpPr>
        <p:spPr>
          <a:xfrm>
            <a:off x="4216127" y="4430944"/>
            <a:ext cx="7717574" cy="1006709"/>
          </a:xfrm>
        </p:spPr>
        <p:txBody>
          <a:bodyPr/>
          <a:lstStyle/>
          <a:p>
            <a:r>
              <a:rPr lang="en-US" dirty="0"/>
              <a:t>Psychology of Design</a:t>
            </a:r>
          </a:p>
        </p:txBody>
      </p:sp>
    </p:spTree>
    <p:extLst>
      <p:ext uri="{BB962C8B-B14F-4D97-AF65-F5344CB8AC3E}">
        <p14:creationId xmlns:p14="http://schemas.microsoft.com/office/powerpoint/2010/main" val="290001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Illusions</a:t>
            </a:r>
          </a:p>
        </p:txBody>
      </p:sp>
      <p:pic>
        <p:nvPicPr>
          <p:cNvPr id="5" name="Picture 4"/>
          <p:cNvPicPr>
            <a:picLocks noChangeAspect="1"/>
          </p:cNvPicPr>
          <p:nvPr/>
        </p:nvPicPr>
        <p:blipFill>
          <a:blip r:embed="rId3"/>
          <a:stretch>
            <a:fillRect/>
          </a:stretch>
        </p:blipFill>
        <p:spPr>
          <a:xfrm>
            <a:off x="3743058" y="2021856"/>
            <a:ext cx="4461881" cy="3249847"/>
          </a:xfrm>
          <a:prstGeom prst="rect">
            <a:avLst/>
          </a:prstGeom>
        </p:spPr>
      </p:pic>
    </p:spTree>
    <p:extLst>
      <p:ext uri="{BB962C8B-B14F-4D97-AF65-F5344CB8AC3E}">
        <p14:creationId xmlns:p14="http://schemas.microsoft.com/office/powerpoint/2010/main" val="371452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Machine of System 1</a:t>
            </a:r>
          </a:p>
        </p:txBody>
      </p:sp>
      <p:sp>
        <p:nvSpPr>
          <p:cNvPr id="3" name="Content Placeholder 2"/>
          <p:cNvSpPr>
            <a:spLocks noGrp="1"/>
          </p:cNvSpPr>
          <p:nvPr>
            <p:ph idx="1"/>
          </p:nvPr>
        </p:nvSpPr>
        <p:spPr/>
        <p:txBody>
          <a:bodyPr>
            <a:normAutofit lnSpcReduction="10000"/>
          </a:bodyPr>
          <a:lstStyle/>
          <a:p>
            <a:r>
              <a:rPr lang="en-US" dirty="0"/>
              <a:t>System 1 operates through a process of associative activation: ideas that are evoked trigger many other ideas through an associative network in memory</a:t>
            </a:r>
          </a:p>
          <a:p>
            <a:pPr lvl="1"/>
            <a:r>
              <a:rPr lang="en-US" dirty="0"/>
              <a:t>You have no control over this process</a:t>
            </a:r>
          </a:p>
          <a:p>
            <a:endParaRPr lang="en-US" dirty="0"/>
          </a:p>
          <a:p>
            <a:r>
              <a:rPr lang="en-US" dirty="0"/>
              <a:t>The key feature of the process is </a:t>
            </a:r>
            <a:r>
              <a:rPr lang="en-US" b="1" dirty="0"/>
              <a:t>coherence,  </a:t>
            </a:r>
            <a:r>
              <a:rPr lang="en-US" dirty="0"/>
              <a:t>System 1 tries to make sense of inputs regardless of what they are.</a:t>
            </a:r>
          </a:p>
          <a:p>
            <a:endParaRPr lang="en-US" b="1" dirty="0"/>
          </a:p>
          <a:p>
            <a:r>
              <a:rPr lang="en-US" dirty="0"/>
              <a:t>System 1’s response to inputs are an attenuated replica of the real thing explaining your physical response to the words</a:t>
            </a:r>
          </a:p>
        </p:txBody>
      </p:sp>
    </p:spTree>
    <p:extLst>
      <p:ext uri="{BB962C8B-B14F-4D97-AF65-F5344CB8AC3E}">
        <p14:creationId xmlns:p14="http://schemas.microsoft.com/office/powerpoint/2010/main" val="347884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normAutofit lnSpcReduction="10000"/>
          </a:bodyPr>
          <a:lstStyle/>
          <a:p>
            <a:r>
              <a:rPr lang="en-US" dirty="0"/>
              <a:t>System 2 is responsible for effortful cognitive processing</a:t>
            </a:r>
            <a:br>
              <a:rPr lang="en-US" dirty="0"/>
            </a:br>
            <a:endParaRPr lang="en-US" dirty="0"/>
          </a:p>
          <a:p>
            <a:r>
              <a:rPr lang="en-US" dirty="0"/>
              <a:t>One of its main functions is to monitor and control thoughts and actions </a:t>
            </a:r>
            <a:r>
              <a:rPr lang="en-US" i="1" dirty="0"/>
              <a:t>suggested </a:t>
            </a:r>
            <a:r>
              <a:rPr lang="en-US" dirty="0"/>
              <a:t>by System 1 allowing some to be expressed in behavior and suppressing or modifying others</a:t>
            </a:r>
            <a:br>
              <a:rPr lang="en-US" dirty="0"/>
            </a:br>
            <a:endParaRPr lang="en-US" dirty="0"/>
          </a:p>
          <a:p>
            <a:r>
              <a:rPr lang="en-US" dirty="0"/>
              <a:t>System 2 is responsible for deliberate searches of memory and directing problem solving efforts</a:t>
            </a:r>
            <a:br>
              <a:rPr lang="en-US" dirty="0"/>
            </a:br>
            <a:endParaRPr lang="en-US" dirty="0"/>
          </a:p>
          <a:p>
            <a:r>
              <a:rPr lang="en-US" dirty="0"/>
              <a:t>System 2 uses an enormous amount of energy and becomes less effective when that energy (blood glucose) is depleted</a:t>
            </a:r>
          </a:p>
        </p:txBody>
      </p:sp>
    </p:spTree>
    <p:extLst>
      <p:ext uri="{BB962C8B-B14F-4D97-AF65-F5344CB8AC3E}">
        <p14:creationId xmlns:p14="http://schemas.microsoft.com/office/powerpoint/2010/main" val="45198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Invoking System 2</a:t>
            </a:r>
          </a:p>
        </p:txBody>
      </p:sp>
      <p:sp>
        <p:nvSpPr>
          <p:cNvPr id="4" name="Content Placeholder 3"/>
          <p:cNvSpPr>
            <a:spLocks noGrp="1"/>
          </p:cNvSpPr>
          <p:nvPr>
            <p:ph idx="1"/>
          </p:nvPr>
        </p:nvSpPr>
        <p:spPr/>
        <p:txBody>
          <a:bodyPr/>
          <a:lstStyle/>
          <a:p>
            <a:r>
              <a:rPr lang="en-US" dirty="0"/>
              <a:t>There is a two way connection between System 2 and your body</a:t>
            </a:r>
          </a:p>
          <a:p>
            <a:pPr lvl="1"/>
            <a:r>
              <a:rPr lang="en-US" dirty="0"/>
              <a:t>When System 2 is invoked your pupils dilate, your heart rate increases, your blood pressure rises, you frown</a:t>
            </a:r>
          </a:p>
          <a:p>
            <a:pPr lvl="1"/>
            <a:r>
              <a:rPr lang="en-US" dirty="0"/>
              <a:t>You can invoke System 2 by frowning or suppress System 2 by smiling or blowing your cheeks out</a:t>
            </a:r>
          </a:p>
          <a:p>
            <a:pPr lvl="1"/>
            <a:endParaRPr lang="en-US" dirty="0"/>
          </a:p>
          <a:p>
            <a:r>
              <a:rPr lang="en-US" dirty="0"/>
              <a:t>While walking with a friend ask them to multiply 17 and 63</a:t>
            </a:r>
          </a:p>
          <a:p>
            <a:endParaRPr lang="en-US" dirty="0"/>
          </a:p>
        </p:txBody>
      </p:sp>
    </p:spTree>
    <p:extLst>
      <p:ext uri="{BB962C8B-B14F-4D97-AF65-F5344CB8AC3E}">
        <p14:creationId xmlns:p14="http://schemas.microsoft.com/office/powerpoint/2010/main" val="304419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3 to each digit</a:t>
            </a:r>
          </a:p>
        </p:txBody>
      </p:sp>
      <p:sp>
        <p:nvSpPr>
          <p:cNvPr id="3" name="TextBox 2"/>
          <p:cNvSpPr txBox="1"/>
          <p:nvPr/>
        </p:nvSpPr>
        <p:spPr>
          <a:xfrm>
            <a:off x="1878838" y="2001241"/>
            <a:ext cx="3455592" cy="1862479"/>
          </a:xfrm>
          <a:prstGeom prst="rect">
            <a:avLst/>
          </a:prstGeom>
          <a:noFill/>
        </p:spPr>
        <p:txBody>
          <a:bodyPr wrap="none" rtlCol="0">
            <a:spAutoFit/>
          </a:bodyPr>
          <a:lstStyle/>
          <a:p>
            <a:r>
              <a:rPr lang="en-US" sz="11502" dirty="0"/>
              <a:t>5284</a:t>
            </a:r>
          </a:p>
        </p:txBody>
      </p:sp>
      <p:sp>
        <p:nvSpPr>
          <p:cNvPr id="4" name="TextBox 3"/>
          <p:cNvSpPr txBox="1"/>
          <p:nvPr/>
        </p:nvSpPr>
        <p:spPr>
          <a:xfrm>
            <a:off x="1343255" y="5067739"/>
            <a:ext cx="375511" cy="400203"/>
          </a:xfrm>
          <a:prstGeom prst="rect">
            <a:avLst/>
          </a:prstGeom>
          <a:noFill/>
        </p:spPr>
        <p:txBody>
          <a:bodyPr wrap="none" rtlCol="0">
            <a:spAutoFit/>
          </a:bodyPr>
          <a:lstStyle/>
          <a:p>
            <a:r>
              <a:rPr 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
            </a:r>
            <a:endParaRPr lang="en-US" dirty="0"/>
          </a:p>
        </p:txBody>
      </p:sp>
      <p:sp>
        <p:nvSpPr>
          <p:cNvPr id="5" name="Rectangle 4"/>
          <p:cNvSpPr/>
          <p:nvPr/>
        </p:nvSpPr>
        <p:spPr>
          <a:xfrm>
            <a:off x="1343255" y="5067739"/>
            <a:ext cx="535583" cy="400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FE02A8-1953-4261-ACAD-9E943026CC57}"/>
              </a:ext>
            </a:extLst>
          </p:cNvPr>
          <p:cNvSpPr txBox="1"/>
          <p:nvPr/>
        </p:nvSpPr>
        <p:spPr>
          <a:xfrm>
            <a:off x="6585425" y="3700434"/>
            <a:ext cx="3467616" cy="1862369"/>
          </a:xfrm>
          <a:prstGeom prst="rect">
            <a:avLst/>
          </a:prstGeom>
          <a:noFill/>
        </p:spPr>
        <p:txBody>
          <a:bodyPr wrap="none" rtlCol="0">
            <a:spAutoFit/>
          </a:bodyPr>
          <a:lstStyle/>
          <a:p>
            <a:r>
              <a:rPr lang="en-US" sz="11502" dirty="0"/>
              <a:t>2842</a:t>
            </a:r>
          </a:p>
        </p:txBody>
      </p:sp>
    </p:spTree>
    <p:extLst>
      <p:ext uri="{BB962C8B-B14F-4D97-AF65-F5344CB8AC3E}">
        <p14:creationId xmlns:p14="http://schemas.microsoft.com/office/powerpoint/2010/main" val="411836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lstStyle/>
          <a:p>
            <a:r>
              <a:rPr lang="en-US" dirty="0"/>
              <a:t>In normal operation, System 2 accepts System 1’s suggestions with little or no modification (System 2 is lazy)</a:t>
            </a:r>
          </a:p>
          <a:p>
            <a:endParaRPr lang="en-US" dirty="0"/>
          </a:p>
          <a:p>
            <a:r>
              <a:rPr lang="en-US" dirty="0"/>
              <a:t>People find cognitive effort at least mildly unpleasant and avoid it as much as possible.</a:t>
            </a:r>
            <a:br>
              <a:rPr lang="en-US" dirty="0"/>
            </a:br>
            <a:endParaRPr lang="en-US" dirty="0"/>
          </a:p>
          <a:p>
            <a:r>
              <a:rPr lang="en-US" dirty="0"/>
              <a:t>People are often overconfident, prone to place too much faith in their intuitions.  </a:t>
            </a:r>
          </a:p>
          <a:p>
            <a:endParaRPr lang="en-US" dirty="0"/>
          </a:p>
          <a:p>
            <a:endParaRPr lang="en-US" dirty="0"/>
          </a:p>
        </p:txBody>
      </p:sp>
    </p:spTree>
    <p:extLst>
      <p:ext uri="{BB962C8B-B14F-4D97-AF65-F5344CB8AC3E}">
        <p14:creationId xmlns:p14="http://schemas.microsoft.com/office/powerpoint/2010/main" val="271574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 and System 2 Together</a:t>
            </a:r>
          </a:p>
        </p:txBody>
      </p:sp>
      <p:sp>
        <p:nvSpPr>
          <p:cNvPr id="3" name="Content Placeholder 2"/>
          <p:cNvSpPr>
            <a:spLocks noGrp="1"/>
          </p:cNvSpPr>
          <p:nvPr>
            <p:ph idx="1"/>
          </p:nvPr>
        </p:nvSpPr>
        <p:spPr/>
        <p:txBody>
          <a:bodyPr>
            <a:normAutofit/>
          </a:bodyPr>
          <a:lstStyle/>
          <a:p>
            <a:r>
              <a:rPr lang="en-US" dirty="0"/>
              <a:t>Both System 1 and System 2 are continuously active</a:t>
            </a:r>
          </a:p>
          <a:p>
            <a:r>
              <a:rPr lang="en-US" dirty="0"/>
              <a:t>System 1 runs automatically and System 2 is normally in a low-effort mode</a:t>
            </a:r>
          </a:p>
          <a:p>
            <a:pPr lvl="1"/>
            <a:r>
              <a:rPr lang="en-US" dirty="0"/>
              <a:t>System 1 continuously generates suggestions for System 2: impressions, intuitions, intentions and feelings</a:t>
            </a:r>
          </a:p>
          <a:p>
            <a:pPr lvl="1"/>
            <a:r>
              <a:rPr lang="en-US" dirty="0"/>
              <a:t>If endorsed by System 2, impressions and intuitions become beliefs and impulses turn into voluntary actions</a:t>
            </a:r>
          </a:p>
          <a:p>
            <a:r>
              <a:rPr lang="en-US" dirty="0"/>
              <a:t>System 2 becomes activated when an event occurs which violates System 1’s model of the world, when it detects an error is about to be made, danger is sensed, etc.</a:t>
            </a:r>
          </a:p>
        </p:txBody>
      </p:sp>
    </p:spTree>
    <p:extLst>
      <p:ext uri="{BB962C8B-B14F-4D97-AF65-F5344CB8AC3E}">
        <p14:creationId xmlns:p14="http://schemas.microsoft.com/office/powerpoint/2010/main" val="157871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8">
            <a:extLst>
              <a:ext uri="{FF2B5EF4-FFF2-40B4-BE49-F238E27FC236}">
                <a16:creationId xmlns:a16="http://schemas.microsoft.com/office/drawing/2014/main" id="{283A93BD-A469-4D4C-8A1F-5668AE9758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223" y="503689"/>
            <a:ext cx="7136728" cy="3600234"/>
          </a:xfrm>
          <a:prstGeom prst="roundRect">
            <a:avLst>
              <a:gd name="adj" fmla="val 0"/>
            </a:avLst>
          </a:prstGeom>
          <a:solidFill>
            <a:schemeClr val="bg1"/>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9E8AD6-1BEE-434E-A269-87CA8334AC01}"/>
              </a:ext>
            </a:extLst>
          </p:cNvPr>
          <p:cNvPicPr>
            <a:picLocks noChangeAspect="1"/>
          </p:cNvPicPr>
          <p:nvPr/>
        </p:nvPicPr>
        <p:blipFill rotWithShape="1">
          <a:blip r:embed="rId2"/>
          <a:srcRect t="29895" r="-1" b="-1"/>
          <a:stretch/>
        </p:blipFill>
        <p:spPr>
          <a:xfrm>
            <a:off x="2695133" y="666651"/>
            <a:ext cx="6804908" cy="3274310"/>
          </a:xfrm>
          <a:prstGeom prst="rect">
            <a:avLst/>
          </a:prstGeom>
          <a:effectLst/>
        </p:spPr>
      </p:pic>
      <p:sp>
        <p:nvSpPr>
          <p:cNvPr id="5" name="Title 4">
            <a:extLst>
              <a:ext uri="{FF2B5EF4-FFF2-40B4-BE49-F238E27FC236}">
                <a16:creationId xmlns:a16="http://schemas.microsoft.com/office/drawing/2014/main" id="{A0528CB4-7F23-4ECE-94FE-55E98CC358BD}"/>
              </a:ext>
            </a:extLst>
          </p:cNvPr>
          <p:cNvSpPr>
            <a:spLocks noGrp="1"/>
          </p:cNvSpPr>
          <p:nvPr>
            <p:ph type="title"/>
          </p:nvPr>
        </p:nvSpPr>
        <p:spPr>
          <a:xfrm>
            <a:off x="650618" y="4446279"/>
            <a:ext cx="10904310" cy="1351025"/>
          </a:xfrm>
          <a:noFill/>
        </p:spPr>
        <p:txBody>
          <a:bodyPr vert="horz" lIns="91440" tIns="45720" rIns="91440" bIns="45720" rtlCol="0" anchor="b">
            <a:normAutofit/>
          </a:bodyPr>
          <a:lstStyle/>
          <a:p>
            <a:pPr algn="ctr" defTabSz="914400"/>
            <a:r>
              <a:rPr lang="en-US" sz="6000"/>
              <a:t>Cognitive Ease</a:t>
            </a:r>
          </a:p>
        </p:txBody>
      </p:sp>
      <p:sp>
        <p:nvSpPr>
          <p:cNvPr id="6" name="Text Placeholder 5">
            <a:extLst>
              <a:ext uri="{FF2B5EF4-FFF2-40B4-BE49-F238E27FC236}">
                <a16:creationId xmlns:a16="http://schemas.microsoft.com/office/drawing/2014/main" id="{7C889535-5852-412F-9CE4-8F696D8A1FA7}"/>
              </a:ext>
            </a:extLst>
          </p:cNvPr>
          <p:cNvSpPr>
            <a:spLocks noGrp="1"/>
          </p:cNvSpPr>
          <p:nvPr>
            <p:ph type="body" idx="1"/>
          </p:nvPr>
        </p:nvSpPr>
        <p:spPr>
          <a:xfrm>
            <a:off x="650618" y="5797304"/>
            <a:ext cx="10904310" cy="560518"/>
          </a:xfrm>
          <a:noFill/>
        </p:spPr>
        <p:txBody>
          <a:bodyPr vert="horz" lIns="91440" tIns="45720" rIns="91440" bIns="45720" rtlCol="0">
            <a:normAutofit/>
          </a:bodyPr>
          <a:lstStyle/>
          <a:p>
            <a:pPr algn="ctr" defTabSz="914400"/>
            <a:endParaRPr lang="en-US">
              <a:solidFill>
                <a:schemeClr val="tx1"/>
              </a:solidFill>
            </a:endParaRPr>
          </a:p>
        </p:txBody>
      </p:sp>
      <p:sp>
        <p:nvSpPr>
          <p:cNvPr id="4" name="Slide Number Placeholder 3">
            <a:extLst>
              <a:ext uri="{FF2B5EF4-FFF2-40B4-BE49-F238E27FC236}">
                <a16:creationId xmlns:a16="http://schemas.microsoft.com/office/drawing/2014/main" id="{C5FA66F5-0389-4627-A9D5-C96A0D78BBD5}"/>
              </a:ext>
            </a:extLst>
          </p:cNvPr>
          <p:cNvSpPr>
            <a:spLocks noGrp="1"/>
          </p:cNvSpPr>
          <p:nvPr>
            <p:ph type="sldNum" sz="quarter" idx="12"/>
          </p:nvPr>
        </p:nvSpPr>
        <p:spPr>
          <a:xfrm>
            <a:off x="8612842" y="6357821"/>
            <a:ext cx="2743914" cy="365209"/>
          </a:xfrm>
        </p:spPr>
        <p:txBody>
          <a:bodyPr vert="horz" lIns="91440" tIns="45720" rIns="91440" bIns="45720" rtlCol="0" anchor="ctr">
            <a:normAutofit/>
          </a:bodyPr>
          <a:lstStyle/>
          <a:p>
            <a:pPr>
              <a:spcAft>
                <a:spcPts val="600"/>
              </a:spcAft>
              <a:defRPr/>
            </a:pPr>
            <a:fld id="{D57F1E4F-1CFF-5643-939E-217C01CDF565}" type="slidenum">
              <a:rPr lang="en-US" smtClean="0">
                <a:solidFill>
                  <a:prstClr val="black">
                    <a:tint val="75000"/>
                  </a:prstClr>
                </a:solidFill>
                <a:latin typeface="Calibri" panose="020F0502020204030204"/>
              </a:rPr>
              <a:pPr>
                <a:spcAft>
                  <a:spcPts val="600"/>
                </a:spcAft>
                <a:defRPr/>
              </a:pPr>
              <a:t>17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6970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Ease</a:t>
            </a:r>
          </a:p>
        </p:txBody>
      </p:sp>
      <p:sp>
        <p:nvSpPr>
          <p:cNvPr id="3" name="Content Placeholder 2"/>
          <p:cNvSpPr>
            <a:spLocks noGrp="1"/>
          </p:cNvSpPr>
          <p:nvPr>
            <p:ph idx="1"/>
          </p:nvPr>
        </p:nvSpPr>
        <p:spPr/>
        <p:txBody>
          <a:bodyPr>
            <a:normAutofit fontScale="92500" lnSpcReduction="10000"/>
          </a:bodyPr>
          <a:lstStyle/>
          <a:p>
            <a:r>
              <a:rPr lang="en-US" dirty="0"/>
              <a:t>When you are in a state of cognitive ease, you are probably in a good mood, like what you see, believe what you hear, trust your intuitions, feel the current situation is familiar and System 2 is taking the day off</a:t>
            </a:r>
          </a:p>
          <a:p>
            <a:r>
              <a:rPr lang="en-US" dirty="0"/>
              <a:t>When you are in a state of cognitive strain you are more like to be vigilant, suspicious, invest more time in what you are doing, feel less comfortable and make fewer </a:t>
            </a:r>
            <a:br>
              <a:rPr lang="en-US" dirty="0"/>
            </a:br>
            <a:r>
              <a:rPr lang="en-US" dirty="0"/>
              <a:t>errors, are less intuitive and less </a:t>
            </a:r>
            <a:br>
              <a:rPr lang="en-US" dirty="0"/>
            </a:br>
            <a:r>
              <a:rPr lang="en-US" dirty="0"/>
              <a:t>creative</a:t>
            </a:r>
          </a:p>
          <a:p>
            <a:r>
              <a:rPr lang="en-US" dirty="0"/>
              <a:t>People are more likely to believe </a:t>
            </a:r>
            <a:br>
              <a:rPr lang="en-US" dirty="0"/>
            </a:br>
            <a:r>
              <a:rPr lang="en-US" dirty="0"/>
              <a:t>or recognize something when </a:t>
            </a:r>
            <a:br>
              <a:rPr lang="en-US" dirty="0"/>
            </a:br>
            <a:r>
              <a:rPr lang="en-US" dirty="0"/>
              <a:t>they are in a state of cognitive </a:t>
            </a:r>
            <a:br>
              <a:rPr lang="en-US" dirty="0"/>
            </a:br>
            <a:r>
              <a:rPr lang="en-US" dirty="0"/>
              <a:t>ease</a:t>
            </a:r>
          </a:p>
        </p:txBody>
      </p:sp>
      <p:pic>
        <p:nvPicPr>
          <p:cNvPr id="4" name="Picture 3"/>
          <p:cNvPicPr>
            <a:picLocks noChangeAspect="1"/>
          </p:cNvPicPr>
          <p:nvPr/>
        </p:nvPicPr>
        <p:blipFill>
          <a:blip r:embed="rId3"/>
          <a:stretch>
            <a:fillRect/>
          </a:stretch>
        </p:blipFill>
        <p:spPr>
          <a:xfrm>
            <a:off x="5689459" y="4002221"/>
            <a:ext cx="5783013" cy="2134094"/>
          </a:xfrm>
          <a:prstGeom prst="rect">
            <a:avLst/>
          </a:prstGeom>
        </p:spPr>
      </p:pic>
    </p:spTree>
    <p:extLst>
      <p:ext uri="{BB962C8B-B14F-4D97-AF65-F5344CB8AC3E}">
        <p14:creationId xmlns:p14="http://schemas.microsoft.com/office/powerpoint/2010/main" val="113497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71D6-42ED-48B7-BC24-F13DB74F048F}"/>
              </a:ext>
            </a:extLst>
          </p:cNvPr>
          <p:cNvSpPr>
            <a:spLocks noGrp="1"/>
          </p:cNvSpPr>
          <p:nvPr>
            <p:ph type="title"/>
          </p:nvPr>
        </p:nvSpPr>
        <p:spPr/>
        <p:txBody>
          <a:bodyPr/>
          <a:lstStyle/>
          <a:p>
            <a:r>
              <a:rPr lang="en-US" dirty="0"/>
              <a:t>Cognitive Ease</a:t>
            </a:r>
          </a:p>
        </p:txBody>
      </p:sp>
      <p:sp>
        <p:nvSpPr>
          <p:cNvPr id="3" name="Content Placeholder 2">
            <a:extLst>
              <a:ext uri="{FF2B5EF4-FFF2-40B4-BE49-F238E27FC236}">
                <a16:creationId xmlns:a16="http://schemas.microsoft.com/office/drawing/2014/main" id="{2940D9F6-05E1-4D8D-93A7-17A0DE93875A}"/>
              </a:ext>
            </a:extLst>
          </p:cNvPr>
          <p:cNvSpPr>
            <a:spLocks noGrp="1"/>
          </p:cNvSpPr>
          <p:nvPr>
            <p:ph idx="1"/>
          </p:nvPr>
        </p:nvSpPr>
        <p:spPr/>
        <p:txBody>
          <a:bodyPr/>
          <a:lstStyle/>
          <a:p>
            <a:r>
              <a:rPr lang="en-US" dirty="0"/>
              <a:t>When in a state of cognitive ease, System 1 produces a feeling of familiarity and System 2 relies on that impression for not getting involved</a:t>
            </a:r>
          </a:p>
          <a:p>
            <a:r>
              <a:rPr lang="en-US" dirty="0"/>
              <a:t>The downside of this is that anything that makes it easier for System 1 to run smoothly will also bias beliefs</a:t>
            </a:r>
          </a:p>
          <a:p>
            <a:r>
              <a:rPr lang="en-US" dirty="0"/>
              <a:t>For example, a reliable way to make people believe in falsehoods is frequent repetition, because familiarity is not easily distinguished from truth</a:t>
            </a:r>
          </a:p>
        </p:txBody>
      </p:sp>
    </p:spTree>
    <p:extLst>
      <p:ext uri="{BB962C8B-B14F-4D97-AF65-F5344CB8AC3E}">
        <p14:creationId xmlns:p14="http://schemas.microsoft.com/office/powerpoint/2010/main" val="29216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F8F934-5DAB-411E-900B-B654CBFA7BA2}"/>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a:extLst>
              <a:ext uri="{FF2B5EF4-FFF2-40B4-BE49-F238E27FC236}">
                <a16:creationId xmlns:a16="http://schemas.microsoft.com/office/drawing/2014/main" id="{48B23623-8EB0-408C-B98F-474F67052847}"/>
              </a:ext>
            </a:extLst>
          </p:cNvPr>
          <p:cNvPicPr>
            <a:picLocks noChangeAspect="1"/>
          </p:cNvPicPr>
          <p:nvPr/>
        </p:nvPicPr>
        <p:blipFill>
          <a:blip r:embed="rId2"/>
          <a:stretch>
            <a:fillRect/>
          </a:stretch>
        </p:blipFill>
        <p:spPr>
          <a:xfrm>
            <a:off x="753943" y="1129146"/>
            <a:ext cx="3014341" cy="3861065"/>
          </a:xfrm>
          <a:prstGeom prst="rect">
            <a:avLst/>
          </a:prstGeom>
        </p:spPr>
      </p:pic>
      <p:sp>
        <p:nvSpPr>
          <p:cNvPr id="6" name="TextBox 5">
            <a:extLst>
              <a:ext uri="{FF2B5EF4-FFF2-40B4-BE49-F238E27FC236}">
                <a16:creationId xmlns:a16="http://schemas.microsoft.com/office/drawing/2014/main" id="{7B25B2FF-EF05-4DAF-840F-11BFD4DB9F47}"/>
              </a:ext>
            </a:extLst>
          </p:cNvPr>
          <p:cNvSpPr txBox="1"/>
          <p:nvPr/>
        </p:nvSpPr>
        <p:spPr>
          <a:xfrm>
            <a:off x="4078201" y="2329543"/>
            <a:ext cx="7530523" cy="1200329"/>
          </a:xfrm>
          <a:prstGeom prst="rect">
            <a:avLst/>
          </a:prstGeom>
          <a:noFill/>
        </p:spPr>
        <p:txBody>
          <a:bodyPr wrap="none" rtlCol="0">
            <a:spAutoFit/>
          </a:bodyPr>
          <a:lstStyle/>
          <a:p>
            <a:r>
              <a:rPr lang="en-US" i="1" dirty="0"/>
              <a:t>Don't Make Me Think, Revisited: A Common Sense Approach to Web Usability </a:t>
            </a:r>
          </a:p>
          <a:p>
            <a:r>
              <a:rPr lang="en-US" i="1" dirty="0"/>
              <a:t>(3rd Edition)</a:t>
            </a:r>
          </a:p>
          <a:p>
            <a:endParaRPr lang="en-US" dirty="0"/>
          </a:p>
          <a:p>
            <a:r>
              <a:rPr lang="en-US" dirty="0"/>
              <a:t>by Steve Krug</a:t>
            </a:r>
          </a:p>
        </p:txBody>
      </p:sp>
    </p:spTree>
    <p:extLst>
      <p:ext uri="{BB962C8B-B14F-4D97-AF65-F5344CB8AC3E}">
        <p14:creationId xmlns:p14="http://schemas.microsoft.com/office/powerpoint/2010/main" val="391867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8">
            <a:extLst>
              <a:ext uri="{FF2B5EF4-FFF2-40B4-BE49-F238E27FC236}">
                <a16:creationId xmlns:a16="http://schemas.microsoft.com/office/drawing/2014/main" id="{283A93BD-A469-4D4C-8A1F-5668AE9758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223" y="503689"/>
            <a:ext cx="7136728" cy="3600234"/>
          </a:xfrm>
          <a:prstGeom prst="roundRect">
            <a:avLst>
              <a:gd name="adj" fmla="val 0"/>
            </a:avLst>
          </a:prstGeom>
          <a:solidFill>
            <a:schemeClr val="bg1"/>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C4B982-1C3F-4F44-A70A-05567A479887}"/>
              </a:ext>
            </a:extLst>
          </p:cNvPr>
          <p:cNvPicPr>
            <a:picLocks noChangeAspect="1"/>
          </p:cNvPicPr>
          <p:nvPr/>
        </p:nvPicPr>
        <p:blipFill rotWithShape="1">
          <a:blip r:embed="rId2"/>
          <a:srcRect l="13232" r="2" b="2"/>
          <a:stretch/>
        </p:blipFill>
        <p:spPr>
          <a:xfrm>
            <a:off x="2695133" y="666651"/>
            <a:ext cx="6804908" cy="3274310"/>
          </a:xfrm>
          <a:prstGeom prst="rect">
            <a:avLst/>
          </a:prstGeom>
          <a:effectLst/>
        </p:spPr>
      </p:pic>
      <p:sp>
        <p:nvSpPr>
          <p:cNvPr id="5" name="Title 4">
            <a:extLst>
              <a:ext uri="{FF2B5EF4-FFF2-40B4-BE49-F238E27FC236}">
                <a16:creationId xmlns:a16="http://schemas.microsoft.com/office/drawing/2014/main" id="{095B11F7-86DA-4708-B3D1-22C633477CF2}"/>
              </a:ext>
            </a:extLst>
          </p:cNvPr>
          <p:cNvSpPr>
            <a:spLocks noGrp="1"/>
          </p:cNvSpPr>
          <p:nvPr>
            <p:ph type="title"/>
          </p:nvPr>
        </p:nvSpPr>
        <p:spPr>
          <a:xfrm>
            <a:off x="650618" y="4446279"/>
            <a:ext cx="10904310" cy="1351025"/>
          </a:xfrm>
          <a:noFill/>
        </p:spPr>
        <p:txBody>
          <a:bodyPr vert="horz" lIns="91440" tIns="45720" rIns="91440" bIns="45720" rtlCol="0" anchor="b">
            <a:normAutofit/>
          </a:bodyPr>
          <a:lstStyle/>
          <a:p>
            <a:pPr algn="ctr" defTabSz="914400"/>
            <a:r>
              <a:rPr lang="en-US" sz="6000"/>
              <a:t>How People Do Things</a:t>
            </a:r>
          </a:p>
        </p:txBody>
      </p:sp>
      <p:sp>
        <p:nvSpPr>
          <p:cNvPr id="6" name="Text Placeholder 5">
            <a:extLst>
              <a:ext uri="{FF2B5EF4-FFF2-40B4-BE49-F238E27FC236}">
                <a16:creationId xmlns:a16="http://schemas.microsoft.com/office/drawing/2014/main" id="{456D30C5-64AE-4EB8-949A-9A53D8339192}"/>
              </a:ext>
            </a:extLst>
          </p:cNvPr>
          <p:cNvSpPr>
            <a:spLocks noGrp="1"/>
          </p:cNvSpPr>
          <p:nvPr>
            <p:ph type="body" idx="1"/>
          </p:nvPr>
        </p:nvSpPr>
        <p:spPr>
          <a:xfrm>
            <a:off x="650618" y="5797304"/>
            <a:ext cx="10904310" cy="560518"/>
          </a:xfrm>
          <a:noFill/>
        </p:spPr>
        <p:txBody>
          <a:bodyPr vert="horz" lIns="91440" tIns="45720" rIns="91440" bIns="45720" rtlCol="0">
            <a:normAutofit/>
          </a:bodyPr>
          <a:lstStyle/>
          <a:p>
            <a:pPr algn="ctr" defTabSz="914400"/>
            <a:endParaRPr lang="en-US">
              <a:solidFill>
                <a:schemeClr val="tx1"/>
              </a:solidFill>
            </a:endParaRPr>
          </a:p>
        </p:txBody>
      </p:sp>
      <p:sp>
        <p:nvSpPr>
          <p:cNvPr id="4" name="Slide Number Placeholder 3">
            <a:extLst>
              <a:ext uri="{FF2B5EF4-FFF2-40B4-BE49-F238E27FC236}">
                <a16:creationId xmlns:a16="http://schemas.microsoft.com/office/drawing/2014/main" id="{784A9EAE-2784-4354-B65F-7D9060C0CD98}"/>
              </a:ext>
            </a:extLst>
          </p:cNvPr>
          <p:cNvSpPr>
            <a:spLocks noGrp="1"/>
          </p:cNvSpPr>
          <p:nvPr>
            <p:ph type="sldNum" sz="quarter" idx="12"/>
          </p:nvPr>
        </p:nvSpPr>
        <p:spPr>
          <a:xfrm>
            <a:off x="8612842" y="6357821"/>
            <a:ext cx="2743914" cy="365209"/>
          </a:xfrm>
        </p:spPr>
        <p:txBody>
          <a:bodyPr vert="horz" lIns="91440" tIns="45720" rIns="91440" bIns="45720" rtlCol="0" anchor="ctr">
            <a:normAutofit/>
          </a:bodyPr>
          <a:lstStyle/>
          <a:p>
            <a:pPr>
              <a:spcAft>
                <a:spcPts val="600"/>
              </a:spcAft>
              <a:defRPr/>
            </a:pPr>
            <a:fld id="{D57F1E4F-1CFF-5643-939E-217C01CDF565}" type="slidenum">
              <a:rPr lang="en-US" smtClean="0">
                <a:solidFill>
                  <a:prstClr val="black">
                    <a:tint val="75000"/>
                  </a:prstClr>
                </a:solidFill>
                <a:latin typeface="Calibri" panose="020F0502020204030204"/>
              </a:rPr>
              <a:pPr>
                <a:spcAft>
                  <a:spcPts val="600"/>
                </a:spcAft>
                <a:defRPr/>
              </a:pPr>
              <a:t>20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16420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People Do Things</a:t>
            </a:r>
          </a:p>
        </p:txBody>
      </p:sp>
      <p:pic>
        <p:nvPicPr>
          <p:cNvPr id="5" name="Picture 4"/>
          <p:cNvPicPr>
            <a:picLocks noChangeAspect="1"/>
          </p:cNvPicPr>
          <p:nvPr/>
        </p:nvPicPr>
        <p:blipFill>
          <a:blip r:embed="rId3"/>
          <a:stretch>
            <a:fillRect/>
          </a:stretch>
        </p:blipFill>
        <p:spPr>
          <a:xfrm>
            <a:off x="6096601" y="1556930"/>
            <a:ext cx="4914338" cy="4161692"/>
          </a:xfrm>
          <a:prstGeom prst="rect">
            <a:avLst/>
          </a:prstGeom>
        </p:spPr>
      </p:pic>
      <p:sp>
        <p:nvSpPr>
          <p:cNvPr id="6" name="TextBox 5"/>
          <p:cNvSpPr txBox="1"/>
          <p:nvPr/>
        </p:nvSpPr>
        <p:spPr>
          <a:xfrm>
            <a:off x="589660" y="1751888"/>
            <a:ext cx="4922378" cy="209288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When people use technology they have to figure out how to make it do what they want (Gulf of Execution) and what happened when the take some action (Gulf of Evaluation)</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Good design is about making these two gulfs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small</a:t>
            </a:r>
          </a:p>
        </p:txBody>
      </p:sp>
    </p:spTree>
    <p:extLst>
      <p:ext uri="{BB962C8B-B14F-4D97-AF65-F5344CB8AC3E}">
        <p14:creationId xmlns:p14="http://schemas.microsoft.com/office/powerpoint/2010/main" val="52128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3D0DF-CCEF-480D-9751-0DE32FE566FA}"/>
              </a:ext>
            </a:extLst>
          </p:cNvPr>
          <p:cNvPicPr>
            <a:picLocks noChangeAspect="1"/>
          </p:cNvPicPr>
          <p:nvPr/>
        </p:nvPicPr>
        <p:blipFill>
          <a:blip r:embed="rId2"/>
          <a:stretch>
            <a:fillRect/>
          </a:stretch>
        </p:blipFill>
        <p:spPr>
          <a:xfrm>
            <a:off x="2533434" y="388442"/>
            <a:ext cx="6344535" cy="2229161"/>
          </a:xfrm>
          <a:prstGeom prst="rect">
            <a:avLst/>
          </a:prstGeom>
        </p:spPr>
      </p:pic>
      <p:pic>
        <p:nvPicPr>
          <p:cNvPr id="5" name="Picture 4">
            <a:extLst>
              <a:ext uri="{FF2B5EF4-FFF2-40B4-BE49-F238E27FC236}">
                <a16:creationId xmlns:a16="http://schemas.microsoft.com/office/drawing/2014/main" id="{6ACCDAC4-7246-4F92-A460-173E01C295C4}"/>
              </a:ext>
            </a:extLst>
          </p:cNvPr>
          <p:cNvPicPr>
            <a:picLocks noChangeAspect="1"/>
          </p:cNvPicPr>
          <p:nvPr/>
        </p:nvPicPr>
        <p:blipFill>
          <a:blip r:embed="rId3"/>
          <a:stretch>
            <a:fillRect/>
          </a:stretch>
        </p:blipFill>
        <p:spPr>
          <a:xfrm>
            <a:off x="2552486" y="3309892"/>
            <a:ext cx="6325483" cy="2286319"/>
          </a:xfrm>
          <a:prstGeom prst="rect">
            <a:avLst/>
          </a:prstGeom>
        </p:spPr>
      </p:pic>
    </p:spTree>
    <p:extLst>
      <p:ext uri="{BB962C8B-B14F-4D97-AF65-F5344CB8AC3E}">
        <p14:creationId xmlns:p14="http://schemas.microsoft.com/office/powerpoint/2010/main" val="69564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DA0637-A084-47C6-9326-0A8A93C5280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3" name="Picture 2">
            <a:extLst>
              <a:ext uri="{FF2B5EF4-FFF2-40B4-BE49-F238E27FC236}">
                <a16:creationId xmlns:a16="http://schemas.microsoft.com/office/drawing/2014/main" id="{466C0CBD-EABB-4CDF-BACE-21E6E36A6E2B}"/>
              </a:ext>
            </a:extLst>
          </p:cNvPr>
          <p:cNvPicPr>
            <a:picLocks noChangeAspect="1"/>
          </p:cNvPicPr>
          <p:nvPr/>
        </p:nvPicPr>
        <p:blipFill>
          <a:blip r:embed="rId2"/>
          <a:stretch>
            <a:fillRect/>
          </a:stretch>
        </p:blipFill>
        <p:spPr>
          <a:xfrm>
            <a:off x="3006293" y="362316"/>
            <a:ext cx="6182588" cy="6134956"/>
          </a:xfrm>
          <a:prstGeom prst="rect">
            <a:avLst/>
          </a:prstGeom>
        </p:spPr>
      </p:pic>
    </p:spTree>
    <p:extLst>
      <p:ext uri="{BB962C8B-B14F-4D97-AF65-F5344CB8AC3E}">
        <p14:creationId xmlns:p14="http://schemas.microsoft.com/office/powerpoint/2010/main" val="229128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931515-A130-4799-A02D-5117336976E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3" name="Picture 2">
            <a:extLst>
              <a:ext uri="{FF2B5EF4-FFF2-40B4-BE49-F238E27FC236}">
                <a16:creationId xmlns:a16="http://schemas.microsoft.com/office/drawing/2014/main" id="{7E514593-32E9-402D-B991-2B2EC43F652C}"/>
              </a:ext>
            </a:extLst>
          </p:cNvPr>
          <p:cNvPicPr>
            <a:picLocks noChangeAspect="1"/>
          </p:cNvPicPr>
          <p:nvPr/>
        </p:nvPicPr>
        <p:blipFill>
          <a:blip r:embed="rId2"/>
          <a:stretch>
            <a:fillRect/>
          </a:stretch>
        </p:blipFill>
        <p:spPr>
          <a:xfrm>
            <a:off x="2451100" y="813724"/>
            <a:ext cx="7729038" cy="5232139"/>
          </a:xfrm>
          <a:prstGeom prst="rect">
            <a:avLst/>
          </a:prstGeom>
        </p:spPr>
      </p:pic>
    </p:spTree>
    <p:extLst>
      <p:ext uri="{BB962C8B-B14F-4D97-AF65-F5344CB8AC3E}">
        <p14:creationId xmlns:p14="http://schemas.microsoft.com/office/powerpoint/2010/main" val="723013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Seven Stages of Action</a:t>
            </a:r>
          </a:p>
        </p:txBody>
      </p:sp>
      <p:pic>
        <p:nvPicPr>
          <p:cNvPr id="5" name="Picture 4"/>
          <p:cNvPicPr>
            <a:picLocks noChangeAspect="1"/>
          </p:cNvPicPr>
          <p:nvPr/>
        </p:nvPicPr>
        <p:blipFill>
          <a:blip r:embed="rId3"/>
          <a:stretch>
            <a:fillRect/>
          </a:stretch>
        </p:blipFill>
        <p:spPr>
          <a:xfrm>
            <a:off x="3281280" y="1435916"/>
            <a:ext cx="5274891" cy="5236528"/>
          </a:xfrm>
          <a:prstGeom prst="rect">
            <a:avLst/>
          </a:prstGeom>
        </p:spPr>
      </p:pic>
    </p:spTree>
    <p:extLst>
      <p:ext uri="{BB962C8B-B14F-4D97-AF65-F5344CB8AC3E}">
        <p14:creationId xmlns:p14="http://schemas.microsoft.com/office/powerpoint/2010/main" val="1495684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the Gulf of Execution</a:t>
            </a:r>
          </a:p>
        </p:txBody>
      </p:sp>
      <p:sp>
        <p:nvSpPr>
          <p:cNvPr id="3" name="Text Placeholder 2"/>
          <p:cNvSpPr>
            <a:spLocks noGrp="1"/>
          </p:cNvSpPr>
          <p:nvPr>
            <p:ph type="body" sz="quarter" idx="10"/>
          </p:nvPr>
        </p:nvSpPr>
        <p:spPr/>
        <p:txBody>
          <a:bodyPr>
            <a:normAutofit fontScale="92500" lnSpcReduction="20000"/>
          </a:bodyPr>
          <a:lstStyle/>
          <a:p>
            <a:r>
              <a:rPr lang="en-US" dirty="0"/>
              <a:t>Affordances</a:t>
            </a:r>
          </a:p>
          <a:p>
            <a:pPr lvl="3"/>
            <a:r>
              <a:rPr lang="en-US" dirty="0"/>
              <a:t>Affordances are a relationship between the properties of an object or app and the capabilities of a person that determine how the object or app can be used.</a:t>
            </a:r>
          </a:p>
          <a:p>
            <a:pPr lvl="3"/>
            <a:r>
              <a:rPr lang="en-US" dirty="0"/>
              <a:t>A chair affords support and therefore affords sitting, Most  chairs can be carried so they afford lifting</a:t>
            </a:r>
          </a:p>
          <a:p>
            <a:pPr lvl="3"/>
            <a:r>
              <a:rPr lang="en-US" dirty="0"/>
              <a:t>Affordances represent the possibilities</a:t>
            </a:r>
          </a:p>
          <a:p>
            <a:pPr lvl="3"/>
            <a:r>
              <a:rPr lang="en-US" dirty="0"/>
              <a:t>If an app or object prevents some action then it’s an anti-affordance</a:t>
            </a:r>
          </a:p>
          <a:p>
            <a:r>
              <a:rPr lang="en-US" dirty="0"/>
              <a:t>Signifiers</a:t>
            </a:r>
          </a:p>
          <a:p>
            <a:pPr lvl="3"/>
            <a:r>
              <a:rPr lang="en-US" dirty="0"/>
              <a:t>Affordances and anti-affordances become discoverable through signifiers</a:t>
            </a:r>
          </a:p>
          <a:p>
            <a:pPr lvl="3"/>
            <a:r>
              <a:rPr lang="en-US" dirty="0"/>
              <a:t>For example, how do users know what links are clickable or that they can scroll through screens </a:t>
            </a:r>
            <a:br>
              <a:rPr lang="en-US" dirty="0"/>
            </a:br>
            <a:r>
              <a:rPr lang="en-US" dirty="0"/>
              <a:t>by swiping</a:t>
            </a:r>
          </a:p>
          <a:p>
            <a:pPr lvl="3"/>
            <a:r>
              <a:rPr lang="en-US" dirty="0"/>
              <a:t>Examples of signifiers</a:t>
            </a:r>
          </a:p>
          <a:p>
            <a:pPr lvl="4"/>
            <a:r>
              <a:rPr lang="en-US" dirty="0"/>
              <a:t> How do you know whether the train will arrive soon when you enter a subway station</a:t>
            </a:r>
          </a:p>
          <a:p>
            <a:pPr lvl="4"/>
            <a:r>
              <a:rPr lang="en-US" dirty="0"/>
              <a:t>How do you know which way the wind is blowing</a:t>
            </a:r>
          </a:p>
          <a:p>
            <a:pPr lvl="4"/>
            <a:r>
              <a:rPr lang="en-US" dirty="0"/>
              <a:t>How to react in a social situation</a:t>
            </a:r>
          </a:p>
          <a:p>
            <a:pPr lvl="3"/>
            <a:r>
              <a:rPr lang="en-US" dirty="0"/>
              <a:t>Signifiers can be deliberately designed or rely on convention (e.g. a Submit button on a web </a:t>
            </a:r>
            <a:br>
              <a:rPr lang="en-US" dirty="0"/>
            </a:br>
            <a:r>
              <a:rPr lang="en-US" dirty="0"/>
              <a:t>page)</a:t>
            </a:r>
          </a:p>
        </p:txBody>
      </p:sp>
      <p:pic>
        <p:nvPicPr>
          <p:cNvPr id="4" name="Picture 3"/>
          <p:cNvPicPr>
            <a:picLocks noChangeAspect="1"/>
          </p:cNvPicPr>
          <p:nvPr/>
        </p:nvPicPr>
        <p:blipFill>
          <a:blip r:embed="rId3"/>
          <a:stretch>
            <a:fillRect/>
          </a:stretch>
        </p:blipFill>
        <p:spPr>
          <a:xfrm>
            <a:off x="9266304" y="2894594"/>
            <a:ext cx="2383743" cy="2932430"/>
          </a:xfrm>
          <a:prstGeom prst="rect">
            <a:avLst/>
          </a:prstGeom>
        </p:spPr>
      </p:pic>
    </p:spTree>
    <p:extLst>
      <p:ext uri="{BB962C8B-B14F-4D97-AF65-F5344CB8AC3E}">
        <p14:creationId xmlns:p14="http://schemas.microsoft.com/office/powerpoint/2010/main" val="271008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E1FACF-9496-4271-A2E0-FC662B108C3F}"/>
              </a:ext>
            </a:extLst>
          </p:cNvPr>
          <p:cNvPicPr>
            <a:picLocks noChangeAspect="1"/>
          </p:cNvPicPr>
          <p:nvPr/>
        </p:nvPicPr>
        <p:blipFill>
          <a:blip r:embed="rId2"/>
          <a:stretch>
            <a:fillRect/>
          </a:stretch>
        </p:blipFill>
        <p:spPr>
          <a:xfrm>
            <a:off x="2329768" y="843756"/>
            <a:ext cx="6937685" cy="5208701"/>
          </a:xfrm>
          <a:prstGeom prst="rect">
            <a:avLst/>
          </a:prstGeom>
        </p:spPr>
      </p:pic>
    </p:spTree>
    <p:extLst>
      <p:ext uri="{BB962C8B-B14F-4D97-AF65-F5344CB8AC3E}">
        <p14:creationId xmlns:p14="http://schemas.microsoft.com/office/powerpoint/2010/main" val="392713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3117B3-8512-4F89-9318-AA411835FEBD}"/>
              </a:ext>
            </a:extLst>
          </p:cNvPr>
          <p:cNvPicPr>
            <a:picLocks noChangeAspect="1"/>
          </p:cNvPicPr>
          <p:nvPr/>
        </p:nvPicPr>
        <p:blipFill>
          <a:blip r:embed="rId2"/>
          <a:stretch>
            <a:fillRect/>
          </a:stretch>
        </p:blipFill>
        <p:spPr>
          <a:xfrm>
            <a:off x="3673279" y="0"/>
            <a:ext cx="4848615" cy="6859588"/>
          </a:xfrm>
          <a:prstGeom prst="rect">
            <a:avLst/>
          </a:prstGeom>
        </p:spPr>
      </p:pic>
    </p:spTree>
    <p:extLst>
      <p:ext uri="{BB962C8B-B14F-4D97-AF65-F5344CB8AC3E}">
        <p14:creationId xmlns:p14="http://schemas.microsoft.com/office/powerpoint/2010/main" val="254028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Signifiers</a:t>
            </a:r>
          </a:p>
        </p:txBody>
      </p:sp>
      <p:pic>
        <p:nvPicPr>
          <p:cNvPr id="4" name="Picture 3"/>
          <p:cNvPicPr>
            <a:picLocks noChangeAspect="1"/>
          </p:cNvPicPr>
          <p:nvPr/>
        </p:nvPicPr>
        <p:blipFill>
          <a:blip r:embed="rId3"/>
          <a:stretch>
            <a:fillRect/>
          </a:stretch>
        </p:blipFill>
        <p:spPr>
          <a:xfrm>
            <a:off x="6582659" y="1787821"/>
            <a:ext cx="4933281" cy="3546344"/>
          </a:xfrm>
          <a:prstGeom prst="rect">
            <a:avLst/>
          </a:prstGeom>
        </p:spPr>
      </p:pic>
      <p:pic>
        <p:nvPicPr>
          <p:cNvPr id="6" name="Picture 5"/>
          <p:cNvPicPr>
            <a:picLocks noChangeAspect="1"/>
          </p:cNvPicPr>
          <p:nvPr/>
        </p:nvPicPr>
        <p:blipFill>
          <a:blip r:embed="rId4"/>
          <a:stretch>
            <a:fillRect/>
          </a:stretch>
        </p:blipFill>
        <p:spPr>
          <a:xfrm>
            <a:off x="612895" y="1731838"/>
            <a:ext cx="5734093" cy="3658310"/>
          </a:xfrm>
          <a:prstGeom prst="rect">
            <a:avLst/>
          </a:prstGeom>
        </p:spPr>
      </p:pic>
    </p:spTree>
    <p:extLst>
      <p:ext uri="{BB962C8B-B14F-4D97-AF65-F5344CB8AC3E}">
        <p14:creationId xmlns:p14="http://schemas.microsoft.com/office/powerpoint/2010/main" val="104073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35375" y="2157912"/>
            <a:ext cx="1724424" cy="2543764"/>
          </a:xfrm>
          <a:prstGeom prst="rect">
            <a:avLst/>
          </a:prstGeom>
        </p:spPr>
      </p:pic>
    </p:spTree>
    <p:extLst>
      <p:ext uri="{BB962C8B-B14F-4D97-AF65-F5344CB8AC3E}">
        <p14:creationId xmlns:p14="http://schemas.microsoft.com/office/powerpoint/2010/main" val="2826490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Signifiers?</a:t>
            </a:r>
          </a:p>
        </p:txBody>
      </p:sp>
      <p:pic>
        <p:nvPicPr>
          <p:cNvPr id="3" name="Picture 2"/>
          <p:cNvPicPr>
            <a:picLocks noChangeAspect="1"/>
          </p:cNvPicPr>
          <p:nvPr/>
        </p:nvPicPr>
        <p:blipFill>
          <a:blip r:embed="rId3"/>
          <a:stretch>
            <a:fillRect/>
          </a:stretch>
        </p:blipFill>
        <p:spPr>
          <a:xfrm>
            <a:off x="1674006" y="1616417"/>
            <a:ext cx="3306094" cy="4200089"/>
          </a:xfrm>
          <a:prstGeom prst="rect">
            <a:avLst/>
          </a:prstGeom>
        </p:spPr>
      </p:pic>
      <p:pic>
        <p:nvPicPr>
          <p:cNvPr id="4" name="Picture 3"/>
          <p:cNvPicPr>
            <a:picLocks noChangeAspect="1"/>
          </p:cNvPicPr>
          <p:nvPr/>
        </p:nvPicPr>
        <p:blipFill>
          <a:blip r:embed="rId4"/>
          <a:stretch>
            <a:fillRect/>
          </a:stretch>
        </p:blipFill>
        <p:spPr>
          <a:xfrm>
            <a:off x="6657175" y="1574879"/>
            <a:ext cx="3439157" cy="4241627"/>
          </a:xfrm>
          <a:prstGeom prst="rect">
            <a:avLst/>
          </a:prstGeom>
        </p:spPr>
      </p:pic>
    </p:spTree>
    <p:extLst>
      <p:ext uri="{BB962C8B-B14F-4D97-AF65-F5344CB8AC3E}">
        <p14:creationId xmlns:p14="http://schemas.microsoft.com/office/powerpoint/2010/main" val="199423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the Gulf of Execution</a:t>
            </a:r>
          </a:p>
        </p:txBody>
      </p:sp>
      <p:sp>
        <p:nvSpPr>
          <p:cNvPr id="3" name="Text Placeholder 2"/>
          <p:cNvSpPr>
            <a:spLocks noGrp="1"/>
          </p:cNvSpPr>
          <p:nvPr>
            <p:ph type="body" sz="quarter" idx="10"/>
          </p:nvPr>
        </p:nvSpPr>
        <p:spPr/>
        <p:txBody>
          <a:bodyPr>
            <a:normAutofit fontScale="92500" lnSpcReduction="10000"/>
          </a:bodyPr>
          <a:lstStyle/>
          <a:p>
            <a:r>
              <a:rPr lang="en-US" dirty="0"/>
              <a:t>Mappings</a:t>
            </a:r>
          </a:p>
          <a:p>
            <a:pPr lvl="3"/>
            <a:r>
              <a:rPr lang="en-US" dirty="0"/>
              <a:t>Mappings is the relationship between two sets of things (e.g. the mapping between a set of switches and the lights in a room)</a:t>
            </a:r>
          </a:p>
          <a:p>
            <a:pPr lvl="3"/>
            <a:r>
              <a:rPr lang="en-US" dirty="0"/>
              <a:t>If a mapping uses spatial correspondence between the layout of controls and devices being controlled, it’s easy to determine how to use them (e.g. steering wheel in a car)</a:t>
            </a:r>
          </a:p>
          <a:p>
            <a:pPr lvl="3"/>
            <a:r>
              <a:rPr lang="en-US" dirty="0"/>
              <a:t>Mapping should allow a user to be able to construct a coherent mental model of how the controls work</a:t>
            </a:r>
          </a:p>
          <a:p>
            <a:pPr lvl="3"/>
            <a:r>
              <a:rPr lang="en-US" dirty="0"/>
              <a:t>Natural mappings, taking advantage of spatial analogies, lead to immediate understanding</a:t>
            </a:r>
          </a:p>
          <a:p>
            <a:pPr lvl="3"/>
            <a:r>
              <a:rPr lang="en-US" dirty="0"/>
              <a:t>Things like grouping, proximity and colors can be used to create mappings in user </a:t>
            </a:r>
            <a:br>
              <a:rPr lang="en-US" dirty="0"/>
            </a:br>
            <a:r>
              <a:rPr lang="en-US" dirty="0"/>
              <a:t>interfaces</a:t>
            </a:r>
          </a:p>
          <a:p>
            <a:pPr lvl="1"/>
            <a:r>
              <a:rPr lang="en-US" dirty="0"/>
              <a:t>Constraints</a:t>
            </a:r>
          </a:p>
          <a:p>
            <a:pPr lvl="3"/>
            <a:r>
              <a:rPr lang="en-US" dirty="0"/>
              <a:t>Constraints limit how something can be used</a:t>
            </a:r>
          </a:p>
          <a:p>
            <a:pPr lvl="4"/>
            <a:r>
              <a:rPr lang="en-US" dirty="0"/>
              <a:t>Physical - e.g. the shape of a USB drive</a:t>
            </a:r>
          </a:p>
          <a:p>
            <a:pPr lvl="4"/>
            <a:r>
              <a:rPr lang="en-US" dirty="0"/>
              <a:t>Cultural – e.g. Red lights go on the top</a:t>
            </a:r>
          </a:p>
          <a:p>
            <a:pPr lvl="4"/>
            <a:r>
              <a:rPr lang="en-US" dirty="0"/>
              <a:t>Semantic – Semantics is the study of meaning.  Semantic constraints rely on the </a:t>
            </a:r>
            <a:br>
              <a:rPr lang="en-US" dirty="0"/>
            </a:br>
            <a:r>
              <a:rPr lang="en-US" dirty="0"/>
              <a:t>meaning of a situation to control actions.  e.g. Red text is used to indicate errors.</a:t>
            </a:r>
          </a:p>
          <a:p>
            <a:pPr lvl="4"/>
            <a:r>
              <a:rPr lang="en-US" dirty="0"/>
              <a:t>Logical – e.g. natural mappings rely on logical constraints</a:t>
            </a:r>
          </a:p>
          <a:p>
            <a:endParaRPr lang="en-US" dirty="0"/>
          </a:p>
        </p:txBody>
      </p:sp>
      <p:pic>
        <p:nvPicPr>
          <p:cNvPr id="4" name="Picture 3"/>
          <p:cNvPicPr>
            <a:picLocks noChangeAspect="1"/>
          </p:cNvPicPr>
          <p:nvPr/>
        </p:nvPicPr>
        <p:blipFill>
          <a:blip r:embed="rId3"/>
          <a:stretch>
            <a:fillRect/>
          </a:stretch>
        </p:blipFill>
        <p:spPr>
          <a:xfrm>
            <a:off x="8096260" y="3528739"/>
            <a:ext cx="3241183" cy="2415882"/>
          </a:xfrm>
          <a:prstGeom prst="rect">
            <a:avLst/>
          </a:prstGeom>
        </p:spPr>
      </p:pic>
      <p:sp>
        <p:nvSpPr>
          <p:cNvPr id="5" name="TextBox 4"/>
          <p:cNvSpPr txBox="1"/>
          <p:nvPr/>
        </p:nvSpPr>
        <p:spPr>
          <a:xfrm>
            <a:off x="8033329" y="6013872"/>
            <a:ext cx="336704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Natural mapping for seat controls</a:t>
            </a:r>
          </a:p>
        </p:txBody>
      </p:sp>
    </p:spTree>
    <p:extLst>
      <p:ext uri="{BB962C8B-B14F-4D97-AF65-F5344CB8AC3E}">
        <p14:creationId xmlns:p14="http://schemas.microsoft.com/office/powerpoint/2010/main" val="889229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11091-252A-4108-B5B2-5D520B765BAC}"/>
              </a:ext>
            </a:extLst>
          </p:cNvPr>
          <p:cNvPicPr>
            <a:picLocks noChangeAspect="1"/>
          </p:cNvPicPr>
          <p:nvPr/>
        </p:nvPicPr>
        <p:blipFill>
          <a:blip r:embed="rId2"/>
          <a:stretch>
            <a:fillRect/>
          </a:stretch>
        </p:blipFill>
        <p:spPr>
          <a:xfrm>
            <a:off x="2244240" y="665145"/>
            <a:ext cx="6944694" cy="5115639"/>
          </a:xfrm>
          <a:prstGeom prst="rect">
            <a:avLst/>
          </a:prstGeom>
        </p:spPr>
      </p:pic>
    </p:spTree>
    <p:extLst>
      <p:ext uri="{BB962C8B-B14F-4D97-AF65-F5344CB8AC3E}">
        <p14:creationId xmlns:p14="http://schemas.microsoft.com/office/powerpoint/2010/main" val="44775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E06561-5A18-4B19-8207-167C6B4F0114}"/>
              </a:ext>
            </a:extLst>
          </p:cNvPr>
          <p:cNvPicPr>
            <a:picLocks noChangeAspect="1"/>
          </p:cNvPicPr>
          <p:nvPr/>
        </p:nvPicPr>
        <p:blipFill>
          <a:blip r:embed="rId2"/>
          <a:stretch>
            <a:fillRect/>
          </a:stretch>
        </p:blipFill>
        <p:spPr>
          <a:xfrm>
            <a:off x="2286225" y="734899"/>
            <a:ext cx="7242167" cy="5437301"/>
          </a:xfrm>
          <a:prstGeom prst="rect">
            <a:avLst/>
          </a:prstGeom>
        </p:spPr>
      </p:pic>
    </p:spTree>
    <p:extLst>
      <p:ext uri="{BB962C8B-B14F-4D97-AF65-F5344CB8AC3E}">
        <p14:creationId xmlns:p14="http://schemas.microsoft.com/office/powerpoint/2010/main" val="4033505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Shrinking the Gulf of Evaluation</a:t>
            </a:r>
          </a:p>
        </p:txBody>
      </p:sp>
      <p:sp>
        <p:nvSpPr>
          <p:cNvPr id="7" name="Text Placeholder 6"/>
          <p:cNvSpPr>
            <a:spLocks noGrp="1"/>
          </p:cNvSpPr>
          <p:nvPr>
            <p:ph type="body" sz="quarter" idx="10"/>
          </p:nvPr>
        </p:nvSpPr>
        <p:spPr/>
        <p:txBody>
          <a:bodyPr>
            <a:normAutofit fontScale="92500" lnSpcReduction="10000"/>
          </a:bodyPr>
          <a:lstStyle/>
          <a:p>
            <a:r>
              <a:rPr lang="en-US" dirty="0"/>
              <a:t>Feedback</a:t>
            </a:r>
          </a:p>
          <a:p>
            <a:pPr lvl="3"/>
            <a:r>
              <a:rPr lang="en-US" dirty="0"/>
              <a:t>Communicating the results of an action</a:t>
            </a:r>
          </a:p>
          <a:p>
            <a:pPr lvl="3"/>
            <a:r>
              <a:rPr lang="en-US" dirty="0"/>
              <a:t>Feedback should be:</a:t>
            </a:r>
          </a:p>
          <a:p>
            <a:pPr lvl="4"/>
            <a:r>
              <a:rPr lang="en-US" dirty="0"/>
              <a:t>Immediate</a:t>
            </a:r>
          </a:p>
          <a:p>
            <a:pPr lvl="4"/>
            <a:r>
              <a:rPr lang="en-US" dirty="0"/>
              <a:t>Informative</a:t>
            </a:r>
          </a:p>
          <a:p>
            <a:pPr lvl="4"/>
            <a:r>
              <a:rPr lang="en-US" dirty="0"/>
              <a:t>Unobtrusive but not annoying</a:t>
            </a:r>
          </a:p>
          <a:p>
            <a:pPr lvl="4"/>
            <a:r>
              <a:rPr lang="en-US" dirty="0"/>
              <a:t>Parsimonious</a:t>
            </a:r>
          </a:p>
          <a:p>
            <a:r>
              <a:rPr lang="en-US" dirty="0"/>
              <a:t>A good conceptual model</a:t>
            </a:r>
          </a:p>
          <a:p>
            <a:pPr lvl="3"/>
            <a:r>
              <a:rPr lang="en-US" dirty="0"/>
              <a:t>An explanation for how something works</a:t>
            </a:r>
          </a:p>
          <a:p>
            <a:pPr lvl="4"/>
            <a:r>
              <a:rPr lang="en-US" dirty="0"/>
              <a:t>e.g. Files and folders are useful conceptual models for how electronic files are stored</a:t>
            </a:r>
          </a:p>
          <a:p>
            <a:pPr lvl="3"/>
            <a:r>
              <a:rPr lang="en-US" dirty="0"/>
              <a:t>Clues to how things work are gleaned from affordances, signifiers, constraints and mappings</a:t>
            </a:r>
          </a:p>
          <a:p>
            <a:pPr lvl="4"/>
            <a:r>
              <a:rPr lang="en-US" dirty="0"/>
              <a:t>It’s easy to develop a conceptual model of scissors</a:t>
            </a:r>
          </a:p>
          <a:p>
            <a:pPr lvl="3"/>
            <a:r>
              <a:rPr lang="en-US" dirty="0"/>
              <a:t>Good conceptual models allow the user to predict how an app or object will behave</a:t>
            </a:r>
          </a:p>
          <a:p>
            <a:pPr lvl="3"/>
            <a:r>
              <a:rPr lang="en-US" dirty="0"/>
              <a:t>Conceptual models that work in one circumstance can become a hindrance in another</a:t>
            </a:r>
          </a:p>
        </p:txBody>
      </p:sp>
      <p:pic>
        <p:nvPicPr>
          <p:cNvPr id="8" name="Picture 7"/>
          <p:cNvPicPr>
            <a:picLocks noChangeAspect="1"/>
          </p:cNvPicPr>
          <p:nvPr/>
        </p:nvPicPr>
        <p:blipFill>
          <a:blip r:embed="rId3"/>
          <a:stretch>
            <a:fillRect/>
          </a:stretch>
        </p:blipFill>
        <p:spPr>
          <a:xfrm>
            <a:off x="8900587" y="1527793"/>
            <a:ext cx="2968614" cy="3534065"/>
          </a:xfrm>
          <a:prstGeom prst="rect">
            <a:avLst/>
          </a:prstGeom>
        </p:spPr>
      </p:pic>
    </p:spTree>
    <p:extLst>
      <p:ext uri="{BB962C8B-B14F-4D97-AF65-F5344CB8AC3E}">
        <p14:creationId xmlns:p14="http://schemas.microsoft.com/office/powerpoint/2010/main" val="9267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CDE15-EF58-4949-897F-A790ED85CD5E}"/>
              </a:ext>
            </a:extLst>
          </p:cNvPr>
          <p:cNvPicPr>
            <a:picLocks noChangeAspect="1"/>
          </p:cNvPicPr>
          <p:nvPr/>
        </p:nvPicPr>
        <p:blipFill>
          <a:blip r:embed="rId2"/>
          <a:stretch>
            <a:fillRect/>
          </a:stretch>
        </p:blipFill>
        <p:spPr>
          <a:xfrm>
            <a:off x="1872343" y="1122258"/>
            <a:ext cx="8126212" cy="4495830"/>
          </a:xfrm>
          <a:prstGeom prst="rect">
            <a:avLst/>
          </a:prstGeom>
        </p:spPr>
      </p:pic>
    </p:spTree>
    <p:extLst>
      <p:ext uri="{BB962C8B-B14F-4D97-AF65-F5344CB8AC3E}">
        <p14:creationId xmlns:p14="http://schemas.microsoft.com/office/powerpoint/2010/main" val="872539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Models</a:t>
            </a:r>
          </a:p>
        </p:txBody>
      </p:sp>
      <p:sp>
        <p:nvSpPr>
          <p:cNvPr id="3" name="Text Placeholder 2"/>
          <p:cNvSpPr>
            <a:spLocks noGrp="1"/>
          </p:cNvSpPr>
          <p:nvPr>
            <p:ph type="body" sz="quarter" idx="10"/>
          </p:nvPr>
        </p:nvSpPr>
        <p:spPr/>
        <p:txBody>
          <a:bodyPr/>
          <a:lstStyle/>
          <a:p>
            <a:r>
              <a:rPr lang="en-US" dirty="0"/>
              <a:t>The goal of the designer is to conceive of a coherent model of how an app works then use signifiers, constraints and mappings to allow the user to develop the same conceptual model</a:t>
            </a:r>
          </a:p>
        </p:txBody>
      </p:sp>
      <p:pic>
        <p:nvPicPr>
          <p:cNvPr id="4" name="Picture 3"/>
          <p:cNvPicPr>
            <a:picLocks noChangeAspect="1"/>
          </p:cNvPicPr>
          <p:nvPr/>
        </p:nvPicPr>
        <p:blipFill>
          <a:blip r:embed="rId3"/>
          <a:stretch>
            <a:fillRect/>
          </a:stretch>
        </p:blipFill>
        <p:spPr>
          <a:xfrm>
            <a:off x="6298635" y="2791482"/>
            <a:ext cx="4699919" cy="3747233"/>
          </a:xfrm>
          <a:prstGeom prst="rect">
            <a:avLst/>
          </a:prstGeom>
        </p:spPr>
      </p:pic>
    </p:spTree>
    <p:extLst>
      <p:ext uri="{BB962C8B-B14F-4D97-AF65-F5344CB8AC3E}">
        <p14:creationId xmlns:p14="http://schemas.microsoft.com/office/powerpoint/2010/main" val="442665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Emotions</a:t>
            </a:r>
          </a:p>
        </p:txBody>
      </p:sp>
      <p:sp>
        <p:nvSpPr>
          <p:cNvPr id="3" name="Text Placeholder 2"/>
          <p:cNvSpPr>
            <a:spLocks noGrp="1"/>
          </p:cNvSpPr>
          <p:nvPr>
            <p:ph type="body" sz="quarter" idx="10"/>
          </p:nvPr>
        </p:nvSpPr>
        <p:spPr/>
        <p:txBody>
          <a:bodyPr/>
          <a:lstStyle/>
          <a:p>
            <a:r>
              <a:rPr lang="en-US" dirty="0"/>
              <a:t>Cognition and emotion are inseparable</a:t>
            </a:r>
          </a:p>
          <a:p>
            <a:r>
              <a:rPr lang="en-US" dirty="0"/>
              <a:t>Cognition attempts to make sense of the world – emotion assigns </a:t>
            </a:r>
            <a:br>
              <a:rPr lang="en-US" dirty="0"/>
            </a:br>
            <a:r>
              <a:rPr lang="en-US" dirty="0"/>
              <a:t>value</a:t>
            </a:r>
          </a:p>
          <a:p>
            <a:r>
              <a:rPr lang="en-US" dirty="0"/>
              <a:t>People are unable to turn off System 1 which is the </a:t>
            </a:r>
            <a:br>
              <a:rPr lang="en-US" dirty="0"/>
            </a:br>
            <a:r>
              <a:rPr lang="en-US" dirty="0"/>
              <a:t>primary source of emotions so it’s impossible to </a:t>
            </a:r>
            <a:br>
              <a:rPr lang="en-US" dirty="0"/>
            </a:br>
            <a:r>
              <a:rPr lang="en-US" dirty="0"/>
              <a:t>design without appealing to emotional responses</a:t>
            </a:r>
          </a:p>
          <a:p>
            <a:r>
              <a:rPr lang="en-US" dirty="0"/>
              <a:t>Because people respond more positively when at </a:t>
            </a:r>
            <a:br>
              <a:rPr lang="en-US" dirty="0"/>
            </a:br>
            <a:r>
              <a:rPr lang="en-US" dirty="0"/>
              <a:t>cognitive ease, a design which reinforces that state </a:t>
            </a:r>
            <a:br>
              <a:rPr lang="en-US" dirty="0"/>
            </a:br>
            <a:r>
              <a:rPr lang="en-US" dirty="0"/>
              <a:t>will be more appealing and likely more functionally </a:t>
            </a:r>
            <a:br>
              <a:rPr lang="en-US" dirty="0"/>
            </a:br>
            <a:r>
              <a:rPr lang="en-US" dirty="0"/>
              <a:t>appropriate</a:t>
            </a:r>
          </a:p>
        </p:txBody>
      </p:sp>
      <p:pic>
        <p:nvPicPr>
          <p:cNvPr id="4" name="Picture 3"/>
          <p:cNvPicPr>
            <a:picLocks noChangeAspect="1"/>
          </p:cNvPicPr>
          <p:nvPr/>
        </p:nvPicPr>
        <p:blipFill>
          <a:blip r:embed="rId3"/>
          <a:stretch>
            <a:fillRect/>
          </a:stretch>
        </p:blipFill>
        <p:spPr>
          <a:xfrm>
            <a:off x="8168967" y="3165325"/>
            <a:ext cx="3988689" cy="2917796"/>
          </a:xfrm>
          <a:prstGeom prst="rect">
            <a:avLst/>
          </a:prstGeom>
        </p:spPr>
      </p:pic>
    </p:spTree>
    <p:extLst>
      <p:ext uri="{BB962C8B-B14F-4D97-AF65-F5344CB8AC3E}">
        <p14:creationId xmlns:p14="http://schemas.microsoft.com/office/powerpoint/2010/main" val="119725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Text Placeholder 2"/>
          <p:cNvSpPr>
            <a:spLocks noGrp="1"/>
          </p:cNvSpPr>
          <p:nvPr>
            <p:ph type="body" sz="quarter" idx="10"/>
          </p:nvPr>
        </p:nvSpPr>
        <p:spPr>
          <a:xfrm>
            <a:off x="435096" y="1391975"/>
            <a:ext cx="11545200" cy="4392043"/>
          </a:xfrm>
        </p:spPr>
        <p:txBody>
          <a:bodyPr>
            <a:normAutofit fontScale="85000" lnSpcReduction="20000"/>
          </a:bodyPr>
          <a:lstStyle/>
          <a:p>
            <a:pPr lvl="1"/>
            <a:r>
              <a:rPr lang="en-US" dirty="0"/>
              <a:t>Affordances</a:t>
            </a:r>
          </a:p>
          <a:p>
            <a:pPr lvl="3"/>
            <a:r>
              <a:rPr lang="en-US" dirty="0"/>
              <a:t>The proper affordance exist to make he desired actions possible.</a:t>
            </a:r>
          </a:p>
          <a:p>
            <a:pPr lvl="1"/>
            <a:r>
              <a:rPr lang="en-US" dirty="0"/>
              <a:t>Signifiers</a:t>
            </a:r>
          </a:p>
          <a:p>
            <a:pPr lvl="3"/>
            <a:r>
              <a:rPr lang="en-US" dirty="0"/>
              <a:t>Effective use of signifiers ensures discoverability and that the feedback is well communicated and intelligible.</a:t>
            </a:r>
          </a:p>
          <a:p>
            <a:pPr lvl="1"/>
            <a:r>
              <a:rPr lang="en-US" dirty="0"/>
              <a:t>Mappings</a:t>
            </a:r>
          </a:p>
          <a:p>
            <a:pPr lvl="3"/>
            <a:r>
              <a:rPr lang="en-US" dirty="0"/>
              <a:t>The relationship between controls and their actions follows the principles of good mapping, enhanced as much as possible through spatial layout and temporal contiguity</a:t>
            </a:r>
          </a:p>
          <a:p>
            <a:pPr lvl="1"/>
            <a:r>
              <a:rPr lang="en-US" dirty="0"/>
              <a:t>Constraints</a:t>
            </a:r>
          </a:p>
          <a:p>
            <a:pPr lvl="3"/>
            <a:r>
              <a:rPr lang="en-US" dirty="0"/>
              <a:t>Providing physical, logical, semantic and cultural constraints guide actions and eases interpretation</a:t>
            </a:r>
          </a:p>
          <a:p>
            <a:pPr lvl="1"/>
            <a:r>
              <a:rPr lang="en-US" dirty="0"/>
              <a:t>Discoverability</a:t>
            </a:r>
          </a:p>
          <a:p>
            <a:pPr lvl="3"/>
            <a:r>
              <a:rPr lang="en-US" dirty="0"/>
              <a:t>Is it possible to determine what actions are possible and the current state of the application</a:t>
            </a:r>
          </a:p>
          <a:p>
            <a:pPr lvl="1"/>
            <a:r>
              <a:rPr lang="en-US" dirty="0"/>
              <a:t>Feedback</a:t>
            </a:r>
          </a:p>
          <a:p>
            <a:pPr lvl="3"/>
            <a:r>
              <a:rPr lang="en-US" dirty="0"/>
              <a:t>There is full and continuous information about the results of actions and the current state of the application</a:t>
            </a:r>
          </a:p>
          <a:p>
            <a:pPr lvl="1"/>
            <a:r>
              <a:rPr lang="en-US" dirty="0"/>
              <a:t>Conceptual model</a:t>
            </a:r>
          </a:p>
          <a:p>
            <a:pPr lvl="3"/>
            <a:r>
              <a:rPr lang="en-US" dirty="0"/>
              <a:t>The app projects all the information required to create a coherent conceptual model of the system, leading to understanding and a feel of control.  The conceptual model enhances both discoverability and evaluation of results.</a:t>
            </a:r>
          </a:p>
        </p:txBody>
      </p:sp>
    </p:spTree>
    <p:extLst>
      <p:ext uri="{BB962C8B-B14F-4D97-AF65-F5344CB8AC3E}">
        <p14:creationId xmlns:p14="http://schemas.microsoft.com/office/powerpoint/2010/main" val="357400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86CAE4-C982-40CA-8A28-1862D004A089}"/>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ED730AB9-548E-405E-A814-4716959E754D}"/>
              </a:ext>
            </a:extLst>
          </p:cNvPr>
          <p:cNvSpPr>
            <a:spLocks noGrp="1"/>
          </p:cNvSpPr>
          <p:nvPr>
            <p:ph idx="1"/>
          </p:nvPr>
        </p:nvSpPr>
        <p:spPr/>
        <p:txBody>
          <a:bodyPr/>
          <a:lstStyle/>
          <a:p>
            <a:r>
              <a:rPr lang="en-US" i="1" dirty="0"/>
              <a:t>Don't Make Me Think, </a:t>
            </a:r>
            <a:r>
              <a:rPr lang="en-US" dirty="0"/>
              <a:t>by Steve Krug</a:t>
            </a:r>
          </a:p>
          <a:p>
            <a:r>
              <a:rPr lang="en-US" i="1" dirty="0"/>
              <a:t>Thinking Fast and Slow</a:t>
            </a:r>
            <a:r>
              <a:rPr lang="en-US" dirty="0"/>
              <a:t>, by Daniel Kahneman</a:t>
            </a:r>
          </a:p>
        </p:txBody>
      </p:sp>
      <p:sp>
        <p:nvSpPr>
          <p:cNvPr id="2" name="Slide Number Placeholder 1">
            <a:extLst>
              <a:ext uri="{FF2B5EF4-FFF2-40B4-BE49-F238E27FC236}">
                <a16:creationId xmlns:a16="http://schemas.microsoft.com/office/drawing/2014/main" id="{1194A2DA-F2D5-4E5A-8999-557FC0A65FE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88007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3744" y="2728657"/>
            <a:ext cx="2160835" cy="1324066"/>
          </a:xfrm>
          <a:prstGeom prst="rect">
            <a:avLst/>
          </a:prstGeom>
          <a:noFill/>
        </p:spPr>
        <p:txBody>
          <a:bodyPr wrap="none" rtlCol="0">
            <a:spAutoFit/>
          </a:bodyPr>
          <a:lstStyle/>
          <a:p>
            <a:r>
              <a:rPr lang="en-US" sz="8002" dirty="0"/>
              <a:t>CAT</a:t>
            </a:r>
          </a:p>
        </p:txBody>
      </p:sp>
    </p:spTree>
    <p:extLst>
      <p:ext uri="{BB962C8B-B14F-4D97-AF65-F5344CB8AC3E}">
        <p14:creationId xmlns:p14="http://schemas.microsoft.com/office/powerpoint/2010/main" val="213610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361" y="2848351"/>
            <a:ext cx="3211878" cy="1200735"/>
          </a:xfrm>
          <a:prstGeom prst="rect">
            <a:avLst/>
          </a:prstGeom>
          <a:noFill/>
        </p:spPr>
        <p:txBody>
          <a:bodyPr wrap="none" rtlCol="0">
            <a:spAutoFit/>
          </a:bodyPr>
          <a:lstStyle/>
          <a:p>
            <a:r>
              <a:rPr lang="en-US" sz="7201" dirty="0"/>
              <a:t>17 x 24</a:t>
            </a:r>
          </a:p>
        </p:txBody>
      </p:sp>
    </p:spTree>
    <p:extLst>
      <p:ext uri="{BB962C8B-B14F-4D97-AF65-F5344CB8AC3E}">
        <p14:creationId xmlns:p14="http://schemas.microsoft.com/office/powerpoint/2010/main" val="60081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18">
            <a:extLst>
              <a:ext uri="{FF2B5EF4-FFF2-40B4-BE49-F238E27FC236}">
                <a16:creationId xmlns:a16="http://schemas.microsoft.com/office/drawing/2014/main" id="{283A93BD-A469-4D4C-8A1F-5668AE9758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223" y="503689"/>
            <a:ext cx="7136728" cy="3600234"/>
          </a:xfrm>
          <a:prstGeom prst="roundRect">
            <a:avLst>
              <a:gd name="adj" fmla="val 0"/>
            </a:avLst>
          </a:prstGeom>
          <a:solidFill>
            <a:schemeClr val="bg1"/>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1675CD-81C8-4A84-852C-4F624DB79DB7}"/>
              </a:ext>
            </a:extLst>
          </p:cNvPr>
          <p:cNvPicPr>
            <a:picLocks noChangeAspect="1"/>
          </p:cNvPicPr>
          <p:nvPr/>
        </p:nvPicPr>
        <p:blipFill rotWithShape="1">
          <a:blip r:embed="rId2"/>
          <a:srcRect r="-2" b="1297"/>
          <a:stretch/>
        </p:blipFill>
        <p:spPr>
          <a:xfrm>
            <a:off x="2695133" y="666651"/>
            <a:ext cx="6804908" cy="3274310"/>
          </a:xfrm>
          <a:prstGeom prst="rect">
            <a:avLst/>
          </a:prstGeom>
          <a:effectLst/>
        </p:spPr>
      </p:pic>
      <p:sp>
        <p:nvSpPr>
          <p:cNvPr id="3" name="Title 2">
            <a:extLst>
              <a:ext uri="{FF2B5EF4-FFF2-40B4-BE49-F238E27FC236}">
                <a16:creationId xmlns:a16="http://schemas.microsoft.com/office/drawing/2014/main" id="{233ED369-AC1B-4BF2-8E7D-4E92E66D6AE6}"/>
              </a:ext>
            </a:extLst>
          </p:cNvPr>
          <p:cNvSpPr>
            <a:spLocks noGrp="1"/>
          </p:cNvSpPr>
          <p:nvPr>
            <p:ph type="title"/>
          </p:nvPr>
        </p:nvSpPr>
        <p:spPr>
          <a:xfrm>
            <a:off x="650618" y="4446279"/>
            <a:ext cx="10904310" cy="1351025"/>
          </a:xfrm>
          <a:noFill/>
        </p:spPr>
        <p:txBody>
          <a:bodyPr vert="horz" lIns="91440" tIns="45720" rIns="91440" bIns="45720" rtlCol="0" anchor="b">
            <a:normAutofit/>
          </a:bodyPr>
          <a:lstStyle/>
          <a:p>
            <a:pPr algn="ctr" defTabSz="914400"/>
            <a:r>
              <a:rPr lang="en-US" sz="6000" dirty="0"/>
              <a:t>Two Systems</a:t>
            </a:r>
          </a:p>
        </p:txBody>
      </p:sp>
      <p:sp>
        <p:nvSpPr>
          <p:cNvPr id="4" name="Text Placeholder 3">
            <a:extLst>
              <a:ext uri="{FF2B5EF4-FFF2-40B4-BE49-F238E27FC236}">
                <a16:creationId xmlns:a16="http://schemas.microsoft.com/office/drawing/2014/main" id="{EB26C57C-02E6-4666-9C8C-E30390AF0D4B}"/>
              </a:ext>
            </a:extLst>
          </p:cNvPr>
          <p:cNvSpPr>
            <a:spLocks noGrp="1"/>
          </p:cNvSpPr>
          <p:nvPr>
            <p:ph type="body" idx="1"/>
          </p:nvPr>
        </p:nvSpPr>
        <p:spPr>
          <a:xfrm>
            <a:off x="650618" y="5797304"/>
            <a:ext cx="10904310" cy="560518"/>
          </a:xfrm>
          <a:noFill/>
        </p:spPr>
        <p:txBody>
          <a:bodyPr vert="horz" lIns="91440" tIns="45720" rIns="91440" bIns="45720" rtlCol="0">
            <a:normAutofit/>
          </a:bodyPr>
          <a:lstStyle/>
          <a:p>
            <a:pPr algn="ctr" defTabSz="914400"/>
            <a:endParaRPr lang="en-US">
              <a:solidFill>
                <a:schemeClr val="tx1"/>
              </a:solidFill>
            </a:endParaRPr>
          </a:p>
        </p:txBody>
      </p:sp>
      <p:sp>
        <p:nvSpPr>
          <p:cNvPr id="2" name="Slide Number Placeholder 1">
            <a:extLst>
              <a:ext uri="{FF2B5EF4-FFF2-40B4-BE49-F238E27FC236}">
                <a16:creationId xmlns:a16="http://schemas.microsoft.com/office/drawing/2014/main" id="{9349D87D-1CFB-48FE-9F74-EE60A4ED11E6}"/>
              </a:ext>
            </a:extLst>
          </p:cNvPr>
          <p:cNvSpPr>
            <a:spLocks noGrp="1"/>
          </p:cNvSpPr>
          <p:nvPr>
            <p:ph type="sldNum" sz="quarter" idx="12"/>
          </p:nvPr>
        </p:nvSpPr>
        <p:spPr>
          <a:xfrm>
            <a:off x="8612842" y="6357821"/>
            <a:ext cx="2743914" cy="365209"/>
          </a:xfrm>
        </p:spPr>
        <p:txBody>
          <a:bodyPr vert="horz" lIns="91440" tIns="45720" rIns="91440" bIns="45720" rtlCol="0" anchor="ctr">
            <a:normAutofit/>
          </a:bodyPr>
          <a:lstStyle/>
          <a:p>
            <a:pPr>
              <a:spcAft>
                <a:spcPts val="600"/>
              </a:spcAft>
              <a:defRPr/>
            </a:pPr>
            <a:fld id="{D57F1E4F-1CFF-5643-939E-217C01CDF565}" type="slidenum">
              <a:rPr lang="en-US" smtClean="0">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03405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Systems</a:t>
            </a:r>
          </a:p>
        </p:txBody>
      </p:sp>
      <p:sp>
        <p:nvSpPr>
          <p:cNvPr id="3" name="Content Placeholder 2"/>
          <p:cNvSpPr>
            <a:spLocks noGrp="1"/>
          </p:cNvSpPr>
          <p:nvPr>
            <p:ph idx="1"/>
          </p:nvPr>
        </p:nvSpPr>
        <p:spPr/>
        <p:txBody>
          <a:bodyPr>
            <a:normAutofit lnSpcReduction="10000"/>
          </a:bodyPr>
          <a:lstStyle/>
          <a:p>
            <a:r>
              <a:rPr lang="en-US" i="1" dirty="0"/>
              <a:t>System 1 </a:t>
            </a:r>
            <a:r>
              <a:rPr lang="en-US" dirty="0"/>
              <a:t>is automatic and quick with no effort and no sense of voluntary control</a:t>
            </a:r>
          </a:p>
          <a:p>
            <a:pPr lvl="1"/>
            <a:r>
              <a:rPr lang="en-US" dirty="0"/>
              <a:t>System 1 originates impressions and feelings that are the main source of the beliefs and deliberate choices of System 2</a:t>
            </a:r>
          </a:p>
          <a:p>
            <a:endParaRPr lang="en-US" i="1" dirty="0"/>
          </a:p>
          <a:p>
            <a:r>
              <a:rPr lang="en-US" i="1" dirty="0"/>
              <a:t>System 2 </a:t>
            </a:r>
            <a:r>
              <a:rPr lang="en-US" dirty="0"/>
              <a:t>allocates attention to effortful mental activities that demand it.  System 2 operations are associated with the subjective experience of agency, choice and concentration.</a:t>
            </a:r>
          </a:p>
          <a:p>
            <a:pPr lvl="1"/>
            <a:r>
              <a:rPr lang="en-US" i="1" dirty="0"/>
              <a:t>When we think of ourselves we identify with System 2, the conscious reasoning self that has beliefs, makes choices and decides what to think about and what we do.</a:t>
            </a:r>
          </a:p>
        </p:txBody>
      </p:sp>
    </p:spTree>
    <p:extLst>
      <p:ext uri="{BB962C8B-B14F-4D97-AF65-F5344CB8AC3E}">
        <p14:creationId xmlns:p14="http://schemas.microsoft.com/office/powerpoint/2010/main" val="147008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US" dirty="0"/>
              <a:t>Many functions of System 1 are ingrained at birth</a:t>
            </a:r>
            <a:br>
              <a:rPr lang="en-US" dirty="0"/>
            </a:br>
            <a:endParaRPr lang="en-US" dirty="0"/>
          </a:p>
          <a:p>
            <a:r>
              <a:rPr lang="en-US" dirty="0"/>
              <a:t>Many others are learned through experience and/or prolonged practice</a:t>
            </a:r>
            <a:br>
              <a:rPr lang="en-US" dirty="0"/>
            </a:br>
            <a:endParaRPr lang="en-US" dirty="0"/>
          </a:p>
          <a:p>
            <a:r>
              <a:rPr lang="en-US" dirty="0"/>
              <a:t>Some are shared by many but others are obtained by experts</a:t>
            </a:r>
            <a:br>
              <a:rPr lang="en-US" dirty="0"/>
            </a:br>
            <a:endParaRPr lang="en-US" dirty="0"/>
          </a:p>
          <a:p>
            <a:r>
              <a:rPr lang="en-US" dirty="0"/>
              <a:t>Many functions of System 1 are involuntary while others (chewing gum) are subject to control but normally run on automatic pilot</a:t>
            </a:r>
          </a:p>
        </p:txBody>
      </p:sp>
    </p:spTree>
    <p:extLst>
      <p:ext uri="{BB962C8B-B14F-4D97-AF65-F5344CB8AC3E}">
        <p14:creationId xmlns:p14="http://schemas.microsoft.com/office/powerpoint/2010/main" val="187275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US" dirty="0"/>
              <a:t>System 1 is responsible for things like</a:t>
            </a:r>
          </a:p>
          <a:p>
            <a:pPr lvl="1"/>
            <a:r>
              <a:rPr lang="en-US" dirty="0"/>
              <a:t>Detecting that one object is more distant than another</a:t>
            </a:r>
          </a:p>
          <a:p>
            <a:pPr lvl="1"/>
            <a:r>
              <a:rPr lang="en-US" dirty="0"/>
              <a:t>Completing the phrase “bread and …”</a:t>
            </a:r>
          </a:p>
          <a:p>
            <a:pPr lvl="1"/>
            <a:r>
              <a:rPr lang="en-US" dirty="0"/>
              <a:t>Detecting hostility in a voice</a:t>
            </a:r>
          </a:p>
          <a:p>
            <a:pPr lvl="1"/>
            <a:r>
              <a:rPr lang="en-US" dirty="0"/>
              <a:t>Answering 2 + 2 = ?</a:t>
            </a:r>
          </a:p>
          <a:p>
            <a:pPr lvl="1"/>
            <a:r>
              <a:rPr lang="en-US" dirty="0"/>
              <a:t>Driving a car on an empty road</a:t>
            </a:r>
          </a:p>
          <a:p>
            <a:pPr lvl="1"/>
            <a:r>
              <a:rPr lang="en-US" dirty="0"/>
              <a:t>Understanding simple sentences</a:t>
            </a:r>
          </a:p>
          <a:p>
            <a:pPr lvl="1"/>
            <a:r>
              <a:rPr lang="en-US" dirty="0"/>
              <a:t>Making a disgust face when shown a horrible picture</a:t>
            </a:r>
          </a:p>
        </p:txBody>
      </p:sp>
    </p:spTree>
    <p:extLst>
      <p:ext uri="{BB962C8B-B14F-4D97-AF65-F5344CB8AC3E}">
        <p14:creationId xmlns:p14="http://schemas.microsoft.com/office/powerpoint/2010/main" val="2866592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9417</TotalTime>
  <Words>1616</Words>
  <Application>Microsoft Office PowerPoint</Application>
  <PresentationFormat>Custom</PresentationFormat>
  <Paragraphs>203</Paragraphs>
  <Slides>39</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MS PGothic</vt:lpstr>
      <vt:lpstr>Arial</vt:lpstr>
      <vt:lpstr>Arial Unicode MS</vt:lpstr>
      <vt:lpstr>BentonSans Bold</vt:lpstr>
      <vt:lpstr>BentonSans Regular</vt:lpstr>
      <vt:lpstr>Calibri</vt:lpstr>
      <vt:lpstr>Calibri Light</vt:lpstr>
      <vt:lpstr>Symbol</vt:lpstr>
      <vt:lpstr>Wingdings</vt:lpstr>
      <vt:lpstr>Office Theme</vt:lpstr>
      <vt:lpstr>Psychology of Design</vt:lpstr>
      <vt:lpstr>PowerPoint Presentation</vt:lpstr>
      <vt:lpstr>PowerPoint Presentation</vt:lpstr>
      <vt:lpstr>PowerPoint Presentation</vt:lpstr>
      <vt:lpstr>PowerPoint Presentation</vt:lpstr>
      <vt:lpstr>Two Systems</vt:lpstr>
      <vt:lpstr>Two Systems</vt:lpstr>
      <vt:lpstr>System 1</vt:lpstr>
      <vt:lpstr>System 1</vt:lpstr>
      <vt:lpstr>Cognitive Illusions</vt:lpstr>
      <vt:lpstr>Associative Machine of System 1</vt:lpstr>
      <vt:lpstr>System 2</vt:lpstr>
      <vt:lpstr>Invoking System 2</vt:lpstr>
      <vt:lpstr>Add 3 to each digit</vt:lpstr>
      <vt:lpstr>System 2</vt:lpstr>
      <vt:lpstr>System 1 and System 2 Together</vt:lpstr>
      <vt:lpstr>Cognitive Ease</vt:lpstr>
      <vt:lpstr>Cognitive Ease</vt:lpstr>
      <vt:lpstr>Cognitive Ease</vt:lpstr>
      <vt:lpstr>How People Do Things</vt:lpstr>
      <vt:lpstr>How People Do Things</vt:lpstr>
      <vt:lpstr>PowerPoint Presentation</vt:lpstr>
      <vt:lpstr>PowerPoint Presentation</vt:lpstr>
      <vt:lpstr>PowerPoint Presentation</vt:lpstr>
      <vt:lpstr>Seven Stages of Action</vt:lpstr>
      <vt:lpstr>Bridging the Gulf of Execution</vt:lpstr>
      <vt:lpstr>PowerPoint Presentation</vt:lpstr>
      <vt:lpstr>PowerPoint Presentation</vt:lpstr>
      <vt:lpstr>Signifiers</vt:lpstr>
      <vt:lpstr>Signifiers?</vt:lpstr>
      <vt:lpstr>Bridging the Gulf of Execution</vt:lpstr>
      <vt:lpstr>PowerPoint Presentation</vt:lpstr>
      <vt:lpstr>PowerPoint Presentation</vt:lpstr>
      <vt:lpstr>Shrinking the Gulf of Evaluation</vt:lpstr>
      <vt:lpstr>PowerPoint Presentation</vt:lpstr>
      <vt:lpstr>Conceptual Models</vt:lpstr>
      <vt:lpstr>Emotions</vt:lpstr>
      <vt:lpstr>Principles of Design</vt:lpstr>
      <vt:lpstr>References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T Hightower</cp:lastModifiedBy>
  <cp:revision>1489</cp:revision>
  <dcterms:created xsi:type="dcterms:W3CDTF">2014-06-27T10:09:28Z</dcterms:created>
  <dcterms:modified xsi:type="dcterms:W3CDTF">2018-11-01T23:30:02Z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