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7" r:id="rId5"/>
    <p:sldId id="268" r:id="rId6"/>
    <p:sldId id="269" r:id="rId7"/>
    <p:sldId id="270" r:id="rId8"/>
    <p:sldId id="275" r:id="rId9"/>
    <p:sldId id="258" r:id="rId10"/>
    <p:sldId id="265" r:id="rId11"/>
    <p:sldId id="259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87AB-ADA4-4080-BA18-735AF9B8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C8EFD-1DA3-4871-87BC-5D81B3E5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6BF0-41D3-4D7D-B141-D65A4BDD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F6E5-41B9-48FB-B260-FDE88C9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7811-CEA4-439D-A2C9-FF8F83B6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D31-F869-41B5-AC6E-ED41A4B8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0A21-A6F9-461E-B15D-691B728E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29FC-EA07-4A66-81EF-E8F20996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8A67-592D-4D3A-888D-4BB38E22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105A-A6AD-4F09-AFF1-1B7562D5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2FB02-26F0-40D8-A765-6CD186842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8DCD-197A-49EA-BC1A-FD4C0DC7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A88C-39B6-43D3-8DE6-2573754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10AE-BCE2-4781-9A99-3A090AC2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4D7D-EA4E-4352-8DAA-56F1EC36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EA33-B129-48FE-A0C9-44D8F71D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DBDE-B18B-4F3B-9226-6CF30CB3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E823-3DF7-474D-A41D-06C4098D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5DCC-F195-4D91-8E9A-0C5AA179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FFA3-E812-4A9E-9887-C13A10A3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ACC2-954F-4CA2-9F4D-74D4F5B3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2DA18-FC98-4100-920B-2629A887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C1AA-C5D1-459E-AB20-82E9237D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5D6B-D8B8-4B4A-A57F-6407171A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1296-38CB-47BA-B2B2-B464A155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07DD-01CC-46AA-B928-7AEBDBB9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387B-8321-4A6A-A863-9BAE9CB1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E42E-BF05-4AAF-A54E-8DC6FB89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B1AF-C459-4326-884F-B7DC1704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3814-85A6-4F69-8119-965E3857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E300E-55C6-452F-9D12-4D73D1CE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068-0EA2-4542-9EEA-7AD9581D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13BA-6726-4D26-803D-7A328CA5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FDCD3-7752-4711-9478-901424ED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8BDAD-5407-477E-A8A8-1D603E755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AA61A-1840-453D-9758-FF2A770F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B77AC-8EB0-4475-A69A-D14D8AE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3B924-A4AD-415E-ABAA-20B0FD9E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7BE34-7336-4216-8EA5-49D3B891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00F6-AE9F-4B73-ACBE-D755BC6C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C563C-5241-44FA-A17F-F6045E75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15F46-B6AF-457D-932D-B53BB91E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3A55D-289B-40CA-BB97-8582A69F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B656B-C82E-4DD9-B1CA-33B63E2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2BF65-9E97-42EA-9473-811A2283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EBA8-BD44-4647-A393-070083C5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708B-5F84-415F-BCBB-6A9E0312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AF3-1CC0-42E3-AC9E-CCC7D527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ADE8B-4B81-47F4-A74B-3FC207B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C3C0E-EF1B-4A02-9263-84C044E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FA2D-ACE1-4B99-B3C1-628272F3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0179-F5FF-4F7D-B8E8-11F31E36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094-57F0-4393-9409-11F96B0F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89BB6-5034-4136-8521-2BFA1054C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F862-43C5-4FCB-BB6B-CACCF697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7310-B62C-49BF-91DA-329005DA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D179-D16D-4DCB-8A22-A752EBA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42B5-82CC-4DE6-9D29-483380FC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F3DDD-EEAA-463A-ABC3-E4141113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871F-BD73-4EFE-9BF4-1C93D78D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BE06-F334-4736-AD2E-7811EC007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DAF2-0858-41A8-BC8C-9C7FDF05AFE3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9668-CF77-433F-B8AF-11AE2C2F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B9CC-19C5-4969-8878-939E6561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A346-ED32-422A-BC2F-FE77315B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D8F0-3162-4A1B-8190-16CD4E16E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B9BB9-F105-4D14-9A6D-B998D9975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07760-60B7-453F-857C-FF8242CB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16" y="3602038"/>
            <a:ext cx="435292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30F7DC-E87C-4A05-917A-359AD946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1" y="1541150"/>
            <a:ext cx="3368071" cy="1453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A745A-2DED-422F-A9F1-AD79E9D0E209}"/>
              </a:ext>
            </a:extLst>
          </p:cNvPr>
          <p:cNvSpPr txBox="1"/>
          <p:nvPr/>
        </p:nvSpPr>
        <p:spPr>
          <a:xfrm>
            <a:off x="541176" y="615820"/>
            <a:ext cx="1089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turn security on you will see a new item in each module in the Project explorer.  This is used to configure</a:t>
            </a:r>
            <a:br>
              <a:rPr lang="en-US" dirty="0"/>
            </a:br>
            <a:r>
              <a:rPr lang="en-US" dirty="0"/>
              <a:t>module security.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18033-F821-47BE-B33B-B69ABDAC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33" y="3180275"/>
            <a:ext cx="5877745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6943E-5AF5-450E-924B-76B20FCD2B07}"/>
              </a:ext>
            </a:extLst>
          </p:cNvPr>
          <p:cNvSpPr txBox="1"/>
          <p:nvPr/>
        </p:nvSpPr>
        <p:spPr>
          <a:xfrm>
            <a:off x="4817301" y="1967704"/>
            <a:ext cx="5487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You'll also see a lot of errors telling you that the security </a:t>
            </a:r>
            <a:br>
              <a:rPr lang="en-US" dirty="0"/>
            </a:br>
            <a:r>
              <a:rPr lang="en-US" dirty="0"/>
              <a:t>configuration is no complete.  Every page and microflow</a:t>
            </a:r>
            <a:br>
              <a:rPr lang="en-US" dirty="0"/>
            </a:br>
            <a:r>
              <a:rPr lang="en-US" dirty="0"/>
              <a:t>must have security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13897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E7CDD-5524-4539-83DA-F21522CC31C6}"/>
              </a:ext>
            </a:extLst>
          </p:cNvPr>
          <p:cNvSpPr txBox="1"/>
          <p:nvPr/>
        </p:nvSpPr>
        <p:spPr>
          <a:xfrm>
            <a:off x="998376" y="979715"/>
            <a:ext cx="956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User roles tab, change the User role to </a:t>
            </a:r>
            <a:r>
              <a:rPr lang="en-US" dirty="0" err="1"/>
              <a:t>PurchasingUser</a:t>
            </a:r>
            <a:r>
              <a:rPr lang="en-US" dirty="0"/>
              <a:t> and create a new role called </a:t>
            </a:r>
            <a:r>
              <a:rPr lang="en-US" dirty="0" err="1"/>
              <a:t>SalesUser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BBC12-6E4D-45A0-A821-5AEB4365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2456336"/>
            <a:ext cx="9145115" cy="40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53F9F9-9132-4083-B9A8-DDEA37A3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1" y="922524"/>
            <a:ext cx="4028349" cy="1074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1F642-35AA-4E74-8342-5F3D124B10F7}"/>
              </a:ext>
            </a:extLst>
          </p:cNvPr>
          <p:cNvSpPr txBox="1"/>
          <p:nvPr/>
        </p:nvSpPr>
        <p:spPr>
          <a:xfrm>
            <a:off x="345233" y="419878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the module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DB8B2-E9E0-4E33-A5BF-162F437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34" y="3261769"/>
            <a:ext cx="10192510" cy="2943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B4376-5AD9-4BD0-80DC-C6C80A3D6A3D}"/>
              </a:ext>
            </a:extLst>
          </p:cNvPr>
          <p:cNvSpPr txBox="1"/>
          <p:nvPr/>
        </p:nvSpPr>
        <p:spPr>
          <a:xfrm>
            <a:off x="4870580" y="1390261"/>
            <a:ext cx="406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Module roles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199746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EB911D-584B-4178-8229-E60D0B06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0" y="422916"/>
            <a:ext cx="7687748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79026E-9025-4DAB-AF1D-C434D70A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26" y="3429000"/>
            <a:ext cx="7621064" cy="2819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DC459-5520-4D66-8FB9-7FE24A441D33}"/>
              </a:ext>
            </a:extLst>
          </p:cNvPr>
          <p:cNvSpPr txBox="1"/>
          <p:nvPr/>
        </p:nvSpPr>
        <p:spPr>
          <a:xfrm>
            <a:off x="180730" y="3694922"/>
            <a:ext cx="4133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 the Page access and </a:t>
            </a:r>
            <a:br>
              <a:rPr lang="en-US" dirty="0"/>
            </a:br>
            <a:r>
              <a:rPr lang="en-US" dirty="0"/>
              <a:t>Microflow access tabs so that the</a:t>
            </a:r>
            <a:br>
              <a:rPr lang="en-US" dirty="0"/>
            </a:br>
            <a:r>
              <a:rPr lang="en-US" dirty="0"/>
              <a:t>Administrator has access to everything,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SalesUser</a:t>
            </a:r>
            <a:r>
              <a:rPr lang="en-US" dirty="0"/>
              <a:t> role has access to sales</a:t>
            </a:r>
            <a:br>
              <a:rPr lang="en-US" dirty="0"/>
            </a:br>
            <a:r>
              <a:rPr lang="en-US" dirty="0"/>
              <a:t>pages and microflows and </a:t>
            </a:r>
            <a:r>
              <a:rPr lang="en-US" dirty="0" err="1"/>
              <a:t>PurchasingUser</a:t>
            </a:r>
            <a:br>
              <a:rPr lang="en-US" dirty="0"/>
            </a:br>
            <a:r>
              <a:rPr lang="en-US" dirty="0"/>
              <a:t>has access to purchasing pages and</a:t>
            </a:r>
            <a:br>
              <a:rPr lang="en-US" dirty="0"/>
            </a:br>
            <a:r>
              <a:rPr lang="en-US" dirty="0"/>
              <a:t>microflows</a:t>
            </a:r>
          </a:p>
        </p:txBody>
      </p:sp>
    </p:spTree>
    <p:extLst>
      <p:ext uri="{BB962C8B-B14F-4D97-AF65-F5344CB8AC3E}">
        <p14:creationId xmlns:p14="http://schemas.microsoft.com/office/powerpoint/2010/main" val="370398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CFE7A-F230-47C4-B63A-AC607939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" y="113114"/>
            <a:ext cx="7592485" cy="3067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F856D9-E596-42BE-A3CF-FF12E37F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3" y="3884311"/>
            <a:ext cx="5296639" cy="200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AF4070-0AD8-4F69-9016-5ECAD84C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887" y="3487760"/>
            <a:ext cx="3648584" cy="2638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42CDD-2EC8-4263-A895-8A2D039B7991}"/>
              </a:ext>
            </a:extLst>
          </p:cNvPr>
          <p:cNvSpPr txBox="1"/>
          <p:nvPr/>
        </p:nvSpPr>
        <p:spPr>
          <a:xfrm>
            <a:off x="7921690" y="597159"/>
            <a:ext cx="3784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 the project security, make sure</a:t>
            </a:r>
            <a:br>
              <a:rPr lang="en-US" dirty="0"/>
            </a:br>
            <a:r>
              <a:rPr lang="en-US" dirty="0"/>
              <a:t>each User roles is assigned the</a:t>
            </a:r>
            <a:br>
              <a:rPr lang="en-US" dirty="0"/>
            </a:br>
            <a:r>
              <a:rPr lang="en-US" dirty="0"/>
              <a:t>appropriate Module roles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3191C27-C13B-4142-B36C-3ACBAF9083EA}"/>
              </a:ext>
            </a:extLst>
          </p:cNvPr>
          <p:cNvSpPr/>
          <p:nvPr/>
        </p:nvSpPr>
        <p:spPr>
          <a:xfrm>
            <a:off x="2677886" y="3370240"/>
            <a:ext cx="615820" cy="408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DBED65-692D-47ED-A81B-3966F4902D17}"/>
              </a:ext>
            </a:extLst>
          </p:cNvPr>
          <p:cNvSpPr/>
          <p:nvPr/>
        </p:nvSpPr>
        <p:spPr>
          <a:xfrm>
            <a:off x="6096000" y="4664279"/>
            <a:ext cx="1101754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1E9-1366-4724-87B0-E80B9B69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User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5659-6888-4DCC-A54A-37B5338F2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8674D-E524-406D-80FB-CFAEC2D9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15" y="1571201"/>
            <a:ext cx="6267252" cy="2641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509EE-E766-4216-BB00-5F4AB0FB69BB}"/>
              </a:ext>
            </a:extLst>
          </p:cNvPr>
          <p:cNvSpPr txBox="1"/>
          <p:nvPr/>
        </p:nvSpPr>
        <p:spPr>
          <a:xfrm>
            <a:off x="6186196" y="643812"/>
            <a:ext cx="4565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Generalization property of the Account</a:t>
            </a:r>
            <a:br>
              <a:rPr lang="en-US" dirty="0"/>
            </a:br>
            <a:r>
              <a:rPr lang="en-US" dirty="0"/>
              <a:t>entity to </a:t>
            </a:r>
            <a:r>
              <a:rPr lang="en-US" dirty="0" err="1"/>
              <a:t>System.User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BFB8C-BCCB-4F7C-AA56-96969AA6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4" y="1279657"/>
            <a:ext cx="2124371" cy="1371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14599-CA26-4506-AFB3-10AD02FDF21D}"/>
              </a:ext>
            </a:extLst>
          </p:cNvPr>
          <p:cNvSpPr txBox="1"/>
          <p:nvPr/>
        </p:nvSpPr>
        <p:spPr>
          <a:xfrm>
            <a:off x="382555" y="643812"/>
            <a:ext cx="401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Account entity to 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253200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017AFF-0D9F-4B3D-AC8C-B64DFB0DE133}"/>
              </a:ext>
            </a:extLst>
          </p:cNvPr>
          <p:cNvSpPr txBox="1"/>
          <p:nvPr/>
        </p:nvSpPr>
        <p:spPr>
          <a:xfrm>
            <a:off x="447869" y="457200"/>
            <a:ext cx="361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folder called Administration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836CE-B87A-4AE2-B547-6FCB5886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6" y="1130082"/>
            <a:ext cx="2995810" cy="173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2E08E-D806-4269-9D89-F7D00E32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98" y="2192693"/>
            <a:ext cx="6568058" cy="4562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75EDA-3020-4C45-BB78-F6FBF57B3A93}"/>
              </a:ext>
            </a:extLst>
          </p:cNvPr>
          <p:cNvSpPr txBox="1"/>
          <p:nvPr/>
        </p:nvSpPr>
        <p:spPr>
          <a:xfrm>
            <a:off x="4758612" y="1130082"/>
            <a:ext cx="628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page called </a:t>
            </a:r>
            <a:r>
              <a:rPr lang="en-US" dirty="0" err="1"/>
              <a:t>Account_Overview</a:t>
            </a:r>
            <a:r>
              <a:rPr lang="en-US" dirty="0"/>
              <a:t> which uses a Grid layout.</a:t>
            </a:r>
            <a:br>
              <a:rPr lang="en-US" dirty="0"/>
            </a:br>
            <a:r>
              <a:rPr lang="en-US" dirty="0"/>
              <a:t>The data source should be Accounts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5308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19568-6506-4CA7-BAF4-9F001BB8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" y="1282994"/>
            <a:ext cx="9678089" cy="5293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A04DB-0271-4C33-8E19-4B6ABBC16F24}"/>
              </a:ext>
            </a:extLst>
          </p:cNvPr>
          <p:cNvSpPr txBox="1"/>
          <p:nvPr/>
        </p:nvSpPr>
        <p:spPr>
          <a:xfrm>
            <a:off x="1278294" y="373224"/>
            <a:ext cx="918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Account_NewEdit</a:t>
            </a:r>
            <a:r>
              <a:rPr lang="en-US" dirty="0"/>
              <a:t> page looks like the one below.  Watch the video for the details on how to </a:t>
            </a:r>
            <a:br>
              <a:rPr lang="en-US" dirty="0"/>
            </a:br>
            <a:r>
              <a:rPr lang="en-US" dirty="0"/>
              <a:t>create this.</a:t>
            </a:r>
          </a:p>
        </p:txBody>
      </p:sp>
    </p:spTree>
    <p:extLst>
      <p:ext uri="{BB962C8B-B14F-4D97-AF65-F5344CB8AC3E}">
        <p14:creationId xmlns:p14="http://schemas.microsoft.com/office/powerpoint/2010/main" val="79934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744C1-ADCC-4EB3-AF24-23D73568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0" y="2787042"/>
            <a:ext cx="5944430" cy="1619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7488C-955A-4546-BD01-F0DC68A22F11}"/>
              </a:ext>
            </a:extLst>
          </p:cNvPr>
          <p:cNvSpPr txBox="1"/>
          <p:nvPr/>
        </p:nvSpPr>
        <p:spPr>
          <a:xfrm>
            <a:off x="2267253" y="1792762"/>
            <a:ext cx="354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logout option on the menu</a:t>
            </a:r>
          </a:p>
        </p:txBody>
      </p:sp>
    </p:spTree>
    <p:extLst>
      <p:ext uri="{BB962C8B-B14F-4D97-AF65-F5344CB8AC3E}">
        <p14:creationId xmlns:p14="http://schemas.microsoft.com/office/powerpoint/2010/main" val="398454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ensuring that a user is who they say they are</a:t>
            </a:r>
          </a:p>
          <a:p>
            <a:pPr lvl="1"/>
            <a:endParaRPr lang="en-US" dirty="0"/>
          </a:p>
          <a:p>
            <a:r>
              <a:rPr lang="en-US" dirty="0"/>
              <a:t>Authorization is the process of ensuring that a user has the right to perform some action</a:t>
            </a:r>
          </a:p>
        </p:txBody>
      </p:sp>
    </p:spTree>
    <p:extLst>
      <p:ext uri="{BB962C8B-B14F-4D97-AF65-F5344CB8AC3E}">
        <p14:creationId xmlns:p14="http://schemas.microsoft.com/office/powerpoint/2010/main" val="91946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4F42C8-652F-4869-A361-4E99ACFD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2" y="1176023"/>
            <a:ext cx="10679015" cy="4505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14A79-FCCB-4861-BCDB-92AA58ECFEFA}"/>
              </a:ext>
            </a:extLst>
          </p:cNvPr>
          <p:cNvSpPr txBox="1"/>
          <p:nvPr/>
        </p:nvSpPr>
        <p:spPr>
          <a:xfrm>
            <a:off x="2118049" y="559837"/>
            <a:ext cx="289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are assigned user roles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3DC8B-157E-4689-88BE-6C62944CF5A2}"/>
              </a:ext>
            </a:extLst>
          </p:cNvPr>
          <p:cNvSpPr txBox="1"/>
          <p:nvPr/>
        </p:nvSpPr>
        <p:spPr>
          <a:xfrm>
            <a:off x="6095999" y="559837"/>
            <a:ext cx="502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roles are assigned to objects in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96052-C52F-4F03-854E-45A0F3770B80}"/>
              </a:ext>
            </a:extLst>
          </p:cNvPr>
          <p:cNvSpPr txBox="1"/>
          <p:nvPr/>
        </p:nvSpPr>
        <p:spPr>
          <a:xfrm>
            <a:off x="3564374" y="592883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roles are assigned to user roles</a:t>
            </a:r>
          </a:p>
        </p:txBody>
      </p:sp>
    </p:spTree>
    <p:extLst>
      <p:ext uri="{BB962C8B-B14F-4D97-AF65-F5344CB8AC3E}">
        <p14:creationId xmlns:p14="http://schemas.microsoft.com/office/powerpoint/2010/main" val="5135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03DBF-78C1-4FEB-A092-194A0BED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21" y="0"/>
            <a:ext cx="639695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CCBD1-E071-4678-BAA7-443FEE754DEF}"/>
              </a:ext>
            </a:extLst>
          </p:cNvPr>
          <p:cNvSpPr txBox="1"/>
          <p:nvPr/>
        </p:nvSpPr>
        <p:spPr>
          <a:xfrm>
            <a:off x="74645" y="298580"/>
            <a:ext cx="2900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security is where </a:t>
            </a:r>
            <a:br>
              <a:rPr lang="en-US" dirty="0"/>
            </a:br>
            <a:r>
              <a:rPr lang="en-US" dirty="0"/>
              <a:t>you determine who gets to </a:t>
            </a:r>
            <a:br>
              <a:rPr lang="en-US" dirty="0"/>
            </a:br>
            <a:r>
              <a:rPr lang="en-US" dirty="0"/>
              <a:t>do what. You do this by </a:t>
            </a:r>
            <a:br>
              <a:rPr lang="en-US" dirty="0"/>
            </a:br>
            <a:r>
              <a:rPr lang="en-US" dirty="0"/>
              <a:t>configuring the </a:t>
            </a:r>
            <a:r>
              <a:rPr lang="en-US" b="1" dirty="0"/>
              <a:t>Page</a:t>
            </a:r>
            <a:r>
              <a:rPr lang="en-US" dirty="0"/>
              <a:t>, </a:t>
            </a:r>
            <a:br>
              <a:rPr lang="en-US" dirty="0"/>
            </a:br>
            <a:r>
              <a:rPr lang="en-US" b="1" dirty="0"/>
              <a:t>Microflow</a:t>
            </a:r>
            <a:r>
              <a:rPr lang="en-US" dirty="0"/>
              <a:t>, and </a:t>
            </a:r>
            <a:r>
              <a:rPr lang="en-US" b="1" dirty="0" err="1"/>
              <a:t>Entityaccess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E4A7-A0A0-4CC7-99AC-93CBEC6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022D-FE43-47E2-8BDF-DEB59981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Page access</a:t>
            </a:r>
            <a:r>
              <a:rPr lang="en-US" dirty="0"/>
              <a:t> defines which pages can be accessed. The navigation items (menu bars/buttons) will show items only if access is granted.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Page access</a:t>
            </a:r>
            <a:r>
              <a:rPr lang="en-US" dirty="0"/>
              <a:t> takes the shape of a matrix showing pages and modules roles. For each combination, you can indicate if the module role has access to the page. You can also edit this information in a page using the </a:t>
            </a:r>
            <a:r>
              <a:rPr lang="en-US" b="1" dirty="0"/>
              <a:t>Visible for</a:t>
            </a:r>
            <a:r>
              <a:rPr lang="en-US" dirty="0"/>
              <a:t> 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2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8BD9-7EF2-4D22-A62B-4309BC86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Microflow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58C0-DB7E-43D6-8DD0-0A9FFF53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Microflow access</a:t>
            </a:r>
            <a:r>
              <a:rPr lang="en-US" dirty="0"/>
              <a:t> defines which microflows can be used. The navigation items (menu bars/buttons) will show items only if access is granted.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Microflow access</a:t>
            </a:r>
            <a:r>
              <a:rPr lang="en-US" dirty="0"/>
              <a:t> also uses a matrix to show microflows and modules roles. For each combination you can indicate if the module role has access to the microflow. You can also edit this information in a microflow using the </a:t>
            </a:r>
            <a:r>
              <a:rPr lang="en-US" b="1" dirty="0"/>
              <a:t>Allowed roles </a:t>
            </a:r>
            <a:r>
              <a:rPr lang="en-US" dirty="0"/>
              <a:t>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2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49C4-3512-4EA0-9428-DF12DD5F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92CD-9040-4B30-AB7A-642D117B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Entity access</a:t>
            </a:r>
            <a:r>
              <a:rPr lang="en-US" dirty="0"/>
              <a:t> defines for each module role whether users are authorized to </a:t>
            </a:r>
            <a:r>
              <a:rPr lang="en-US" b="1" dirty="0"/>
              <a:t>Create</a:t>
            </a:r>
            <a:r>
              <a:rPr lang="en-US" dirty="0"/>
              <a:t>, </a:t>
            </a:r>
            <a:r>
              <a:rPr lang="en-US" b="1" dirty="0"/>
              <a:t>Read</a:t>
            </a:r>
            <a:r>
              <a:rPr lang="en-US" dirty="0"/>
              <a:t>, </a:t>
            </a:r>
            <a:r>
              <a:rPr lang="en-US" b="1" dirty="0"/>
              <a:t>Update</a:t>
            </a:r>
            <a:r>
              <a:rPr lang="en-US" dirty="0"/>
              <a:t>, and </a:t>
            </a:r>
            <a:r>
              <a:rPr lang="en-US" b="1" dirty="0"/>
              <a:t>Delete</a:t>
            </a:r>
            <a:r>
              <a:rPr lang="en-US" dirty="0"/>
              <a:t> (CRUD) objects of the entity. </a:t>
            </a:r>
            <a:r>
              <a:rPr lang="en-US" b="1" dirty="0"/>
              <a:t>Read</a:t>
            </a:r>
            <a:r>
              <a:rPr lang="en-US" dirty="0"/>
              <a:t> means whether you can see the information, </a:t>
            </a:r>
            <a:r>
              <a:rPr lang="en-US" b="1" dirty="0"/>
              <a:t>Update</a:t>
            </a:r>
            <a:r>
              <a:rPr lang="en-US" dirty="0"/>
              <a:t> whether you can change it.</a:t>
            </a:r>
          </a:p>
          <a:p>
            <a:r>
              <a:rPr lang="en-US" b="1" dirty="0"/>
              <a:t>Entity access</a:t>
            </a:r>
            <a:r>
              <a:rPr lang="en-US" dirty="0"/>
              <a:t> is configured with access rules that are applied to entities. Each access rule in turn is applied to one or more module roles.</a:t>
            </a:r>
          </a:p>
          <a:p>
            <a:r>
              <a:rPr lang="en-US" dirty="0"/>
              <a:t>The access rules of an entity define what a user is allowed to do with objects of that entity. Users can be allowed to create and delete objects, and to view and edit member values. A member is an attribute or association. Furthermore, the set of objects available for viewing, editing and removing can be limited by means of an XPath constraint.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6E4A9-DEDC-40E4-B9B2-00BF4BC3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Page and Microflow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53E05-AF82-4D5D-9761-B246C4912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1B5DB-6BCA-4A4B-849B-53E488AF0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9" y="647312"/>
            <a:ext cx="4201111" cy="2781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9E0FE-CCF2-4FFB-BF98-52FA07AAF606}"/>
              </a:ext>
            </a:extLst>
          </p:cNvPr>
          <p:cNvSpPr txBox="1"/>
          <p:nvPr/>
        </p:nvSpPr>
        <p:spPr>
          <a:xfrm>
            <a:off x="578498" y="149290"/>
            <a:ext cx="466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you have to do is turn security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FC9B5-2F8D-4F5A-BF4A-7E24053C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584" y="4389076"/>
            <a:ext cx="7697274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DE559-38FF-4F62-BD6F-10CA5E19E766}"/>
              </a:ext>
            </a:extLst>
          </p:cNvPr>
          <p:cNvSpPr txBox="1"/>
          <p:nvPr/>
        </p:nvSpPr>
        <p:spPr>
          <a:xfrm>
            <a:off x="5245225" y="1478698"/>
            <a:ext cx="6646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 </a:t>
            </a:r>
            <a:r>
              <a:rPr lang="en-US" dirty="0"/>
              <a:t>– no security</a:t>
            </a:r>
          </a:p>
          <a:p>
            <a:endParaRPr lang="en-US" b="1" dirty="0"/>
          </a:p>
          <a:p>
            <a:r>
              <a:rPr lang="en-US" b="1" dirty="0"/>
              <a:t>Prototype/demo </a:t>
            </a:r>
            <a:r>
              <a:rPr lang="en-US" dirty="0"/>
              <a:t>– used while you are developing the app.  Not</a:t>
            </a:r>
            <a:br>
              <a:rPr lang="en-US" dirty="0"/>
            </a:br>
            <a:r>
              <a:rPr lang="en-US" dirty="0"/>
              <a:t>suitable for production apps</a:t>
            </a:r>
          </a:p>
          <a:p>
            <a:endParaRPr lang="en-US" b="1" dirty="0"/>
          </a:p>
          <a:p>
            <a:r>
              <a:rPr lang="en-US" b="1" dirty="0"/>
              <a:t>Production – </a:t>
            </a:r>
            <a:r>
              <a:rPr lang="en-US" dirty="0"/>
              <a:t>Required before deploying the app in the Mendix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311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247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Implementing Security</vt:lpstr>
      <vt:lpstr>Authentication and Authorization</vt:lpstr>
      <vt:lpstr>PowerPoint Presentation</vt:lpstr>
      <vt:lpstr>PowerPoint Presentation</vt:lpstr>
      <vt:lpstr>Page Access</vt:lpstr>
      <vt:lpstr>Microflow Access</vt:lpstr>
      <vt:lpstr>Entity Access</vt:lpstr>
      <vt:lpstr>Configure Page and Microflow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User Accounts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T Hightower</dc:creator>
  <cp:lastModifiedBy>Ross T Hightower</cp:lastModifiedBy>
  <cp:revision>11</cp:revision>
  <dcterms:created xsi:type="dcterms:W3CDTF">2018-11-13T16:49:14Z</dcterms:created>
  <dcterms:modified xsi:type="dcterms:W3CDTF">2018-11-15T18:50:34Z</dcterms:modified>
</cp:coreProperties>
</file>