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7E9-0F98-4E79-9011-497E28D04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3B6C3-A432-4B09-92A4-FCCD9625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74CF-CDDC-4E57-9667-EA2EE28D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5154-4B61-4580-9E86-AFD02657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C877-2D7B-458D-AA08-0DD44761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A9CC-5557-4C28-BAD5-2125C8EC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BDF8E-6B07-4B39-BD3F-FCC9614FC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5C96-BB0D-4E18-83F0-27C924B9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9715-5E99-4C8C-BA63-C59829F4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39E6-09AD-41FB-B1CA-BB2B0F8D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B5889-874D-4228-8F24-270699897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C82E9-261E-4425-A4F7-533E905A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696C-CE20-4179-AA16-69DFBB8C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0F93-FF76-428C-9E2B-0439DE1B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1177-B8D7-4855-ACCE-4BCBCE47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9021-E974-4D6E-A40F-AA8979CA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2D6A-1B54-4781-8EFE-E911B118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2C1D-520D-4DB4-84F2-1E941C62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9677C-B521-4665-8CCC-85DBED5F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A737-F44B-4307-BA35-D9310823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9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47A-666D-4F3D-929D-3B873627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138B-F037-4400-8BDB-B6C3A718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7D8B-ED6E-4BC7-8AC2-2CD5EA36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4F30-7538-468C-857F-82763510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7A77-62E0-4930-9158-DDDDE343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701D-BEB0-4FAF-AC5C-BC36D673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535B-70E1-4E4D-BA5D-98261DFD2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35E68-DCD9-4F22-B613-D75638C56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2FE8C-6330-4A34-AD4E-5BA2F45A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008D1-20F1-4995-9F2E-610588FA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2992-471C-4A66-B7BD-2671A013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254F-70B9-4CEE-B232-65A464C8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944A3-D033-4B34-A3F0-ACC93BF3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D0950-D6C8-4E4F-8CD6-14DCCB3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9EDD3-B2B9-49CF-9362-2498D7DB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63AC4-AE70-4C75-AC16-CEA017819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B8CA0-55E8-4BDF-A7BE-0EF8F78C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3CD53-A3B0-46B1-AA3E-3F1770B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7B38-8AF8-4EDD-9076-4008BAAC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1E33-72A5-42BD-B0BA-523AB30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DFB14-55EA-4F7F-A058-958CA705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F8B8D-D493-47B1-BE0A-14CEF48E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C3FF9-E201-4C1E-BC96-279C526D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664F2-161A-4B72-98C9-AAF619CC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E1E09-EF72-4B8C-B938-5797643E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B238-A0E9-43AC-9E21-928D9050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07FE-D42F-4D61-BB40-360CB2CE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8996-BCA0-42C3-8946-1B75F8CA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6C335-5499-4C3D-8487-665BDD2C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F2BCC-5B8B-405C-B2CC-20F1A37F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442B-E892-4123-8955-1F1AC8B1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8207-AA82-4470-82BE-FE06BFC3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5745-73AC-4A22-8CA7-B9BE18DB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D2650-339E-47D0-8936-6E3622351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1A64-F633-4841-99A8-BF233500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E5CC-8B2B-47D2-86C1-21CED2ED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DAD1-7381-417F-8594-AC021E06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4EC7C-854B-4FB7-8FF5-7514BB74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FB90E-584A-45DD-9E20-0F0A3DA2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271A-3892-4DC9-A119-087A7FD6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696E-CA2A-416D-8424-10BC0B459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1D76-4F2A-41FB-B024-1D2D659ADB7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4D22-332A-475A-AB46-3AC93D9AB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9992-B1B8-497D-A831-40F96EF8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B96C-511D-46C2-8223-DB1DE30B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7D4D-1025-4874-9FBD-470759645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5661-3564-4283-99FC-CCFEC3AD9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Server</a:t>
            </a:r>
          </a:p>
        </p:txBody>
      </p:sp>
    </p:spTree>
    <p:extLst>
      <p:ext uri="{BB962C8B-B14F-4D97-AF65-F5344CB8AC3E}">
        <p14:creationId xmlns:p14="http://schemas.microsoft.com/office/powerpoint/2010/main" val="87288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2D16-E313-4D15-B7E6-9E703DA4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31B92-13B7-4295-A0FD-590E11D3FA1E}"/>
              </a:ext>
            </a:extLst>
          </p:cNvPr>
          <p:cNvSpPr/>
          <p:nvPr/>
        </p:nvSpPr>
        <p:spPr>
          <a:xfrm>
            <a:off x="655320" y="3993837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2DB3E7-6C89-4CE3-B399-1515C5C0820B}"/>
              </a:ext>
            </a:extLst>
          </p:cNvPr>
          <p:cNvSpPr/>
          <p:nvPr/>
        </p:nvSpPr>
        <p:spPr>
          <a:xfrm>
            <a:off x="1900645" y="3993837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D03759-B990-447F-A3D4-557C7DA887C6}"/>
              </a:ext>
            </a:extLst>
          </p:cNvPr>
          <p:cNvSpPr/>
          <p:nvPr/>
        </p:nvSpPr>
        <p:spPr>
          <a:xfrm>
            <a:off x="3089360" y="3071948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EC9C59-0F43-4D96-B172-A9DEAEF2841C}"/>
              </a:ext>
            </a:extLst>
          </p:cNvPr>
          <p:cNvSpPr/>
          <p:nvPr/>
        </p:nvSpPr>
        <p:spPr>
          <a:xfrm>
            <a:off x="4335764" y="3071946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8F44CF-1FF9-4CE8-A762-4ABD963B4C08}"/>
              </a:ext>
            </a:extLst>
          </p:cNvPr>
          <p:cNvSpPr/>
          <p:nvPr/>
        </p:nvSpPr>
        <p:spPr>
          <a:xfrm>
            <a:off x="5636620" y="3993836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FE454B-E32A-4CCD-9567-FEBB72C90862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682239" y="4350888"/>
            <a:ext cx="29543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11DC7-79DA-4D59-AB83-39F4D7F882BE}"/>
              </a:ext>
            </a:extLst>
          </p:cNvPr>
          <p:cNvCxnSpPr>
            <a:cxnSpLocks/>
          </p:cNvCxnSpPr>
          <p:nvPr/>
        </p:nvCxnSpPr>
        <p:spPr>
          <a:xfrm>
            <a:off x="1436914" y="4350887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679D1-A062-466B-943A-601C756B4B56}"/>
              </a:ext>
            </a:extLst>
          </p:cNvPr>
          <p:cNvCxnSpPr>
            <a:cxnSpLocks/>
          </p:cNvCxnSpPr>
          <p:nvPr/>
        </p:nvCxnSpPr>
        <p:spPr>
          <a:xfrm>
            <a:off x="3870954" y="3428998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83871C-6AD1-4E9A-B515-28F1EABAED3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291441" y="3429000"/>
            <a:ext cx="797919" cy="55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821D62-F949-4EBA-BD65-D56C342754EA}"/>
              </a:ext>
            </a:extLst>
          </p:cNvPr>
          <p:cNvSpPr txBox="1"/>
          <p:nvPr/>
        </p:nvSpPr>
        <p:spPr>
          <a:xfrm>
            <a:off x="6434210" y="1407548"/>
            <a:ext cx="549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merge a line in the repository into the Working Copy</a:t>
            </a:r>
            <a:br>
              <a:rPr lang="en-US" dirty="0"/>
            </a:br>
            <a:r>
              <a:rPr lang="en-US" dirty="0"/>
              <a:t>so you should commit any changes in the Working Copy</a:t>
            </a:r>
            <a:br>
              <a:rPr lang="en-US" dirty="0"/>
            </a:br>
            <a:r>
              <a:rPr lang="en-US" dirty="0"/>
              <a:t>before merging.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D8D37-9842-43FC-94CD-5B6DBA3E26FE}"/>
              </a:ext>
            </a:extLst>
          </p:cNvPr>
          <p:cNvSpPr txBox="1"/>
          <p:nvPr/>
        </p:nvSpPr>
        <p:spPr>
          <a:xfrm>
            <a:off x="1106157" y="47166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92BF27-729C-4DD9-B53E-CA62299B2C26}"/>
              </a:ext>
            </a:extLst>
          </p:cNvPr>
          <p:cNvSpPr txBox="1"/>
          <p:nvPr/>
        </p:nvSpPr>
        <p:spPr>
          <a:xfrm>
            <a:off x="3520439" y="2598722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Line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5F8635-915E-4113-BB9D-60DE55F5DC3F}"/>
              </a:ext>
            </a:extLst>
          </p:cNvPr>
          <p:cNvSpPr/>
          <p:nvPr/>
        </p:nvSpPr>
        <p:spPr>
          <a:xfrm>
            <a:off x="7646118" y="3071946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E10BD2-5AB4-4917-AEEC-921A87CC5E6F}"/>
              </a:ext>
            </a:extLst>
          </p:cNvPr>
          <p:cNvCxnSpPr>
            <a:stCxn id="20" idx="6"/>
            <a:endCxn id="33" idx="2"/>
          </p:cNvCxnSpPr>
          <p:nvPr/>
        </p:nvCxnSpPr>
        <p:spPr>
          <a:xfrm>
            <a:off x="5117358" y="3428998"/>
            <a:ext cx="2528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F2E3139-2C1C-427F-8C51-53DDECE07FA6}"/>
              </a:ext>
            </a:extLst>
          </p:cNvPr>
          <p:cNvSpPr/>
          <p:nvPr/>
        </p:nvSpPr>
        <p:spPr>
          <a:xfrm>
            <a:off x="7010392" y="3975081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C6AC1-1587-4A90-A56B-DF50485219FC}"/>
              </a:ext>
            </a:extLst>
          </p:cNvPr>
          <p:cNvCxnSpPr/>
          <p:nvPr/>
        </p:nvCxnSpPr>
        <p:spPr>
          <a:xfrm>
            <a:off x="5117358" y="3570514"/>
            <a:ext cx="1710162" cy="661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BFB521-C180-4647-9768-9D3A8890F116}"/>
              </a:ext>
            </a:extLst>
          </p:cNvPr>
          <p:cNvCxnSpPr>
            <a:stCxn id="21" idx="6"/>
            <a:endCxn id="29" idx="2"/>
          </p:cNvCxnSpPr>
          <p:nvPr/>
        </p:nvCxnSpPr>
        <p:spPr>
          <a:xfrm flipV="1">
            <a:off x="6418214" y="4332133"/>
            <a:ext cx="592178" cy="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A4322C1-7A1A-4D74-A037-6AC16634ADC9}"/>
              </a:ext>
            </a:extLst>
          </p:cNvPr>
          <p:cNvSpPr txBox="1"/>
          <p:nvPr/>
        </p:nvSpPr>
        <p:spPr>
          <a:xfrm>
            <a:off x="5743057" y="3524737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0656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D361C-DB15-4466-B952-F22F634F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0" y="188109"/>
            <a:ext cx="4970101" cy="4174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405C96-6948-4B73-AD34-A95BD4FF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25" y="4437818"/>
            <a:ext cx="5925377" cy="216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7784A-5396-4AAB-95CB-2C36966567B3}"/>
              </a:ext>
            </a:extLst>
          </p:cNvPr>
          <p:cNvSpPr txBox="1"/>
          <p:nvPr/>
        </p:nvSpPr>
        <p:spPr>
          <a:xfrm>
            <a:off x="5484625" y="792480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branch…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0E7BC-20C5-408F-AF32-DA1FFB1D82EF}"/>
              </a:ext>
            </a:extLst>
          </p:cNvPr>
          <p:cNvSpPr txBox="1"/>
          <p:nvPr/>
        </p:nvSpPr>
        <p:spPr>
          <a:xfrm>
            <a:off x="6403530" y="4068486"/>
            <a:ext cx="422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and you will be prompted to download it</a:t>
            </a:r>
          </a:p>
        </p:txBody>
      </p:sp>
    </p:spTree>
    <p:extLst>
      <p:ext uri="{BB962C8B-B14F-4D97-AF65-F5344CB8AC3E}">
        <p14:creationId xmlns:p14="http://schemas.microsoft.com/office/powerpoint/2010/main" val="34217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BA2A8D-D446-4A54-B3CA-6289018B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3" y="539507"/>
            <a:ext cx="3962953" cy="2191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A6A8B6-AA4F-4C23-9E12-767BBF45F361}"/>
              </a:ext>
            </a:extLst>
          </p:cNvPr>
          <p:cNvSpPr txBox="1"/>
          <p:nvPr/>
        </p:nvSpPr>
        <p:spPr>
          <a:xfrm>
            <a:off x="5294811" y="914400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branch lines are shown on the list of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CCEB3-2F3B-4DE2-9B3E-B9A07BEB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56" y="3059655"/>
            <a:ext cx="4429743" cy="2619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B3C5D-4EA9-43C9-83AE-B9948F40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94" y="3697548"/>
            <a:ext cx="4420217" cy="277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D9C32-A028-416E-96E1-B3D226DE1618}"/>
              </a:ext>
            </a:extLst>
          </p:cNvPr>
          <p:cNvSpPr txBox="1"/>
          <p:nvPr/>
        </p:nvSpPr>
        <p:spPr>
          <a:xfrm>
            <a:off x="7201989" y="3187337"/>
            <a:ext cx="289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reverse a merge</a:t>
            </a:r>
          </a:p>
        </p:txBody>
      </p:sp>
    </p:spTree>
    <p:extLst>
      <p:ext uri="{BB962C8B-B14F-4D97-AF65-F5344CB8AC3E}">
        <p14:creationId xmlns:p14="http://schemas.microsoft.com/office/powerpoint/2010/main" val="88367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8132-F605-4445-ABDF-ACF13686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D7D0-9FE8-42D1-874E-40804A20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an app, the </a:t>
            </a:r>
            <a:r>
              <a:rPr lang="en-US" dirty="0" err="1"/>
              <a:t>Mendix</a:t>
            </a:r>
            <a:r>
              <a:rPr lang="en-US" dirty="0"/>
              <a:t> portal creates a Team Server repository</a:t>
            </a:r>
          </a:p>
          <a:p>
            <a:pPr lvl="1"/>
            <a:r>
              <a:rPr lang="en-US" dirty="0"/>
              <a:t>Think of the repository as a filing cabinet that keeps all the app files and other resources in the portal</a:t>
            </a:r>
          </a:p>
          <a:p>
            <a:r>
              <a:rPr lang="en-US" dirty="0"/>
              <a:t>In addition, Team Server allows Version Control which allows you to create multiple versions, work on versions independently and merge versions</a:t>
            </a:r>
          </a:p>
        </p:txBody>
      </p:sp>
    </p:spTree>
    <p:extLst>
      <p:ext uri="{BB962C8B-B14F-4D97-AF65-F5344CB8AC3E}">
        <p14:creationId xmlns:p14="http://schemas.microsoft.com/office/powerpoint/2010/main" val="89877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29801-B434-414A-BAF8-5E50DEFB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10" y="0"/>
            <a:ext cx="8012548" cy="6700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3B025-A7C4-4EEC-BCCD-3650EE522FF8}"/>
              </a:ext>
            </a:extLst>
          </p:cNvPr>
          <p:cNvSpPr txBox="1"/>
          <p:nvPr/>
        </p:nvSpPr>
        <p:spPr>
          <a:xfrm>
            <a:off x="475861" y="3797559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Update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6D763-5365-4AB2-A1CE-74B237C36A30}"/>
              </a:ext>
            </a:extLst>
          </p:cNvPr>
          <p:cNvCxnSpPr/>
          <p:nvPr/>
        </p:nvCxnSpPr>
        <p:spPr>
          <a:xfrm flipV="1">
            <a:off x="2230016" y="3862873"/>
            <a:ext cx="522515" cy="13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0B496C-571E-427C-85FB-DE83B920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4" y="1604466"/>
            <a:ext cx="10191774" cy="4667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50BF28-0B2A-49CF-9831-D680542A4F42}"/>
              </a:ext>
            </a:extLst>
          </p:cNvPr>
          <p:cNvSpPr txBox="1"/>
          <p:nvPr/>
        </p:nvSpPr>
        <p:spPr>
          <a:xfrm>
            <a:off x="1248905" y="681136"/>
            <a:ext cx="952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see all the changes made to the Working Copy in the Changes view at the bottom of the</a:t>
            </a:r>
            <a:br>
              <a:rPr lang="en-US" dirty="0"/>
            </a:br>
            <a:r>
              <a:rPr lang="en-US" dirty="0"/>
              <a:t>modeler as well as in the Project Explorer. If you right-click a change in the Change view, you can go </a:t>
            </a:r>
            <a:br>
              <a:rPr lang="en-US" dirty="0"/>
            </a:br>
            <a:r>
              <a:rPr lang="en-US" dirty="0"/>
              <a:t>to the change.</a:t>
            </a:r>
          </a:p>
        </p:txBody>
      </p:sp>
    </p:spTree>
    <p:extLst>
      <p:ext uri="{BB962C8B-B14F-4D97-AF65-F5344CB8AC3E}">
        <p14:creationId xmlns:p14="http://schemas.microsoft.com/office/powerpoint/2010/main" val="299515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DECDF6-BF6C-441B-B103-6870AB7C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7" y="5375901"/>
            <a:ext cx="2162477" cy="1028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364361-58B7-4DBD-AA6B-B063FDD4CD9A}"/>
              </a:ext>
            </a:extLst>
          </p:cNvPr>
          <p:cNvSpPr txBox="1"/>
          <p:nvPr/>
        </p:nvSpPr>
        <p:spPr>
          <a:xfrm>
            <a:off x="2917372" y="5573229"/>
            <a:ext cx="594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revert any changes by right-clicking the change in the</a:t>
            </a:r>
            <a:br>
              <a:rPr lang="en-US" dirty="0"/>
            </a:br>
            <a:r>
              <a:rPr lang="en-US" dirty="0"/>
              <a:t>Change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90354-15C2-4CA7-BFD1-59F6F214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93" y="453255"/>
            <a:ext cx="6039693" cy="286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38BB3-9D05-4F0A-9DA1-C422A018B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315" y="1405888"/>
            <a:ext cx="310558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29801-B434-414A-BAF8-5E50DEFB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2548" cy="6700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73CEC-14BE-451D-BD38-5708EB708009}"/>
              </a:ext>
            </a:extLst>
          </p:cNvPr>
          <p:cNvSpPr txBox="1"/>
          <p:nvPr/>
        </p:nvSpPr>
        <p:spPr>
          <a:xfrm>
            <a:off x="7878595" y="756646"/>
            <a:ext cx="40161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Committing transfers changes to</a:t>
            </a:r>
            <a:br>
              <a:rPr lang="en-US" dirty="0"/>
            </a:br>
            <a:r>
              <a:rPr lang="en-US" dirty="0"/>
              <a:t>the repository and creates a new</a:t>
            </a:r>
            <a:br>
              <a:rPr lang="en-US" dirty="0"/>
            </a:br>
            <a:r>
              <a:rPr lang="en-US" dirty="0"/>
              <a:t>version.  It also attaches additional</a:t>
            </a:r>
            <a:br>
              <a:rPr lang="en-US" dirty="0"/>
            </a:br>
            <a:r>
              <a:rPr lang="en-US" dirty="0"/>
              <a:t>information: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author (the user who committed)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date and time of the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list of changed content </a:t>
            </a:r>
            <a:br>
              <a:rPr lang="en-US" dirty="0"/>
            </a:br>
            <a:r>
              <a:rPr lang="en-US" dirty="0"/>
              <a:t>(documents/folder/modules), along </a:t>
            </a:r>
            <a:br>
              <a:rPr lang="en-US" dirty="0"/>
            </a:br>
            <a:r>
              <a:rPr lang="en-US" dirty="0"/>
              <a:t>with the type of the change </a:t>
            </a:r>
            <a:br>
              <a:rPr lang="en-US" dirty="0"/>
            </a:br>
            <a:r>
              <a:rPr lang="en-US" dirty="0"/>
              <a:t>(modify, add, delete,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version of the Modeler that was </a:t>
            </a:r>
            <a:br>
              <a:rPr lang="en-US" dirty="0"/>
            </a:br>
            <a:r>
              <a:rPr lang="en-US" dirty="0"/>
              <a:t>used to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A4032-540B-437D-8CB6-E6469DC72C64}"/>
              </a:ext>
            </a:extLst>
          </p:cNvPr>
          <p:cNvSpPr txBox="1"/>
          <p:nvPr/>
        </p:nvSpPr>
        <p:spPr>
          <a:xfrm>
            <a:off x="7878595" y="4899171"/>
            <a:ext cx="40718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must include  a commit message that</a:t>
            </a:r>
            <a:br>
              <a:rPr lang="en-US" dirty="0"/>
            </a:br>
            <a:r>
              <a:rPr lang="en-US" dirty="0"/>
              <a:t>describes the types of changes it includes</a:t>
            </a:r>
          </a:p>
          <a:p>
            <a:endParaRPr lang="en-US" dirty="0"/>
          </a:p>
          <a:p>
            <a:r>
              <a:rPr lang="en-US" dirty="0"/>
              <a:t>Normally, you should do frequent, small</a:t>
            </a:r>
            <a:br>
              <a:rPr lang="en-US" dirty="0"/>
            </a:br>
            <a:r>
              <a:rPr lang="en-US" dirty="0"/>
              <a:t>commits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8224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29801-B434-414A-BAF8-5E50DEFB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2548" cy="6700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73CEC-14BE-451D-BD38-5708EB708009}"/>
              </a:ext>
            </a:extLst>
          </p:cNvPr>
          <p:cNvSpPr txBox="1"/>
          <p:nvPr/>
        </p:nvSpPr>
        <p:spPr>
          <a:xfrm>
            <a:off x="7878595" y="756646"/>
            <a:ext cx="41359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Committing is only possible if the Working</a:t>
            </a:r>
            <a:br>
              <a:rPr lang="en-US" dirty="0"/>
            </a:br>
            <a:r>
              <a:rPr lang="en-US" dirty="0"/>
              <a:t>Copy is up to date with the repository.</a:t>
            </a:r>
          </a:p>
          <a:p>
            <a:endParaRPr lang="en-US" dirty="0"/>
          </a:p>
          <a:p>
            <a:r>
              <a:rPr lang="en-US" dirty="0"/>
              <a:t>If another team member has committed</a:t>
            </a:r>
            <a:br>
              <a:rPr lang="en-US" dirty="0"/>
            </a:br>
            <a:r>
              <a:rPr lang="en-US" dirty="0"/>
              <a:t>since you updated the Working Copy, you</a:t>
            </a:r>
            <a:br>
              <a:rPr lang="en-US" dirty="0"/>
            </a:br>
            <a:r>
              <a:rPr lang="en-US" dirty="0"/>
              <a:t>have to update again which will merge</a:t>
            </a:r>
            <a:br>
              <a:rPr lang="en-US" dirty="0"/>
            </a:br>
            <a:r>
              <a:rPr lang="en-US" dirty="0"/>
              <a:t>the changes in the new version from the</a:t>
            </a:r>
            <a:br>
              <a:rPr lang="en-US" dirty="0"/>
            </a:br>
            <a:r>
              <a:rPr lang="en-US" dirty="0"/>
              <a:t>repository with your Working Copy.</a:t>
            </a:r>
          </a:p>
          <a:p>
            <a:endParaRPr lang="en-US" dirty="0"/>
          </a:p>
          <a:p>
            <a:r>
              <a:rPr lang="en-US" dirty="0"/>
              <a:t>This update happens automatically when</a:t>
            </a:r>
            <a:br>
              <a:rPr lang="en-US" dirty="0"/>
            </a:br>
            <a:r>
              <a:rPr lang="en-US" dirty="0"/>
              <a:t>you commit.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9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DB7A0B04-6561-4A18-84C5-160890C607C7}"/>
              </a:ext>
            </a:extLst>
          </p:cNvPr>
          <p:cNvSpPr/>
          <p:nvPr/>
        </p:nvSpPr>
        <p:spPr>
          <a:xfrm>
            <a:off x="1291905" y="981512"/>
            <a:ext cx="1510018" cy="7969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40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DA625B-5D57-4CBF-B7E9-4450F2994B03}"/>
              </a:ext>
            </a:extLst>
          </p:cNvPr>
          <p:cNvCxnSpPr>
            <a:stCxn id="2" idx="1"/>
          </p:cNvCxnSpPr>
          <p:nvPr/>
        </p:nvCxnSpPr>
        <p:spPr>
          <a:xfrm>
            <a:off x="2046914" y="1778466"/>
            <a:ext cx="8389" cy="230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7571F1-9FA1-4A13-AA4E-17ED63878AFA}"/>
              </a:ext>
            </a:extLst>
          </p:cNvPr>
          <p:cNvSpPr txBox="1"/>
          <p:nvPr/>
        </p:nvSpPr>
        <p:spPr>
          <a:xfrm>
            <a:off x="6579395" y="2760087"/>
            <a:ext cx="927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merge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B47C8-AAD7-48A1-9884-F8F303D04805}"/>
              </a:ext>
            </a:extLst>
          </p:cNvPr>
          <p:cNvSpPr txBox="1"/>
          <p:nvPr/>
        </p:nvSpPr>
        <p:spPr>
          <a:xfrm>
            <a:off x="1291905" y="4111040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134F067A-C1FF-4EF8-B956-684C247A4597}"/>
              </a:ext>
            </a:extLst>
          </p:cNvPr>
          <p:cNvSpPr/>
          <p:nvPr/>
        </p:nvSpPr>
        <p:spPr>
          <a:xfrm>
            <a:off x="3238998" y="1007113"/>
            <a:ext cx="1510018" cy="7969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41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21D09576-AE78-4A1D-9FD8-BB0EB5C8DA38}"/>
              </a:ext>
            </a:extLst>
          </p:cNvPr>
          <p:cNvSpPr/>
          <p:nvPr/>
        </p:nvSpPr>
        <p:spPr>
          <a:xfrm>
            <a:off x="5177702" y="1007113"/>
            <a:ext cx="1510018" cy="7969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42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5BB991A7-94E6-4A15-8A36-E4F3BA3F1DCB}"/>
              </a:ext>
            </a:extLst>
          </p:cNvPr>
          <p:cNvSpPr/>
          <p:nvPr/>
        </p:nvSpPr>
        <p:spPr>
          <a:xfrm>
            <a:off x="7116406" y="1007113"/>
            <a:ext cx="1510018" cy="7969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43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C8DC6-1C46-47C9-A63C-E86E54DB8E25}"/>
              </a:ext>
            </a:extLst>
          </p:cNvPr>
          <p:cNvCxnSpPr>
            <a:cxnSpLocks/>
          </p:cNvCxnSpPr>
          <p:nvPr/>
        </p:nvCxnSpPr>
        <p:spPr>
          <a:xfrm flipV="1">
            <a:off x="2840727" y="4314670"/>
            <a:ext cx="4665717" cy="1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D193A7-A65C-492A-95BF-9EBEA54BE6A9}"/>
              </a:ext>
            </a:extLst>
          </p:cNvPr>
          <p:cNvSpPr txBox="1"/>
          <p:nvPr/>
        </p:nvSpPr>
        <p:spPr>
          <a:xfrm>
            <a:off x="3994007" y="4480372"/>
            <a:ext cx="25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to Working Copy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608A48-E1BE-45D6-8587-21D89ACE427D}"/>
              </a:ext>
            </a:extLst>
          </p:cNvPr>
          <p:cNvSpPr txBox="1"/>
          <p:nvPr/>
        </p:nvSpPr>
        <p:spPr>
          <a:xfrm>
            <a:off x="7324166" y="448037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C9DD9-6BCB-4FF8-8578-2550AC87E6D4}"/>
              </a:ext>
            </a:extLst>
          </p:cNvPr>
          <p:cNvCxnSpPr/>
          <p:nvPr/>
        </p:nvCxnSpPr>
        <p:spPr>
          <a:xfrm>
            <a:off x="7499758" y="1988733"/>
            <a:ext cx="0" cy="22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E8CA8A-EBD9-4113-8C4B-4D8C31DAE0C8}"/>
              </a:ext>
            </a:extLst>
          </p:cNvPr>
          <p:cNvCxnSpPr>
            <a:cxnSpLocks/>
          </p:cNvCxnSpPr>
          <p:nvPr/>
        </p:nvCxnSpPr>
        <p:spPr>
          <a:xfrm flipV="1">
            <a:off x="9580228" y="2104081"/>
            <a:ext cx="0" cy="21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E2CC21-A3AE-4765-8A62-AFAC538C079A}"/>
              </a:ext>
            </a:extLst>
          </p:cNvPr>
          <p:cNvSpPr txBox="1"/>
          <p:nvPr/>
        </p:nvSpPr>
        <p:spPr>
          <a:xfrm>
            <a:off x="8875552" y="4665038"/>
            <a:ext cx="2953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Conflicts can occur if changes</a:t>
            </a:r>
            <a:br>
              <a:rPr lang="en-US" dirty="0"/>
            </a:br>
            <a:r>
              <a:rPr lang="en-US" dirty="0"/>
              <a:t>in the repository and working</a:t>
            </a:r>
            <a:br>
              <a:rPr lang="en-US" dirty="0"/>
            </a:br>
            <a:r>
              <a:rPr lang="en-US" dirty="0"/>
              <a:t>copy are similar.  If so, you</a:t>
            </a:r>
            <a:br>
              <a:rPr lang="en-US" dirty="0"/>
            </a:br>
            <a:r>
              <a:rPr lang="en-US" dirty="0"/>
              <a:t>will have to resolve the </a:t>
            </a:r>
            <a:br>
              <a:rPr lang="en-US" dirty="0"/>
            </a:br>
            <a:r>
              <a:rPr lang="en-US" dirty="0"/>
              <a:t>conflicts by choosing which</a:t>
            </a:r>
          </a:p>
          <a:p>
            <a:r>
              <a:rPr lang="en-US" dirty="0"/>
              <a:t>to keep.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9D528-334C-47BF-B86C-EB6E81404C2B}"/>
              </a:ext>
            </a:extLst>
          </p:cNvPr>
          <p:cNvCxnSpPr>
            <a:endCxn id="7" idx="2"/>
          </p:cNvCxnSpPr>
          <p:nvPr/>
        </p:nvCxnSpPr>
        <p:spPr>
          <a:xfrm>
            <a:off x="2840727" y="1405590"/>
            <a:ext cx="39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1BC5BD-7312-418C-BC9E-61992C934A5F}"/>
              </a:ext>
            </a:extLst>
          </p:cNvPr>
          <p:cNvCxnSpPr>
            <a:stCxn id="7" idx="0"/>
            <a:endCxn id="8" idx="2"/>
          </p:cNvCxnSpPr>
          <p:nvPr/>
        </p:nvCxnSpPr>
        <p:spPr>
          <a:xfrm>
            <a:off x="4749016" y="1405590"/>
            <a:ext cx="42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B7293-0D87-4E46-8912-05EDE9BBB40B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687720" y="1405590"/>
            <a:ext cx="42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71C7331F-F544-4AFB-AE44-E8AF12AB90B6}"/>
              </a:ext>
            </a:extLst>
          </p:cNvPr>
          <p:cNvSpPr/>
          <p:nvPr/>
        </p:nvSpPr>
        <p:spPr>
          <a:xfrm>
            <a:off x="9010713" y="1015068"/>
            <a:ext cx="1510018" cy="7969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44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6FA70-7BDD-42A0-BD93-5C6B5C220A84}"/>
              </a:ext>
            </a:extLst>
          </p:cNvPr>
          <p:cNvCxnSpPr>
            <a:stCxn id="9" idx="0"/>
            <a:endCxn id="29" idx="2"/>
          </p:cNvCxnSpPr>
          <p:nvPr/>
        </p:nvCxnSpPr>
        <p:spPr>
          <a:xfrm>
            <a:off x="8626424" y="1405590"/>
            <a:ext cx="384289" cy="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97E2E98-32A8-4BD1-8FD5-FB47EC4732CD}"/>
              </a:ext>
            </a:extLst>
          </p:cNvPr>
          <p:cNvSpPr txBox="1"/>
          <p:nvPr/>
        </p:nvSpPr>
        <p:spPr>
          <a:xfrm>
            <a:off x="9765722" y="2357389"/>
            <a:ext cx="218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version contains</a:t>
            </a:r>
            <a:br>
              <a:rPr lang="en-US" dirty="0"/>
            </a:br>
            <a:r>
              <a:rPr lang="en-US" dirty="0"/>
              <a:t>your changes along</a:t>
            </a:r>
            <a:br>
              <a:rPr lang="en-US" dirty="0"/>
            </a:br>
            <a:r>
              <a:rPr lang="en-US" dirty="0"/>
              <a:t>with all the changes</a:t>
            </a:r>
            <a:br>
              <a:rPr lang="en-US" dirty="0"/>
            </a:br>
            <a:r>
              <a:rPr lang="en-US" dirty="0"/>
              <a:t>added by others </a:t>
            </a:r>
            <a:br>
              <a:rPr lang="en-US" dirty="0"/>
            </a:br>
            <a:r>
              <a:rPr lang="en-US" dirty="0"/>
              <a:t>since Version 40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D9BB45-A6B4-4035-8372-8057B390FA19}"/>
              </a:ext>
            </a:extLst>
          </p:cNvPr>
          <p:cNvCxnSpPr/>
          <p:nvPr/>
        </p:nvCxnSpPr>
        <p:spPr>
          <a:xfrm>
            <a:off x="7661787" y="4314670"/>
            <a:ext cx="1843548" cy="1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2" grpId="0"/>
      <p:bldP spid="14" grpId="0"/>
      <p:bldP spid="21" grpId="0"/>
      <p:bldP spid="29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2D16-E313-4D15-B7E6-9E703DA4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Lines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2F5F94-87C5-4B5A-8615-04504C2705EE}"/>
              </a:ext>
            </a:extLst>
          </p:cNvPr>
          <p:cNvSpPr/>
          <p:nvPr/>
        </p:nvSpPr>
        <p:spPr>
          <a:xfrm>
            <a:off x="838200" y="2255520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17E3EC-8F6A-44B7-A2FF-17AD3581B827}"/>
              </a:ext>
            </a:extLst>
          </p:cNvPr>
          <p:cNvSpPr/>
          <p:nvPr/>
        </p:nvSpPr>
        <p:spPr>
          <a:xfrm>
            <a:off x="2083525" y="2255520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98CF97-C6DF-47B9-AFA5-67914CAF16A4}"/>
              </a:ext>
            </a:extLst>
          </p:cNvPr>
          <p:cNvSpPr/>
          <p:nvPr/>
        </p:nvSpPr>
        <p:spPr>
          <a:xfrm>
            <a:off x="3328850" y="2255519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C4E073-CC6E-4E2E-9ED4-FA4A1B2A19AF}"/>
              </a:ext>
            </a:extLst>
          </p:cNvPr>
          <p:cNvSpPr/>
          <p:nvPr/>
        </p:nvSpPr>
        <p:spPr>
          <a:xfrm>
            <a:off x="4582881" y="2255519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86ABE-92BF-47B2-A232-51958C15A285}"/>
              </a:ext>
            </a:extLst>
          </p:cNvPr>
          <p:cNvSpPr/>
          <p:nvPr/>
        </p:nvSpPr>
        <p:spPr>
          <a:xfrm>
            <a:off x="5819500" y="2255519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21A59B-5785-44C4-B614-FD63F9CF18AF}"/>
              </a:ext>
            </a:extLst>
          </p:cNvPr>
          <p:cNvCxnSpPr>
            <a:cxnSpLocks/>
          </p:cNvCxnSpPr>
          <p:nvPr/>
        </p:nvCxnSpPr>
        <p:spPr>
          <a:xfrm>
            <a:off x="2865119" y="2612572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5E68EC-A740-40CA-B5CF-0441787F17A3}"/>
              </a:ext>
            </a:extLst>
          </p:cNvPr>
          <p:cNvCxnSpPr>
            <a:cxnSpLocks/>
          </p:cNvCxnSpPr>
          <p:nvPr/>
        </p:nvCxnSpPr>
        <p:spPr>
          <a:xfrm>
            <a:off x="1619794" y="2612570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422943-B074-4E3E-A5A8-6B2D1D42D1B1}"/>
              </a:ext>
            </a:extLst>
          </p:cNvPr>
          <p:cNvCxnSpPr>
            <a:cxnSpLocks/>
          </p:cNvCxnSpPr>
          <p:nvPr/>
        </p:nvCxnSpPr>
        <p:spPr>
          <a:xfrm>
            <a:off x="4110444" y="2612570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6C6C80-B8DA-4DC7-9FEC-20EF4CE8A4FA}"/>
              </a:ext>
            </a:extLst>
          </p:cNvPr>
          <p:cNvCxnSpPr>
            <a:cxnSpLocks/>
          </p:cNvCxnSpPr>
          <p:nvPr/>
        </p:nvCxnSpPr>
        <p:spPr>
          <a:xfrm>
            <a:off x="2865119" y="2612568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266583-337A-42E7-B2FB-99A9A5E0F4E2}"/>
              </a:ext>
            </a:extLst>
          </p:cNvPr>
          <p:cNvCxnSpPr>
            <a:cxnSpLocks/>
          </p:cNvCxnSpPr>
          <p:nvPr/>
        </p:nvCxnSpPr>
        <p:spPr>
          <a:xfrm>
            <a:off x="5355769" y="2612568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AAC81D-AC64-4C54-950E-33AE9CA16BD1}"/>
              </a:ext>
            </a:extLst>
          </p:cNvPr>
          <p:cNvSpPr txBox="1"/>
          <p:nvPr/>
        </p:nvSpPr>
        <p:spPr>
          <a:xfrm>
            <a:off x="365760" y="1788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Line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031B92-13B7-4295-A0FD-590E11D3FA1E}"/>
              </a:ext>
            </a:extLst>
          </p:cNvPr>
          <p:cNvSpPr/>
          <p:nvPr/>
        </p:nvSpPr>
        <p:spPr>
          <a:xfrm>
            <a:off x="524692" y="5451566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2DB3E7-6C89-4CE3-B399-1515C5C0820B}"/>
              </a:ext>
            </a:extLst>
          </p:cNvPr>
          <p:cNvSpPr/>
          <p:nvPr/>
        </p:nvSpPr>
        <p:spPr>
          <a:xfrm>
            <a:off x="1770017" y="5451566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D03759-B990-447F-A3D4-557C7DA887C6}"/>
              </a:ext>
            </a:extLst>
          </p:cNvPr>
          <p:cNvSpPr/>
          <p:nvPr/>
        </p:nvSpPr>
        <p:spPr>
          <a:xfrm>
            <a:off x="2958732" y="4529677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EC9C59-0F43-4D96-B172-A9DEAEF2841C}"/>
              </a:ext>
            </a:extLst>
          </p:cNvPr>
          <p:cNvSpPr/>
          <p:nvPr/>
        </p:nvSpPr>
        <p:spPr>
          <a:xfrm>
            <a:off x="4205136" y="4529675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8F44CF-1FF9-4CE8-A762-4ABD963B4C08}"/>
              </a:ext>
            </a:extLst>
          </p:cNvPr>
          <p:cNvSpPr/>
          <p:nvPr/>
        </p:nvSpPr>
        <p:spPr>
          <a:xfrm>
            <a:off x="5505992" y="5451565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FE454B-E32A-4CCD-9567-FEBB72C90862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551611" y="5808617"/>
            <a:ext cx="29543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11DC7-79DA-4D59-AB83-39F4D7F882BE}"/>
              </a:ext>
            </a:extLst>
          </p:cNvPr>
          <p:cNvCxnSpPr>
            <a:cxnSpLocks/>
          </p:cNvCxnSpPr>
          <p:nvPr/>
        </p:nvCxnSpPr>
        <p:spPr>
          <a:xfrm>
            <a:off x="1306286" y="5808616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679D1-A062-466B-943A-601C756B4B56}"/>
              </a:ext>
            </a:extLst>
          </p:cNvPr>
          <p:cNvCxnSpPr>
            <a:cxnSpLocks/>
          </p:cNvCxnSpPr>
          <p:nvPr/>
        </p:nvCxnSpPr>
        <p:spPr>
          <a:xfrm>
            <a:off x="3740326" y="4886727"/>
            <a:ext cx="46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83871C-6AD1-4E9A-B515-28F1EABAED3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160813" y="4886729"/>
            <a:ext cx="797919" cy="55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E3720F-A54F-4B9D-B7B3-A9338838ACF7}"/>
              </a:ext>
            </a:extLst>
          </p:cNvPr>
          <p:cNvSpPr txBox="1"/>
          <p:nvPr/>
        </p:nvSpPr>
        <p:spPr>
          <a:xfrm>
            <a:off x="6096000" y="843240"/>
            <a:ext cx="5749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repository can contain multiple development lines</a:t>
            </a:r>
            <a:br>
              <a:rPr lang="en-US" dirty="0"/>
            </a:br>
            <a:r>
              <a:rPr lang="en-US" dirty="0"/>
              <a:t>which can be developed independently of one another.  By </a:t>
            </a:r>
            <a:br>
              <a:rPr lang="en-US" dirty="0"/>
            </a:br>
            <a:r>
              <a:rPr lang="en-US" dirty="0"/>
              <a:t>default, there is one line called the Main Line.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21D62-F949-4EBA-BD65-D56C342754EA}"/>
              </a:ext>
            </a:extLst>
          </p:cNvPr>
          <p:cNvSpPr txBox="1"/>
          <p:nvPr/>
        </p:nvSpPr>
        <p:spPr>
          <a:xfrm>
            <a:off x="6416793" y="3249295"/>
            <a:ext cx="5428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you can keep the Main Line to fix bugs in a</a:t>
            </a:r>
            <a:br>
              <a:rPr lang="en-US" dirty="0"/>
            </a:br>
            <a:r>
              <a:rPr lang="en-US" dirty="0"/>
              <a:t>deployed system and create a second (branch) line for </a:t>
            </a:r>
            <a:br>
              <a:rPr lang="en-US" dirty="0"/>
            </a:br>
            <a:r>
              <a:rPr lang="en-US" dirty="0"/>
              <a:t>feature development.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D8D37-9842-43FC-94CD-5B6DBA3E26FE}"/>
              </a:ext>
            </a:extLst>
          </p:cNvPr>
          <p:cNvSpPr txBox="1"/>
          <p:nvPr/>
        </p:nvSpPr>
        <p:spPr>
          <a:xfrm>
            <a:off x="975529" y="61743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92BF27-729C-4DD9-B53E-CA62299B2C26}"/>
              </a:ext>
            </a:extLst>
          </p:cNvPr>
          <p:cNvSpPr txBox="1"/>
          <p:nvPr/>
        </p:nvSpPr>
        <p:spPr>
          <a:xfrm>
            <a:off x="3389811" y="4056451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Line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5F8635-915E-4113-BB9D-60DE55F5DC3F}"/>
              </a:ext>
            </a:extLst>
          </p:cNvPr>
          <p:cNvSpPr/>
          <p:nvPr/>
        </p:nvSpPr>
        <p:spPr>
          <a:xfrm>
            <a:off x="6557547" y="4529675"/>
            <a:ext cx="781594" cy="714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E10BD2-5AB4-4917-AEEC-921A87CC5E6F}"/>
              </a:ext>
            </a:extLst>
          </p:cNvPr>
          <p:cNvCxnSpPr>
            <a:stCxn id="20" idx="6"/>
            <a:endCxn id="33" idx="2"/>
          </p:cNvCxnSpPr>
          <p:nvPr/>
        </p:nvCxnSpPr>
        <p:spPr>
          <a:xfrm>
            <a:off x="4986730" y="4886727"/>
            <a:ext cx="157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8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Version Control</vt:lpstr>
      <vt:lpstr>Team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Lines</vt:lpstr>
      <vt:lpstr>Merging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Ross T Hightower</dc:creator>
  <cp:lastModifiedBy>Ross T Hightower</cp:lastModifiedBy>
  <cp:revision>8</cp:revision>
  <dcterms:created xsi:type="dcterms:W3CDTF">2018-10-17T15:54:01Z</dcterms:created>
  <dcterms:modified xsi:type="dcterms:W3CDTF">2018-10-17T16:57:07Z</dcterms:modified>
</cp:coreProperties>
</file>