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53" r:id="rId2"/>
    <p:sldId id="552" r:id="rId3"/>
    <p:sldId id="571" r:id="rId4"/>
    <p:sldId id="558" r:id="rId5"/>
    <p:sldId id="555" r:id="rId6"/>
    <p:sldId id="556" r:id="rId7"/>
    <p:sldId id="557" r:id="rId8"/>
    <p:sldId id="570" r:id="rId9"/>
    <p:sldId id="568" r:id="rId10"/>
    <p:sldId id="569" r:id="rId11"/>
    <p:sldId id="559" r:id="rId12"/>
    <p:sldId id="562" r:id="rId13"/>
    <p:sldId id="561" r:id="rId14"/>
    <p:sldId id="560" r:id="rId15"/>
    <p:sldId id="563" r:id="rId16"/>
    <p:sldId id="564" r:id="rId17"/>
    <p:sldId id="565" r:id="rId18"/>
    <p:sldId id="396" r:id="rId19"/>
    <p:sldId id="548" r:id="rId20"/>
    <p:sldId id="265" r:id="rId21"/>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B00"/>
    <a:srgbClr val="F0AC00"/>
    <a:srgbClr val="666666"/>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0" d="100"/>
          <a:sy n="110" d="100"/>
        </p:scale>
        <p:origin x="606"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14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 id="2147483730" r:id="rId23"/>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HANA </a:t>
            </a:r>
            <a:r>
              <a:rPr lang="en-US" sz="4400">
                <a:solidFill>
                  <a:srgbClr val="666666"/>
                </a:solidFill>
                <a:latin typeface="BentonSans Bold" panose="02000803000000020004" pitchFamily="2" charset="0"/>
              </a:rPr>
              <a:t>Native Development</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 HANA</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January 8, 2018</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An introduction to application development on HANA.</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Application Tiers</a:t>
            </a:r>
          </a:p>
        </p:txBody>
      </p:sp>
      <p:pic>
        <p:nvPicPr>
          <p:cNvPr id="3" name="Picture 2"/>
          <p:cNvPicPr>
            <a:picLocks noChangeAspect="1"/>
          </p:cNvPicPr>
          <p:nvPr/>
        </p:nvPicPr>
        <p:blipFill>
          <a:blip r:embed="rId2"/>
          <a:stretch>
            <a:fillRect/>
          </a:stretch>
        </p:blipFill>
        <p:spPr>
          <a:xfrm>
            <a:off x="2562692" y="1509386"/>
            <a:ext cx="6800850" cy="4486275"/>
          </a:xfrm>
          <a:prstGeom prst="rect">
            <a:avLst/>
          </a:prstGeom>
        </p:spPr>
      </p:pic>
    </p:spTree>
    <p:extLst>
      <p:ext uri="{BB962C8B-B14F-4D97-AF65-F5344CB8AC3E}">
        <p14:creationId xmlns:p14="http://schemas.microsoft.com/office/powerpoint/2010/main" val="220324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HANA Development Environments</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7414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HANA Development Platforms</a:t>
            </a:r>
          </a:p>
        </p:txBody>
      </p:sp>
      <p:sp>
        <p:nvSpPr>
          <p:cNvPr id="5" name="Text Placeholder 4"/>
          <p:cNvSpPr>
            <a:spLocks noGrp="1"/>
          </p:cNvSpPr>
          <p:nvPr>
            <p:ph type="body" sz="quarter" idx="10"/>
          </p:nvPr>
        </p:nvSpPr>
        <p:spPr/>
        <p:txBody>
          <a:bodyPr/>
          <a:lstStyle/>
          <a:p>
            <a:r>
              <a:rPr lang="en-US" dirty="0"/>
              <a:t>HANA Studio/Eclipse</a:t>
            </a:r>
          </a:p>
          <a:p>
            <a:pPr lvl="3"/>
            <a:r>
              <a:rPr lang="en-US" dirty="0"/>
              <a:t>Eclipse based</a:t>
            </a:r>
          </a:p>
          <a:p>
            <a:pPr lvl="3"/>
            <a:r>
              <a:rPr lang="en-US" dirty="0"/>
              <a:t>Cloud and On Premise</a:t>
            </a:r>
          </a:p>
          <a:p>
            <a:r>
              <a:rPr lang="en-US" dirty="0"/>
              <a:t>Web-Based Development Workbench</a:t>
            </a:r>
          </a:p>
          <a:p>
            <a:pPr lvl="3"/>
            <a:r>
              <a:rPr lang="en-US" dirty="0"/>
              <a:t>Browser based</a:t>
            </a:r>
          </a:p>
          <a:p>
            <a:pPr lvl="3"/>
            <a:r>
              <a:rPr lang="en-US" dirty="0"/>
              <a:t>Cloud and On Premise</a:t>
            </a:r>
          </a:p>
          <a:p>
            <a:r>
              <a:rPr lang="en-US" dirty="0" err="1"/>
              <a:t>WebIDE</a:t>
            </a:r>
            <a:r>
              <a:rPr lang="en-US" dirty="0"/>
              <a:t> </a:t>
            </a:r>
          </a:p>
          <a:p>
            <a:pPr lvl="3"/>
            <a:r>
              <a:rPr lang="en-US" dirty="0"/>
              <a:t>Browser based</a:t>
            </a:r>
          </a:p>
          <a:p>
            <a:pPr lvl="3"/>
            <a:r>
              <a:rPr lang="en-US" dirty="0"/>
              <a:t>Currently only available on HCP</a:t>
            </a:r>
          </a:p>
        </p:txBody>
      </p:sp>
    </p:spTree>
    <p:extLst>
      <p:ext uri="{BB962C8B-B14F-4D97-AF65-F5344CB8AC3E}">
        <p14:creationId xmlns:p14="http://schemas.microsoft.com/office/powerpoint/2010/main" val="242003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HANA Studio/Eclipse</a:t>
            </a:r>
          </a:p>
        </p:txBody>
      </p:sp>
      <p:pic>
        <p:nvPicPr>
          <p:cNvPr id="3" name="Picture 2"/>
          <p:cNvPicPr>
            <a:picLocks noChangeAspect="1"/>
          </p:cNvPicPr>
          <p:nvPr/>
        </p:nvPicPr>
        <p:blipFill>
          <a:blip r:embed="rId2" cstate="print"/>
          <a:srcRect t="406"/>
          <a:stretch>
            <a:fillRect/>
          </a:stretch>
        </p:blipFill>
        <p:spPr>
          <a:xfrm>
            <a:off x="3986390" y="1321651"/>
            <a:ext cx="7882811" cy="4966721"/>
          </a:xfrm>
          <a:prstGeom prst="rect">
            <a:avLst/>
          </a:prstGeom>
        </p:spPr>
      </p:pic>
      <p:sp>
        <p:nvSpPr>
          <p:cNvPr id="7" name="TextBox 6"/>
          <p:cNvSpPr txBox="1"/>
          <p:nvPr/>
        </p:nvSpPr>
        <p:spPr>
          <a:xfrm>
            <a:off x="324001" y="1636837"/>
            <a:ext cx="3451036" cy="455509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Many people are already familiar with Eclipse.</a:t>
            </a:r>
          </a:p>
          <a:p>
            <a:pPr fontAlgn="base">
              <a:spcBef>
                <a:spcPts val="600"/>
              </a:spcBef>
              <a:spcAft>
                <a:spcPct val="0"/>
              </a:spcAft>
              <a:buClr>
                <a:srgbClr val="F0AB00"/>
              </a:buClr>
              <a:buSzPct val="80000"/>
            </a:pP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JAVA, ABAP and HTML5</a:t>
            </a:r>
          </a:p>
          <a:p>
            <a:pPr fontAlgn="base">
              <a:spcBef>
                <a:spcPts val="600"/>
              </a:spcBef>
              <a:spcAft>
                <a:spcPct val="0"/>
              </a:spcAft>
              <a:buClr>
                <a:srgbClr val="F0AB00"/>
              </a:buClr>
              <a:buSzPct val="80000"/>
            </a:pP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Currently, Eclipse offers a more polished experience than the web-based environments</a:t>
            </a:r>
          </a:p>
          <a:p>
            <a:pPr fontAlgn="base">
              <a:spcBef>
                <a:spcPts val="600"/>
              </a:spcBef>
              <a:spcAft>
                <a:spcPct val="0"/>
              </a:spcAft>
              <a:buClr>
                <a:srgbClr val="F0AB00"/>
              </a:buClr>
              <a:buSzPct val="80000"/>
            </a:pP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Requires a local install and a relatively complicated check out procedure.</a:t>
            </a:r>
          </a:p>
          <a:p>
            <a:pPr fontAlgn="base">
              <a:spcBef>
                <a:spcPts val="600"/>
              </a:spcBef>
              <a:spcAft>
                <a:spcPct val="0"/>
              </a:spcAft>
              <a:buClr>
                <a:srgbClr val="F0AB00"/>
              </a:buClr>
              <a:buSzPct val="80000"/>
            </a:pP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SAP has said they will direct the  majority of their investment to the web-based platforms.</a:t>
            </a:r>
          </a:p>
        </p:txBody>
      </p:sp>
    </p:spTree>
    <p:extLst>
      <p:ext uri="{BB962C8B-B14F-4D97-AF65-F5344CB8AC3E}">
        <p14:creationId xmlns:p14="http://schemas.microsoft.com/office/powerpoint/2010/main" val="98733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Development Process</a:t>
            </a:r>
          </a:p>
        </p:txBody>
      </p:sp>
      <p:sp>
        <p:nvSpPr>
          <p:cNvPr id="5" name="Rectangle 4"/>
          <p:cNvSpPr/>
          <p:nvPr/>
        </p:nvSpPr>
        <p:spPr bwMode="gray">
          <a:xfrm>
            <a:off x="4735902" y="2096219"/>
            <a:ext cx="4942936" cy="178566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p:cNvSpPr txBox="1"/>
          <p:nvPr/>
        </p:nvSpPr>
        <p:spPr>
          <a:xfrm>
            <a:off x="8384875" y="1760679"/>
            <a:ext cx="11669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 HANA</a:t>
            </a:r>
          </a:p>
        </p:txBody>
      </p:sp>
      <p:sp>
        <p:nvSpPr>
          <p:cNvPr id="7" name="Rectangle 6"/>
          <p:cNvSpPr/>
          <p:nvPr/>
        </p:nvSpPr>
        <p:spPr bwMode="gray">
          <a:xfrm>
            <a:off x="7668883" y="2431759"/>
            <a:ext cx="1699404" cy="1130060"/>
          </a:xfrm>
          <a:prstGeom prst="rect">
            <a:avLst/>
          </a:prstGeom>
          <a:solidFill>
            <a:srgbClr val="BFBFBF"/>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Catalog</a:t>
            </a:r>
            <a:br>
              <a:rPr kumimoji="0" lang="en-US" sz="2000" b="0" i="0" u="none" strike="noStrike" kern="0" cap="none" spc="0" normalizeH="0" baseline="0" noProof="0" dirty="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a:ln>
                  <a:noFill/>
                </a:ln>
                <a:effectLst/>
                <a:uLnTx/>
                <a:uFillTx/>
                <a:ea typeface="Arial Unicode MS" pitchFamily="34" charset="-128"/>
                <a:cs typeface="Arial Unicode MS" pitchFamily="34" charset="-128"/>
              </a:rPr>
              <a:t>(runtime)</a:t>
            </a:r>
          </a:p>
        </p:txBody>
      </p:sp>
      <p:sp>
        <p:nvSpPr>
          <p:cNvPr id="8" name="Rectangle 7"/>
          <p:cNvSpPr/>
          <p:nvPr/>
        </p:nvSpPr>
        <p:spPr bwMode="gray">
          <a:xfrm>
            <a:off x="4992231" y="2431759"/>
            <a:ext cx="1699404" cy="1130060"/>
          </a:xfrm>
          <a:prstGeom prst="rect">
            <a:avLst/>
          </a:prstGeom>
          <a:solidFill>
            <a:srgbClr val="BFBFBF"/>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Repository</a:t>
            </a:r>
            <a:br>
              <a:rPr kumimoji="0" lang="en-US" sz="2000" b="0" i="0" u="none" strike="noStrike" kern="0" cap="none" spc="0" normalizeH="0" baseline="0" noProof="0" dirty="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Design-time</a:t>
            </a:r>
            <a:r>
              <a:rPr kumimoji="0" lang="en-US" sz="2000" b="0" i="0" u="none" strike="noStrike" kern="0" cap="none" spc="0" normalizeH="0" baseline="0" noProof="0" dirty="0">
                <a:ln>
                  <a:noFill/>
                </a:ln>
                <a:effectLst/>
                <a:uLnTx/>
                <a:uFillTx/>
                <a:ea typeface="Arial Unicode MS" pitchFamily="34" charset="-128"/>
                <a:cs typeface="Arial Unicode MS" pitchFamily="34" charset="-128"/>
              </a:rPr>
              <a:t>)</a:t>
            </a:r>
          </a:p>
        </p:txBody>
      </p:sp>
      <p:cxnSp>
        <p:nvCxnSpPr>
          <p:cNvPr id="10" name="Straight Arrow Connector 9"/>
          <p:cNvCxnSpPr>
            <a:stCxn id="8" idx="3"/>
            <a:endCxn id="7" idx="1"/>
          </p:cNvCxnSpPr>
          <p:nvPr/>
        </p:nvCxnSpPr>
        <p:spPr>
          <a:xfrm>
            <a:off x="6691635" y="2996789"/>
            <a:ext cx="97724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69890" y="2661249"/>
            <a:ext cx="820738" cy="276999"/>
          </a:xfrm>
          <a:prstGeom prst="rect">
            <a:avLst/>
          </a:prstGeom>
          <a:noFill/>
        </p:spPr>
        <p:txBody>
          <a:bodyPr wrap="none" lIns="0" tIns="0" rIns="0" bIns="0" rtlCol="0">
            <a:spAutoFit/>
          </a:bodyPr>
          <a:lstStyle/>
          <a:p>
            <a:pPr>
              <a:spcBef>
                <a:spcPct val="50000"/>
              </a:spcBef>
              <a:buClr>
                <a:srgbClr val="F0AB00"/>
              </a:buClr>
              <a:buSzPct val="80000"/>
            </a:pPr>
            <a:r>
              <a:rPr lang="en-US" sz="1800" kern="0" dirty="0">
                <a:ea typeface="Arial Unicode MS" pitchFamily="34" charset="-128"/>
                <a:cs typeface="Arial Unicode MS" pitchFamily="34" charset="-128"/>
              </a:rPr>
              <a:t>Activate</a:t>
            </a:r>
          </a:p>
        </p:txBody>
      </p:sp>
      <p:sp>
        <p:nvSpPr>
          <p:cNvPr id="15" name="Rectangle 14"/>
          <p:cNvSpPr/>
          <p:nvPr/>
        </p:nvSpPr>
        <p:spPr bwMode="gray">
          <a:xfrm>
            <a:off x="1736991" y="2521891"/>
            <a:ext cx="1673525" cy="949796"/>
          </a:xfrm>
          <a:prstGeom prst="rect">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SAP HANA Studio</a:t>
            </a:r>
          </a:p>
        </p:txBody>
      </p:sp>
      <p:cxnSp>
        <p:nvCxnSpPr>
          <p:cNvPr id="17" name="Straight Arrow Connector 16"/>
          <p:cNvCxnSpPr>
            <a:stCxn id="15" idx="3"/>
            <a:endCxn id="8" idx="1"/>
          </p:cNvCxnSpPr>
          <p:nvPr/>
        </p:nvCxnSpPr>
        <p:spPr>
          <a:xfrm>
            <a:off x="3410516" y="2996789"/>
            <a:ext cx="158171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62840" y="2661249"/>
            <a:ext cx="795089" cy="276999"/>
          </a:xfrm>
          <a:prstGeom prst="rect">
            <a:avLst/>
          </a:prstGeom>
          <a:noFill/>
        </p:spPr>
        <p:txBody>
          <a:bodyPr wrap="none" lIns="0" tIns="0" rIns="0" bIns="0" rtlCol="0">
            <a:spAutoFit/>
          </a:bodyPr>
          <a:lstStyle/>
          <a:p>
            <a:pPr>
              <a:spcBef>
                <a:spcPct val="50000"/>
              </a:spcBef>
              <a:buClr>
                <a:srgbClr val="F0AB00"/>
              </a:buClr>
              <a:buSzPct val="80000"/>
            </a:pPr>
            <a:r>
              <a:rPr lang="en-US" sz="1800" kern="0" dirty="0">
                <a:ea typeface="Arial Unicode MS" pitchFamily="34" charset="-128"/>
                <a:cs typeface="Arial Unicode MS" pitchFamily="34" charset="-128"/>
              </a:rPr>
              <a:t>Commit</a:t>
            </a:r>
          </a:p>
        </p:txBody>
      </p:sp>
      <p:grpSp>
        <p:nvGrpSpPr>
          <p:cNvPr id="25" name="Group 24"/>
          <p:cNvGrpSpPr/>
          <p:nvPr/>
        </p:nvGrpSpPr>
        <p:grpSpPr>
          <a:xfrm>
            <a:off x="3166188" y="1474228"/>
            <a:ext cx="3528204" cy="2879905"/>
            <a:chOff x="3166188" y="1474228"/>
            <a:chExt cx="3528204" cy="2879905"/>
          </a:xfrm>
        </p:grpSpPr>
        <p:sp>
          <p:nvSpPr>
            <p:cNvPr id="19" name="Arc 18"/>
            <p:cNvSpPr/>
            <p:nvPr/>
          </p:nvSpPr>
          <p:spPr>
            <a:xfrm rot="8967857">
              <a:off x="3166188" y="1474228"/>
              <a:ext cx="3528204" cy="2252385"/>
            </a:xfrm>
            <a:prstGeom prst="arc">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803828" y="4077134"/>
              <a:ext cx="974626" cy="276999"/>
            </a:xfrm>
            <a:prstGeom prst="rect">
              <a:avLst/>
            </a:prstGeom>
            <a:noFill/>
          </p:spPr>
          <p:txBody>
            <a:bodyPr wrap="none" lIns="0" tIns="0" rIns="0" bIns="0" rtlCol="0">
              <a:spAutoFit/>
            </a:bodyPr>
            <a:lstStyle/>
            <a:p>
              <a:pPr>
                <a:spcBef>
                  <a:spcPct val="50000"/>
                </a:spcBef>
                <a:buClr>
                  <a:srgbClr val="F0AB00"/>
                </a:buClr>
                <a:buSzPct val="80000"/>
              </a:pPr>
              <a:r>
                <a:rPr lang="en-US" sz="1800" kern="0" dirty="0">
                  <a:ea typeface="Arial Unicode MS" pitchFamily="34" charset="-128"/>
                  <a:cs typeface="Arial Unicode MS" pitchFamily="34" charset="-128"/>
                </a:rPr>
                <a:t>Checkout</a:t>
              </a:r>
            </a:p>
          </p:txBody>
        </p:sp>
      </p:grpSp>
      <p:sp>
        <p:nvSpPr>
          <p:cNvPr id="21" name="TextBox 20"/>
          <p:cNvSpPr txBox="1"/>
          <p:nvPr/>
        </p:nvSpPr>
        <p:spPr>
          <a:xfrm>
            <a:off x="4992231" y="4968179"/>
            <a:ext cx="2834109"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Development objects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reside on the HANA 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 the Repository</a:t>
            </a:r>
          </a:p>
        </p:txBody>
      </p:sp>
      <p:sp>
        <p:nvSpPr>
          <p:cNvPr id="22" name="TextBox 21"/>
          <p:cNvSpPr txBox="1"/>
          <p:nvPr/>
        </p:nvSpPr>
        <p:spPr>
          <a:xfrm>
            <a:off x="661942" y="4387622"/>
            <a:ext cx="318516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Repository objects can be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checked-out and synchronized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with a folder on the developer’s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computer</a:t>
            </a:r>
          </a:p>
        </p:txBody>
      </p:sp>
      <p:sp>
        <p:nvSpPr>
          <p:cNvPr id="23" name="TextBox 22"/>
          <p:cNvSpPr txBox="1"/>
          <p:nvPr/>
        </p:nvSpPr>
        <p:spPr>
          <a:xfrm>
            <a:off x="842510" y="1487065"/>
            <a:ext cx="3462486"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developer can upload objects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to the repository by Committing</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them</a:t>
            </a:r>
          </a:p>
        </p:txBody>
      </p:sp>
      <p:sp>
        <p:nvSpPr>
          <p:cNvPr id="24" name="TextBox 23"/>
          <p:cNvSpPr txBox="1"/>
          <p:nvPr/>
        </p:nvSpPr>
        <p:spPr>
          <a:xfrm>
            <a:off x="8833449" y="4329080"/>
            <a:ext cx="3052118" cy="16619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Design-time objects in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repository are compiled into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runtime objects in the Catalog</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by Activating them.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commit and activate steps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can be combined in one step.</a:t>
            </a:r>
          </a:p>
        </p:txBody>
      </p:sp>
    </p:spTree>
    <p:extLst>
      <p:ext uri="{BB962C8B-B14F-4D97-AF65-F5344CB8AC3E}">
        <p14:creationId xmlns:p14="http://schemas.microsoft.com/office/powerpoint/2010/main" val="344431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21"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Development Workbench</a:t>
            </a:r>
          </a:p>
        </p:txBody>
      </p:sp>
      <p:pic>
        <p:nvPicPr>
          <p:cNvPr id="3" name="Picture 2"/>
          <p:cNvPicPr>
            <a:picLocks noChangeAspect="1"/>
          </p:cNvPicPr>
          <p:nvPr/>
        </p:nvPicPr>
        <p:blipFill>
          <a:blip r:embed="rId2"/>
          <a:stretch>
            <a:fillRect/>
          </a:stretch>
        </p:blipFill>
        <p:spPr>
          <a:xfrm>
            <a:off x="3460381" y="2789304"/>
            <a:ext cx="8491401" cy="3300812"/>
          </a:xfrm>
          <a:prstGeom prst="rect">
            <a:avLst/>
          </a:prstGeom>
        </p:spPr>
      </p:pic>
      <p:sp>
        <p:nvSpPr>
          <p:cNvPr id="4" name="TextBox 3"/>
          <p:cNvSpPr txBox="1"/>
          <p:nvPr/>
        </p:nvSpPr>
        <p:spPr>
          <a:xfrm>
            <a:off x="654424" y="1442334"/>
            <a:ext cx="10310515" cy="260071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Still somewhat primitive but will improve as SAP has said they intend to invest in it and the </a:t>
            </a:r>
            <a:r>
              <a:rPr lang="en-US" sz="1800" kern="0" dirty="0" err="1">
                <a:ea typeface="Arial Unicode MS" pitchFamily="34" charset="-128"/>
                <a:cs typeface="Arial Unicode MS" pitchFamily="34" charset="-128"/>
              </a:rPr>
              <a:t>WebIDE</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No local install and no complex checkout process.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HTML5, JavaScript, </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SQLScript</a:t>
            </a:r>
            <a:r>
              <a:rPr lang="en-US" sz="1800" kern="0" dirty="0">
                <a:ea typeface="Arial Unicode MS" pitchFamily="34" charset="-128"/>
                <a:cs typeface="Arial Unicode MS" pitchFamily="34" charset="-128"/>
              </a:rPr>
              <a:t> and Calculation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views only.</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54994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WebIDE</a:t>
            </a:r>
            <a:endParaRPr lang="en-US" dirty="0"/>
          </a:p>
        </p:txBody>
      </p:sp>
      <p:pic>
        <p:nvPicPr>
          <p:cNvPr id="3" name="Picture 2"/>
          <p:cNvPicPr>
            <a:picLocks noChangeAspect="1"/>
          </p:cNvPicPr>
          <p:nvPr/>
        </p:nvPicPr>
        <p:blipFill>
          <a:blip r:embed="rId2"/>
          <a:stretch>
            <a:fillRect/>
          </a:stretch>
        </p:blipFill>
        <p:spPr>
          <a:xfrm>
            <a:off x="4973181" y="2405120"/>
            <a:ext cx="6896020" cy="3242643"/>
          </a:xfrm>
          <a:prstGeom prst="rect">
            <a:avLst/>
          </a:prstGeom>
        </p:spPr>
      </p:pic>
      <p:sp>
        <p:nvSpPr>
          <p:cNvPr id="4" name="TextBox 3"/>
          <p:cNvSpPr txBox="1"/>
          <p:nvPr/>
        </p:nvSpPr>
        <p:spPr>
          <a:xfrm>
            <a:off x="197224" y="1945340"/>
            <a:ext cx="4570457" cy="421653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Only available on SAP HCP currently.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HTML5 only.</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 more capable platform than the WDW with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wizards and tools developers will appreciate.</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Has a long way to go but it looks promising and being integrated with HCP so tightly 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an advantage.</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Frequently updated which can be good and</a:t>
            </a:r>
            <a:br>
              <a:rPr lang="en-US" sz="1800" kern="0">
                <a:ea typeface="Arial Unicode MS" pitchFamily="34" charset="-128"/>
                <a:cs typeface="Arial Unicode MS" pitchFamily="34" charset="-128"/>
              </a:rPr>
            </a:br>
            <a:r>
              <a:rPr lang="en-US" sz="1800" kern="0">
                <a:ea typeface="Arial Unicode MS" pitchFamily="34" charset="-128"/>
                <a:cs typeface="Arial Unicode MS" pitchFamily="34" charset="-128"/>
              </a:rPr>
              <a:t>bad.</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43742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WebIDE</a:t>
            </a:r>
            <a:endParaRPr lang="en-US" dirty="0"/>
          </a:p>
        </p:txBody>
      </p:sp>
      <p:pic>
        <p:nvPicPr>
          <p:cNvPr id="3" name="Picture 2"/>
          <p:cNvPicPr>
            <a:picLocks noChangeAspect="1"/>
          </p:cNvPicPr>
          <p:nvPr/>
        </p:nvPicPr>
        <p:blipFill>
          <a:blip r:embed="rId2"/>
          <a:stretch>
            <a:fillRect/>
          </a:stretch>
        </p:blipFill>
        <p:spPr>
          <a:xfrm>
            <a:off x="2673777" y="2948841"/>
            <a:ext cx="6847619" cy="961905"/>
          </a:xfrm>
          <a:prstGeom prst="rect">
            <a:avLst/>
          </a:prstGeom>
        </p:spPr>
      </p:pic>
      <p:sp>
        <p:nvSpPr>
          <p:cNvPr id="4" name="TextBox 3"/>
          <p:cNvSpPr txBox="1"/>
          <p:nvPr/>
        </p:nvSpPr>
        <p:spPr>
          <a:xfrm>
            <a:off x="708212" y="1783976"/>
            <a:ext cx="1487587"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One drawback</a:t>
            </a:r>
          </a:p>
        </p:txBody>
      </p:sp>
    </p:spTree>
    <p:extLst>
      <p:ext uri="{BB962C8B-B14F-4D97-AF65-F5344CB8AC3E}">
        <p14:creationId xmlns:p14="http://schemas.microsoft.com/office/powerpoint/2010/main" val="415247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307809" y="3393594"/>
            <a:ext cx="10015866" cy="2978631"/>
          </a:xfrm>
        </p:spPr>
        <p:txBody>
          <a:bodyPr/>
          <a:lstStyle/>
          <a:p>
            <a:pPr>
              <a:lnSpc>
                <a:spcPct val="150000"/>
              </a:lnSpc>
            </a:pPr>
            <a:r>
              <a:rPr lang="en-US" sz="1200" dirty="0">
                <a:solidFill>
                  <a:schemeClr val="bg2">
                    <a:lumMod val="50000"/>
                  </a:schemeClr>
                </a:solidFill>
                <a:latin typeface="BentonSans Book" panose="02000503000000020004" pitchFamily="2" charset="0"/>
              </a:rPr>
              <a:t>After completing this course, you will be able to:</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Explain the concept </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Describe the concept </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List potential challenges and opportunities </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Describe the components </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Explain the manufacturing scenario for</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Describe basics</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Execute manufacturing scenario</a:t>
            </a:r>
          </a:p>
          <a:p>
            <a:pPr marL="285290" lvl="2" indent="-285290">
              <a:lnSpc>
                <a:spcPct val="150000"/>
              </a:lnSpc>
              <a:buClr>
                <a:schemeClr val="bg2">
                  <a:lumMod val="50000"/>
                </a:schemeClr>
              </a:buClr>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evaluate performance and results</a:t>
            </a:r>
          </a:p>
        </p:txBody>
      </p:sp>
      <p:sp>
        <p:nvSpPr>
          <p:cNvPr id="4" name="Rectangle 3"/>
          <p:cNvSpPr/>
          <p:nvPr/>
        </p:nvSpPr>
        <p:spPr>
          <a:xfrm>
            <a:off x="1233407" y="1414132"/>
            <a:ext cx="2263761" cy="400110"/>
          </a:xfrm>
          <a:prstGeom prst="rect">
            <a:avLst/>
          </a:prstGeom>
        </p:spPr>
        <p:txBody>
          <a:bodyPr wrap="none" lIns="91302" tIns="45630" rIns="91302" bIns="45630">
            <a:spAutoFit/>
          </a:bodyPr>
          <a:lstStyle/>
          <a:p>
            <a:r>
              <a:rPr lang="en-US" sz="2000" b="1" dirty="0">
                <a:solidFill>
                  <a:schemeClr val="bg2">
                    <a:lumMod val="50000"/>
                  </a:schemeClr>
                </a:solidFill>
                <a:latin typeface="BentonSans Bold" panose="02000803000000020004" pitchFamily="2" charset="0"/>
              </a:rPr>
              <a:t>Target Audience</a:t>
            </a:r>
          </a:p>
        </p:txBody>
      </p:sp>
      <p:sp>
        <p:nvSpPr>
          <p:cNvPr id="5" name="Donut 4"/>
          <p:cNvSpPr/>
          <p:nvPr/>
        </p:nvSpPr>
        <p:spPr bwMode="gray">
          <a:xfrm>
            <a:off x="340245" y="1297168"/>
            <a:ext cx="765542" cy="765543"/>
          </a:xfrm>
          <a:prstGeom prst="donut">
            <a:avLst>
              <a:gd name="adj" fmla="val 5979"/>
            </a:avLst>
          </a:prstGeom>
          <a:solidFill>
            <a:schemeClr val="accent1"/>
          </a:solidFill>
          <a:ln w="6350" algn="ctr">
            <a:no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40" y="1460865"/>
            <a:ext cx="361950" cy="43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1233379" y="1818164"/>
            <a:ext cx="499730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33377" y="1823484"/>
            <a:ext cx="10781415" cy="923148"/>
          </a:xfrm>
          <a:prstGeom prst="rect">
            <a:avLst/>
          </a:prstGeom>
        </p:spPr>
        <p:txBody>
          <a:bodyPr wrap="square" lIns="91302" tIns="45630" rIns="91302" bIns="45630">
            <a:spAutoFit/>
          </a:bodyPr>
          <a:lstStyle/>
          <a:p>
            <a:pPr>
              <a:lnSpc>
                <a:spcPct val="150000"/>
              </a:lnSpc>
            </a:pPr>
            <a:r>
              <a:rPr lang="en-US" sz="1200" dirty="0">
                <a:solidFill>
                  <a:schemeClr val="bg2">
                    <a:lumMod val="50000"/>
                  </a:schemeClr>
                </a:solidFill>
                <a:latin typeface="BentonSans Book" panose="02000503000000020004" pitchFamily="2" charset="0"/>
              </a:rPr>
              <a:t>This course is intended for the following audiences:</a:t>
            </a:r>
          </a:p>
          <a:p>
            <a:pPr marL="285290" lvl="2" indent="-285290">
              <a:lnSpc>
                <a:spcPct val="150000"/>
              </a:lnSpc>
              <a:buClr>
                <a:schemeClr val="bg2">
                  <a:lumMod val="50000"/>
                </a:schemeClr>
              </a:buClr>
              <a:buSzPct val="100000"/>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Students who are studying</a:t>
            </a:r>
          </a:p>
          <a:p>
            <a:pPr marL="285290" lvl="2" indent="-285290">
              <a:lnSpc>
                <a:spcPct val="150000"/>
              </a:lnSpc>
              <a:buClr>
                <a:schemeClr val="bg2">
                  <a:lumMod val="50000"/>
                </a:schemeClr>
              </a:buClr>
              <a:buSzPct val="100000"/>
              <a:buFont typeface="Wingdings" panose="05000000000000000000" pitchFamily="2" charset="2"/>
              <a:buChar char="§"/>
            </a:pPr>
            <a:r>
              <a:rPr lang="en-US" sz="1200" dirty="0">
                <a:solidFill>
                  <a:schemeClr val="bg2">
                    <a:lumMod val="50000"/>
                  </a:schemeClr>
                </a:solidFill>
                <a:latin typeface="BentonSans Book" panose="02000503000000020004" pitchFamily="2" charset="0"/>
              </a:rPr>
              <a:t>Everybody interested in the topic</a:t>
            </a:r>
          </a:p>
        </p:txBody>
      </p:sp>
      <p:sp>
        <p:nvSpPr>
          <p:cNvPr id="11" name="Rectangle 10"/>
          <p:cNvSpPr/>
          <p:nvPr/>
        </p:nvSpPr>
        <p:spPr>
          <a:xfrm>
            <a:off x="1247549" y="2970088"/>
            <a:ext cx="2480166" cy="400110"/>
          </a:xfrm>
          <a:prstGeom prst="rect">
            <a:avLst/>
          </a:prstGeom>
        </p:spPr>
        <p:txBody>
          <a:bodyPr wrap="none" lIns="91302" tIns="45630" rIns="91302" bIns="45630">
            <a:spAutoFit/>
          </a:bodyPr>
          <a:lstStyle/>
          <a:p>
            <a:r>
              <a:rPr lang="en-US" sz="2000" b="1" dirty="0">
                <a:solidFill>
                  <a:schemeClr val="bg2">
                    <a:lumMod val="50000"/>
                  </a:schemeClr>
                </a:solidFill>
                <a:latin typeface="BentonSans Bold" panose="02000803000000020004" pitchFamily="2" charset="0"/>
              </a:rPr>
              <a:t>Course Objectives</a:t>
            </a:r>
          </a:p>
        </p:txBody>
      </p:sp>
      <p:sp>
        <p:nvSpPr>
          <p:cNvPr id="12" name="Donut 11"/>
          <p:cNvSpPr/>
          <p:nvPr/>
        </p:nvSpPr>
        <p:spPr bwMode="gray">
          <a:xfrm>
            <a:off x="354418" y="2853124"/>
            <a:ext cx="765542" cy="765543"/>
          </a:xfrm>
          <a:prstGeom prst="donut">
            <a:avLst>
              <a:gd name="adj" fmla="val 5979"/>
            </a:avLst>
          </a:prstGeom>
          <a:solidFill>
            <a:schemeClr val="accent1"/>
          </a:solidFill>
          <a:ln w="6350" algn="ctr">
            <a:no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cxnSp>
        <p:nvCxnSpPr>
          <p:cNvPr id="13" name="Straight Connector 12"/>
          <p:cNvCxnSpPr/>
          <p:nvPr/>
        </p:nvCxnSpPr>
        <p:spPr>
          <a:xfrm>
            <a:off x="1247548" y="3374118"/>
            <a:ext cx="499730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06" y="3014385"/>
            <a:ext cx="352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Target Audience and Course Objectives</a:t>
            </a:r>
            <a:endParaRPr lang="de-DE" dirty="0"/>
          </a:p>
        </p:txBody>
      </p:sp>
    </p:spTree>
    <p:extLst>
      <p:ext uri="{BB962C8B-B14F-4D97-AF65-F5344CB8AC3E}">
        <p14:creationId xmlns:p14="http://schemas.microsoft.com/office/powerpoint/2010/main" val="186381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F name MI. L name</a:t>
            </a:r>
          </a:p>
          <a:p>
            <a:r>
              <a:rPr lang="en-US" dirty="0">
                <a:solidFill>
                  <a:srgbClr val="666666"/>
                </a:solidFill>
              </a:rPr>
              <a:t>Title</a:t>
            </a:r>
          </a:p>
          <a:p>
            <a:r>
              <a:rPr lang="en-US" dirty="0">
                <a:solidFill>
                  <a:srgbClr val="666666"/>
                </a:solidFill>
              </a:rPr>
              <a:t>Address</a:t>
            </a:r>
          </a:p>
          <a:p>
            <a:r>
              <a:rPr lang="en-US" dirty="0">
                <a:solidFill>
                  <a:srgbClr val="666666"/>
                </a:solidFill>
              </a:rPr>
              <a:t>Phone number</a:t>
            </a:r>
          </a:p>
        </p:txBody>
      </p:sp>
    </p:spTree>
    <p:extLst>
      <p:ext uri="{BB962C8B-B14F-4D97-AF65-F5344CB8AC3E}">
        <p14:creationId xmlns:p14="http://schemas.microsoft.com/office/powerpoint/2010/main" val="171343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66666"/>
                </a:solidFill>
                <a:latin typeface="BentonSans Bold" panose="02000803000000020004" pitchFamily="2" charset="0"/>
              </a:rPr>
              <a:t>Introduction to HANA Development</a:t>
            </a:r>
            <a:br>
              <a:rPr lang="en-US" sz="2000"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de-DE" dirty="0"/>
          </a:p>
        </p:txBody>
      </p:sp>
      <p:sp>
        <p:nvSpPr>
          <p:cNvPr id="3" name="Text Placeholder 2"/>
          <p:cNvSpPr>
            <a:spLocks noGrp="1"/>
          </p:cNvSpPr>
          <p:nvPr>
            <p:ph type="body" sz="quarter" idx="10"/>
          </p:nvPr>
        </p:nvSpPr>
        <p:spPr/>
        <p:txBody>
          <a:bodyPr/>
          <a:lstStyle/>
          <a:p>
            <a:r>
              <a:rPr lang="pt-BR" dirty="0"/>
              <a:t>HANA Native Development</a:t>
            </a:r>
          </a:p>
          <a:p>
            <a:r>
              <a:rPr lang="pt-BR" dirty="0"/>
              <a:t>Development Environments</a:t>
            </a:r>
          </a:p>
          <a:p>
            <a:endParaRPr lang="pt-BR" dirty="0"/>
          </a:p>
          <a:p>
            <a:endParaRPr lang="de-DE" dirty="0"/>
          </a:p>
        </p:txBody>
      </p:sp>
    </p:spTree>
    <p:extLst>
      <p:ext uri="{BB962C8B-B14F-4D97-AF65-F5344CB8AC3E}">
        <p14:creationId xmlns:p14="http://schemas.microsoft.com/office/powerpoint/2010/main" val="1286410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9112" y="936978"/>
            <a:ext cx="10788864" cy="5105319"/>
          </a:xfrm>
          <a:prstGeom prst="rect">
            <a:avLst/>
          </a:prstGeom>
        </p:spPr>
      </p:pic>
    </p:spTree>
    <p:extLst>
      <p:ext uri="{BB962C8B-B14F-4D97-AF65-F5344CB8AC3E}">
        <p14:creationId xmlns:p14="http://schemas.microsoft.com/office/powerpoint/2010/main" val="313676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HANA Native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7930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a:stCxn id="7" idx="0"/>
            <a:endCxn id="5" idx="2"/>
          </p:cNvCxnSpPr>
          <p:nvPr/>
        </p:nvCxnSpPr>
        <p:spPr>
          <a:xfrm flipV="1">
            <a:off x="4331190" y="2770524"/>
            <a:ext cx="0" cy="223208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HANA Application Development Platform</a:t>
            </a:r>
          </a:p>
        </p:txBody>
      </p:sp>
      <p:pic>
        <p:nvPicPr>
          <p:cNvPr id="5" name="Picture 4"/>
          <p:cNvPicPr>
            <a:picLocks noChangeAspect="1"/>
          </p:cNvPicPr>
          <p:nvPr/>
        </p:nvPicPr>
        <p:blipFill>
          <a:blip r:embed="rId2" cstate="print"/>
          <a:stretch>
            <a:fillRect/>
          </a:stretch>
        </p:blipFill>
        <p:spPr>
          <a:xfrm>
            <a:off x="3235571" y="1696834"/>
            <a:ext cx="2191237" cy="1073690"/>
          </a:xfrm>
          <a:prstGeom prst="rect">
            <a:avLst/>
          </a:prstGeom>
        </p:spPr>
      </p:pic>
      <p:sp>
        <p:nvSpPr>
          <p:cNvPr id="7" name="Rectangle 6"/>
          <p:cNvSpPr/>
          <p:nvPr/>
        </p:nvSpPr>
        <p:spPr bwMode="gray">
          <a:xfrm>
            <a:off x="3235571" y="5002611"/>
            <a:ext cx="2191237" cy="767524"/>
          </a:xfrm>
          <a:prstGeom prst="rect">
            <a:avLst/>
          </a:prstGeom>
          <a:solidFill>
            <a:schemeClr val="bg1"/>
          </a:solidFill>
          <a:ln w="63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cstate="print"/>
          <a:stretch>
            <a:fillRect/>
          </a:stretch>
        </p:blipFill>
        <p:spPr>
          <a:xfrm>
            <a:off x="4029655" y="5468602"/>
            <a:ext cx="603067" cy="603067"/>
          </a:xfrm>
          <a:prstGeom prst="rect">
            <a:avLst/>
          </a:prstGeom>
        </p:spPr>
      </p:pic>
      <p:sp>
        <p:nvSpPr>
          <p:cNvPr id="8" name="TextBox 7"/>
          <p:cNvSpPr txBox="1"/>
          <p:nvPr/>
        </p:nvSpPr>
        <p:spPr>
          <a:xfrm>
            <a:off x="3997763" y="5028568"/>
            <a:ext cx="6668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DBMS</a:t>
            </a:r>
          </a:p>
        </p:txBody>
      </p:sp>
      <p:sp>
        <p:nvSpPr>
          <p:cNvPr id="9" name="Rectangle 8"/>
          <p:cNvSpPr/>
          <p:nvPr/>
        </p:nvSpPr>
        <p:spPr bwMode="gray">
          <a:xfrm>
            <a:off x="3235571" y="3754104"/>
            <a:ext cx="2191237" cy="852854"/>
          </a:xfrm>
          <a:prstGeom prst="rect">
            <a:avLst/>
          </a:prstGeom>
          <a:solidFill>
            <a:srgbClr val="BFBFBF"/>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434371" y="4142389"/>
            <a:ext cx="1793631" cy="3956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p:cNvSpPr txBox="1"/>
          <p:nvPr/>
        </p:nvSpPr>
        <p:spPr>
          <a:xfrm>
            <a:off x="3766929" y="4180531"/>
            <a:ext cx="11285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Application</a:t>
            </a:r>
          </a:p>
        </p:txBody>
      </p:sp>
      <p:sp>
        <p:nvSpPr>
          <p:cNvPr id="12" name="TextBox 11"/>
          <p:cNvSpPr txBox="1"/>
          <p:nvPr/>
        </p:nvSpPr>
        <p:spPr>
          <a:xfrm>
            <a:off x="3355695" y="3822014"/>
            <a:ext cx="187230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Application Server</a:t>
            </a:r>
          </a:p>
        </p:txBody>
      </p:sp>
      <p:pic>
        <p:nvPicPr>
          <p:cNvPr id="13" name="Picture 12"/>
          <p:cNvPicPr>
            <a:picLocks noChangeAspect="1"/>
          </p:cNvPicPr>
          <p:nvPr/>
        </p:nvPicPr>
        <p:blipFill>
          <a:blip r:embed="rId4" cstate="print"/>
          <a:stretch>
            <a:fillRect/>
          </a:stretch>
        </p:blipFill>
        <p:spPr>
          <a:xfrm>
            <a:off x="3735080" y="2830042"/>
            <a:ext cx="1192212" cy="847098"/>
          </a:xfrm>
          <a:prstGeom prst="rect">
            <a:avLst/>
          </a:prstGeom>
        </p:spPr>
      </p:pic>
      <p:sp>
        <p:nvSpPr>
          <p:cNvPr id="29" name="TextBox 28"/>
          <p:cNvSpPr txBox="1"/>
          <p:nvPr/>
        </p:nvSpPr>
        <p:spPr>
          <a:xfrm>
            <a:off x="241231" y="2097186"/>
            <a:ext cx="2527936" cy="129266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u="sng" kern="0" dirty="0">
                <a:ea typeface="Arial Unicode MS" pitchFamily="34" charset="-128"/>
                <a:cs typeface="Arial Unicode MS" pitchFamily="34" charset="-128"/>
              </a:rPr>
              <a:t>Traditional 3-Tier</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Database and App server</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separate</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Control and calculation logic</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in the application</a:t>
            </a:r>
          </a:p>
        </p:txBody>
      </p:sp>
      <p:grpSp>
        <p:nvGrpSpPr>
          <p:cNvPr id="31" name="Group 30"/>
          <p:cNvGrpSpPr/>
          <p:nvPr/>
        </p:nvGrpSpPr>
        <p:grpSpPr>
          <a:xfrm>
            <a:off x="5758725" y="1651914"/>
            <a:ext cx="5143737" cy="4457985"/>
            <a:chOff x="5758725" y="1651914"/>
            <a:chExt cx="5143737" cy="4457985"/>
          </a:xfrm>
        </p:grpSpPr>
        <p:cxnSp>
          <p:nvCxnSpPr>
            <p:cNvPr id="16" name="Straight Connector 15"/>
            <p:cNvCxnSpPr>
              <a:stCxn id="18" idx="0"/>
              <a:endCxn id="17" idx="2"/>
            </p:cNvCxnSpPr>
            <p:nvPr/>
          </p:nvCxnSpPr>
          <p:spPr>
            <a:xfrm flipH="1" flipV="1">
              <a:off x="9680335" y="2725604"/>
              <a:ext cx="4392" cy="13284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cstate="print"/>
            <a:stretch>
              <a:fillRect/>
            </a:stretch>
          </p:blipFill>
          <p:spPr>
            <a:xfrm>
              <a:off x="8584716" y="1651914"/>
              <a:ext cx="2191237" cy="1073690"/>
            </a:xfrm>
            <a:prstGeom prst="rect">
              <a:avLst/>
            </a:prstGeom>
          </p:spPr>
        </p:pic>
        <p:sp>
          <p:nvSpPr>
            <p:cNvPr id="18" name="Rectangle 17"/>
            <p:cNvSpPr/>
            <p:nvPr/>
          </p:nvSpPr>
          <p:spPr bwMode="gray">
            <a:xfrm>
              <a:off x="8466992" y="4054093"/>
              <a:ext cx="2435470" cy="1671122"/>
            </a:xfrm>
            <a:prstGeom prst="rect">
              <a:avLst/>
            </a:prstGeom>
            <a:solidFill>
              <a:schemeClr val="bg1"/>
            </a:solidFill>
            <a:ln w="63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 name="Picture 18"/>
            <p:cNvPicPr>
              <a:picLocks noChangeAspect="1"/>
            </p:cNvPicPr>
            <p:nvPr/>
          </p:nvPicPr>
          <p:blipFill>
            <a:blip r:embed="rId5" cstate="print"/>
            <a:stretch>
              <a:fillRect/>
            </a:stretch>
          </p:blipFill>
          <p:spPr>
            <a:xfrm>
              <a:off x="9378800" y="5423682"/>
              <a:ext cx="603067" cy="603067"/>
            </a:xfrm>
            <a:prstGeom prst="rect">
              <a:avLst/>
            </a:prstGeom>
          </p:spPr>
        </p:pic>
        <p:sp>
          <p:nvSpPr>
            <p:cNvPr id="20" name="TextBox 19"/>
            <p:cNvSpPr txBox="1"/>
            <p:nvPr/>
          </p:nvSpPr>
          <p:spPr>
            <a:xfrm>
              <a:off x="9346906" y="5123777"/>
              <a:ext cx="64120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HANA</a:t>
              </a:r>
            </a:p>
          </p:txBody>
        </p:sp>
        <p:sp>
          <p:nvSpPr>
            <p:cNvPr id="21" name="Rectangle 20"/>
            <p:cNvSpPr/>
            <p:nvPr/>
          </p:nvSpPr>
          <p:spPr bwMode="gray">
            <a:xfrm>
              <a:off x="8584716" y="4271301"/>
              <a:ext cx="2191237" cy="852854"/>
            </a:xfrm>
            <a:prstGeom prst="rect">
              <a:avLst/>
            </a:prstGeom>
            <a:solidFill>
              <a:srgbClr val="BFBFBF"/>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p:nvSpPr>
          <p:spPr bwMode="gray">
            <a:xfrm>
              <a:off x="8783516" y="4659586"/>
              <a:ext cx="1793631" cy="3956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TextBox 22"/>
            <p:cNvSpPr txBox="1"/>
            <p:nvPr/>
          </p:nvSpPr>
          <p:spPr>
            <a:xfrm>
              <a:off x="9116074" y="4697728"/>
              <a:ext cx="11285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Application</a:t>
              </a:r>
            </a:p>
          </p:txBody>
        </p:sp>
        <p:sp>
          <p:nvSpPr>
            <p:cNvPr id="24" name="TextBox 23"/>
            <p:cNvSpPr txBox="1"/>
            <p:nvPr/>
          </p:nvSpPr>
          <p:spPr>
            <a:xfrm>
              <a:off x="9019683" y="4340216"/>
              <a:ext cx="12567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XS Services</a:t>
              </a:r>
            </a:p>
          </p:txBody>
        </p:sp>
        <p:pic>
          <p:nvPicPr>
            <p:cNvPr id="25" name="Picture 24"/>
            <p:cNvPicPr>
              <a:picLocks noChangeAspect="1"/>
            </p:cNvPicPr>
            <p:nvPr/>
          </p:nvPicPr>
          <p:blipFill>
            <a:blip r:embed="rId4" cstate="print"/>
            <a:stretch>
              <a:fillRect/>
            </a:stretch>
          </p:blipFill>
          <p:spPr>
            <a:xfrm>
              <a:off x="9084225" y="2785122"/>
              <a:ext cx="1192212" cy="847098"/>
            </a:xfrm>
            <a:prstGeom prst="rect">
              <a:avLst/>
            </a:prstGeom>
          </p:spPr>
        </p:pic>
        <p:sp>
          <p:nvSpPr>
            <p:cNvPr id="30" name="TextBox 29"/>
            <p:cNvSpPr txBox="1"/>
            <p:nvPr/>
          </p:nvSpPr>
          <p:spPr>
            <a:xfrm>
              <a:off x="5758725" y="2124193"/>
              <a:ext cx="2636940" cy="398570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u="sng" kern="0" dirty="0">
                  <a:ea typeface="Arial Unicode MS" pitchFamily="34" charset="-128"/>
                  <a:cs typeface="Arial Unicode MS" pitchFamily="34" charset="-128"/>
                </a:rPr>
                <a:t>Native HANA</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Light weight XS server part of</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HANA</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Control logic in application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Calculation logic in database</a:t>
              </a:r>
              <a:br>
                <a:rPr lang="en-US" sz="1400" kern="0" dirty="0">
                  <a:ea typeface="Arial Unicode MS" pitchFamily="34" charset="-128"/>
                  <a:cs typeface="Arial Unicode MS" pitchFamily="34" charset="-128"/>
                </a:rPr>
              </a:br>
              <a:br>
                <a:rPr lang="en-US" sz="1400" kern="0" dirty="0">
                  <a:ea typeface="Arial Unicode MS" pitchFamily="34" charset="-128"/>
                  <a:cs typeface="Arial Unicode MS" pitchFamily="34" charset="-128"/>
                </a:rPr>
              </a:br>
              <a:endParaRPr lang="en-US" sz="14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Faster calculations in a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robust environment</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Less data transmitted over</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slow links</a:t>
              </a:r>
            </a:p>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Lighter weight, simpler</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HTML based applications</a:t>
              </a:r>
              <a:br>
                <a:rPr lang="en-US" sz="1400" kern="0" dirty="0">
                  <a:ea typeface="Arial Unicode MS" pitchFamily="34" charset="-128"/>
                  <a:cs typeface="Arial Unicode MS" pitchFamily="34" charset="-128"/>
                </a:rPr>
              </a:br>
              <a:endParaRPr lang="en-US"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a:t>
              </a:r>
            </a:p>
          </p:txBody>
        </p:sp>
      </p:grpSp>
    </p:spTree>
    <p:extLst>
      <p:ext uri="{BB962C8B-B14F-4D97-AF65-F5344CB8AC3E}">
        <p14:creationId xmlns:p14="http://schemas.microsoft.com/office/powerpoint/2010/main" val="55803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Native HANA Application</a:t>
            </a:r>
          </a:p>
        </p:txBody>
      </p:sp>
      <p:pic>
        <p:nvPicPr>
          <p:cNvPr id="5" name="Picture 4"/>
          <p:cNvPicPr>
            <a:picLocks noChangeAspect="1"/>
          </p:cNvPicPr>
          <p:nvPr/>
        </p:nvPicPr>
        <p:blipFill>
          <a:blip r:embed="rId2" cstate="print"/>
          <a:stretch>
            <a:fillRect/>
          </a:stretch>
        </p:blipFill>
        <p:spPr>
          <a:xfrm>
            <a:off x="2558375" y="1737925"/>
            <a:ext cx="7458851" cy="4101086"/>
          </a:xfrm>
          <a:prstGeom prst="rect">
            <a:avLst/>
          </a:prstGeom>
        </p:spPr>
      </p:pic>
      <p:sp>
        <p:nvSpPr>
          <p:cNvPr id="6" name="TextBox 5"/>
          <p:cNvSpPr txBox="1"/>
          <p:nvPr/>
        </p:nvSpPr>
        <p:spPr>
          <a:xfrm>
            <a:off x="690664" y="1643974"/>
            <a:ext cx="5039841"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HANA Native applications are developed using</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web technologies (HTML5/CSS/JS, services, </a:t>
            </a:r>
            <a:r>
              <a:rPr lang="en-US" sz="1800" kern="0" dirty="0" err="1">
                <a:ea typeface="Arial Unicode MS" pitchFamily="34" charset="-128"/>
                <a:cs typeface="Arial Unicode MS" pitchFamily="34" charset="-128"/>
              </a:rPr>
              <a:t>etc</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and utilize the native web server on the HANA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system.  These apps are the focus of this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curriculum.</a:t>
            </a:r>
          </a:p>
        </p:txBody>
      </p:sp>
    </p:spTree>
    <p:extLst>
      <p:ext uri="{BB962C8B-B14F-4D97-AF65-F5344CB8AC3E}">
        <p14:creationId xmlns:p14="http://schemas.microsoft.com/office/powerpoint/2010/main" val="322728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Non-Native HANA Applications</a:t>
            </a:r>
          </a:p>
        </p:txBody>
      </p:sp>
      <p:pic>
        <p:nvPicPr>
          <p:cNvPr id="3" name="Picture 2"/>
          <p:cNvPicPr>
            <a:picLocks noChangeAspect="1"/>
          </p:cNvPicPr>
          <p:nvPr/>
        </p:nvPicPr>
        <p:blipFill>
          <a:blip r:embed="rId2" cstate="print"/>
          <a:stretch>
            <a:fillRect/>
          </a:stretch>
        </p:blipFill>
        <p:spPr>
          <a:xfrm>
            <a:off x="826851" y="1608669"/>
            <a:ext cx="8360755" cy="4432208"/>
          </a:xfrm>
          <a:prstGeom prst="rect">
            <a:avLst/>
          </a:prstGeom>
        </p:spPr>
      </p:pic>
      <p:sp>
        <p:nvSpPr>
          <p:cNvPr id="4" name="TextBox 3"/>
          <p:cNvSpPr txBox="1"/>
          <p:nvPr/>
        </p:nvSpPr>
        <p:spPr>
          <a:xfrm>
            <a:off x="6089515" y="1877438"/>
            <a:ext cx="5604098"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Non-native HANA applications utilize an external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 server and can be developed using virtually</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any platform (ABAP, JAVA, .NET, etc.)</a:t>
            </a:r>
          </a:p>
        </p:txBody>
      </p:sp>
    </p:spTree>
    <p:extLst>
      <p:ext uri="{BB962C8B-B14F-4D97-AF65-F5344CB8AC3E}">
        <p14:creationId xmlns:p14="http://schemas.microsoft.com/office/powerpoint/2010/main" val="277110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Non-Native HANA Applications</a:t>
            </a:r>
          </a:p>
        </p:txBody>
      </p:sp>
      <p:pic>
        <p:nvPicPr>
          <p:cNvPr id="3" name="Picture 2"/>
          <p:cNvPicPr>
            <a:picLocks noChangeAspect="1"/>
          </p:cNvPicPr>
          <p:nvPr/>
        </p:nvPicPr>
        <p:blipFill>
          <a:blip r:embed="rId2"/>
          <a:stretch>
            <a:fillRect/>
          </a:stretch>
        </p:blipFill>
        <p:spPr>
          <a:xfrm>
            <a:off x="4988207" y="1255293"/>
            <a:ext cx="5715000" cy="5048250"/>
          </a:xfrm>
          <a:prstGeom prst="rect">
            <a:avLst/>
          </a:prstGeom>
        </p:spPr>
      </p:pic>
      <p:sp>
        <p:nvSpPr>
          <p:cNvPr id="4" name="TextBox 3"/>
          <p:cNvSpPr txBox="1"/>
          <p:nvPr/>
        </p:nvSpPr>
        <p:spPr>
          <a:xfrm>
            <a:off x="206188" y="2088776"/>
            <a:ext cx="4372992"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Non-native applications run on an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external application server and access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the HANA data model via standard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client interfaces such as JDBC and ODBC.</a:t>
            </a:r>
          </a:p>
        </p:txBody>
      </p:sp>
    </p:spTree>
    <p:extLst>
      <p:ext uri="{BB962C8B-B14F-4D97-AF65-F5344CB8AC3E}">
        <p14:creationId xmlns:p14="http://schemas.microsoft.com/office/powerpoint/2010/main" val="61220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HANA Native Development</a:t>
            </a:r>
          </a:p>
        </p:txBody>
      </p:sp>
      <p:pic>
        <p:nvPicPr>
          <p:cNvPr id="3" name="Picture 2"/>
          <p:cNvPicPr>
            <a:picLocks noChangeAspect="1"/>
          </p:cNvPicPr>
          <p:nvPr/>
        </p:nvPicPr>
        <p:blipFill>
          <a:blip r:embed="rId2"/>
          <a:stretch>
            <a:fillRect/>
          </a:stretch>
        </p:blipFill>
        <p:spPr>
          <a:xfrm>
            <a:off x="5997388" y="1461247"/>
            <a:ext cx="5050117" cy="4853475"/>
          </a:xfrm>
          <a:prstGeom prst="rect">
            <a:avLst/>
          </a:prstGeom>
        </p:spPr>
      </p:pic>
      <p:sp>
        <p:nvSpPr>
          <p:cNvPr id="4" name="TextBox 3"/>
          <p:cNvSpPr txBox="1"/>
          <p:nvPr/>
        </p:nvSpPr>
        <p:spPr>
          <a:xfrm>
            <a:off x="484094" y="1882588"/>
            <a:ext cx="4760259" cy="34624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Client</a:t>
            </a:r>
            <a:r>
              <a:rPr lang="en-US" sz="1800" kern="0" dirty="0">
                <a:ea typeface="Arial Unicode MS" pitchFamily="34" charset="-128"/>
                <a:cs typeface="Arial Unicode MS" pitchFamily="34" charset="-128"/>
              </a:rPr>
              <a:t>: HTML5, </a:t>
            </a:r>
            <a:r>
              <a:rPr lang="en-US" sz="1800" i="1" kern="0" dirty="0">
                <a:ea typeface="Arial Unicode MS" pitchFamily="34" charset="-128"/>
                <a:cs typeface="Arial Unicode MS" pitchFamily="34" charset="-128"/>
              </a:rPr>
              <a:t>SAPUI5</a:t>
            </a:r>
            <a:r>
              <a:rPr lang="en-US" sz="1800" kern="0" dirty="0">
                <a:ea typeface="Arial Unicode MS" pitchFamily="34" charset="-128"/>
                <a:cs typeface="Arial Unicode MS" pitchFamily="34" charset="-128"/>
              </a:rPr>
              <a:t>, </a:t>
            </a:r>
            <a:r>
              <a:rPr lang="en-US" sz="1800" i="1" kern="0" dirty="0" err="1">
                <a:ea typeface="Arial Unicode MS" pitchFamily="34" charset="-128"/>
                <a:cs typeface="Arial Unicode MS" pitchFamily="34" charset="-128"/>
              </a:rPr>
              <a:t>JavaSript</a:t>
            </a:r>
            <a:endParaRPr lang="en-US" sz="1800" i="1"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Server</a:t>
            </a:r>
            <a:r>
              <a:rPr lang="en-US" sz="1800" kern="0" dirty="0">
                <a:ea typeface="Arial Unicode MS" pitchFamily="34" charset="-128"/>
                <a:cs typeface="Arial Unicode MS" pitchFamily="34" charset="-128"/>
              </a:rPr>
              <a:t>: </a:t>
            </a:r>
            <a:r>
              <a:rPr lang="en-US" sz="1800" i="1" kern="0" dirty="0" err="1">
                <a:ea typeface="Arial Unicode MS" pitchFamily="34" charset="-128"/>
                <a:cs typeface="Arial Unicode MS" pitchFamily="34" charset="-128"/>
              </a:rPr>
              <a:t>SQLScript</a:t>
            </a:r>
            <a:r>
              <a:rPr lang="en-US" sz="1800" kern="0" dirty="0">
                <a:ea typeface="Arial Unicode MS" pitchFamily="34" charset="-128"/>
                <a:cs typeface="Arial Unicode MS" pitchFamily="34" charset="-128"/>
              </a:rPr>
              <a:t>, JavaScript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Database</a:t>
            </a:r>
            <a:r>
              <a:rPr lang="en-US" sz="1800" kern="0" dirty="0">
                <a:ea typeface="Arial Unicode MS" pitchFamily="34" charset="-128"/>
                <a:cs typeface="Arial Unicode MS" pitchFamily="34" charset="-128"/>
              </a:rPr>
              <a:t>: SQL, </a:t>
            </a:r>
            <a:r>
              <a:rPr lang="en-US" sz="1800" i="1" kern="0" dirty="0">
                <a:ea typeface="Arial Unicode MS" pitchFamily="34" charset="-128"/>
                <a:cs typeface="Arial Unicode MS" pitchFamily="34" charset="-128"/>
              </a:rPr>
              <a:t>Views</a:t>
            </a:r>
            <a:r>
              <a:rPr lang="en-US" sz="1800" kern="0" dirty="0">
                <a:ea typeface="Arial Unicode MS" pitchFamily="34" charset="-128"/>
                <a:cs typeface="Arial Unicode MS" pitchFamily="34" charset="-128"/>
              </a:rPr>
              <a:t>, </a:t>
            </a:r>
            <a:r>
              <a:rPr lang="en-US" sz="1800" i="1" kern="0" dirty="0">
                <a:ea typeface="Arial Unicode MS" pitchFamily="34" charset="-128"/>
                <a:cs typeface="Arial Unicode MS" pitchFamily="34" charset="-128"/>
              </a:rPr>
              <a:t>Core Data Services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Admin</a:t>
            </a:r>
            <a:r>
              <a:rPr lang="en-US" sz="1800" kern="0" dirty="0">
                <a:ea typeface="Arial Unicode MS" pitchFamily="34" charset="-128"/>
                <a:cs typeface="Arial Unicode MS" pitchFamily="34" charset="-128"/>
              </a:rPr>
              <a:t>: Roles and Privileges</a:t>
            </a:r>
          </a:p>
        </p:txBody>
      </p:sp>
    </p:spTree>
    <p:extLst>
      <p:ext uri="{BB962C8B-B14F-4D97-AF65-F5344CB8AC3E}">
        <p14:creationId xmlns:p14="http://schemas.microsoft.com/office/powerpoint/2010/main" val="3753988748"/>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TotalTime>
  <Words>368</Words>
  <Application>Microsoft Office PowerPoint</Application>
  <PresentationFormat>Custom</PresentationFormat>
  <Paragraphs>128</Paragraphs>
  <Slides>20</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MS PGothic</vt:lpstr>
      <vt:lpstr>Arial</vt:lpstr>
      <vt:lpstr>Arial Unicode MS</vt:lpstr>
      <vt:lpstr>BentonSans Bold</vt:lpstr>
      <vt:lpstr>BentonSans Book</vt:lpstr>
      <vt:lpstr>BentonSans Regular</vt:lpstr>
      <vt:lpstr>Symbol</vt:lpstr>
      <vt:lpstr>Wingdings</vt:lpstr>
      <vt:lpstr>Wingdings</vt:lpstr>
      <vt:lpstr>SAP_2014_16x9_v1.1</vt:lpstr>
      <vt:lpstr>HANA Native Development</vt:lpstr>
      <vt:lpstr>Introduction to HANA Development Table of Content</vt:lpstr>
      <vt:lpstr>PowerPoint Presentation</vt:lpstr>
      <vt:lpstr>HANA Native Development</vt:lpstr>
      <vt:lpstr>HANA Application Development Platform</vt:lpstr>
      <vt:lpstr>Native HANA Application</vt:lpstr>
      <vt:lpstr>Non-Native HANA Applications</vt:lpstr>
      <vt:lpstr>Non-Native HANA Applications</vt:lpstr>
      <vt:lpstr>Elements of HANA Native Development</vt:lpstr>
      <vt:lpstr>Native Application Tiers</vt:lpstr>
      <vt:lpstr>HANA Development Environments</vt:lpstr>
      <vt:lpstr>HANA Development Platforms</vt:lpstr>
      <vt:lpstr>HANA Studio/Eclipse</vt:lpstr>
      <vt:lpstr>Eclipse Development Process</vt:lpstr>
      <vt:lpstr>Web-Based Development Workbench</vt:lpstr>
      <vt:lpstr>WebIDE</vt:lpstr>
      <vt:lpstr>WebIDE</vt:lpstr>
      <vt:lpstr>Presentation Title Target Audience and Course Objectives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T Hightower</cp:lastModifiedBy>
  <cp:revision>1422</cp:revision>
  <dcterms:created xsi:type="dcterms:W3CDTF">2014-06-27T10:09:28Z</dcterms:created>
  <dcterms:modified xsi:type="dcterms:W3CDTF">2018-01-08T12:59:00Z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