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53" r:id="rId2"/>
    <p:sldId id="572" r:id="rId3"/>
    <p:sldId id="571" r:id="rId4"/>
    <p:sldId id="573" r:id="rId5"/>
    <p:sldId id="574" r:id="rId6"/>
    <p:sldId id="575" r:id="rId7"/>
    <p:sldId id="576" r:id="rId8"/>
    <p:sldId id="578" r:id="rId9"/>
    <p:sldId id="577" r:id="rId10"/>
    <p:sldId id="579" r:id="rId11"/>
    <p:sldId id="581" r:id="rId12"/>
    <p:sldId id="580" r:id="rId13"/>
    <p:sldId id="583" r:id="rId14"/>
    <p:sldId id="582" r:id="rId15"/>
    <p:sldId id="548" r:id="rId16"/>
    <p:sldId id="265" r:id="rId17"/>
    <p:sldId id="547" r:id="rId18"/>
    <p:sldId id="372" r:id="rId19"/>
    <p:sldId id="546" r:id="rId20"/>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85" d="100"/>
          <a:sy n="85" d="100"/>
        </p:scale>
        <p:origin x="571" y="58"/>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3086"/>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hyperlink" Target="http://www.sap.com/"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Twitter Analysis</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SAP HANA</a:t>
            </a: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July 22, 2015</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smtClean="0">
                <a:solidFill>
                  <a:schemeClr val="bg1"/>
                </a:solidFill>
                <a:latin typeface="BentonSans Regular" panose="02000503000000020004" pitchFamily="2" charset="0"/>
              </a:rPr>
              <a:t>An introduction to the Twitter analysis curricuclum.</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Sentiment</a:t>
            </a:r>
            <a:endParaRPr lang="en-US" dirty="0"/>
          </a:p>
        </p:txBody>
      </p:sp>
      <p:pic>
        <p:nvPicPr>
          <p:cNvPr id="5" name="Picture 4"/>
          <p:cNvPicPr/>
          <p:nvPr/>
        </p:nvPicPr>
        <p:blipFill>
          <a:blip r:embed="rId2"/>
          <a:stretch>
            <a:fillRect/>
          </a:stretch>
        </p:blipFill>
        <p:spPr>
          <a:xfrm>
            <a:off x="3182471" y="1532965"/>
            <a:ext cx="8462682" cy="436581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16541" y="1748118"/>
            <a:ext cx="2757165" cy="209288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Some tokens are classified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as sentiment.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Sentiment allows you to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determine how people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feel about something.</a:t>
            </a:r>
            <a:br>
              <a:rPr lang="en-US" sz="1800" kern="0" dirty="0" smtClean="0">
                <a:ea typeface="Arial Unicode MS" pitchFamily="34" charset="-128"/>
                <a:cs typeface="Arial Unicode MS" pitchFamily="34" charset="-128"/>
              </a:rPr>
            </a:b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216647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Stance and Influence</a:t>
            </a:r>
            <a:endParaRPr lang="en-US" dirty="0"/>
          </a:p>
        </p:txBody>
      </p:sp>
      <p:pic>
        <p:nvPicPr>
          <p:cNvPr id="3" name="Picture 2"/>
          <p:cNvPicPr/>
          <p:nvPr/>
        </p:nvPicPr>
        <p:blipFill>
          <a:blip r:embed="rId2"/>
          <a:stretch>
            <a:fillRect/>
          </a:stretch>
        </p:blipFill>
        <p:spPr>
          <a:xfrm>
            <a:off x="3496236" y="1398495"/>
            <a:ext cx="7951693" cy="4796117"/>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324001" y="1775012"/>
            <a:ext cx="3129062"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Stance and Influence allow</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you to identify who the thought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leaders are and what their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sentiment is.</a:t>
            </a:r>
          </a:p>
        </p:txBody>
      </p:sp>
    </p:spTree>
    <p:extLst>
      <p:ext uri="{BB962C8B-B14F-4D97-AF65-F5344CB8AC3E}">
        <p14:creationId xmlns:p14="http://schemas.microsoft.com/office/powerpoint/2010/main" val="3600781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Stance and Influence</a:t>
            </a:r>
            <a:endParaRPr lang="en-US" dirty="0"/>
          </a:p>
        </p:txBody>
      </p:sp>
      <p:sp>
        <p:nvSpPr>
          <p:cNvPr id="3" name="Rectangle 2"/>
          <p:cNvSpPr/>
          <p:nvPr/>
        </p:nvSpPr>
        <p:spPr>
          <a:xfrm>
            <a:off x="1516624" y="2502091"/>
            <a:ext cx="6096000" cy="1861087"/>
          </a:xfrm>
          <a:prstGeom prst="rect">
            <a:avLst/>
          </a:prstGeom>
        </p:spPr>
        <p:txBody>
          <a:bodyPr>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Stance = 5 * SP + 2 * WP – 5 * SN – 2 * WN</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Where:</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	SP – Strong Positive</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	WP – Weak Positive</a:t>
            </a:r>
          </a:p>
          <a:p>
            <a:pPr>
              <a:lnSpc>
                <a:spcPct val="107000"/>
              </a:lnSpc>
            </a:pPr>
            <a:r>
              <a:rPr lang="en-US" sz="1600" dirty="0">
                <a:latin typeface="Calibri" panose="020F0502020204030204" pitchFamily="34" charset="0"/>
                <a:ea typeface="Calibri" panose="020F0502020204030204" pitchFamily="34" charset="0"/>
                <a:cs typeface="Times New Roman" panose="02020603050405020304" pitchFamily="18" charset="0"/>
              </a:rPr>
              <a:t>	SN – Strong Negative</a:t>
            </a:r>
          </a:p>
          <a:p>
            <a:r>
              <a:rPr lang="en-US" sz="1600" dirty="0">
                <a:latin typeface="Calibri" panose="020F0502020204030204" pitchFamily="34" charset="0"/>
                <a:ea typeface="Calibri" panose="020F0502020204030204" pitchFamily="34" charset="0"/>
                <a:cs typeface="Times New Roman" panose="02020603050405020304" pitchFamily="18" charset="0"/>
              </a:rPr>
              <a:t>	WN – Weak Negative</a:t>
            </a:r>
            <a:endParaRPr lang="en-US" sz="1600" dirty="0"/>
          </a:p>
        </p:txBody>
      </p:sp>
      <p:sp>
        <p:nvSpPr>
          <p:cNvPr id="4" name="TextBox 3"/>
          <p:cNvSpPr txBox="1"/>
          <p:nvPr/>
        </p:nvSpPr>
        <p:spPr>
          <a:xfrm>
            <a:off x="699247" y="1739153"/>
            <a:ext cx="7912422" cy="381642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i="1" kern="0" dirty="0" smtClean="0">
                <a:ea typeface="Arial Unicode MS" pitchFamily="34" charset="-128"/>
                <a:cs typeface="Arial Unicode MS" pitchFamily="34" charset="-128"/>
              </a:rPr>
              <a:t>Stance</a:t>
            </a:r>
            <a:r>
              <a:rPr lang="en-US" sz="1800" kern="0" dirty="0" smtClean="0">
                <a:ea typeface="Arial Unicode MS" pitchFamily="34" charset="-128"/>
                <a:cs typeface="Arial Unicode MS" pitchFamily="34" charset="-128"/>
              </a:rPr>
              <a:t> is how positive or negative someone is.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i="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i="1"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i="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i="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i="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i="1"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i="1"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i="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i="1" kern="0" dirty="0" smtClean="0">
                <a:ea typeface="Arial Unicode MS" pitchFamily="34" charset="-128"/>
                <a:cs typeface="Arial Unicode MS" pitchFamily="34" charset="-128"/>
              </a:rPr>
              <a:t>Influence </a:t>
            </a:r>
            <a:r>
              <a:rPr lang="en-US" sz="1800" kern="0" dirty="0" smtClean="0">
                <a:ea typeface="Arial Unicode MS" pitchFamily="34" charset="-128"/>
                <a:cs typeface="Arial Unicode MS" pitchFamily="34" charset="-128"/>
              </a:rPr>
              <a:t>is how many times a person’s tweets are retweeted or responded to</a:t>
            </a:r>
            <a:endParaRPr lang="en-US" sz="1800" i="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93110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Analysis</a:t>
            </a:r>
            <a:endParaRPr lang="en-US" dirty="0"/>
          </a:p>
        </p:txBody>
      </p:sp>
      <p:pic>
        <p:nvPicPr>
          <p:cNvPr id="3" name="Picture 2"/>
          <p:cNvPicPr/>
          <p:nvPr/>
        </p:nvPicPr>
        <p:blipFill>
          <a:blip r:embed="rId2"/>
          <a:stretch>
            <a:fillRect/>
          </a:stretch>
        </p:blipFill>
        <p:spPr>
          <a:xfrm>
            <a:off x="3708423" y="1539193"/>
            <a:ext cx="8160778" cy="428786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215153" y="1846729"/>
            <a:ext cx="3090590"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Cluster analysis on the stance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and influence allow you to see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if there are clusters of thought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on a topic</a:t>
            </a:r>
          </a:p>
        </p:txBody>
      </p:sp>
    </p:spTree>
    <p:extLst>
      <p:ext uri="{BB962C8B-B14F-4D97-AF65-F5344CB8AC3E}">
        <p14:creationId xmlns:p14="http://schemas.microsoft.com/office/powerpoint/2010/main" val="3181596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Cluster Analysis</a:t>
            </a:r>
            <a:endParaRPr lang="en-US" dirty="0"/>
          </a:p>
        </p:txBody>
      </p:sp>
      <p:sp>
        <p:nvSpPr>
          <p:cNvPr id="4" name="Text Placeholder 3"/>
          <p:cNvSpPr>
            <a:spLocks noGrp="1"/>
          </p:cNvSpPr>
          <p:nvPr>
            <p:ph type="body" sz="quarter" idx="10"/>
          </p:nvPr>
        </p:nvSpPr>
        <p:spPr>
          <a:xfrm>
            <a:off x="324001" y="1354001"/>
            <a:ext cx="11545200" cy="4392043"/>
          </a:xfrm>
        </p:spPr>
        <p:txBody>
          <a:bodyPr/>
          <a:lstStyle/>
          <a:p>
            <a:r>
              <a:rPr lang="en-US" dirty="0" smtClean="0"/>
              <a:t>Cluster analysis uses the </a:t>
            </a:r>
            <a:r>
              <a:rPr lang="en-US" dirty="0" err="1" smtClean="0"/>
              <a:t>KMeans</a:t>
            </a:r>
            <a:r>
              <a:rPr lang="en-US" dirty="0" smtClean="0"/>
              <a:t> algorithm HANA’s Predictive Analysis Library (PAL)</a:t>
            </a:r>
            <a:endParaRPr lang="en-US" dirty="0"/>
          </a:p>
        </p:txBody>
      </p:sp>
      <p:sp>
        <p:nvSpPr>
          <p:cNvPr id="5" name="Rectangle 4"/>
          <p:cNvSpPr/>
          <p:nvPr/>
        </p:nvSpPr>
        <p:spPr bwMode="gray">
          <a:xfrm>
            <a:off x="5746376" y="3380593"/>
            <a:ext cx="1810871" cy="101301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Advanced Function Library (AFL) wrapper</a:t>
            </a:r>
          </a:p>
        </p:txBody>
      </p:sp>
      <p:sp>
        <p:nvSpPr>
          <p:cNvPr id="7" name="Rectangle 6"/>
          <p:cNvSpPr/>
          <p:nvPr/>
        </p:nvSpPr>
        <p:spPr bwMode="gray">
          <a:xfrm>
            <a:off x="5746375" y="5208493"/>
            <a:ext cx="1810871" cy="874627"/>
          </a:xfrm>
          <a:prstGeom prst="rect">
            <a:avLst/>
          </a:prstGeom>
          <a:solidFill>
            <a:srgbClr val="66666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rPr>
              <a:t>KMeans</a:t>
            </a: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 Procedure</a:t>
            </a:r>
          </a:p>
        </p:txBody>
      </p:sp>
      <p:cxnSp>
        <p:nvCxnSpPr>
          <p:cNvPr id="9" name="Straight Arrow Connector 8"/>
          <p:cNvCxnSpPr>
            <a:stCxn id="5" idx="2"/>
            <a:endCxn id="7" idx="0"/>
          </p:cNvCxnSpPr>
          <p:nvPr/>
        </p:nvCxnSpPr>
        <p:spPr>
          <a:xfrm flipH="1">
            <a:off x="6651811" y="4393605"/>
            <a:ext cx="1" cy="81488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7556611" y="2426074"/>
            <a:ext cx="3504565" cy="2922050"/>
            <a:chOff x="7539953" y="2447364"/>
            <a:chExt cx="3504565" cy="2922050"/>
          </a:xfrm>
        </p:grpSpPr>
        <p:sp>
          <p:nvSpPr>
            <p:cNvPr id="12" name="Rectangle 11"/>
            <p:cNvSpPr/>
            <p:nvPr/>
          </p:nvSpPr>
          <p:spPr bwMode="gray">
            <a:xfrm>
              <a:off x="9278471" y="2447364"/>
              <a:ext cx="1766047" cy="1102659"/>
            </a:xfrm>
            <a:prstGeom prst="rect">
              <a:avLst/>
            </a:prstGeom>
            <a:solidFill>
              <a:schemeClr val="accent4">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PAL_T_RESULTS</a:t>
              </a:r>
            </a:p>
          </p:txBody>
        </p:sp>
        <p:cxnSp>
          <p:nvCxnSpPr>
            <p:cNvPr id="19" name="Straight Arrow Connector 18"/>
            <p:cNvCxnSpPr>
              <a:endCxn id="12" idx="1"/>
            </p:cNvCxnSpPr>
            <p:nvPr/>
          </p:nvCxnSpPr>
          <p:spPr>
            <a:xfrm flipV="1">
              <a:off x="7539953" y="2998694"/>
              <a:ext cx="1738518" cy="237072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557246" y="3887099"/>
            <a:ext cx="3487271" cy="2002713"/>
            <a:chOff x="7557246" y="3887099"/>
            <a:chExt cx="3487271" cy="2002713"/>
          </a:xfrm>
        </p:grpSpPr>
        <p:sp>
          <p:nvSpPr>
            <p:cNvPr id="13" name="Rectangle 12"/>
            <p:cNvSpPr/>
            <p:nvPr/>
          </p:nvSpPr>
          <p:spPr bwMode="gray">
            <a:xfrm>
              <a:off x="9278470" y="3887099"/>
              <a:ext cx="1766047" cy="1102659"/>
            </a:xfrm>
            <a:prstGeom prst="rect">
              <a:avLst/>
            </a:prstGeom>
            <a:solidFill>
              <a:schemeClr val="accent4">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PAL_T_CENTERS</a:t>
              </a:r>
            </a:p>
          </p:txBody>
        </p:sp>
        <p:cxnSp>
          <p:nvCxnSpPr>
            <p:cNvPr id="21" name="Straight Arrow Connector 20"/>
            <p:cNvCxnSpPr>
              <a:endCxn id="13" idx="1"/>
            </p:cNvCxnSpPr>
            <p:nvPr/>
          </p:nvCxnSpPr>
          <p:spPr>
            <a:xfrm flipV="1">
              <a:off x="7557246" y="4438429"/>
              <a:ext cx="1721224" cy="145138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88259" y="2447365"/>
            <a:ext cx="5558116" cy="3021106"/>
            <a:chOff x="188259" y="2447365"/>
            <a:chExt cx="5558116" cy="3021106"/>
          </a:xfrm>
        </p:grpSpPr>
        <p:sp>
          <p:nvSpPr>
            <p:cNvPr id="10" name="Rectangle 9"/>
            <p:cNvSpPr/>
            <p:nvPr/>
          </p:nvSpPr>
          <p:spPr bwMode="gray">
            <a:xfrm>
              <a:off x="2357718" y="2447365"/>
              <a:ext cx="1766047" cy="1102659"/>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PAL_T_DATA</a:t>
              </a:r>
            </a:p>
          </p:txBody>
        </p:sp>
        <p:cxnSp>
          <p:nvCxnSpPr>
            <p:cNvPr id="15" name="Straight Arrow Connector 14"/>
            <p:cNvCxnSpPr>
              <a:stCxn id="10" idx="3"/>
            </p:cNvCxnSpPr>
            <p:nvPr/>
          </p:nvCxnSpPr>
          <p:spPr>
            <a:xfrm>
              <a:off x="4123765" y="2998695"/>
              <a:ext cx="1622610" cy="246977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8259" y="2640109"/>
              <a:ext cx="1412246" cy="49244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Describes input</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fields</a:t>
              </a:r>
            </a:p>
          </p:txBody>
        </p:sp>
      </p:grpSp>
      <p:grpSp>
        <p:nvGrpSpPr>
          <p:cNvPr id="32" name="Group 31"/>
          <p:cNvGrpSpPr/>
          <p:nvPr/>
        </p:nvGrpSpPr>
        <p:grpSpPr>
          <a:xfrm>
            <a:off x="197203" y="4016189"/>
            <a:ext cx="5549172" cy="1629618"/>
            <a:chOff x="197203" y="4016189"/>
            <a:chExt cx="5549172" cy="1629618"/>
          </a:xfrm>
        </p:grpSpPr>
        <p:sp>
          <p:nvSpPr>
            <p:cNvPr id="11" name="Rectangle 10"/>
            <p:cNvSpPr/>
            <p:nvPr/>
          </p:nvSpPr>
          <p:spPr bwMode="gray">
            <a:xfrm>
              <a:off x="2376280" y="4016189"/>
              <a:ext cx="1766047" cy="1102659"/>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PAL_T_PARAMS</a:t>
              </a:r>
            </a:p>
          </p:txBody>
        </p:sp>
        <p:cxnSp>
          <p:nvCxnSpPr>
            <p:cNvPr id="17" name="Straight Arrow Connector 16"/>
            <p:cNvCxnSpPr>
              <a:stCxn id="11" idx="3"/>
              <a:endCxn id="7" idx="1"/>
            </p:cNvCxnSpPr>
            <p:nvPr/>
          </p:nvCxnSpPr>
          <p:spPr>
            <a:xfrm>
              <a:off x="4142327" y="4567519"/>
              <a:ext cx="1604048" cy="107828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97203" y="4022641"/>
              <a:ext cx="1973297" cy="49244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Contains parameters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to configure algorithm</a:t>
              </a:r>
            </a:p>
          </p:txBody>
        </p:sp>
      </p:grpSp>
      <p:grpSp>
        <p:nvGrpSpPr>
          <p:cNvPr id="35" name="Group 34"/>
          <p:cNvGrpSpPr/>
          <p:nvPr/>
        </p:nvGrpSpPr>
        <p:grpSpPr>
          <a:xfrm>
            <a:off x="1568255" y="5301696"/>
            <a:ext cx="4167550" cy="839159"/>
            <a:chOff x="5174007" y="2078856"/>
            <a:chExt cx="4167550" cy="839159"/>
          </a:xfrm>
        </p:grpSpPr>
        <p:sp>
          <p:nvSpPr>
            <p:cNvPr id="22" name="Rectangle 21"/>
            <p:cNvSpPr/>
            <p:nvPr/>
          </p:nvSpPr>
          <p:spPr bwMode="gray">
            <a:xfrm>
              <a:off x="5692586" y="2373349"/>
              <a:ext cx="1917178" cy="544666"/>
            </a:xfrm>
            <a:prstGeom prst="rect">
              <a:avLst/>
            </a:prstGeom>
            <a:solidFill>
              <a:schemeClr val="tx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PAL_T_SIGNATURE</a:t>
              </a:r>
            </a:p>
          </p:txBody>
        </p:sp>
        <p:cxnSp>
          <p:nvCxnSpPr>
            <p:cNvPr id="24" name="Straight Arrow Connector 23"/>
            <p:cNvCxnSpPr>
              <a:stCxn id="22" idx="3"/>
            </p:cNvCxnSpPr>
            <p:nvPr/>
          </p:nvCxnSpPr>
          <p:spPr>
            <a:xfrm>
              <a:off x="7609764" y="2645682"/>
              <a:ext cx="1731793" cy="603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74007" y="2078856"/>
              <a:ext cx="2954335"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Identifies input and output tables</a:t>
              </a:r>
            </a:p>
          </p:txBody>
        </p:sp>
      </p:grpSp>
    </p:spTree>
    <p:extLst>
      <p:ext uri="{BB962C8B-B14F-4D97-AF65-F5344CB8AC3E}">
        <p14:creationId xmlns:p14="http://schemas.microsoft.com/office/powerpoint/2010/main" val="49726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smtClean="0">
                <a:solidFill>
                  <a:srgbClr val="666666"/>
                </a:solidFill>
              </a:rPr>
              <a:t>hightowe@uwm.edu</a:t>
            </a:r>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493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latin typeface="BentonSans Bold" panose="02000803000000020004" pitchFamily="2" charset="0"/>
              </a:rPr>
              <a:t>Notes and </a:t>
            </a:r>
            <a:r>
              <a:rPr lang="de-DE" dirty="0" err="1" smtClean="0">
                <a:latin typeface="BentonSans Bold" panose="02000803000000020004" pitchFamily="2" charset="0"/>
              </a:rPr>
              <a:t>Sources</a:t>
            </a:r>
            <a:endParaRPr lang="de-DE" dirty="0">
              <a:latin typeface="BentonSans Bold" panose="02000803000000020004" pitchFamily="2" charset="0"/>
            </a:endParaRPr>
          </a:p>
        </p:txBody>
      </p:sp>
      <p:sp>
        <p:nvSpPr>
          <p:cNvPr id="3" name="Rectangle 2"/>
          <p:cNvSpPr/>
          <p:nvPr/>
        </p:nvSpPr>
        <p:spPr>
          <a:xfrm>
            <a:off x="231989" y="1379888"/>
            <a:ext cx="11538283" cy="292206"/>
          </a:xfrm>
          <a:prstGeom prst="rect">
            <a:avLst/>
          </a:prstGeom>
        </p:spPr>
        <p:txBody>
          <a:bodyPr wrap="square" lIns="91302" tIns="45630" rIns="91302" bIns="45630">
            <a:spAutoFit/>
          </a:bodyPr>
          <a:lstStyle/>
          <a:p>
            <a:pPr marL="342375" lvl="2" indent="-342375">
              <a:spcBef>
                <a:spcPts val="400"/>
              </a:spcBef>
              <a:buClr>
                <a:schemeClr val="accent1"/>
              </a:buClr>
              <a:buSzPct val="100000"/>
              <a:buFont typeface="+mj-lt"/>
              <a:buAutoNum type="arabicPeriod"/>
            </a:pPr>
            <a:r>
              <a:rPr lang="en-US" sz="1300" dirty="0" smtClean="0">
                <a:solidFill>
                  <a:schemeClr val="bg2">
                    <a:lumMod val="50000"/>
                  </a:schemeClr>
                </a:solidFill>
                <a:latin typeface="BentonSans Book" panose="02000503000000020004" pitchFamily="2" charset="0"/>
              </a:rPr>
              <a:t>Example Title, Author, Location </a:t>
            </a:r>
            <a:r>
              <a:rPr lang="en-US" sz="1300" dirty="0" err="1" smtClean="0">
                <a:solidFill>
                  <a:schemeClr val="bg2">
                    <a:lumMod val="50000"/>
                  </a:schemeClr>
                </a:solidFill>
                <a:latin typeface="BentonSans Book" panose="02000503000000020004" pitchFamily="2" charset="0"/>
              </a:rPr>
              <a:t>yyyy</a:t>
            </a:r>
            <a:r>
              <a:rPr lang="en-US" sz="1300" dirty="0" smtClean="0">
                <a:solidFill>
                  <a:schemeClr val="bg2">
                    <a:lumMod val="50000"/>
                  </a:schemeClr>
                </a:solidFill>
                <a:latin typeface="BentonSans Book" panose="02000503000000020004" pitchFamily="2" charset="0"/>
              </a:rPr>
              <a:t>, </a:t>
            </a:r>
            <a:r>
              <a:rPr lang="en-US" sz="1300" dirty="0" smtClean="0">
                <a:solidFill>
                  <a:schemeClr val="bg2">
                    <a:lumMod val="50000"/>
                  </a:schemeClr>
                </a:solidFill>
                <a:latin typeface="BentonSans Book" panose="02000503000000020004" pitchFamily="2" charset="0"/>
                <a:hlinkClick r:id="rId2" tooltip="Secretariat of the Platfom Industrie"/>
              </a:rPr>
              <a:t>http://www.sap.com</a:t>
            </a:r>
            <a:endParaRPr lang="en-US" sz="1300" dirty="0">
              <a:solidFill>
                <a:schemeClr val="bg2">
                  <a:lumMod val="50000"/>
                </a:schemeClr>
              </a:solidFill>
              <a:latin typeface="BentonSans Book" panose="02000503000000020004" pitchFamily="2" charset="0"/>
            </a:endParaRPr>
          </a:p>
        </p:txBody>
      </p:sp>
    </p:spTree>
    <p:extLst>
      <p:ext uri="{BB962C8B-B14F-4D97-AF65-F5344CB8AC3E}">
        <p14:creationId xmlns:p14="http://schemas.microsoft.com/office/powerpoint/2010/main" val="2841735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583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Live3 – </a:t>
            </a:r>
            <a:r>
              <a:rPr lang="en-US" dirty="0" err="1" smtClean="0"/>
              <a:t>Realtime</a:t>
            </a:r>
            <a:r>
              <a:rPr lang="en-US" dirty="0" smtClean="0"/>
              <a:t> Social Media Analysis on HANA Academy</a:t>
            </a:r>
            <a:endParaRPr lang="en-US" dirty="0"/>
          </a:p>
        </p:txBody>
      </p:sp>
      <p:sp>
        <p:nvSpPr>
          <p:cNvPr id="5" name="Rectangle 4"/>
          <p:cNvSpPr/>
          <p:nvPr/>
        </p:nvSpPr>
        <p:spPr>
          <a:xfrm>
            <a:off x="986117" y="5883333"/>
            <a:ext cx="10759235" cy="369332"/>
          </a:xfrm>
          <a:prstGeom prst="rect">
            <a:avLst/>
          </a:prstGeom>
        </p:spPr>
        <p:txBody>
          <a:bodyPr wrap="square">
            <a:spAutoFit/>
          </a:bodyPr>
          <a:lstStyle/>
          <a:p>
            <a:r>
              <a:rPr lang="en-US" sz="1800" dirty="0"/>
              <a:t>https://www.youtube.com/watch?v=MvYHlIWDgnI&amp;list=PLkzo92owKnVwOu5o437oYi6O3ynesWZ9K</a:t>
            </a:r>
          </a:p>
        </p:txBody>
      </p:sp>
      <p:pic>
        <p:nvPicPr>
          <p:cNvPr id="6" name="Picture 5"/>
          <p:cNvPicPr>
            <a:picLocks noChangeAspect="1"/>
          </p:cNvPicPr>
          <p:nvPr/>
        </p:nvPicPr>
        <p:blipFill>
          <a:blip r:embed="rId2"/>
          <a:stretch>
            <a:fillRect/>
          </a:stretch>
        </p:blipFill>
        <p:spPr>
          <a:xfrm>
            <a:off x="717176" y="1368675"/>
            <a:ext cx="10463399" cy="4226232"/>
          </a:xfrm>
          <a:prstGeom prst="rect">
            <a:avLst/>
          </a:prstGeom>
        </p:spPr>
      </p:pic>
    </p:spTree>
    <p:extLst>
      <p:ext uri="{BB962C8B-B14F-4D97-AF65-F5344CB8AC3E}">
        <p14:creationId xmlns:p14="http://schemas.microsoft.com/office/powerpoint/2010/main" val="3174505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96471" y="582706"/>
            <a:ext cx="10802470" cy="5844988"/>
          </a:xfrm>
          <a:prstGeom prst="rect">
            <a:avLst/>
          </a:prstGeom>
        </p:spPr>
      </p:pic>
    </p:spTree>
    <p:extLst>
      <p:ext uri="{BB962C8B-B14F-4D97-AF65-F5344CB8AC3E}">
        <p14:creationId xmlns:p14="http://schemas.microsoft.com/office/powerpoint/2010/main" val="2394972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a:t>
            </a:r>
            <a:endParaRPr lang="en-US" dirty="0"/>
          </a:p>
        </p:txBody>
      </p:sp>
      <p:sp>
        <p:nvSpPr>
          <p:cNvPr id="3" name="Text Placeholder 2"/>
          <p:cNvSpPr>
            <a:spLocks noGrp="1"/>
          </p:cNvSpPr>
          <p:nvPr>
            <p:ph type="body" sz="quarter" idx="10"/>
          </p:nvPr>
        </p:nvSpPr>
        <p:spPr/>
        <p:txBody>
          <a:bodyPr/>
          <a:lstStyle/>
          <a:p>
            <a:r>
              <a:rPr lang="en-US" b="1" dirty="0"/>
              <a:t>Node</a:t>
            </a:r>
            <a:r>
              <a:rPr lang="en-US" dirty="0"/>
              <a:t>.</a:t>
            </a:r>
            <a:r>
              <a:rPr lang="en-US" b="1" dirty="0"/>
              <a:t>js</a:t>
            </a:r>
            <a:r>
              <a:rPr lang="en-US" dirty="0"/>
              <a:t> is an open source, cross-platform runtime environment for server-side and networking applications.</a:t>
            </a:r>
            <a:r>
              <a:rPr lang="en-US" b="1" dirty="0"/>
              <a:t>Node</a:t>
            </a:r>
            <a:r>
              <a:rPr lang="en-US" dirty="0"/>
              <a:t>.</a:t>
            </a:r>
            <a:r>
              <a:rPr lang="en-US" b="1" dirty="0"/>
              <a:t>js</a:t>
            </a:r>
            <a:r>
              <a:rPr lang="en-US" dirty="0"/>
              <a:t> applications are written in JavaScript, and can be run within the </a:t>
            </a:r>
            <a:r>
              <a:rPr lang="en-US" b="1" dirty="0"/>
              <a:t>Node</a:t>
            </a:r>
            <a:r>
              <a:rPr lang="en-US" dirty="0"/>
              <a:t>.</a:t>
            </a:r>
            <a:r>
              <a:rPr lang="en-US" b="1" dirty="0"/>
              <a:t>js</a:t>
            </a:r>
            <a:r>
              <a:rPr lang="en-US" dirty="0"/>
              <a:t> runtime on OS X, Microsoft Windows, Linux, FreeBSD, </a:t>
            </a:r>
            <a:r>
              <a:rPr lang="en-US" dirty="0" err="1"/>
              <a:t>NonStop</a:t>
            </a:r>
            <a:r>
              <a:rPr lang="en-US" dirty="0"/>
              <a:t>, IBM AIX, IBM System z and IBM </a:t>
            </a:r>
            <a:r>
              <a:rPr lang="en-US" dirty="0" err="1"/>
              <a:t>i</a:t>
            </a:r>
            <a:r>
              <a:rPr lang="en-US" dirty="0" smtClean="0"/>
              <a:t>.</a:t>
            </a:r>
          </a:p>
          <a:p>
            <a:endParaRPr lang="en-US" dirty="0" smtClean="0"/>
          </a:p>
          <a:p>
            <a:r>
              <a:rPr lang="en-US" dirty="0" smtClean="0"/>
              <a:t>Node.js, itself is pretty basic.  However, a huge open-source community of developers have created a large number of </a:t>
            </a:r>
            <a:r>
              <a:rPr lang="en-US" i="1" dirty="0" smtClean="0"/>
              <a:t>node modules </a:t>
            </a:r>
            <a:r>
              <a:rPr lang="en-US" dirty="0" smtClean="0"/>
              <a:t>which provide virtually every type of functionality you can think of.</a:t>
            </a:r>
          </a:p>
          <a:p>
            <a:pPr lvl="3"/>
            <a:r>
              <a:rPr lang="en-US" dirty="0" smtClean="0"/>
              <a:t>Node modules are managed using the </a:t>
            </a:r>
            <a:r>
              <a:rPr lang="en-US" i="1" dirty="0" smtClean="0"/>
              <a:t>node package manager </a:t>
            </a:r>
            <a:r>
              <a:rPr lang="en-US" dirty="0" smtClean="0"/>
              <a:t>(</a:t>
            </a:r>
            <a:r>
              <a:rPr lang="en-US" dirty="0" err="1" smtClean="0"/>
              <a:t>npm</a:t>
            </a:r>
            <a:r>
              <a:rPr lang="en-US" dirty="0" smtClean="0"/>
              <a:t>)</a:t>
            </a:r>
          </a:p>
          <a:p>
            <a:endParaRPr lang="en-US" i="1" dirty="0"/>
          </a:p>
          <a:p>
            <a:r>
              <a:rPr lang="en-US" i="1" dirty="0" smtClean="0"/>
              <a:t>Node.js is used by eBay, Yahoo, Netflix, PayPal, LinkedIn an many others</a:t>
            </a:r>
            <a:endParaRPr lang="en-US" i="1" dirty="0"/>
          </a:p>
        </p:txBody>
      </p:sp>
    </p:spTree>
    <p:extLst>
      <p:ext uri="{BB962C8B-B14F-4D97-AF65-F5344CB8AC3E}">
        <p14:creationId xmlns:p14="http://schemas.microsoft.com/office/powerpoint/2010/main" val="193158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Modules in the Twitter Capture Case</a:t>
            </a:r>
            <a:endParaRPr lang="en-US" dirty="0"/>
          </a:p>
        </p:txBody>
      </p:sp>
      <p:sp>
        <p:nvSpPr>
          <p:cNvPr id="3" name="Text Placeholder 2"/>
          <p:cNvSpPr>
            <a:spLocks noGrp="1"/>
          </p:cNvSpPr>
          <p:nvPr>
            <p:ph type="body" sz="quarter" idx="10"/>
          </p:nvPr>
        </p:nvSpPr>
        <p:spPr/>
        <p:txBody>
          <a:bodyPr/>
          <a:lstStyle/>
          <a:p>
            <a:r>
              <a:rPr lang="en-US" b="1" dirty="0"/>
              <a:t>express </a:t>
            </a:r>
            <a:r>
              <a:rPr lang="en-US" dirty="0"/>
              <a:t> - express includes much of the basic functionality required for a network application like handling </a:t>
            </a:r>
            <a:r>
              <a:rPr lang="en-US" dirty="0" smtClean="0"/>
              <a:t>HTTP </a:t>
            </a:r>
            <a:r>
              <a:rPr lang="en-US" dirty="0"/>
              <a:t>requests and sending responses.</a:t>
            </a:r>
          </a:p>
          <a:p>
            <a:r>
              <a:rPr lang="en-US" b="1" dirty="0" err="1"/>
              <a:t>oauth</a:t>
            </a:r>
            <a:r>
              <a:rPr lang="en-US" dirty="0"/>
              <a:t> – </a:t>
            </a:r>
            <a:r>
              <a:rPr lang="en-US" dirty="0" err="1"/>
              <a:t>oauth</a:t>
            </a:r>
            <a:r>
              <a:rPr lang="en-US" dirty="0"/>
              <a:t> implements the </a:t>
            </a:r>
            <a:r>
              <a:rPr lang="en-US" dirty="0" err="1" smtClean="0"/>
              <a:t>oAuth</a:t>
            </a:r>
            <a:r>
              <a:rPr lang="en-US" dirty="0" smtClean="0"/>
              <a:t> </a:t>
            </a:r>
            <a:r>
              <a:rPr lang="en-US" dirty="0"/>
              <a:t>authentication method required by Twitter.</a:t>
            </a:r>
          </a:p>
          <a:p>
            <a:r>
              <a:rPr lang="en-US" b="1" dirty="0"/>
              <a:t>Node-tweets-stream </a:t>
            </a:r>
            <a:r>
              <a:rPr lang="en-US" dirty="0"/>
              <a:t>–implements the </a:t>
            </a:r>
            <a:r>
              <a:rPr lang="en-US" dirty="0" smtClean="0"/>
              <a:t>API </a:t>
            </a:r>
            <a:r>
              <a:rPr lang="en-US" dirty="0"/>
              <a:t>required to interact with Twitter applications.</a:t>
            </a:r>
          </a:p>
          <a:p>
            <a:r>
              <a:rPr lang="en-US" b="1" dirty="0" err="1"/>
              <a:t>hdb</a:t>
            </a:r>
            <a:r>
              <a:rPr lang="en-US" b="1" dirty="0"/>
              <a:t> – </a:t>
            </a:r>
            <a:r>
              <a:rPr lang="en-US" dirty="0" err="1"/>
              <a:t>hdb</a:t>
            </a:r>
            <a:r>
              <a:rPr lang="en-US" b="1" dirty="0"/>
              <a:t> </a:t>
            </a:r>
            <a:r>
              <a:rPr lang="en-US" dirty="0"/>
              <a:t>allows interaction with HANA including authentication and the ability to execute SQL commands.</a:t>
            </a:r>
          </a:p>
          <a:p>
            <a:r>
              <a:rPr lang="en-US" b="1" dirty="0"/>
              <a:t>emoji-strip</a:t>
            </a:r>
            <a:r>
              <a:rPr lang="en-US" dirty="0"/>
              <a:t> -  emoji-strip strips </a:t>
            </a:r>
            <a:r>
              <a:rPr lang="en-US" dirty="0" err="1"/>
              <a:t>emojis</a:t>
            </a:r>
            <a:r>
              <a:rPr lang="en-US" dirty="0"/>
              <a:t> from the tweets.  It’s necessary because HANA does not support </a:t>
            </a:r>
            <a:r>
              <a:rPr lang="en-US" dirty="0" err="1"/>
              <a:t>emojis</a:t>
            </a:r>
            <a:r>
              <a:rPr lang="en-US" dirty="0"/>
              <a:t>.</a:t>
            </a:r>
          </a:p>
          <a:p>
            <a:endParaRPr lang="en-US" dirty="0"/>
          </a:p>
        </p:txBody>
      </p:sp>
    </p:spTree>
    <p:extLst>
      <p:ext uri="{BB962C8B-B14F-4D97-AF65-F5344CB8AC3E}">
        <p14:creationId xmlns:p14="http://schemas.microsoft.com/office/powerpoint/2010/main" val="2505583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Twitter Application</a:t>
            </a:r>
            <a:endParaRPr lang="en-US" dirty="0"/>
          </a:p>
        </p:txBody>
      </p:sp>
      <p:pic>
        <p:nvPicPr>
          <p:cNvPr id="5" name="Picture 4"/>
          <p:cNvPicPr/>
          <p:nvPr/>
        </p:nvPicPr>
        <p:blipFill>
          <a:blip r:embed="rId2"/>
          <a:stretch>
            <a:fillRect/>
          </a:stretch>
        </p:blipFill>
        <p:spPr>
          <a:xfrm>
            <a:off x="4150659" y="1586753"/>
            <a:ext cx="7718542" cy="430770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1365" y="1801906"/>
            <a:ext cx="3924151" cy="1969770"/>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In order to use the Twitter API you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must create a Twitter application.</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You will be provided with keys and </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tokens the node.js application will use </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to access the API.</a:t>
            </a:r>
          </a:p>
        </p:txBody>
      </p:sp>
    </p:spTree>
    <p:extLst>
      <p:ext uri="{BB962C8B-B14F-4D97-AF65-F5344CB8AC3E}">
        <p14:creationId xmlns:p14="http://schemas.microsoft.com/office/powerpoint/2010/main" val="2967917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Analysis</a:t>
            </a:r>
            <a:endParaRPr lang="en-US" dirty="0"/>
          </a:p>
        </p:txBody>
      </p:sp>
      <p:sp>
        <p:nvSpPr>
          <p:cNvPr id="3" name="Text Placeholder 2"/>
          <p:cNvSpPr>
            <a:spLocks noGrp="1"/>
          </p:cNvSpPr>
          <p:nvPr>
            <p:ph type="body" sz="quarter" idx="10"/>
          </p:nvPr>
        </p:nvSpPr>
        <p:spPr/>
        <p:txBody>
          <a:bodyPr/>
          <a:lstStyle/>
          <a:p>
            <a:r>
              <a:rPr lang="en-US" dirty="0"/>
              <a:t>“…is a suite of natural-language processing capabilities based on linguistic, statistical and machine-learning algorithms that model and structure the information content of textual sources in multiple languages</a:t>
            </a:r>
            <a:r>
              <a:rPr lang="en-US" dirty="0" smtClean="0"/>
              <a:t>.”</a:t>
            </a:r>
          </a:p>
          <a:p>
            <a:endParaRPr lang="en-US" dirty="0" smtClean="0"/>
          </a:p>
          <a:p>
            <a:pPr lvl="3"/>
            <a:r>
              <a:rPr lang="en-US" i="1" dirty="0" smtClean="0"/>
              <a:t>Linguistic </a:t>
            </a:r>
            <a:r>
              <a:rPr lang="en-US" i="1" dirty="0"/>
              <a:t>Analysis</a:t>
            </a:r>
            <a:r>
              <a:rPr lang="en-US" dirty="0"/>
              <a:t> is the most fundamental form of text analysis - tokenization, stemming and part-of-speech tagging. </a:t>
            </a:r>
            <a:endParaRPr lang="en-US" dirty="0" smtClean="0"/>
          </a:p>
          <a:p>
            <a:pPr lvl="3"/>
            <a:endParaRPr lang="en-US" dirty="0" smtClean="0"/>
          </a:p>
          <a:p>
            <a:pPr lvl="3"/>
            <a:r>
              <a:rPr lang="en-US" i="1" dirty="0"/>
              <a:t>Entity Extraction</a:t>
            </a:r>
            <a:r>
              <a:rPr lang="en-US" dirty="0"/>
              <a:t> is the identification of named entities (persons, organizations etc.), which eliminates the 'noise' in textual data by highlighting salient information</a:t>
            </a:r>
            <a:r>
              <a:rPr lang="en-US" dirty="0" smtClean="0"/>
              <a:t>.</a:t>
            </a:r>
          </a:p>
          <a:p>
            <a:pPr lvl="3"/>
            <a:endParaRPr lang="en-US" dirty="0" smtClean="0"/>
          </a:p>
          <a:p>
            <a:pPr lvl="3"/>
            <a:r>
              <a:rPr lang="en-US" i="1" dirty="0"/>
              <a:t>Fact Extraction</a:t>
            </a:r>
            <a:r>
              <a:rPr lang="en-US" dirty="0"/>
              <a:t> is a higher-level semantic processing that links entities as "facts" in domain-specific applications. For example, "Voice of the Customer" classifies sentiments with their corresponding topics</a:t>
            </a:r>
            <a:r>
              <a:rPr lang="en-US" dirty="0" smtClean="0"/>
              <a:t>.”</a:t>
            </a:r>
          </a:p>
          <a:p>
            <a:r>
              <a:rPr lang="en-US" i="1" dirty="0" smtClean="0"/>
              <a:t>Sentiment Analysis </a:t>
            </a:r>
            <a:r>
              <a:rPr lang="en-US" dirty="0" smtClean="0"/>
              <a:t>is a type of  Fact Extraction which </a:t>
            </a:r>
            <a:r>
              <a:rPr lang="en-US" dirty="0"/>
              <a:t>attempts to interpret the sentiment of the source of the entities extracted from text and assign positive and negative sentiment to the entities.</a:t>
            </a:r>
          </a:p>
        </p:txBody>
      </p:sp>
    </p:spTree>
    <p:extLst>
      <p:ext uri="{BB962C8B-B14F-4D97-AF65-F5344CB8AC3E}">
        <p14:creationId xmlns:p14="http://schemas.microsoft.com/office/powerpoint/2010/main" val="351874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 Analysis</a:t>
            </a:r>
            <a:endParaRPr lang="en-US" dirty="0"/>
          </a:p>
        </p:txBody>
      </p:sp>
      <p:pic>
        <p:nvPicPr>
          <p:cNvPr id="5" name="Picture 4"/>
          <p:cNvPicPr>
            <a:picLocks noChangeAspect="1"/>
          </p:cNvPicPr>
          <p:nvPr/>
        </p:nvPicPr>
        <p:blipFill>
          <a:blip r:embed="rId2"/>
          <a:stretch>
            <a:fillRect/>
          </a:stretch>
        </p:blipFill>
        <p:spPr>
          <a:xfrm>
            <a:off x="3004472" y="1837765"/>
            <a:ext cx="8523378" cy="4078941"/>
          </a:xfrm>
          <a:prstGeom prst="rect">
            <a:avLst/>
          </a:prstGeom>
        </p:spPr>
      </p:pic>
      <p:sp>
        <p:nvSpPr>
          <p:cNvPr id="6" name="TextBox 5"/>
          <p:cNvSpPr txBox="1"/>
          <p:nvPr/>
        </p:nvSpPr>
        <p:spPr>
          <a:xfrm>
            <a:off x="107577" y="1488141"/>
            <a:ext cx="2834109" cy="133882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text analysis extracts </a:t>
            </a:r>
          </a:p>
          <a:p>
            <a:pPr fontAlgn="base">
              <a:spcBef>
                <a:spcPts val="600"/>
              </a:spcBef>
              <a:spcAft>
                <a:spcPct val="0"/>
              </a:spcAft>
              <a:buClr>
                <a:srgbClr val="F0AB00"/>
              </a:buClr>
              <a:buSzPct val="80000"/>
            </a:pPr>
            <a:r>
              <a:rPr lang="en-US" sz="1800" i="1" kern="0" dirty="0" smtClean="0">
                <a:ea typeface="Arial Unicode MS" pitchFamily="34" charset="-128"/>
                <a:cs typeface="Arial Unicode MS" pitchFamily="34" charset="-128"/>
              </a:rPr>
              <a:t>tokens </a:t>
            </a:r>
            <a:r>
              <a:rPr lang="en-US" sz="1800" kern="0" dirty="0" smtClean="0">
                <a:ea typeface="Arial Unicode MS" pitchFamily="34" charset="-128"/>
                <a:cs typeface="Arial Unicode MS" pitchFamily="34" charset="-128"/>
              </a:rPr>
              <a:t>from the tweets and </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classifies them into various </a:t>
            </a:r>
          </a:p>
          <a:p>
            <a:pPr fontAlgn="base">
              <a:spcBef>
                <a:spcPts val="600"/>
              </a:spcBef>
              <a:spcAft>
                <a:spcPct val="0"/>
              </a:spcAft>
              <a:buClr>
                <a:srgbClr val="F0AB00"/>
              </a:buClr>
              <a:buSzPct val="80000"/>
            </a:pPr>
            <a:r>
              <a:rPr lang="en-US" sz="1800" i="1" kern="0" dirty="0" smtClean="0">
                <a:ea typeface="Arial Unicode MS" pitchFamily="34" charset="-128"/>
                <a:cs typeface="Arial Unicode MS" pitchFamily="34" charset="-128"/>
              </a:rPr>
              <a:t>types.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997415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Output From Text Analysis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74250108"/>
              </p:ext>
            </p:extLst>
          </p:nvPr>
        </p:nvGraphicFramePr>
        <p:xfrm>
          <a:off x="395568" y="1997075"/>
          <a:ext cx="11545888" cy="3296920"/>
        </p:xfrm>
        <a:graphic>
          <a:graphicData uri="http://schemas.openxmlformats.org/drawingml/2006/table">
            <a:tbl>
              <a:tblPr firstRow="1" bandRow="1">
                <a:tableStyleId>{2D5ABB26-0587-4C30-8999-92F81FD0307C}</a:tableStyleId>
              </a:tblPr>
              <a:tblGrid>
                <a:gridCol w="4015068"/>
                <a:gridCol w="7530820"/>
              </a:tblGrid>
              <a:tr h="370840">
                <a:tc>
                  <a:txBody>
                    <a:bodyPr/>
                    <a:lstStyle/>
                    <a:p>
                      <a:r>
                        <a:rPr lang="en-US" dirty="0" smtClean="0"/>
                        <a:t>Columns</a:t>
                      </a:r>
                      <a:endParaRPr lang="en-US" dirty="0"/>
                    </a:p>
                  </a:txBody>
                  <a:tcPr>
                    <a:solidFill>
                      <a:schemeClr val="bg1">
                        <a:lumMod val="75000"/>
                      </a:schemeClr>
                    </a:solidFill>
                  </a:tcPr>
                </a:tc>
                <a:tc>
                  <a:txBody>
                    <a:bodyPr/>
                    <a:lstStyle/>
                    <a:p>
                      <a:r>
                        <a:rPr lang="en-US" dirty="0" smtClean="0"/>
                        <a:t>Description</a:t>
                      </a:r>
                      <a:endParaRPr lang="en-US" dirty="0"/>
                    </a:p>
                  </a:txBody>
                  <a:tcPr>
                    <a:solidFill>
                      <a:schemeClr val="bg1">
                        <a:lumMod val="75000"/>
                      </a:schemeClr>
                    </a:solidFill>
                  </a:tcPr>
                </a:tc>
              </a:tr>
              <a:tr h="370840">
                <a:tc>
                  <a:txBody>
                    <a:bodyPr/>
                    <a:lstStyle/>
                    <a:p>
                      <a:r>
                        <a:rPr lang="en-US" sz="1600" dirty="0" smtClean="0"/>
                        <a:t>Id</a:t>
                      </a:r>
                      <a:endParaRPr lang="en-US" sz="1600" dirty="0"/>
                    </a:p>
                  </a:txBody>
                  <a:tcPr/>
                </a:tc>
                <a:tc>
                  <a:txBody>
                    <a:bodyPr/>
                    <a:lstStyle/>
                    <a:p>
                      <a:r>
                        <a:rPr lang="en-US" sz="1600" kern="1200" dirty="0" smtClean="0">
                          <a:solidFill>
                            <a:schemeClr val="tx1"/>
                          </a:solidFill>
                          <a:effectLst/>
                          <a:latin typeface="+mn-lt"/>
                          <a:ea typeface="+mn-ea"/>
                          <a:cs typeface="+mn-cs"/>
                        </a:rPr>
                        <a:t>The id of the Tweet from Twitter.  An id might appear in more than one record if multiple entities are extracted from the Tweet.</a:t>
                      </a:r>
                      <a:endParaRPr lang="en-US" sz="1600" dirty="0"/>
                    </a:p>
                  </a:txBody>
                  <a:tcPr/>
                </a:tc>
              </a:tr>
              <a:tr h="370840">
                <a:tc>
                  <a:txBody>
                    <a:bodyPr/>
                    <a:lstStyle/>
                    <a:p>
                      <a:r>
                        <a:rPr lang="en-US" sz="1600" dirty="0" smtClean="0"/>
                        <a:t>TA_RULE</a:t>
                      </a:r>
                      <a:endParaRPr lang="en-US" sz="1600" dirty="0"/>
                    </a:p>
                  </a:txBody>
                  <a:tcPr/>
                </a:tc>
                <a:tc>
                  <a:txBody>
                    <a:bodyPr/>
                    <a:lstStyle/>
                    <a:p>
                      <a:r>
                        <a:rPr lang="en-US" sz="1600" kern="1200" dirty="0" smtClean="0">
                          <a:solidFill>
                            <a:schemeClr val="tx1"/>
                          </a:solidFill>
                          <a:effectLst/>
                          <a:latin typeface="+mn-lt"/>
                          <a:ea typeface="+mn-ea"/>
                          <a:cs typeface="+mn-cs"/>
                        </a:rPr>
                        <a:t>The text analysis rule used to extract the entity.</a:t>
                      </a:r>
                      <a:endParaRPr lang="en-US" sz="1600" dirty="0"/>
                    </a:p>
                  </a:txBody>
                  <a:tcPr/>
                </a:tc>
              </a:tr>
              <a:tr h="370840">
                <a:tc>
                  <a:txBody>
                    <a:bodyPr/>
                    <a:lstStyle/>
                    <a:p>
                      <a:r>
                        <a:rPr lang="en-US" sz="1600" dirty="0" smtClean="0"/>
                        <a:t>TA_COUNTER</a:t>
                      </a:r>
                      <a:endParaRPr lang="en-US" sz="1600" dirty="0"/>
                    </a:p>
                  </a:txBody>
                  <a:tcPr/>
                </a:tc>
                <a:tc>
                  <a:txBody>
                    <a:bodyPr/>
                    <a:lstStyle/>
                    <a:p>
                      <a:r>
                        <a:rPr lang="en-US" sz="1600" kern="1200" dirty="0" smtClean="0">
                          <a:solidFill>
                            <a:schemeClr val="tx1"/>
                          </a:solidFill>
                          <a:effectLst/>
                          <a:latin typeface="+mn-lt"/>
                          <a:ea typeface="+mn-ea"/>
                          <a:cs typeface="+mn-cs"/>
                        </a:rPr>
                        <a:t>A count of the number of entities extracted from a Tweet.  The first three records in the image above are extracted from the same Tweet so they have the same id but the counter increments for each entity.</a:t>
                      </a:r>
                      <a:endParaRPr lang="en-US" sz="1600" dirty="0"/>
                    </a:p>
                  </a:txBody>
                  <a:tcPr/>
                </a:tc>
              </a:tr>
              <a:tr h="370840">
                <a:tc>
                  <a:txBody>
                    <a:bodyPr/>
                    <a:lstStyle/>
                    <a:p>
                      <a:r>
                        <a:rPr lang="en-US" sz="1600" dirty="0" smtClean="0"/>
                        <a:t>TA_TOKEN</a:t>
                      </a:r>
                      <a:endParaRPr lang="en-US" sz="1600" dirty="0"/>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The text entity that is extracted.</a:t>
                      </a:r>
                    </a:p>
                  </a:txBody>
                  <a:tcPr marL="68580" marR="68580" marT="0" marB="0"/>
                </a:tc>
              </a:tr>
              <a:tr h="370840">
                <a:tc>
                  <a:txBody>
                    <a:bodyPr/>
                    <a:lstStyle/>
                    <a:p>
                      <a:r>
                        <a:rPr lang="en-US" sz="1600" dirty="0" smtClean="0"/>
                        <a:t>TA_LANGUAGE</a:t>
                      </a:r>
                      <a:endParaRPr lang="en-US" sz="1600" dirty="0"/>
                    </a:p>
                  </a:txBody>
                  <a:tcPr/>
                </a:tc>
                <a:tc>
                  <a:txBody>
                    <a:bodyPr/>
                    <a:lstStyle/>
                    <a:p>
                      <a:r>
                        <a:rPr lang="en-US" sz="1600" kern="1200" dirty="0" smtClean="0">
                          <a:solidFill>
                            <a:schemeClr val="tx1"/>
                          </a:solidFill>
                          <a:effectLst/>
                          <a:latin typeface="+mn-lt"/>
                          <a:ea typeface="+mn-ea"/>
                          <a:cs typeface="+mn-cs"/>
                        </a:rPr>
                        <a:t>The language of the Tweet.</a:t>
                      </a:r>
                      <a:endParaRPr lang="en-US" sz="1600" dirty="0"/>
                    </a:p>
                  </a:txBody>
                  <a:tcPr/>
                </a:tc>
              </a:tr>
              <a:tr h="370840">
                <a:tc>
                  <a:txBody>
                    <a:bodyPr/>
                    <a:lstStyle/>
                    <a:p>
                      <a:r>
                        <a:rPr lang="en-US" sz="1600" dirty="0" smtClean="0"/>
                        <a:t>TA_TYPE</a:t>
                      </a:r>
                      <a:endParaRPr lang="en-US" sz="1600" dirty="0"/>
                    </a:p>
                  </a:txBody>
                  <a:tcPr/>
                </a:tc>
                <a:tc>
                  <a:txBody>
                    <a:bodyPr/>
                    <a:lstStyle/>
                    <a:p>
                      <a:r>
                        <a:rPr lang="en-US" sz="1600" kern="1200" dirty="0" smtClean="0">
                          <a:solidFill>
                            <a:schemeClr val="tx1"/>
                          </a:solidFill>
                          <a:effectLst/>
                          <a:latin typeface="+mn-lt"/>
                          <a:ea typeface="+mn-ea"/>
                          <a:cs typeface="+mn-cs"/>
                        </a:rPr>
                        <a:t>The type of the extracted token as classified by the configuration we used.</a:t>
                      </a:r>
                      <a:endParaRPr lang="en-US" sz="1600" dirty="0"/>
                    </a:p>
                  </a:txBody>
                  <a:tcPr/>
                </a:tc>
              </a:tr>
            </a:tbl>
          </a:graphicData>
        </a:graphic>
      </p:graphicFrame>
    </p:spTree>
    <p:extLst>
      <p:ext uri="{BB962C8B-B14F-4D97-AF65-F5344CB8AC3E}">
        <p14:creationId xmlns:p14="http://schemas.microsoft.com/office/powerpoint/2010/main" val="281526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416</Words>
  <Application>Microsoft Office PowerPoint</Application>
  <PresentationFormat>Custom</PresentationFormat>
  <Paragraphs>110</Paragraphs>
  <Slides>19</Slides>
  <Notes>2</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 Unicode MS</vt:lpstr>
      <vt:lpstr>MS PGothic</vt:lpstr>
      <vt:lpstr>Arial</vt:lpstr>
      <vt:lpstr>BentonSans Bold</vt:lpstr>
      <vt:lpstr>BentonSans Book</vt:lpstr>
      <vt:lpstr>BentonSans Regular</vt:lpstr>
      <vt:lpstr>Calibri</vt:lpstr>
      <vt:lpstr>Symbol</vt:lpstr>
      <vt:lpstr>Times New Roman</vt:lpstr>
      <vt:lpstr>Wingdings</vt:lpstr>
      <vt:lpstr>Wingdings</vt:lpstr>
      <vt:lpstr>SAP_2014_16x9_v1.1</vt:lpstr>
      <vt:lpstr>Twitter Analysis</vt:lpstr>
      <vt:lpstr>Live3 – Realtime Social Media Analysis on HANA Academy</vt:lpstr>
      <vt:lpstr>PowerPoint Presentation</vt:lpstr>
      <vt:lpstr>Node.js</vt:lpstr>
      <vt:lpstr>Node Modules in the Twitter Capture Case</vt:lpstr>
      <vt:lpstr>Twitter Application</vt:lpstr>
      <vt:lpstr>Text Analysis</vt:lpstr>
      <vt:lpstr>Text Analysis</vt:lpstr>
      <vt:lpstr>Output From Text Analysis</vt:lpstr>
      <vt:lpstr>Sentiment</vt:lpstr>
      <vt:lpstr>Stance and Influence</vt:lpstr>
      <vt:lpstr>Stance and Influence</vt:lpstr>
      <vt:lpstr>Cluster Analysis</vt:lpstr>
      <vt:lpstr>Cluster Analysis</vt:lpstr>
      <vt:lpstr>Thank you</vt:lpstr>
      <vt:lpstr>PowerPoint Presentation</vt:lpstr>
      <vt:lpstr>PowerPoint Presentation</vt:lpstr>
      <vt:lpstr>Notes and Sources</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HIGHTOWER</cp:lastModifiedBy>
  <cp:revision>1430</cp:revision>
  <dcterms:created xsi:type="dcterms:W3CDTF">2014-06-27T10:09:28Z</dcterms:created>
  <dcterms:modified xsi:type="dcterms:W3CDTF">2015-07-22T12:55:44Z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