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9"/>
  </p:notesMasterIdLst>
  <p:handoutMasterIdLst>
    <p:handoutMasterId r:id="rId30"/>
  </p:handoutMasterIdLst>
  <p:sldIdLst>
    <p:sldId id="707" r:id="rId2"/>
    <p:sldId id="842" r:id="rId3"/>
    <p:sldId id="878" r:id="rId4"/>
    <p:sldId id="869" r:id="rId5"/>
    <p:sldId id="850" r:id="rId6"/>
    <p:sldId id="870" r:id="rId7"/>
    <p:sldId id="860" r:id="rId8"/>
    <p:sldId id="853" r:id="rId9"/>
    <p:sldId id="854" r:id="rId10"/>
    <p:sldId id="855" r:id="rId11"/>
    <p:sldId id="856" r:id="rId12"/>
    <p:sldId id="857" r:id="rId13"/>
    <p:sldId id="858" r:id="rId14"/>
    <p:sldId id="859" r:id="rId15"/>
    <p:sldId id="876" r:id="rId16"/>
    <p:sldId id="867" r:id="rId17"/>
    <p:sldId id="863" r:id="rId18"/>
    <p:sldId id="871" r:id="rId19"/>
    <p:sldId id="864" r:id="rId20"/>
    <p:sldId id="865" r:id="rId21"/>
    <p:sldId id="877" r:id="rId22"/>
    <p:sldId id="866" r:id="rId23"/>
    <p:sldId id="873" r:id="rId24"/>
    <p:sldId id="872" r:id="rId25"/>
    <p:sldId id="874" r:id="rId26"/>
    <p:sldId id="875" r:id="rId27"/>
    <p:sldId id="879" r:id="rId28"/>
  </p:sldIdLst>
  <p:sldSz cx="12195175" cy="6859588"/>
  <p:notesSz cx="6858000" cy="9144000"/>
  <p:defaultTextStyle>
    <a:defPPr>
      <a:defRPr lang="de-DE"/>
    </a:defPPr>
    <a:lvl1pPr algn="l" defTabSz="1087438" rtl="0" fontAlgn="base">
      <a:spcBef>
        <a:spcPct val="0"/>
      </a:spcBef>
      <a:spcAft>
        <a:spcPct val="0"/>
      </a:spcAft>
      <a:defRPr sz="2100" kern="1200">
        <a:solidFill>
          <a:schemeClr val="tx1"/>
        </a:solidFill>
        <a:latin typeface="Arial" charset="0"/>
        <a:ea typeface="+mn-ea"/>
        <a:cs typeface="Arial" charset="0"/>
      </a:defRPr>
    </a:lvl1pPr>
    <a:lvl2pPr marL="542925" indent="-85725" algn="l" defTabSz="1087438" rtl="0" fontAlgn="base">
      <a:spcBef>
        <a:spcPct val="0"/>
      </a:spcBef>
      <a:spcAft>
        <a:spcPct val="0"/>
      </a:spcAft>
      <a:defRPr sz="2100" kern="1200">
        <a:solidFill>
          <a:schemeClr val="tx1"/>
        </a:solidFill>
        <a:latin typeface="Arial" charset="0"/>
        <a:ea typeface="+mn-ea"/>
        <a:cs typeface="Arial" charset="0"/>
      </a:defRPr>
    </a:lvl2pPr>
    <a:lvl3pPr marL="1087438" indent="-173038" algn="l" defTabSz="1087438" rtl="0" fontAlgn="base">
      <a:spcBef>
        <a:spcPct val="0"/>
      </a:spcBef>
      <a:spcAft>
        <a:spcPct val="0"/>
      </a:spcAft>
      <a:defRPr sz="2100" kern="1200">
        <a:solidFill>
          <a:schemeClr val="tx1"/>
        </a:solidFill>
        <a:latin typeface="Arial" charset="0"/>
        <a:ea typeface="+mn-ea"/>
        <a:cs typeface="Arial" charset="0"/>
      </a:defRPr>
    </a:lvl3pPr>
    <a:lvl4pPr marL="1631950" indent="-260350" algn="l" defTabSz="1087438" rtl="0" fontAlgn="base">
      <a:spcBef>
        <a:spcPct val="0"/>
      </a:spcBef>
      <a:spcAft>
        <a:spcPct val="0"/>
      </a:spcAft>
      <a:defRPr sz="2100" kern="1200">
        <a:solidFill>
          <a:schemeClr val="tx1"/>
        </a:solidFill>
        <a:latin typeface="Arial" charset="0"/>
        <a:ea typeface="+mn-ea"/>
        <a:cs typeface="Arial" charset="0"/>
      </a:defRPr>
    </a:lvl4pPr>
    <a:lvl5pPr marL="2176463" indent="-347663" algn="l" defTabSz="1087438" rtl="0" fontAlgn="base">
      <a:spcBef>
        <a:spcPct val="0"/>
      </a:spcBef>
      <a:spcAft>
        <a:spcPct val="0"/>
      </a:spcAft>
      <a:defRPr sz="2100" kern="1200">
        <a:solidFill>
          <a:schemeClr val="tx1"/>
        </a:solidFill>
        <a:latin typeface="Arial" charset="0"/>
        <a:ea typeface="+mn-ea"/>
        <a:cs typeface="Arial" charset="0"/>
      </a:defRPr>
    </a:lvl5pPr>
    <a:lvl6pPr marL="2286000" algn="l" defTabSz="914400" rtl="0" eaLnBrk="1" latinLnBrk="0" hangingPunct="1">
      <a:defRPr sz="2100" kern="1200">
        <a:solidFill>
          <a:schemeClr val="tx1"/>
        </a:solidFill>
        <a:latin typeface="Arial" charset="0"/>
        <a:ea typeface="+mn-ea"/>
        <a:cs typeface="Arial" charset="0"/>
      </a:defRPr>
    </a:lvl6pPr>
    <a:lvl7pPr marL="2743200" algn="l" defTabSz="914400" rtl="0" eaLnBrk="1" latinLnBrk="0" hangingPunct="1">
      <a:defRPr sz="2100" kern="1200">
        <a:solidFill>
          <a:schemeClr val="tx1"/>
        </a:solidFill>
        <a:latin typeface="Arial" charset="0"/>
        <a:ea typeface="+mn-ea"/>
        <a:cs typeface="Arial" charset="0"/>
      </a:defRPr>
    </a:lvl7pPr>
    <a:lvl8pPr marL="3200400" algn="l" defTabSz="914400" rtl="0" eaLnBrk="1" latinLnBrk="0" hangingPunct="1">
      <a:defRPr sz="2100" kern="1200">
        <a:solidFill>
          <a:schemeClr val="tx1"/>
        </a:solidFill>
        <a:latin typeface="Arial" charset="0"/>
        <a:ea typeface="+mn-ea"/>
        <a:cs typeface="Arial" charset="0"/>
      </a:defRPr>
    </a:lvl8pPr>
    <a:lvl9pPr marL="3657600" algn="l" defTabSz="914400" rtl="0" eaLnBrk="1" latinLnBrk="0" hangingPunct="1">
      <a:defRPr sz="2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y Funderburk" initials="AF" lastIdx="1" clrIdx="0"/>
  <p:cmAuthor id="1" name="Benjamin Wegener" initials="B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BFBFBF"/>
    <a:srgbClr val="F0AB00"/>
    <a:srgbClr val="777777"/>
    <a:srgbClr val="999999"/>
    <a:srgbClr val="666666"/>
    <a:srgbClr val="FF0000"/>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6" autoAdjust="0"/>
    <p:restoredTop sz="74052" autoAdjust="0"/>
  </p:normalViewPr>
  <p:slideViewPr>
    <p:cSldViewPr snapToObjects="1">
      <p:cViewPr varScale="1">
        <p:scale>
          <a:sx n="86" d="100"/>
          <a:sy n="86" d="100"/>
        </p:scale>
        <p:origin x="1242" y="90"/>
      </p:cViewPr>
      <p:guideLst>
        <p:guide orient="horz" pos="4118"/>
        <p:guide orient="horz" pos="3835"/>
        <p:guide orient="horz" pos="1065"/>
        <p:guide orient="horz" pos="779"/>
        <p:guide pos="7478"/>
        <p:guide pos="205"/>
        <p:guide pos="3849"/>
        <p:guide pos="4708"/>
        <p:guide pos="4812"/>
        <p:guide pos="2865"/>
        <p:guide pos="29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87" d="100"/>
          <a:sy n="87" d="100"/>
        </p:scale>
        <p:origin x="-1902" y="-7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3-17T17:46:24.392" idx="1">
    <p:pos x="5225" y="855"/>
    <p:text>do we have this picture in a better quality?</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ctr" defTabSz="1088776" fontAlgn="auto">
              <a:spcBef>
                <a:spcPts val="0"/>
              </a:spcBef>
              <a:spcAft>
                <a:spcPts val="0"/>
              </a:spcAft>
              <a:defRPr sz="1000" smtClean="0">
                <a:latin typeface="Arial"/>
                <a:cs typeface="+mn-cs"/>
              </a:defRPr>
            </a:lvl1pPr>
          </a:lstStyle>
          <a:p>
            <a:pPr>
              <a:defRPr/>
            </a:pPr>
            <a:fld id="{E2BBD328-E29D-43F7-9775-0FB019E86302}" type="slidenum">
              <a:rPr lang="de-DE"/>
              <a:pPr>
                <a:defRPr/>
              </a:pPr>
              <a:t>‹#›</a:t>
            </a:fld>
            <a:endParaRPr lang="de-DE" dirty="0"/>
          </a:p>
        </p:txBody>
      </p:sp>
    </p:spTree>
    <p:extLst>
      <p:ext uri="{BB962C8B-B14F-4D97-AF65-F5344CB8AC3E}">
        <p14:creationId xmlns:p14="http://schemas.microsoft.com/office/powerpoint/2010/main" val="3071955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275" y="612775"/>
            <a:ext cx="5759450" cy="3241675"/>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549275" y="4211638"/>
            <a:ext cx="5759450" cy="3940175"/>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lIns="91440" tIns="45720" rIns="91440" bIns="45720" rtlCol="0" anchor="b"/>
          <a:lstStyle>
            <a:lvl1pPr algn="ctr" defTabSz="1088776" fontAlgn="auto">
              <a:spcBef>
                <a:spcPts val="0"/>
              </a:spcBef>
              <a:spcAft>
                <a:spcPts val="0"/>
              </a:spcAft>
              <a:defRPr sz="1000" smtClean="0">
                <a:latin typeface="Arial"/>
                <a:cs typeface="+mn-cs"/>
              </a:defRPr>
            </a:lvl1pPr>
          </a:lstStyle>
          <a:p>
            <a:pPr>
              <a:defRPr/>
            </a:pPr>
            <a:fld id="{30091E0D-CD71-4447-9AFE-71404487F17E}" type="slidenum">
              <a:rPr lang="de-DE"/>
              <a:pPr>
                <a:defRPr/>
              </a:pPr>
              <a:t>‹#›</a:t>
            </a:fld>
            <a:endParaRPr lang="de-DE" dirty="0"/>
          </a:p>
        </p:txBody>
      </p:sp>
    </p:spTree>
    <p:extLst>
      <p:ext uri="{BB962C8B-B14F-4D97-AF65-F5344CB8AC3E}">
        <p14:creationId xmlns:p14="http://schemas.microsoft.com/office/powerpoint/2010/main" val="39953400"/>
      </p:ext>
    </p:extLst>
  </p:cSld>
  <p:clrMap bg1="lt1" tx1="dk1" bg2="lt2" tx2="dk2" accent1="accent1" accent2="accent2" accent3="accent3" accent4="accent4" accent5="accent5" accent6="accent6" hlink="hlink" folHlink="folHlink"/>
  <p:notesStyle>
    <a:lvl1pPr algn="l" defTabSz="1087438" rtl="0" fontAlgn="base">
      <a:spcBef>
        <a:spcPct val="30000"/>
      </a:spcBef>
      <a:spcAft>
        <a:spcPct val="0"/>
      </a:spcAft>
      <a:defRPr sz="1400" kern="1200">
        <a:solidFill>
          <a:schemeClr val="tx1"/>
        </a:solidFill>
        <a:latin typeface="+mn-lt"/>
        <a:ea typeface="+mn-ea"/>
        <a:cs typeface="+mn-cs"/>
      </a:defRPr>
    </a:lvl1pPr>
    <a:lvl2pPr marL="320675" indent="-214313" algn="l" defTabSz="1087438" rtl="0" fontAlgn="base">
      <a:spcBef>
        <a:spcPct val="30000"/>
      </a:spcBef>
      <a:spcAft>
        <a:spcPct val="0"/>
      </a:spcAft>
      <a:buClr>
        <a:schemeClr val="accent1"/>
      </a:buClr>
      <a:buSzPct val="100000"/>
      <a:buFont typeface="wingdings" pitchFamily="2" charset="2"/>
      <a:buChar char=""/>
      <a:defRPr sz="1400" kern="1200">
        <a:solidFill>
          <a:schemeClr val="tx1"/>
        </a:solidFill>
        <a:latin typeface="+mn-lt"/>
        <a:ea typeface="+mn-ea"/>
        <a:cs typeface="+mn-cs"/>
      </a:defRPr>
    </a:lvl2pPr>
    <a:lvl3pPr marL="533400" indent="-215900" algn="l" defTabSz="1087438" rtl="0" fontAlgn="base">
      <a:spcBef>
        <a:spcPct val="30000"/>
      </a:spcBef>
      <a:spcAft>
        <a:spcPct val="0"/>
      </a:spcAft>
      <a:buClr>
        <a:schemeClr val="accent2"/>
      </a:buClr>
      <a:buSzPct val="80000"/>
      <a:buFont typeface="Symbol" pitchFamily="18" charset="2"/>
      <a:buChar char="-"/>
      <a:defRPr sz="1200" kern="1200">
        <a:solidFill>
          <a:schemeClr val="tx1"/>
        </a:solidFill>
        <a:latin typeface="+mn-lt"/>
        <a:ea typeface="+mn-ea"/>
        <a:cs typeface="+mn-cs"/>
      </a:defRPr>
    </a:lvl3pPr>
    <a:lvl4pPr marL="1600200" indent="-228600" algn="l" defTabSz="1087438" rtl="0" fontAlgn="base">
      <a:spcBef>
        <a:spcPct val="30000"/>
      </a:spcBef>
      <a:spcAft>
        <a:spcPct val="0"/>
      </a:spcAft>
      <a:buClr>
        <a:schemeClr val="accent2"/>
      </a:buClr>
      <a:buFont typeface="Arial" charset="0"/>
      <a:buChar char="–"/>
      <a:defRPr sz="1200" kern="1200">
        <a:solidFill>
          <a:schemeClr val="tx1"/>
        </a:solidFill>
        <a:latin typeface="+mn-lt"/>
        <a:ea typeface="+mn-ea"/>
        <a:cs typeface="+mn-cs"/>
      </a:defRPr>
    </a:lvl4pPr>
    <a:lvl5pPr marL="2057400" indent="-228600" algn="l" defTabSz="1087438" rtl="0" fontAlgn="base">
      <a:spcBef>
        <a:spcPct val="30000"/>
      </a:spcBef>
      <a:spcAft>
        <a:spcPct val="0"/>
      </a:spcAft>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8157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0687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7261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399809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826604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47759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sp>
        <p:nvSpPr>
          <p:cNvPr id="2" name="Title 1"/>
          <p:cNvSpPr>
            <a:spLocks noGrp="1"/>
          </p:cNvSpPr>
          <p:nvPr>
            <p:ph type="title"/>
          </p:nvPr>
        </p:nvSpPr>
        <p:spPr>
          <a:xfrm>
            <a:off x="467999" y="324075"/>
            <a:ext cx="11257200" cy="923330"/>
          </a:xfrm>
        </p:spPr>
        <p:txBody>
          <a:bodyPr anchor="t">
            <a:noAutofit/>
          </a:bodyPr>
          <a:lstStyle>
            <a:lvl1pPr>
              <a:defRPr sz="6000">
                <a:solidFill>
                  <a:schemeClr val="tx1"/>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33365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1078"/>
            <a:ext cx="11545200" cy="4392043"/>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extLst>
      <p:ext uri="{BB962C8B-B14F-4D97-AF65-F5344CB8AC3E}">
        <p14:creationId xmlns:p14="http://schemas.microsoft.com/office/powerpoint/2010/main" val="324917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2391"/>
            <a:ext cx="56628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5" name="Text Placeholder 3"/>
          <p:cNvSpPr>
            <a:spLocks noGrp="1"/>
          </p:cNvSpPr>
          <p:nvPr>
            <p:ph type="body" sz="quarter" idx="11"/>
          </p:nvPr>
        </p:nvSpPr>
        <p:spPr>
          <a:xfrm>
            <a:off x="6208016" y="1692391"/>
            <a:ext cx="56628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extLst>
      <p:ext uri="{BB962C8B-B14F-4D97-AF65-F5344CB8AC3E}">
        <p14:creationId xmlns:p14="http://schemas.microsoft.com/office/powerpoint/2010/main" val="265884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75"/>
            <a:ext cx="11545200" cy="756175"/>
          </a:xfrm>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2391"/>
            <a:ext cx="37404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5" name="Text Placeholder 3"/>
          <p:cNvSpPr>
            <a:spLocks noGrp="1"/>
          </p:cNvSpPr>
          <p:nvPr>
            <p:ph type="body" sz="quarter" idx="11"/>
          </p:nvPr>
        </p:nvSpPr>
        <p:spPr>
          <a:xfrm>
            <a:off x="8133317" y="1692391"/>
            <a:ext cx="37404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7" name="Text Placeholder 3"/>
          <p:cNvSpPr>
            <a:spLocks noGrp="1"/>
          </p:cNvSpPr>
          <p:nvPr>
            <p:ph type="body" sz="quarter" idx="12"/>
          </p:nvPr>
        </p:nvSpPr>
        <p:spPr>
          <a:xfrm>
            <a:off x="4228658" y="1692391"/>
            <a:ext cx="37404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extLst>
      <p:ext uri="{BB962C8B-B14F-4D97-AF65-F5344CB8AC3E}">
        <p14:creationId xmlns:p14="http://schemas.microsoft.com/office/powerpoint/2010/main" val="397711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rtlCol="0">
            <a:noAutofit/>
          </a:bodyPr>
          <a:lstStyle>
            <a:lvl1pPr algn="ctr">
              <a:defRPr b="0"/>
            </a:lvl1pPr>
          </a:lstStyle>
          <a:p>
            <a:pPr lvl="0"/>
            <a:r>
              <a:rPr lang="en-US" noProof="0" smtClean="0"/>
              <a:t>Click icon to add picture</a:t>
            </a:r>
            <a:endParaRPr lang="de-DE" noProof="0" dirty="0"/>
          </a:p>
        </p:txBody>
      </p:sp>
      <p:sp>
        <p:nvSpPr>
          <p:cNvPr id="7" name="Text Placeholder 6"/>
          <p:cNvSpPr>
            <a:spLocks noGrp="1"/>
          </p:cNvSpPr>
          <p:nvPr>
            <p:ph type="body" sz="quarter" idx="11"/>
          </p:nvPr>
        </p:nvSpPr>
        <p:spPr bwMode="gray">
          <a:xfrm>
            <a:off x="324000" y="1691079"/>
            <a:ext cx="7149950" cy="4392042"/>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dirty="0"/>
          </a:p>
        </p:txBody>
      </p:sp>
    </p:spTree>
    <p:extLst>
      <p:ext uri="{BB962C8B-B14F-4D97-AF65-F5344CB8AC3E}">
        <p14:creationId xmlns:p14="http://schemas.microsoft.com/office/powerpoint/2010/main" val="2571293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tIns="1543147" rtlCol="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pPr lvl="0"/>
            <a:r>
              <a:rPr lang="en-US" noProof="0" smtClean="0"/>
              <a:t>Click icon to add picture</a:t>
            </a:r>
            <a:endParaRPr lang="de-DE" noProof="0" dirty="0"/>
          </a:p>
        </p:txBody>
      </p:sp>
      <p:sp>
        <p:nvSpPr>
          <p:cNvPr id="7" name="Text Placeholder 6"/>
          <p:cNvSpPr>
            <a:spLocks noGrp="1"/>
          </p:cNvSpPr>
          <p:nvPr>
            <p:ph type="body" sz="quarter" idx="11"/>
          </p:nvPr>
        </p:nvSpPr>
        <p:spPr bwMode="gray">
          <a:xfrm>
            <a:off x="324000" y="1692392"/>
            <a:ext cx="5662800"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dirty="0"/>
          </a:p>
        </p:txBody>
      </p:sp>
    </p:spTree>
    <p:extLst>
      <p:ext uri="{BB962C8B-B14F-4D97-AF65-F5344CB8AC3E}">
        <p14:creationId xmlns:p14="http://schemas.microsoft.com/office/powerpoint/2010/main" val="3886786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tIns="1543147" rtlCol="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pPr lvl="0"/>
            <a:r>
              <a:rPr lang="en-US" noProof="0" smtClean="0"/>
              <a:t>Click icon to add picture</a:t>
            </a:r>
            <a:endParaRPr lang="de-DE" noProof="0" dirty="0"/>
          </a:p>
        </p:txBody>
      </p:sp>
      <p:sp>
        <p:nvSpPr>
          <p:cNvPr id="7" name="Text Placeholder 6"/>
          <p:cNvSpPr>
            <a:spLocks noGrp="1"/>
          </p:cNvSpPr>
          <p:nvPr>
            <p:ph type="body" sz="quarter" idx="11"/>
          </p:nvPr>
        </p:nvSpPr>
        <p:spPr bwMode="gray">
          <a:xfrm>
            <a:off x="324000" y="1692392"/>
            <a:ext cx="4224188" cy="439301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dirty="0"/>
          </a:p>
        </p:txBody>
      </p:sp>
    </p:spTree>
    <p:extLst>
      <p:ext uri="{BB962C8B-B14F-4D97-AF65-F5344CB8AC3E}">
        <p14:creationId xmlns:p14="http://schemas.microsoft.com/office/powerpoint/2010/main" val="221733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1080"/>
            <a:ext cx="5662800" cy="1721198"/>
          </a:xfrm>
        </p:spPr>
        <p:txBody>
          <a:bodyPr/>
          <a:lstStyle>
            <a:lvl1pPr>
              <a:defRPr/>
            </a:lvl1pPr>
          </a:lstStyle>
          <a:p>
            <a:pPr lvl="0"/>
            <a:r>
              <a:rPr lang="en-US" noProof="0" smtClean="0"/>
              <a:t>Click to edit Master text styles</a:t>
            </a:r>
          </a:p>
          <a:p>
            <a:pPr lvl="1"/>
            <a:r>
              <a:rPr lang="en-US" noProof="0" smtClean="0"/>
              <a:t>Second level</a:t>
            </a:r>
          </a:p>
        </p:txBody>
      </p:sp>
      <p:sp>
        <p:nvSpPr>
          <p:cNvPr id="13" name="Text Placeholder 3"/>
          <p:cNvSpPr>
            <a:spLocks noGrp="1"/>
          </p:cNvSpPr>
          <p:nvPr>
            <p:ph type="body" sz="quarter" idx="14"/>
          </p:nvPr>
        </p:nvSpPr>
        <p:spPr>
          <a:xfrm>
            <a:off x="6208016" y="1691080"/>
            <a:ext cx="5662800" cy="1721198"/>
          </a:xfrm>
        </p:spPr>
        <p:txBody>
          <a:bodyPr/>
          <a:lstStyle>
            <a:lvl1pPr>
              <a:defRPr/>
            </a:lvl1pPr>
          </a:lstStyle>
          <a:p>
            <a:pPr lvl="0"/>
            <a:r>
              <a:rPr lang="en-US" noProof="0" smtClean="0"/>
              <a:t>Click to edit Master text styles</a:t>
            </a:r>
          </a:p>
          <a:p>
            <a:pPr lvl="1"/>
            <a:r>
              <a:rPr lang="en-US" noProof="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rtlCol="0">
            <a:noAutofit/>
          </a:bodyPr>
          <a:lstStyle>
            <a:lvl1pPr algn="ctr">
              <a:defRPr b="0"/>
            </a:lvl1pPr>
          </a:lstStyle>
          <a:p>
            <a:pPr lvl="0"/>
            <a:r>
              <a:rPr lang="en-US" noProof="0" smtClean="0"/>
              <a:t>Click icon to add picture</a:t>
            </a:r>
            <a:endParaRPr lang="de-DE" noProof="0"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rtlCol="0">
            <a:noAutofit/>
          </a:bodyPr>
          <a:lstStyle>
            <a:lvl1pPr algn="ctr">
              <a:defRPr b="0"/>
            </a:lvl1pPr>
          </a:lstStyle>
          <a:p>
            <a:pPr lvl="0"/>
            <a:r>
              <a:rPr lang="en-US" noProof="0" smtClean="0"/>
              <a:t>Click icon to add picture</a:t>
            </a:r>
            <a:endParaRPr lang="de-DE" noProof="0" dirty="0"/>
          </a:p>
        </p:txBody>
      </p:sp>
    </p:spTree>
    <p:extLst>
      <p:ext uri="{BB962C8B-B14F-4D97-AF65-F5344CB8AC3E}">
        <p14:creationId xmlns:p14="http://schemas.microsoft.com/office/powerpoint/2010/main" val="4158354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7" name="Content Placeholder 2"/>
          <p:cNvSpPr>
            <a:spLocks noGrp="1"/>
          </p:cNvSpPr>
          <p:nvPr>
            <p:ph idx="1"/>
          </p:nvPr>
        </p:nvSpPr>
        <p:spPr>
          <a:xfrm>
            <a:off x="324000" y="1692390"/>
            <a:ext cx="11545200" cy="4393017"/>
          </a:xfrm>
        </p:spPr>
        <p:txBody>
          <a:bodyPr/>
          <a:lstStyle>
            <a:lvl1pPr algn="l">
              <a:defRPr b="0"/>
            </a:lvl1pPr>
          </a:lstStyle>
          <a:p>
            <a:pPr lvl="0"/>
            <a:r>
              <a:rPr lang="en-US" smtClean="0"/>
              <a:t>Click to edit Master text styles</a:t>
            </a:r>
          </a:p>
        </p:txBody>
      </p:sp>
    </p:spTree>
    <p:extLst>
      <p:ext uri="{BB962C8B-B14F-4D97-AF65-F5344CB8AC3E}">
        <p14:creationId xmlns:p14="http://schemas.microsoft.com/office/powerpoint/2010/main" val="2993989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24000" y="1692392"/>
            <a:ext cx="11545200" cy="3385542"/>
          </a:xfrm>
        </p:spPr>
        <p:txBody>
          <a:bodyPr>
            <a:spAutoFit/>
          </a:bodyPr>
          <a:lstStyle>
            <a:lvl1pPr>
              <a:spcBef>
                <a:spcPts val="24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7621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67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a:ea typeface="Arial Unicode MS" pitchFamily="34" charset="-128"/>
              <a:cs typeface="Arial Unicode MS" pitchFamily="34" charset="-128"/>
            </a:endParaRPr>
          </a:p>
        </p:txBody>
      </p:sp>
      <p:sp>
        <p:nvSpPr>
          <p:cNvPr id="5" name="Rectangle 10"/>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7" name="Picture 11"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itle 1"/>
          <p:cNvSpPr>
            <a:spLocks noGrp="1"/>
          </p:cNvSpPr>
          <p:nvPr>
            <p:ph type="ctrTitle"/>
          </p:nvPr>
        </p:nvSpPr>
        <p:spPr bwMode="gray">
          <a:xfrm>
            <a:off x="467999" y="324075"/>
            <a:ext cx="11257200" cy="1107996"/>
          </a:xfrm>
        </p:spPr>
        <p:txBody>
          <a:bodyPr anchor="t">
            <a:noAutofit/>
          </a:bodyPr>
          <a:lstStyle>
            <a:lvl1pPr>
              <a:defRPr sz="3600">
                <a:solidFill>
                  <a:sysClr val="windowText" lastClr="000000"/>
                </a:solidFill>
                <a:latin typeface="+mj-lt"/>
              </a:defRPr>
            </a:lvl1pPr>
          </a:lstStyle>
          <a:p>
            <a:r>
              <a:rPr lang="en-US" smtClean="0"/>
              <a:t>Click to edit Master title style</a:t>
            </a:r>
            <a:endParaRPr lang="de-DE" dirty="0"/>
          </a:p>
        </p:txBody>
      </p:sp>
    </p:spTree>
    <p:extLst>
      <p:ext uri="{BB962C8B-B14F-4D97-AF65-F5344CB8AC3E}">
        <p14:creationId xmlns:p14="http://schemas.microsoft.com/office/powerpoint/2010/main" val="3830464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432113" y="324075"/>
            <a:ext cx="11331150"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SE or an SAP affiliate company. </a:t>
            </a:r>
            <a:br>
              <a:rPr lang="en-US" sz="2900" b="1" kern="1200" noProof="0" dirty="0" smtClean="0">
                <a:solidFill>
                  <a:schemeClr val="accent2"/>
                </a:solidFill>
                <a:latin typeface="+mj-lt"/>
                <a:ea typeface="+mj-ea"/>
                <a:cs typeface="+mj-cs"/>
              </a:rPr>
            </a:b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432113" y="1692392"/>
            <a:ext cx="11331150" cy="4037003"/>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429"/>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429"/>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429"/>
              </a:spcBef>
            </a:pPr>
            <a:r>
              <a:rPr lang="en-US" sz="1200" kern="1200" dirty="0" smtClean="0">
                <a:solidFill>
                  <a:schemeClr val="tx1"/>
                </a:solidFill>
                <a:latin typeface="Arial"/>
                <a:ea typeface="MS PGothic" pitchFamily="34" charset="-128"/>
                <a:cs typeface="+mn-cs"/>
              </a:rPr>
              <a:t>National product specifications may vary.</a:t>
            </a:r>
          </a:p>
          <a:p>
            <a:pPr>
              <a:spcBef>
                <a:spcPts val="1429"/>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429"/>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01701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7999" y="324075"/>
            <a:ext cx="11257200" cy="923330"/>
          </a:xfrm>
        </p:spPr>
        <p:txBody>
          <a:bodyPr anchor="t">
            <a:noAutofit/>
          </a:bodyPr>
          <a:lstStyle>
            <a:lvl1pPr>
              <a:defRPr sz="6000">
                <a:solidFill>
                  <a:schemeClr val="tx1"/>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1594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itle 1"/>
          <p:cNvSpPr>
            <a:spLocks noGrp="1"/>
          </p:cNvSpPr>
          <p:nvPr>
            <p:ph type="ctrTitle"/>
          </p:nvPr>
        </p:nvSpPr>
        <p:spPr bwMode="gray">
          <a:xfrm>
            <a:off x="467999" y="324075"/>
            <a:ext cx="11257200" cy="1107996"/>
          </a:xfrm>
        </p:spPr>
        <p:txBody>
          <a:bodyPr anchor="t">
            <a:noAutofit/>
          </a:bodyPr>
          <a:lstStyle>
            <a:lvl1pPr>
              <a:defRPr sz="3600">
                <a:solidFill>
                  <a:sysClr val="windowText" lastClr="000000"/>
                </a:solidFill>
                <a:latin typeface="+mj-lt"/>
              </a:defRPr>
            </a:lvl1pPr>
          </a:lstStyle>
          <a:p>
            <a:r>
              <a:rPr lang="en-US" smtClean="0"/>
              <a:t>Click to edit Master title style</a:t>
            </a:r>
            <a:endParaRPr lang="de-DE" dirty="0"/>
          </a:p>
        </p:txBody>
      </p:sp>
    </p:spTree>
    <p:extLst>
      <p:ext uri="{BB962C8B-B14F-4D97-AF65-F5344CB8AC3E}">
        <p14:creationId xmlns:p14="http://schemas.microsoft.com/office/powerpoint/2010/main" val="341570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smtClean="0"/>
              <a:t>Click to edit Master title style</a:t>
            </a:r>
            <a:endParaRPr lang="de-DE" dirty="0"/>
          </a:p>
        </p:txBody>
      </p:sp>
      <p:sp>
        <p:nvSpPr>
          <p:cNvPr id="93" name="Text Placeholder 92"/>
          <p:cNvSpPr>
            <a:spLocks noGrp="1"/>
          </p:cNvSpPr>
          <p:nvPr>
            <p:ph type="body" sz="quarter" idx="10"/>
          </p:nvPr>
        </p:nvSpPr>
        <p:spPr>
          <a:xfrm>
            <a:off x="324000" y="3507212"/>
            <a:ext cx="11545200" cy="620857"/>
          </a:xfrm>
        </p:spPr>
        <p:txBody>
          <a:bodyPr/>
          <a:lstStyle>
            <a:lvl1pPr>
              <a:spcBef>
                <a:spcPts val="1429"/>
              </a:spcBef>
              <a:defRPr sz="1900" b="0"/>
            </a:lvl1pPr>
          </a:lstStyle>
          <a:p>
            <a:pPr lvl="0"/>
            <a:r>
              <a:rPr lang="en-US" smtClean="0"/>
              <a:t>Click to edit Master text styles</a:t>
            </a:r>
          </a:p>
        </p:txBody>
      </p:sp>
    </p:spTree>
    <p:extLst>
      <p:ext uri="{BB962C8B-B14F-4D97-AF65-F5344CB8AC3E}">
        <p14:creationId xmlns:p14="http://schemas.microsoft.com/office/powerpoint/2010/main" val="27963666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8"/>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6"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rtlCol="0">
            <a:noAutofit/>
          </a:bodyPr>
          <a:lstStyle>
            <a:lvl1pPr algn="ctr">
              <a:defRPr b="0"/>
            </a:lvl1pPr>
          </a:lstStyle>
          <a:p>
            <a:pPr lvl="0"/>
            <a:r>
              <a:rPr lang="en-US" noProof="0" smtClean="0"/>
              <a:t>Click icon to add picture</a:t>
            </a:r>
            <a:endParaRPr lang="en-US" noProof="0"/>
          </a:p>
        </p:txBody>
      </p:sp>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smtClean="0"/>
              <a:t>Click to edit Master title style</a:t>
            </a:r>
            <a:endParaRPr lang="de-DE" dirty="0"/>
          </a:p>
        </p:txBody>
      </p:sp>
      <p:sp>
        <p:nvSpPr>
          <p:cNvPr id="93" name="Text Placeholder 92"/>
          <p:cNvSpPr>
            <a:spLocks noGrp="1"/>
          </p:cNvSpPr>
          <p:nvPr>
            <p:ph type="body" sz="quarter" idx="10"/>
          </p:nvPr>
        </p:nvSpPr>
        <p:spPr>
          <a:xfrm>
            <a:off x="324000" y="3507212"/>
            <a:ext cx="11545200" cy="620857"/>
          </a:xfrm>
        </p:spPr>
        <p:txBody>
          <a:bodyPr/>
          <a:lstStyle>
            <a:lvl1pPr>
              <a:spcBef>
                <a:spcPts val="1429"/>
              </a:spcBef>
              <a:defRPr sz="1900" b="0"/>
            </a:lvl1pPr>
          </a:lstStyle>
          <a:p>
            <a:pPr lvl="0"/>
            <a:r>
              <a:rPr lang="en-US" smtClean="0"/>
              <a:t>Click to edit Master text styles</a:t>
            </a:r>
          </a:p>
        </p:txBody>
      </p:sp>
    </p:spTree>
    <p:extLst>
      <p:ext uri="{BB962C8B-B14F-4D97-AF65-F5344CB8AC3E}">
        <p14:creationId xmlns:p14="http://schemas.microsoft.com/office/powerpoint/2010/main" val="3342109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850" y="479425"/>
            <a:ext cx="1827213"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smtClean="0"/>
              <a:t>Click to edit Master title style</a:t>
            </a:r>
            <a:endParaRPr lang="de-DE" dirty="0"/>
          </a:p>
        </p:txBody>
      </p:sp>
      <p:sp>
        <p:nvSpPr>
          <p:cNvPr id="93" name="Text Placeholder 92"/>
          <p:cNvSpPr>
            <a:spLocks noGrp="1"/>
          </p:cNvSpPr>
          <p:nvPr>
            <p:ph type="body" sz="quarter" idx="10"/>
          </p:nvPr>
        </p:nvSpPr>
        <p:spPr>
          <a:xfrm>
            <a:off x="324000" y="4236462"/>
            <a:ext cx="11545200" cy="1846659"/>
          </a:xfrm>
        </p:spPr>
        <p:txBody>
          <a:bodyPr anchor="b">
            <a:noAutofit/>
          </a:bodyPr>
          <a:lstStyle>
            <a:lvl1pPr>
              <a:spcBef>
                <a:spcPts val="0"/>
              </a:spcBef>
              <a:defRPr sz="2000"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28856126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8067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83821" y="252663"/>
            <a:ext cx="1584509" cy="91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4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1154588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Insert page title</a:t>
            </a:r>
          </a:p>
        </p:txBody>
      </p:sp>
      <p:sp>
        <p:nvSpPr>
          <p:cNvPr id="1027" name="Text Placeholder 2"/>
          <p:cNvSpPr>
            <a:spLocks noGrp="1"/>
          </p:cNvSpPr>
          <p:nvPr>
            <p:ph type="body" idx="1"/>
          </p:nvPr>
        </p:nvSpPr>
        <p:spPr bwMode="gray">
          <a:xfrm>
            <a:off x="323850" y="1690688"/>
            <a:ext cx="115458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32"/>
          <p:cNvSpPr>
            <a:spLocks noChangeArrowheads="1"/>
          </p:cNvSpPr>
          <p:nvPr/>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cxnSp>
        <p:nvCxnSpPr>
          <p:cNvPr id="8" name="Straight Connector 7"/>
          <p:cNvCxnSpPr/>
          <p:nvPr/>
        </p:nvCxnSpPr>
        <p:spPr>
          <a:xfrm>
            <a:off x="323850" y="1231900"/>
            <a:ext cx="11545888"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7325"/>
            <a:ext cx="11545888"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sp>
        <p:nvSpPr>
          <p:cNvPr id="1032" name="TextBox 33"/>
          <p:cNvSpPr txBox="1">
            <a:spLocks noChangeArrowheads="1"/>
          </p:cNvSpPr>
          <p:nvPr/>
        </p:nvSpPr>
        <p:spPr bwMode="black">
          <a:xfrm>
            <a:off x="11625263" y="6637338"/>
            <a:ext cx="24288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85730" bIns="0">
            <a:spAutoFit/>
          </a:bodyPr>
          <a:lstStyle>
            <a:lvl1pPr marL="111125" indent="-111125">
              <a:defRPr sz="2100">
                <a:solidFill>
                  <a:schemeClr val="tx1"/>
                </a:solidFill>
                <a:latin typeface="Arial" charset="0"/>
              </a:defRPr>
            </a:lvl1pPr>
            <a:lvl2pPr marL="742950" indent="-285750">
              <a:buClr>
                <a:srgbClr val="FDB913"/>
              </a:buClr>
              <a:buSzPct val="100000"/>
              <a:buFont typeface="wingdings" pitchFamily="2" charset="2"/>
              <a:buChar char=""/>
              <a:defRPr sz="2100">
                <a:solidFill>
                  <a:schemeClr val="tx1"/>
                </a:solidFill>
                <a:latin typeface="Arial" charset="0"/>
              </a:defRPr>
            </a:lvl2pPr>
            <a:lvl3pPr marL="1143000" indent="-228600">
              <a:buClr>
                <a:srgbClr val="666666"/>
              </a:buClr>
              <a:buSzPct val="80000"/>
              <a:buFont typeface="wingdings" pitchFamily="2" charset="2"/>
              <a:buChar char="n"/>
              <a:defRPr sz="1700">
                <a:solidFill>
                  <a:schemeClr val="tx1"/>
                </a:solidFill>
                <a:latin typeface="Arial" charset="0"/>
              </a:defRPr>
            </a:lvl3pPr>
            <a:lvl4pPr marL="1600200" indent="-228600">
              <a:buClr>
                <a:srgbClr val="666666"/>
              </a:buClr>
              <a:buSzPct val="80000"/>
              <a:buFont typeface="Arial" charset="0"/>
              <a:buChar char=""/>
              <a:defRPr sz="1400">
                <a:solidFill>
                  <a:schemeClr val="tx1"/>
                </a:solidFill>
                <a:latin typeface="Arial" charset="0"/>
              </a:defRPr>
            </a:lvl4pPr>
            <a:lvl5pPr marL="2057400" indent="-228600">
              <a:buClr>
                <a:srgbClr val="666666"/>
              </a:buClr>
              <a:buSzPct val="80000"/>
              <a:buFont typeface="Arial" charset="0"/>
              <a:buChar char=""/>
              <a:defRPr sz="1200">
                <a:solidFill>
                  <a:schemeClr val="tx1"/>
                </a:solidFill>
                <a:latin typeface="Arial" charset="0"/>
              </a:defRPr>
            </a:lvl5pPr>
            <a:lvl6pPr marL="25146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6pPr>
            <a:lvl7pPr marL="29718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7pPr>
            <a:lvl8pPr marL="34290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8pPr>
            <a:lvl9pPr marL="38862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9pPr>
          </a:lstStyle>
          <a:p>
            <a:pPr algn="r">
              <a:buClr>
                <a:schemeClr val="accent2"/>
              </a:buClr>
              <a:buFont typeface="Arial" charset="0"/>
              <a:buNone/>
            </a:pPr>
            <a:fld id="{7E24D0DE-16B3-45FC-B4EC-5D4A03C55047}" type="slidenum">
              <a:rPr lang="en-US" sz="1000">
                <a:solidFill>
                  <a:schemeClr val="bg1"/>
                </a:solidFill>
              </a:rPr>
              <a:pPr algn="r">
                <a:buClr>
                  <a:schemeClr val="accent2"/>
                </a:buClr>
                <a:buFont typeface="Arial" charset="0"/>
                <a:buNone/>
              </a:pPr>
              <a:t>‹#›</a:t>
            </a:fld>
            <a:endParaRPr lang="en-US" sz="1000">
              <a:solidFill>
                <a:schemeClr val="bg1"/>
              </a:solidFill>
            </a:endParaRPr>
          </a:p>
        </p:txBody>
      </p:sp>
      <p:sp>
        <p:nvSpPr>
          <p:cNvPr id="9" name="Information_Classification"/>
          <p:cNvSpPr txBox="1"/>
          <p:nvPr/>
        </p:nvSpPr>
        <p:spPr>
          <a:xfrm>
            <a:off x="10973496" y="6638354"/>
            <a:ext cx="554639"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Customer</a:t>
            </a:r>
          </a:p>
        </p:txBody>
      </p:sp>
      <p:pic>
        <p:nvPicPr>
          <p:cNvPr id="10"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283641" y="261688"/>
            <a:ext cx="1584509" cy="91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userDrawn="1"/>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SE or an SAP affiliate company.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40" r:id="rId19"/>
    <p:sldLayoutId id="2147483741" r:id="rId20"/>
  </p:sldLayoutIdLst>
  <p:timing>
    <p:tnLst>
      <p:par>
        <p:cTn id="1" dur="indefinite" restart="never" nodeType="tmRoot"/>
      </p:par>
    </p:tnLst>
  </p:timing>
  <p:hf hdr="0" ftr="0" dt="0"/>
  <p:txStyles>
    <p:titleStyle>
      <a:lvl1pPr algn="l" defTabSz="1087438" rtl="0" eaLnBrk="1" fontAlgn="base" hangingPunct="1">
        <a:spcBef>
          <a:spcPct val="0"/>
        </a:spcBef>
        <a:spcAft>
          <a:spcPct val="0"/>
        </a:spcAft>
        <a:defRPr sz="2800" b="1" kern="1200">
          <a:solidFill>
            <a:schemeClr val="accent2"/>
          </a:solidFill>
          <a:latin typeface="+mj-lt"/>
          <a:ea typeface="+mj-ea"/>
          <a:cs typeface="+mj-cs"/>
        </a:defRPr>
      </a:lvl1pPr>
      <a:lvl2pPr algn="l" defTabSz="1087438" rtl="0" eaLnBrk="1" fontAlgn="base" hangingPunct="1">
        <a:spcBef>
          <a:spcPct val="0"/>
        </a:spcBef>
        <a:spcAft>
          <a:spcPct val="0"/>
        </a:spcAft>
        <a:defRPr sz="2800" b="1">
          <a:solidFill>
            <a:schemeClr val="accent2"/>
          </a:solidFill>
          <a:latin typeface="Arial" charset="0"/>
        </a:defRPr>
      </a:lvl2pPr>
      <a:lvl3pPr algn="l" defTabSz="1087438" rtl="0" eaLnBrk="1" fontAlgn="base" hangingPunct="1">
        <a:spcBef>
          <a:spcPct val="0"/>
        </a:spcBef>
        <a:spcAft>
          <a:spcPct val="0"/>
        </a:spcAft>
        <a:defRPr sz="2800" b="1">
          <a:solidFill>
            <a:schemeClr val="accent2"/>
          </a:solidFill>
          <a:latin typeface="Arial" charset="0"/>
        </a:defRPr>
      </a:lvl3pPr>
      <a:lvl4pPr algn="l" defTabSz="1087438" rtl="0" eaLnBrk="1" fontAlgn="base" hangingPunct="1">
        <a:spcBef>
          <a:spcPct val="0"/>
        </a:spcBef>
        <a:spcAft>
          <a:spcPct val="0"/>
        </a:spcAft>
        <a:defRPr sz="2800" b="1">
          <a:solidFill>
            <a:schemeClr val="accent2"/>
          </a:solidFill>
          <a:latin typeface="Arial" charset="0"/>
        </a:defRPr>
      </a:lvl4pPr>
      <a:lvl5pPr algn="l" defTabSz="1087438" rtl="0" eaLnBrk="1" fontAlgn="base" hangingPunct="1">
        <a:spcBef>
          <a:spcPct val="0"/>
        </a:spcBef>
        <a:spcAft>
          <a:spcPct val="0"/>
        </a:spcAft>
        <a:defRPr sz="2800" b="1">
          <a:solidFill>
            <a:schemeClr val="accent2"/>
          </a:solidFill>
          <a:latin typeface="Arial" charset="0"/>
        </a:defRPr>
      </a:lvl5pPr>
      <a:lvl6pPr marL="457200" algn="l" defTabSz="1087438" rtl="0" eaLnBrk="1" fontAlgn="base" hangingPunct="1">
        <a:spcBef>
          <a:spcPct val="0"/>
        </a:spcBef>
        <a:spcAft>
          <a:spcPct val="0"/>
        </a:spcAft>
        <a:defRPr sz="2800" b="1">
          <a:solidFill>
            <a:schemeClr val="accent2"/>
          </a:solidFill>
          <a:latin typeface="Arial" charset="0"/>
        </a:defRPr>
      </a:lvl6pPr>
      <a:lvl7pPr marL="914400" algn="l" defTabSz="1087438" rtl="0" eaLnBrk="1" fontAlgn="base" hangingPunct="1">
        <a:spcBef>
          <a:spcPct val="0"/>
        </a:spcBef>
        <a:spcAft>
          <a:spcPct val="0"/>
        </a:spcAft>
        <a:defRPr sz="2800" b="1">
          <a:solidFill>
            <a:schemeClr val="accent2"/>
          </a:solidFill>
          <a:latin typeface="Arial" charset="0"/>
        </a:defRPr>
      </a:lvl7pPr>
      <a:lvl8pPr marL="1371600" algn="l" defTabSz="1087438" rtl="0" eaLnBrk="1" fontAlgn="base" hangingPunct="1">
        <a:spcBef>
          <a:spcPct val="0"/>
        </a:spcBef>
        <a:spcAft>
          <a:spcPct val="0"/>
        </a:spcAft>
        <a:defRPr sz="2800" b="1">
          <a:solidFill>
            <a:schemeClr val="accent2"/>
          </a:solidFill>
          <a:latin typeface="Arial" charset="0"/>
        </a:defRPr>
      </a:lvl8pPr>
      <a:lvl9pPr marL="1828800" algn="l" defTabSz="1087438" rtl="0" eaLnBrk="1" fontAlgn="base" hangingPunct="1">
        <a:spcBef>
          <a:spcPct val="0"/>
        </a:spcBef>
        <a:spcAft>
          <a:spcPct val="0"/>
        </a:spcAft>
        <a:defRPr sz="2800" b="1">
          <a:solidFill>
            <a:schemeClr val="accent2"/>
          </a:solidFill>
          <a:latin typeface="Arial" charset="0"/>
        </a:defRPr>
      </a:lvl9pPr>
    </p:titleStyle>
    <p:bodyStyle>
      <a:lvl1pPr algn="l" defTabSz="1087438" rtl="0" eaLnBrk="1" fontAlgn="base" hangingPunct="1">
        <a:spcBef>
          <a:spcPts val="2400"/>
        </a:spcBef>
        <a:spcAft>
          <a:spcPct val="0"/>
        </a:spcAft>
        <a:buClr>
          <a:schemeClr val="accent1"/>
        </a:buClr>
        <a:buSzPct val="80000"/>
        <a:defRPr sz="2000" b="1" kern="1200">
          <a:solidFill>
            <a:schemeClr val="tx1"/>
          </a:solidFill>
          <a:latin typeface="+mn-lt"/>
          <a:ea typeface="+mn-ea"/>
          <a:cs typeface="+mn-cs"/>
        </a:defRPr>
      </a:lvl1pPr>
      <a:lvl2pPr algn="l" defTabSz="1087438" rtl="0" eaLnBrk="1" fontAlgn="base" hangingPunct="1">
        <a:spcBef>
          <a:spcPts val="600"/>
        </a:spcBef>
        <a:spcAft>
          <a:spcPct val="0"/>
        </a:spcAft>
        <a:buClr>
          <a:schemeClr val="accent1"/>
        </a:buClr>
        <a:buSzPct val="80000"/>
        <a:buFont typeface="wingdings" pitchFamily="2" charset="2"/>
        <a:defRPr sz="2000" kern="1200">
          <a:solidFill>
            <a:schemeClr val="tx1"/>
          </a:solidFill>
          <a:latin typeface="+mn-lt"/>
          <a:ea typeface="+mn-ea"/>
          <a:cs typeface="+mn-cs"/>
        </a:defRPr>
      </a:lvl2pPr>
      <a:lvl3pPr marL="179388" indent="-179388" algn="l" defTabSz="1087438" rtl="0" eaLnBrk="1" fontAlgn="base" hangingPunct="1">
        <a:spcBef>
          <a:spcPts val="400"/>
        </a:spcBef>
        <a:spcAft>
          <a:spcPct val="0"/>
        </a:spcAft>
        <a:buClr>
          <a:schemeClr val="accent1"/>
        </a:buClr>
        <a:buSzPct val="100000"/>
        <a:buFont typeface="wingdings" pitchFamily="2" charset="2"/>
        <a:buChar char=""/>
        <a:defRPr kern="1200">
          <a:solidFill>
            <a:schemeClr val="tx1"/>
          </a:solidFill>
          <a:latin typeface="+mn-lt"/>
          <a:ea typeface="+mn-ea"/>
          <a:cs typeface="+mn-cs"/>
        </a:defRPr>
      </a:lvl3pPr>
      <a:lvl4pPr marL="358775" indent="-179388" algn="l" defTabSz="1087438" rtl="0" eaLnBrk="1" fontAlgn="base" hangingPunct="1">
        <a:spcBef>
          <a:spcPts val="400"/>
        </a:spcBef>
        <a:spcAft>
          <a:spcPct val="0"/>
        </a:spcAft>
        <a:buClr>
          <a:schemeClr val="accent2"/>
        </a:buClr>
        <a:buSzPct val="100000"/>
        <a:buFont typeface="Arial" charset="0"/>
        <a:buChar char="–"/>
        <a:defRPr kern="1200">
          <a:solidFill>
            <a:schemeClr val="tx1"/>
          </a:solidFill>
          <a:latin typeface="+mn-lt"/>
          <a:ea typeface="+mn-ea"/>
          <a:cs typeface="+mn-cs"/>
        </a:defRPr>
      </a:lvl4pPr>
      <a:lvl5pPr marL="539750" indent="-179388" algn="l" defTabSz="1087438" rtl="0" eaLnBrk="1" fontAlgn="base" hangingPunct="1">
        <a:spcBef>
          <a:spcPts val="250"/>
        </a:spcBef>
        <a:spcAft>
          <a:spcPct val="0"/>
        </a:spcAft>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www.w3schools.com/tags/ref_httpmessages.asp"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en.wikipedia.org/wiki/List_of_HTTP_header_fields" TargetMode="Externa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odata.org/" TargetMode="Externa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www.odata.org/documentation/odata-version-3-0/url-conventions/" TargetMode="External"/><Relationship Id="rId2" Type="http://schemas.openxmlformats.org/officeDocument/2006/relationships/hyperlink" Target="http://www.odata.org/odata-services/" TargetMode="Externa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hyperlink" Target="http://services.odata.org/OData/OData.svc/Categories(0)"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ervices.odata.org/OData/OData.svc/Categories?$filter=Name%20eq%20'Food'" TargetMode="External"/><Relationship Id="rId2" Type="http://schemas.openxmlformats.org/officeDocument/2006/relationships/hyperlink" Target="http://services.odata.org/OData/OData.svc/Categories?$format=json" TargetMode="External"/><Relationship Id="rId1" Type="http://schemas.openxmlformats.org/officeDocument/2006/relationships/slideLayout" Target="../slideLayouts/slideLayout17.xml"/><Relationship Id="rId6" Type="http://schemas.openxmlformats.org/officeDocument/2006/relationships/hyperlink" Target="http://services.odata.org/OData/OData.svc/Products?$skip=0&amp;$top=4" TargetMode="External"/><Relationship Id="rId5" Type="http://schemas.openxmlformats.org/officeDocument/2006/relationships/hyperlink" Target="http://services.odata.org/OData/OData.svc/Products?$select=ID,Price" TargetMode="External"/><Relationship Id="rId4" Type="http://schemas.openxmlformats.org/officeDocument/2006/relationships/hyperlink" Target="http://services.odata.org/OData/OData.svc/Categories?$orderby=Nam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hyperlink" Target="http://scn.sap.com/docs/DOC-31221" TargetMode="Externa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hyperlink" Target="http://help.sap.com/hana/SAP_HANA_Developer_Guide_en.pdf"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hyperlink" Target="http://www.w3schools.com/tags/ref_httpmethods.asp"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SAP\ByD\UniversityAlliance\01_ByD\Videotraining\Input\ByD\274602_h_e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 t="17313" r="-2"/>
          <a:stretch/>
        </p:blipFill>
        <p:spPr bwMode="auto">
          <a:xfrm>
            <a:off x="0" y="-71120"/>
            <a:ext cx="12196800" cy="693070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7112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8128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67999" y="191995"/>
            <a:ext cx="11257200" cy="923330"/>
          </a:xfrm>
        </p:spPr>
        <p:txBody>
          <a:bodyPr/>
          <a:lstStyle/>
          <a:p>
            <a:r>
              <a:rPr lang="en-US" sz="3600" smtClean="0"/>
              <a:t>OData </a:t>
            </a:r>
            <a:r>
              <a:rPr lang="en-US" sz="3600" dirty="0" smtClean="0"/>
              <a:t>Services</a:t>
            </a:r>
            <a:br>
              <a:rPr lang="en-US" sz="3600" dirty="0" smtClean="0"/>
            </a:br>
            <a:r>
              <a:rPr lang="de-DE" sz="2000" dirty="0" smtClean="0">
                <a:solidFill>
                  <a:schemeClr val="accent1"/>
                </a:solidFill>
              </a:rPr>
              <a:t>Version 1.0</a:t>
            </a:r>
            <a:endParaRPr lang="en-US" sz="2000" dirty="0">
              <a:solidFill>
                <a:schemeClr val="accent1"/>
              </a:solidFill>
            </a:endParaRPr>
          </a:p>
        </p:txBody>
      </p:sp>
      <p:pic>
        <p:nvPicPr>
          <p:cNvPr id="2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77484" y="6088062"/>
            <a:ext cx="792254" cy="45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56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Codes</a:t>
            </a:r>
            <a:endParaRPr lang="en-US" dirty="0"/>
          </a:p>
        </p:txBody>
      </p:sp>
      <p:sp>
        <p:nvSpPr>
          <p:cNvPr id="3" name="Content Placeholder 2"/>
          <p:cNvSpPr>
            <a:spLocks noGrp="1"/>
          </p:cNvSpPr>
          <p:nvPr>
            <p:ph sz="quarter" idx="1"/>
          </p:nvPr>
        </p:nvSpPr>
        <p:spPr/>
        <p:txBody>
          <a:bodyPr/>
          <a:lstStyle/>
          <a:p>
            <a:r>
              <a:rPr lang="en-US" dirty="0" smtClean="0"/>
              <a:t>HTTP defines a collection of response codes that coordinate actions between systems so that clients will know the outcome of their request:</a:t>
            </a:r>
          </a:p>
          <a:p>
            <a:pPr>
              <a:spcBef>
                <a:spcPts val="250"/>
              </a:spcBef>
            </a:pPr>
            <a:endParaRPr lang="en-US" sz="1800" dirty="0" smtClean="0"/>
          </a:p>
          <a:p>
            <a:pPr marL="1524000" lvl="4"/>
            <a:r>
              <a:rPr lang="en-US" dirty="0" smtClean="0"/>
              <a:t>404 Not Found</a:t>
            </a:r>
          </a:p>
          <a:p>
            <a:pPr marL="1524000" lvl="4">
              <a:spcBef>
                <a:spcPts val="600"/>
              </a:spcBef>
            </a:pPr>
            <a:r>
              <a:rPr lang="en-US" dirty="0" smtClean="0"/>
              <a:t>200 OK</a:t>
            </a:r>
          </a:p>
          <a:p>
            <a:pPr marL="1524000" lvl="4">
              <a:spcBef>
                <a:spcPts val="600"/>
              </a:spcBef>
            </a:pPr>
            <a:r>
              <a:rPr lang="en-US" dirty="0" smtClean="0"/>
              <a:t>201 Created</a:t>
            </a:r>
          </a:p>
          <a:p>
            <a:pPr marL="1524000" lvl="4">
              <a:spcBef>
                <a:spcPts val="600"/>
              </a:spcBef>
            </a:pPr>
            <a:r>
              <a:rPr lang="en-US" dirty="0" smtClean="0"/>
              <a:t>etc.</a:t>
            </a:r>
            <a:endParaRPr lang="en-US" dirty="0"/>
          </a:p>
        </p:txBody>
      </p:sp>
      <p:sp>
        <p:nvSpPr>
          <p:cNvPr id="4" name="TextBox 3"/>
          <p:cNvSpPr txBox="1"/>
          <p:nvPr/>
        </p:nvSpPr>
        <p:spPr>
          <a:xfrm>
            <a:off x="5647537" y="5877658"/>
            <a:ext cx="6642716" cy="415498"/>
          </a:xfrm>
          <a:prstGeom prst="rect">
            <a:avLst/>
          </a:prstGeom>
          <a:noFill/>
        </p:spPr>
        <p:txBody>
          <a:bodyPr wrap="none" rtlCol="0">
            <a:spAutoFit/>
          </a:bodyPr>
          <a:lstStyle/>
          <a:p>
            <a:r>
              <a:rPr lang="en-US" dirty="0">
                <a:hlinkClick r:id="rId2"/>
              </a:rPr>
              <a:t>http://www.w3schools.com/tags/ref_httpmessages.asp</a:t>
            </a:r>
            <a:endParaRPr lang="en-US" dirty="0"/>
          </a:p>
        </p:txBody>
      </p:sp>
    </p:spTree>
    <p:extLst>
      <p:ext uri="{BB962C8B-B14F-4D97-AF65-F5344CB8AC3E}">
        <p14:creationId xmlns:p14="http://schemas.microsoft.com/office/powerpoint/2010/main" val="3651358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HTTP</a:t>
            </a:r>
            <a:endParaRPr lang="en-US" dirty="0"/>
          </a:p>
        </p:txBody>
      </p:sp>
      <p:sp>
        <p:nvSpPr>
          <p:cNvPr id="5" name="Rounded Rectangle 4"/>
          <p:cNvSpPr/>
          <p:nvPr/>
        </p:nvSpPr>
        <p:spPr>
          <a:xfrm>
            <a:off x="7216193" y="3028501"/>
            <a:ext cx="1981659" cy="990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Right Arrow 5"/>
          <p:cNvSpPr/>
          <p:nvPr/>
        </p:nvSpPr>
        <p:spPr>
          <a:xfrm>
            <a:off x="2836382" y="4191970"/>
            <a:ext cx="1649888" cy="60974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7" name="Left Arrow 6"/>
          <p:cNvSpPr/>
          <p:nvPr/>
        </p:nvSpPr>
        <p:spPr>
          <a:xfrm>
            <a:off x="5487847" y="3219045"/>
            <a:ext cx="1600569" cy="6097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8" name="Rounded Rectangle 7"/>
          <p:cNvSpPr/>
          <p:nvPr/>
        </p:nvSpPr>
        <p:spPr>
          <a:xfrm>
            <a:off x="778505" y="4039535"/>
            <a:ext cx="1905441" cy="91461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p:cNvSpPr txBox="1"/>
          <p:nvPr/>
        </p:nvSpPr>
        <p:spPr>
          <a:xfrm>
            <a:off x="7453207" y="2653519"/>
            <a:ext cx="1499475" cy="415594"/>
          </a:xfrm>
          <a:prstGeom prst="rect">
            <a:avLst/>
          </a:prstGeom>
          <a:noFill/>
        </p:spPr>
        <p:txBody>
          <a:bodyPr wrap="none" rtlCol="0">
            <a:spAutoFit/>
          </a:bodyPr>
          <a:lstStyle/>
          <a:p>
            <a:r>
              <a:rPr lang="en-US" dirty="0"/>
              <a:t>User agent</a:t>
            </a:r>
          </a:p>
        </p:txBody>
      </p:sp>
      <p:sp>
        <p:nvSpPr>
          <p:cNvPr id="11" name="Line Callout 1 (Accent Bar) 10"/>
          <p:cNvSpPr/>
          <p:nvPr/>
        </p:nvSpPr>
        <p:spPr>
          <a:xfrm>
            <a:off x="7463599" y="1427931"/>
            <a:ext cx="2870846" cy="941512"/>
          </a:xfrm>
          <a:prstGeom prst="accentCallout1">
            <a:avLst>
              <a:gd name="adj1" fmla="val 18750"/>
              <a:gd name="adj2" fmla="val -8333"/>
              <a:gd name="adj3" fmla="val 195918"/>
              <a:gd name="adj4" fmla="val -542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dirty="0">
                <a:solidFill>
                  <a:schemeClr val="tx1"/>
                </a:solidFill>
              </a:rPr>
              <a:t>Request Line</a:t>
            </a:r>
          </a:p>
          <a:p>
            <a:pPr marL="342900" indent="-342900">
              <a:buFont typeface="Arial" panose="020B0604020202020204" pitchFamily="34" charset="0"/>
              <a:buChar char="•"/>
            </a:pPr>
            <a:r>
              <a:rPr lang="en-US" dirty="0">
                <a:solidFill>
                  <a:schemeClr val="tx1"/>
                </a:solidFill>
              </a:rPr>
              <a:t>Request Headers</a:t>
            </a:r>
          </a:p>
          <a:p>
            <a:pPr marL="342900" indent="-342900">
              <a:buFont typeface="Arial" panose="020B0604020202020204" pitchFamily="34" charset="0"/>
              <a:buChar char="•"/>
            </a:pPr>
            <a:r>
              <a:rPr lang="en-US" dirty="0">
                <a:solidFill>
                  <a:schemeClr val="tx1"/>
                </a:solidFill>
              </a:rPr>
              <a:t>Message Body</a:t>
            </a:r>
          </a:p>
        </p:txBody>
      </p:sp>
      <p:sp>
        <p:nvSpPr>
          <p:cNvPr id="12" name="Line Callout 1 (Accent Bar) 11"/>
          <p:cNvSpPr/>
          <p:nvPr/>
        </p:nvSpPr>
        <p:spPr>
          <a:xfrm>
            <a:off x="5122911" y="5182800"/>
            <a:ext cx="2743835" cy="990829"/>
          </a:xfrm>
          <a:prstGeom prst="accentCallout1">
            <a:avLst>
              <a:gd name="adj1" fmla="val 18750"/>
              <a:gd name="adj2" fmla="val -8333"/>
              <a:gd name="adj3" fmla="val -39536"/>
              <a:gd name="adj4" fmla="val -598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dirty="0">
                <a:solidFill>
                  <a:schemeClr val="tx1"/>
                </a:solidFill>
              </a:rPr>
              <a:t>Status Information</a:t>
            </a:r>
          </a:p>
          <a:p>
            <a:pPr marL="342900" indent="-342900">
              <a:buFont typeface="Arial" panose="020B0604020202020204" pitchFamily="34" charset="0"/>
              <a:buChar char="•"/>
            </a:pPr>
            <a:r>
              <a:rPr lang="en-US" dirty="0">
                <a:solidFill>
                  <a:schemeClr val="tx1"/>
                </a:solidFill>
              </a:rPr>
              <a:t>Response Header</a:t>
            </a:r>
          </a:p>
          <a:p>
            <a:pPr marL="342900" indent="-342900">
              <a:buFont typeface="Arial" panose="020B0604020202020204" pitchFamily="34" charset="0"/>
              <a:buChar char="•"/>
            </a:pPr>
            <a:r>
              <a:rPr lang="en-US" dirty="0">
                <a:solidFill>
                  <a:schemeClr val="tx1"/>
                </a:solidFill>
              </a:rPr>
              <a:t>Message Body</a:t>
            </a:r>
          </a:p>
          <a:p>
            <a:pPr algn="ctr"/>
            <a:endParaRPr lang="en-US" dirty="0"/>
          </a:p>
        </p:txBody>
      </p:sp>
      <p:sp>
        <p:nvSpPr>
          <p:cNvPr id="2" name="TextBox 1"/>
          <p:cNvSpPr txBox="1"/>
          <p:nvPr/>
        </p:nvSpPr>
        <p:spPr>
          <a:xfrm>
            <a:off x="537774" y="1462028"/>
            <a:ext cx="604011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client’s request indicates the type of request (</a:t>
            </a:r>
            <a:r>
              <a:rPr lang="en-US" sz="1800" kern="0" dirty="0" err="1" smtClean="0">
                <a:ea typeface="Arial Unicode MS" pitchFamily="34" charset="-128"/>
                <a:cs typeface="Arial Unicode MS" pitchFamily="34" charset="-128"/>
              </a:rPr>
              <a:t>eg</a:t>
            </a:r>
            <a:r>
              <a:rPr lang="en-US" sz="1800" kern="0" dirty="0" smtClean="0">
                <a:ea typeface="Arial Unicode MS" pitchFamily="34" charset="-128"/>
                <a:cs typeface="Arial Unicode MS" pitchFamily="34" charset="-128"/>
              </a:rPr>
              <a:t>. GET)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 the request line, additional parameters in the header (</a:t>
            </a:r>
            <a:r>
              <a:rPr lang="en-US" sz="1800" kern="0" dirty="0" err="1" smtClean="0">
                <a:ea typeface="Arial Unicode MS" pitchFamily="34" charset="-128"/>
                <a:cs typeface="Arial Unicode MS" pitchFamily="34" charset="-128"/>
              </a:rPr>
              <a:t>eg</a:t>
            </a:r>
            <a:r>
              <a:rPr lang="en-US" sz="1800" kern="0" dirty="0" smtClean="0">
                <a:ea typeface="Arial Unicode MS" pitchFamily="34" charset="-128"/>
                <a:cs typeface="Arial Unicode MS" pitchFamily="34" charset="-128"/>
              </a:rPr>
              <a:t>.</a:t>
            </a:r>
            <a:br>
              <a:rPr lang="en-US" sz="1800" kern="0" dirty="0" smtClean="0">
                <a:ea typeface="Arial Unicode MS" pitchFamily="34" charset="-128"/>
                <a:cs typeface="Arial Unicode MS" pitchFamily="34" charset="-128"/>
              </a:rPr>
            </a:br>
            <a:r>
              <a:rPr lang="en-US" sz="1800" kern="0" dirty="0" err="1">
                <a:ea typeface="Arial Unicode MS" pitchFamily="34" charset="-128"/>
                <a:cs typeface="Arial Unicode MS" pitchFamily="34" charset="-128"/>
              </a:rPr>
              <a:t>u</a:t>
            </a:r>
            <a:r>
              <a:rPr lang="en-US" sz="1800" kern="0" dirty="0" err="1" smtClean="0">
                <a:ea typeface="Arial Unicode MS" pitchFamily="34" charset="-128"/>
                <a:cs typeface="Arial Unicode MS" pitchFamily="34" charset="-128"/>
              </a:rPr>
              <a:t>serid</a:t>
            </a:r>
            <a:r>
              <a:rPr lang="en-US" sz="1800" kern="0" dirty="0" smtClean="0">
                <a:ea typeface="Arial Unicode MS" pitchFamily="34" charset="-128"/>
                <a:cs typeface="Arial Unicode MS" pitchFamily="34" charset="-128"/>
              </a:rPr>
              <a:t> and password) and URI in the message body.</a:t>
            </a:r>
          </a:p>
        </p:txBody>
      </p:sp>
      <p:sp>
        <p:nvSpPr>
          <p:cNvPr id="10" name="TextBox 9"/>
          <p:cNvSpPr txBox="1"/>
          <p:nvPr/>
        </p:nvSpPr>
        <p:spPr>
          <a:xfrm>
            <a:off x="8402797" y="4309598"/>
            <a:ext cx="3783087"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server responds with the status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code (</a:t>
            </a:r>
            <a:r>
              <a:rPr lang="en-US" sz="1800" kern="0" dirty="0" err="1" smtClean="0">
                <a:ea typeface="Arial Unicode MS" pitchFamily="34" charset="-128"/>
                <a:cs typeface="Arial Unicode MS" pitchFamily="34" charset="-128"/>
              </a:rPr>
              <a:t>eg</a:t>
            </a:r>
            <a:r>
              <a:rPr lang="en-US" sz="1800" kern="0" dirty="0" smtClean="0">
                <a:ea typeface="Arial Unicode MS" pitchFamily="34" charset="-128"/>
                <a:cs typeface="Arial Unicode MS" pitchFamily="34" charset="-128"/>
              </a:rPr>
              <a:t>. 200 OK), a header with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additional information (</a:t>
            </a:r>
            <a:r>
              <a:rPr lang="en-US" sz="1800" kern="0" dirty="0" err="1" smtClean="0">
                <a:ea typeface="Arial Unicode MS" pitchFamily="34" charset="-128"/>
                <a:cs typeface="Arial Unicode MS" pitchFamily="34" charset="-128"/>
              </a:rPr>
              <a:t>eg</a:t>
            </a:r>
            <a:r>
              <a:rPr lang="en-US" sz="1800" kern="0" dirty="0" smtClean="0">
                <a:ea typeface="Arial Unicode MS" pitchFamily="34" charset="-128"/>
                <a:cs typeface="Arial Unicode MS" pitchFamily="34" charset="-128"/>
              </a:rPr>
              <a:t>. HTML</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version) and the requested resource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 the message body (</a:t>
            </a:r>
            <a:r>
              <a:rPr lang="en-US" sz="1800" kern="0" dirty="0" err="1" smtClean="0">
                <a:ea typeface="Arial Unicode MS" pitchFamily="34" charset="-128"/>
                <a:cs typeface="Arial Unicode MS" pitchFamily="34" charset="-128"/>
              </a:rPr>
              <a:t>eg</a:t>
            </a:r>
            <a:r>
              <a:rPr lang="en-US" sz="1800" kern="0" dirty="0" smtClean="0">
                <a:ea typeface="Arial Unicode MS" pitchFamily="34" charset="-128"/>
                <a:cs typeface="Arial Unicode MS" pitchFamily="34" charset="-128"/>
              </a:rPr>
              <a:t>. HTML file).</a:t>
            </a:r>
          </a:p>
        </p:txBody>
      </p:sp>
      <p:sp>
        <p:nvSpPr>
          <p:cNvPr id="4" name="TextBox 3"/>
          <p:cNvSpPr txBox="1"/>
          <p:nvPr/>
        </p:nvSpPr>
        <p:spPr>
          <a:xfrm>
            <a:off x="6288131" y="6158875"/>
            <a:ext cx="5706690" cy="276999"/>
          </a:xfrm>
          <a:prstGeom prst="rect">
            <a:avLst/>
          </a:prstGeom>
          <a:noFill/>
        </p:spPr>
        <p:txBody>
          <a:bodyPr wrap="none" lIns="0" tIns="0" rIns="0" bIns="0" rtlCol="0">
            <a:spAutoFit/>
          </a:bodyPr>
          <a:lstStyle/>
          <a:p>
            <a:pPr>
              <a:spcBef>
                <a:spcPct val="50000"/>
              </a:spcBef>
              <a:buClr>
                <a:srgbClr val="F0AB00"/>
              </a:buClr>
              <a:buSzPct val="80000"/>
            </a:pPr>
            <a:r>
              <a:rPr lang="en-US" sz="1800" kern="0" dirty="0">
                <a:ea typeface="Arial Unicode MS" pitchFamily="34" charset="-128"/>
                <a:cs typeface="Arial Unicode MS" pitchFamily="34" charset="-128"/>
                <a:hlinkClick r:id="rId2"/>
              </a:rPr>
              <a:t>http://en.wikipedia.org/wiki/Hypertext_Transfer_Protocol</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63741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animBg="1"/>
      <p:bldP spid="12" grpId="0" animBg="1"/>
      <p:bldP spid="2"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317069" y="1981659"/>
            <a:ext cx="1981659" cy="990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Right Arrow 5"/>
          <p:cNvSpPr/>
          <p:nvPr/>
        </p:nvSpPr>
        <p:spPr>
          <a:xfrm>
            <a:off x="2958570" y="2990421"/>
            <a:ext cx="1649888" cy="60974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7" name="Left Arrow 6"/>
          <p:cNvSpPr/>
          <p:nvPr/>
        </p:nvSpPr>
        <p:spPr>
          <a:xfrm>
            <a:off x="5588723" y="2172203"/>
            <a:ext cx="1600569" cy="6097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8" name="Rounded Rectangle 7"/>
          <p:cNvSpPr/>
          <p:nvPr/>
        </p:nvSpPr>
        <p:spPr>
          <a:xfrm>
            <a:off x="900694" y="2837986"/>
            <a:ext cx="1905441" cy="91461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p:cNvSpPr txBox="1"/>
          <p:nvPr/>
        </p:nvSpPr>
        <p:spPr>
          <a:xfrm>
            <a:off x="7684707" y="1616724"/>
            <a:ext cx="1499475" cy="415594"/>
          </a:xfrm>
          <a:prstGeom prst="rect">
            <a:avLst/>
          </a:prstGeom>
          <a:noFill/>
        </p:spPr>
        <p:txBody>
          <a:bodyPr wrap="none" rtlCol="0">
            <a:spAutoFit/>
          </a:bodyPr>
          <a:lstStyle/>
          <a:p>
            <a:r>
              <a:rPr lang="en-US" dirty="0"/>
              <a:t>User agent</a:t>
            </a:r>
          </a:p>
        </p:txBody>
      </p:sp>
      <p:sp>
        <p:nvSpPr>
          <p:cNvPr id="11" name="Line Callout 1 (Accent Bar) 10"/>
          <p:cNvSpPr/>
          <p:nvPr/>
        </p:nvSpPr>
        <p:spPr>
          <a:xfrm>
            <a:off x="7582408" y="381088"/>
            <a:ext cx="2884242" cy="941512"/>
          </a:xfrm>
          <a:prstGeom prst="accentCallout1">
            <a:avLst>
              <a:gd name="adj1" fmla="val 18750"/>
              <a:gd name="adj2" fmla="val -8333"/>
              <a:gd name="adj3" fmla="val 191632"/>
              <a:gd name="adj4" fmla="val -3929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GET /index.html HTTP/1.1 Host: www.example.com</a:t>
            </a:r>
          </a:p>
        </p:txBody>
      </p:sp>
      <p:sp>
        <p:nvSpPr>
          <p:cNvPr id="12" name="Line Callout 1 (Accent Bar) 11"/>
          <p:cNvSpPr/>
          <p:nvPr/>
        </p:nvSpPr>
        <p:spPr>
          <a:xfrm>
            <a:off x="5245099" y="3981250"/>
            <a:ext cx="4115753" cy="2116161"/>
          </a:xfrm>
          <a:prstGeom prst="accentCallout1">
            <a:avLst>
              <a:gd name="adj1" fmla="val 18750"/>
              <a:gd name="adj2" fmla="val -8333"/>
              <a:gd name="adj3" fmla="val -19197"/>
              <a:gd name="adj4" fmla="val -431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HTTP/1.1 200 OK </a:t>
            </a:r>
          </a:p>
          <a:p>
            <a:r>
              <a:rPr lang="en-US" sz="1400" dirty="0">
                <a:solidFill>
                  <a:schemeClr val="tx1"/>
                </a:solidFill>
              </a:rPr>
              <a:t>Date: Mon, 23 May 2005 22:38:34 GMT </a:t>
            </a:r>
          </a:p>
          <a:p>
            <a:r>
              <a:rPr lang="en-US" sz="1400" dirty="0">
                <a:solidFill>
                  <a:schemeClr val="tx1"/>
                </a:solidFill>
              </a:rPr>
              <a:t>Server: Apache/1.3.3.7 (Unix) (Red-Hat/Linux) </a:t>
            </a:r>
          </a:p>
          <a:p>
            <a:r>
              <a:rPr lang="en-US" sz="1400" dirty="0">
                <a:solidFill>
                  <a:schemeClr val="tx1"/>
                </a:solidFill>
              </a:rPr>
              <a:t>Last-Modified: Wed, 08 Jan 2003 23:11:55 GMT </a:t>
            </a:r>
          </a:p>
          <a:p>
            <a:r>
              <a:rPr lang="en-US" sz="1400" dirty="0" err="1">
                <a:solidFill>
                  <a:schemeClr val="tx1"/>
                </a:solidFill>
              </a:rPr>
              <a:t>ETag</a:t>
            </a:r>
            <a:r>
              <a:rPr lang="en-US" sz="1400" dirty="0">
                <a:solidFill>
                  <a:schemeClr val="tx1"/>
                </a:solidFill>
              </a:rPr>
              <a:t>: "3f80f-1b6-3e1cb03b" </a:t>
            </a:r>
          </a:p>
          <a:p>
            <a:r>
              <a:rPr lang="en-US" sz="1400" dirty="0">
                <a:solidFill>
                  <a:schemeClr val="tx1"/>
                </a:solidFill>
              </a:rPr>
              <a:t>Content-Type: text/html; charset=UTF-8 </a:t>
            </a:r>
          </a:p>
          <a:p>
            <a:r>
              <a:rPr lang="en-US" sz="1400" dirty="0">
                <a:solidFill>
                  <a:schemeClr val="tx1"/>
                </a:solidFill>
              </a:rPr>
              <a:t>Content-Length: 131 </a:t>
            </a:r>
          </a:p>
          <a:p>
            <a:r>
              <a:rPr lang="en-US" sz="1400" dirty="0">
                <a:solidFill>
                  <a:schemeClr val="tx1"/>
                </a:solidFill>
              </a:rPr>
              <a:t>Connection: close </a:t>
            </a:r>
          </a:p>
          <a:p>
            <a:endParaRPr lang="en-US" sz="1400" dirty="0">
              <a:solidFill>
                <a:schemeClr val="tx1"/>
              </a:solidFill>
            </a:endParaRPr>
          </a:p>
          <a:p>
            <a:r>
              <a:rPr lang="en-US" sz="1400" dirty="0">
                <a:solidFill>
                  <a:schemeClr val="tx1"/>
                </a:solidFill>
              </a:rPr>
              <a:t>&lt;html&gt; &lt;head&gt; &lt;title&gt;An Example Page&lt;/title&gt; &lt;/head&gt; &lt;body&gt; Hello World, this is a very simple HTML document. &lt;/body&gt; &lt;/html&gt;</a:t>
            </a:r>
          </a:p>
        </p:txBody>
      </p:sp>
      <p:sp>
        <p:nvSpPr>
          <p:cNvPr id="2" name="TextBox 1"/>
          <p:cNvSpPr txBox="1"/>
          <p:nvPr/>
        </p:nvSpPr>
        <p:spPr>
          <a:xfrm>
            <a:off x="174547" y="173291"/>
            <a:ext cx="6803437" cy="415594"/>
          </a:xfrm>
          <a:prstGeom prst="rect">
            <a:avLst/>
          </a:prstGeom>
          <a:noFill/>
        </p:spPr>
        <p:txBody>
          <a:bodyPr wrap="none" rtlCol="0">
            <a:spAutoFit/>
          </a:bodyPr>
          <a:lstStyle/>
          <a:p>
            <a:r>
              <a:rPr lang="en-US" dirty="0">
                <a:hlinkClick r:id="rId2"/>
              </a:rPr>
              <a:t>http://en.wikipedia.org/wiki/List_of_HTTP_header_fields</a:t>
            </a:r>
            <a:endParaRPr lang="en-US" dirty="0"/>
          </a:p>
        </p:txBody>
      </p:sp>
    </p:spTree>
    <p:extLst>
      <p:ext uri="{BB962C8B-B14F-4D97-AF65-F5344CB8AC3E}">
        <p14:creationId xmlns:p14="http://schemas.microsoft.com/office/powerpoint/2010/main" val="100571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 and Representations</a:t>
            </a:r>
            <a:endParaRPr lang="en-US" dirty="0"/>
          </a:p>
        </p:txBody>
      </p:sp>
      <p:sp>
        <p:nvSpPr>
          <p:cNvPr id="5" name="Rounded Rectangle 4"/>
          <p:cNvSpPr/>
          <p:nvPr/>
        </p:nvSpPr>
        <p:spPr>
          <a:xfrm>
            <a:off x="1431986" y="2192379"/>
            <a:ext cx="3827208" cy="533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http://example.com/Resource</a:t>
            </a:r>
          </a:p>
        </p:txBody>
      </p:sp>
      <p:sp>
        <p:nvSpPr>
          <p:cNvPr id="6" name="Rounded Rectangle 5"/>
          <p:cNvSpPr/>
          <p:nvPr/>
        </p:nvSpPr>
        <p:spPr>
          <a:xfrm>
            <a:off x="3734840" y="2878337"/>
            <a:ext cx="1371918" cy="685959"/>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0000"/>
                </a:solidFill>
              </a:rPr>
              <a:t>Resources</a:t>
            </a:r>
          </a:p>
        </p:txBody>
      </p:sp>
      <p:sp>
        <p:nvSpPr>
          <p:cNvPr id="7" name="Rectangle 6"/>
          <p:cNvSpPr/>
          <p:nvPr/>
        </p:nvSpPr>
        <p:spPr>
          <a:xfrm>
            <a:off x="7420866" y="1940615"/>
            <a:ext cx="2972488" cy="13502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GET /Resource HTTP/1.1</a:t>
            </a:r>
          </a:p>
          <a:p>
            <a:pPr algn="ctr"/>
            <a:r>
              <a:rPr lang="en-US" dirty="0">
                <a:solidFill>
                  <a:srgbClr val="FF0000"/>
                </a:solidFill>
              </a:rPr>
              <a:t>Accept: application/XML</a:t>
            </a:r>
          </a:p>
        </p:txBody>
      </p:sp>
      <p:sp>
        <p:nvSpPr>
          <p:cNvPr id="8" name="Right Arrow 7"/>
          <p:cNvSpPr/>
          <p:nvPr/>
        </p:nvSpPr>
        <p:spPr>
          <a:xfrm rot="10800000">
            <a:off x="6430037" y="2643018"/>
            <a:ext cx="914612" cy="304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25311" y="4859996"/>
            <a:ext cx="2972488" cy="9908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HTTP/1.1 200 OK</a:t>
            </a:r>
          </a:p>
          <a:p>
            <a:pPr algn="ctr"/>
            <a:r>
              <a:rPr lang="en-US" dirty="0">
                <a:solidFill>
                  <a:srgbClr val="FF0000"/>
                </a:solidFill>
              </a:rPr>
              <a:t>XML Representation of Resource</a:t>
            </a:r>
          </a:p>
        </p:txBody>
      </p:sp>
      <p:sp>
        <p:nvSpPr>
          <p:cNvPr id="10" name="Right Arrow 9"/>
          <p:cNvSpPr/>
          <p:nvPr/>
        </p:nvSpPr>
        <p:spPr>
          <a:xfrm>
            <a:off x="6174016" y="5202975"/>
            <a:ext cx="914612" cy="304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411628" y="1963726"/>
            <a:ext cx="0" cy="266761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56440" y="1371918"/>
            <a:ext cx="2710023" cy="415594"/>
          </a:xfrm>
          <a:prstGeom prst="rect">
            <a:avLst/>
          </a:prstGeom>
          <a:noFill/>
        </p:spPr>
        <p:txBody>
          <a:bodyPr wrap="none" rtlCol="0">
            <a:spAutoFit/>
          </a:bodyPr>
          <a:lstStyle/>
          <a:p>
            <a:r>
              <a:rPr lang="en-US" dirty="0"/>
              <a:t>agent (example.com)</a:t>
            </a:r>
          </a:p>
        </p:txBody>
      </p:sp>
      <p:sp>
        <p:nvSpPr>
          <p:cNvPr id="2" name="TextBox 1"/>
          <p:cNvSpPr txBox="1"/>
          <p:nvPr/>
        </p:nvSpPr>
        <p:spPr>
          <a:xfrm>
            <a:off x="8260996" y="3568854"/>
            <a:ext cx="3795911" cy="193899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 resource is a document, data, etc.</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on a server that a client can request.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The resource may have multiple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representations (</a:t>
            </a:r>
            <a:r>
              <a:rPr lang="en-US" sz="1800" kern="0" dirty="0" err="1" smtClean="0">
                <a:ea typeface="Arial Unicode MS" pitchFamily="34" charset="-128"/>
                <a:cs typeface="Arial Unicode MS" pitchFamily="34" charset="-128"/>
              </a:rPr>
              <a:t>eg</a:t>
            </a:r>
            <a:r>
              <a:rPr lang="en-US" sz="1800" kern="0" dirty="0" smtClean="0">
                <a:ea typeface="Arial Unicode MS" pitchFamily="34" charset="-128"/>
                <a:cs typeface="Arial Unicode MS" pitchFamily="34" charset="-128"/>
              </a:rPr>
              <a:t>. JSON and XML)</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so the client indicates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acceptable representations in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it’s request header.</a:t>
            </a:r>
          </a:p>
        </p:txBody>
      </p:sp>
    </p:spTree>
    <p:extLst>
      <p:ext uri="{BB962C8B-B14F-4D97-AF65-F5344CB8AC3E}">
        <p14:creationId xmlns:p14="http://schemas.microsoft.com/office/powerpoint/2010/main" val="40255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sz="quarter" idx="1"/>
          </p:nvPr>
        </p:nvSpPr>
        <p:spPr/>
        <p:txBody>
          <a:bodyPr/>
          <a:lstStyle/>
          <a:p>
            <a:r>
              <a:rPr lang="en-US" dirty="0" smtClean="0"/>
              <a:t>A representation is a view of a resource at an instance in time</a:t>
            </a:r>
          </a:p>
          <a:p>
            <a:pPr lvl="1"/>
            <a:r>
              <a:rPr lang="en-US" dirty="0"/>
              <a:t>e</a:t>
            </a:r>
            <a:r>
              <a:rPr lang="en-US" dirty="0" smtClean="0"/>
              <a:t>.g. XHTML, Atom, XML, JSON, MP3, JPEG, plain text</a:t>
            </a:r>
          </a:p>
          <a:p>
            <a:r>
              <a:rPr lang="en-US" dirty="0" smtClean="0"/>
              <a:t>Web components exchange the representations of resources, not the resources themselves</a:t>
            </a:r>
            <a:endParaRPr lang="en-US" dirty="0"/>
          </a:p>
        </p:txBody>
      </p:sp>
      <p:grpSp>
        <p:nvGrpSpPr>
          <p:cNvPr id="15" name="Gruppieren 14"/>
          <p:cNvGrpSpPr/>
          <p:nvPr/>
        </p:nvGrpSpPr>
        <p:grpSpPr>
          <a:xfrm>
            <a:off x="2030031" y="3714569"/>
            <a:ext cx="8135112" cy="2064601"/>
            <a:chOff x="2058052" y="3734665"/>
            <a:chExt cx="8135112" cy="2064601"/>
          </a:xfrm>
        </p:grpSpPr>
        <p:sp>
          <p:nvSpPr>
            <p:cNvPr id="4" name="Rounded Rectangle 3"/>
            <p:cNvSpPr/>
            <p:nvPr/>
          </p:nvSpPr>
          <p:spPr>
            <a:xfrm>
              <a:off x="2058052" y="3734665"/>
              <a:ext cx="2438964" cy="2057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a:t>
              </a:r>
            </a:p>
          </p:txBody>
        </p:sp>
        <p:sp>
          <p:nvSpPr>
            <p:cNvPr id="5" name="Rectangle 4"/>
            <p:cNvSpPr/>
            <p:nvPr/>
          </p:nvSpPr>
          <p:spPr>
            <a:xfrm>
              <a:off x="4268364" y="3925209"/>
              <a:ext cx="3582229" cy="381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http://example.com/Customers.json</a:t>
              </a:r>
            </a:p>
          </p:txBody>
        </p:sp>
        <p:sp>
          <p:nvSpPr>
            <p:cNvPr id="6" name="Rectangle 5"/>
            <p:cNvSpPr/>
            <p:nvPr/>
          </p:nvSpPr>
          <p:spPr>
            <a:xfrm>
              <a:off x="4268364" y="4611168"/>
              <a:ext cx="3582229" cy="381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http://example.com/Customers.xml</a:t>
              </a:r>
            </a:p>
          </p:txBody>
        </p:sp>
        <p:sp>
          <p:nvSpPr>
            <p:cNvPr id="7" name="Rounded Rectangle 6"/>
            <p:cNvSpPr/>
            <p:nvPr/>
          </p:nvSpPr>
          <p:spPr>
            <a:xfrm>
              <a:off x="8363941" y="3810882"/>
              <a:ext cx="1829223" cy="60974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Representation</a:t>
              </a:r>
            </a:p>
          </p:txBody>
        </p:sp>
        <p:sp>
          <p:nvSpPr>
            <p:cNvPr id="8" name="Rounded Rectangle 7"/>
            <p:cNvSpPr/>
            <p:nvPr/>
          </p:nvSpPr>
          <p:spPr>
            <a:xfrm>
              <a:off x="8363941" y="4496841"/>
              <a:ext cx="1829223" cy="60974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Representation</a:t>
              </a:r>
            </a:p>
          </p:txBody>
        </p:sp>
        <p:cxnSp>
          <p:nvCxnSpPr>
            <p:cNvPr id="10" name="Straight Arrow Connector 9"/>
            <p:cNvCxnSpPr>
              <a:stCxn id="7" idx="1"/>
              <a:endCxn id="5" idx="3"/>
            </p:cNvCxnSpPr>
            <p:nvPr/>
          </p:nvCxnSpPr>
          <p:spPr>
            <a:xfrm flipH="1">
              <a:off x="7850593" y="4115753"/>
              <a:ext cx="5133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850593" y="4794986"/>
              <a:ext cx="5133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252672" y="5303852"/>
              <a:ext cx="3582229" cy="381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http://example.com/Customers</a:t>
              </a:r>
            </a:p>
          </p:txBody>
        </p:sp>
        <p:sp>
          <p:nvSpPr>
            <p:cNvPr id="13" name="Rounded Rectangle 12"/>
            <p:cNvSpPr/>
            <p:nvPr/>
          </p:nvSpPr>
          <p:spPr>
            <a:xfrm>
              <a:off x="8348249" y="5189525"/>
              <a:ext cx="1829223" cy="609741"/>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Representation</a:t>
              </a:r>
            </a:p>
          </p:txBody>
        </p:sp>
        <p:cxnSp>
          <p:nvCxnSpPr>
            <p:cNvPr id="14" name="Straight Arrow Connector 13"/>
            <p:cNvCxnSpPr/>
            <p:nvPr/>
          </p:nvCxnSpPr>
          <p:spPr>
            <a:xfrm flipH="1">
              <a:off x="7834901" y="5487670"/>
              <a:ext cx="5133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9161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OData Services</a:t>
            </a:r>
            <a:endParaRPr lang="en-US" dirty="0"/>
          </a:p>
        </p:txBody>
      </p:sp>
      <p:sp>
        <p:nvSpPr>
          <p:cNvPr id="5" name="TextBox 4"/>
          <p:cNvSpPr txBox="1"/>
          <p:nvPr/>
        </p:nvSpPr>
        <p:spPr>
          <a:xfrm>
            <a:off x="3600794" y="2782431"/>
            <a:ext cx="7406530" cy="935808"/>
          </a:xfrm>
          <a:prstGeom prst="rect">
            <a:avLst/>
          </a:prstGeom>
          <a:solidFill>
            <a:schemeClr val="bg1"/>
          </a:solidFill>
          <a:effectLst>
            <a:outerShdw blurRad="63500" sx="102000" sy="102000" algn="ctr" rotWithShape="0">
              <a:prstClr val="black">
                <a:alpha val="40000"/>
              </a:prstClr>
            </a:outerShdw>
          </a:effectLst>
        </p:spPr>
        <p:txBody>
          <a:bodyPr wrap="square" lIns="108878" tIns="54439" rIns="108878" bIns="54439" rtlCol="0">
            <a:spAutoFit/>
          </a:bodyPr>
          <a:lstStyle/>
          <a:p>
            <a:pPr>
              <a:spcAft>
                <a:spcPts val="714"/>
              </a:spcAft>
              <a:buFont typeface="Arial" pitchFamily="34" charset="0"/>
              <a:buChar char="•"/>
            </a:pPr>
            <a:r>
              <a:rPr lang="en-US" sz="1400" dirty="0" smtClean="0">
                <a:solidFill>
                  <a:schemeClr val="bg2">
                    <a:lumMod val="50000"/>
                  </a:schemeClr>
                </a:solidFill>
              </a:rPr>
              <a:t> </a:t>
            </a:r>
            <a:r>
              <a:rPr lang="en-US" sz="1400" dirty="0" err="1" smtClean="0">
                <a:solidFill>
                  <a:schemeClr val="bg2">
                    <a:lumMod val="50000"/>
                  </a:schemeClr>
                </a:solidFill>
              </a:rPr>
              <a:t>RESTful</a:t>
            </a:r>
            <a:r>
              <a:rPr lang="en-US" sz="1400" dirty="0" smtClean="0">
                <a:solidFill>
                  <a:schemeClr val="bg2">
                    <a:lumMod val="50000"/>
                  </a:schemeClr>
                </a:solidFill>
              </a:rPr>
              <a:t> Services</a:t>
            </a:r>
          </a:p>
          <a:p>
            <a:pPr>
              <a:spcAft>
                <a:spcPts val="714"/>
              </a:spcAft>
              <a:buFont typeface="Arial" pitchFamily="34" charset="0"/>
              <a:buChar char="•"/>
            </a:pPr>
            <a:r>
              <a:rPr lang="en-US" sz="1400" dirty="0" smtClean="0">
                <a:solidFill>
                  <a:schemeClr val="bg2">
                    <a:lumMod val="50000"/>
                  </a:schemeClr>
                </a:solidFill>
              </a:rPr>
              <a:t> </a:t>
            </a:r>
            <a:r>
              <a:rPr lang="en-US" sz="1400" b="1" dirty="0" smtClean="0">
                <a:solidFill>
                  <a:schemeClr val="accent1"/>
                </a:solidFill>
              </a:rPr>
              <a:t>OData</a:t>
            </a:r>
          </a:p>
          <a:p>
            <a:pPr>
              <a:spcAft>
                <a:spcPts val="714"/>
              </a:spcAft>
              <a:buFont typeface="Arial" pitchFamily="34" charset="0"/>
              <a:buChar char="•"/>
            </a:pPr>
            <a:r>
              <a:rPr lang="en-US" sz="1400" dirty="0" smtClean="0">
                <a:solidFill>
                  <a:schemeClr val="bg2">
                    <a:lumMod val="50000"/>
                  </a:schemeClr>
                </a:solidFill>
              </a:rPr>
              <a:t> OData Services on HANA</a:t>
            </a:r>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613" t="22496" r="27539" b="65203"/>
          <a:stretch/>
        </p:blipFill>
        <p:spPr bwMode="auto">
          <a:xfrm>
            <a:off x="1090474" y="2782431"/>
            <a:ext cx="2332061" cy="1294726"/>
          </a:xfrm>
          <a:prstGeom prst="roundRect">
            <a:avLst>
              <a:gd name="adj" fmla="val 8594"/>
            </a:avLst>
          </a:prstGeom>
          <a:solidFill>
            <a:schemeClr val="accent1"/>
          </a:solidFill>
          <a:ln w="28575">
            <a:solidFill>
              <a:schemeClr val="accent1"/>
            </a:solidFill>
          </a:ln>
          <a:effectLst>
            <a:reflection blurRad="12700" stA="38000" endPos="28000" dist="5000" dir="5400000" sy="-100000" algn="bl" rotWithShape="0"/>
          </a:effectLst>
          <a:extLst/>
        </p:spPr>
      </p:pic>
    </p:spTree>
    <p:extLst>
      <p:ext uri="{BB962C8B-B14F-4D97-AF65-F5344CB8AC3E}">
        <p14:creationId xmlns:p14="http://schemas.microsoft.com/office/powerpoint/2010/main" val="26835215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 Protocol (</a:t>
            </a:r>
            <a:r>
              <a:rPr lang="en-US" dirty="0" err="1" smtClean="0"/>
              <a:t>oData</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“ODBC for the Web”</a:t>
            </a:r>
            <a:br>
              <a:rPr lang="en-US" dirty="0" smtClean="0"/>
            </a:br>
            <a:endParaRPr lang="en-US" dirty="0" smtClean="0"/>
          </a:p>
          <a:p>
            <a:r>
              <a:rPr lang="en-US" dirty="0"/>
              <a:t>OASIS </a:t>
            </a:r>
            <a:r>
              <a:rPr lang="en-US" dirty="0" smtClean="0"/>
              <a:t>standard</a:t>
            </a:r>
            <a:br>
              <a:rPr lang="en-US" dirty="0" smtClean="0"/>
            </a:br>
            <a:endParaRPr lang="en-US" dirty="0" smtClean="0"/>
          </a:p>
          <a:p>
            <a:r>
              <a:rPr lang="en-US" dirty="0" smtClean="0"/>
              <a:t>The </a:t>
            </a:r>
            <a:r>
              <a:rPr lang="en-US" dirty="0"/>
              <a:t>simplest definition of OData would be that it is a standardized protocol built </a:t>
            </a:r>
            <a:r>
              <a:rPr lang="en-US" dirty="0" smtClean="0"/>
              <a:t>on </a:t>
            </a:r>
            <a:r>
              <a:rPr lang="en-US" dirty="0"/>
              <a:t>existing HTTP and REST protocols supporting CRUD (Create, Read, Update, Delete) operations for creating and consuming data APIs.</a:t>
            </a:r>
          </a:p>
          <a:p>
            <a:endParaRPr lang="en-US" dirty="0" smtClean="0"/>
          </a:p>
        </p:txBody>
      </p:sp>
      <p:sp>
        <p:nvSpPr>
          <p:cNvPr id="4" name="TextBox 3"/>
          <p:cNvSpPr txBox="1"/>
          <p:nvPr/>
        </p:nvSpPr>
        <p:spPr>
          <a:xfrm>
            <a:off x="7850593" y="5563888"/>
            <a:ext cx="2712781" cy="415594"/>
          </a:xfrm>
          <a:prstGeom prst="rect">
            <a:avLst/>
          </a:prstGeom>
          <a:noFill/>
        </p:spPr>
        <p:txBody>
          <a:bodyPr wrap="none" rtlCol="0">
            <a:spAutoFit/>
          </a:bodyPr>
          <a:lstStyle/>
          <a:p>
            <a:r>
              <a:rPr lang="en-US" dirty="0">
                <a:hlinkClick r:id="rId2"/>
              </a:rPr>
              <a:t>http://www.odata.org/</a:t>
            </a:r>
            <a:endParaRPr lang="en-US" dirty="0"/>
          </a:p>
        </p:txBody>
      </p:sp>
      <p:pic>
        <p:nvPicPr>
          <p:cNvPr id="6" name="Grafik 5" descr="odata.png"/>
          <p:cNvPicPr>
            <a:picLocks noChangeAspect="1"/>
          </p:cNvPicPr>
          <p:nvPr/>
        </p:nvPicPr>
        <p:blipFill>
          <a:blip r:embed="rId3" cstate="print"/>
          <a:stretch>
            <a:fillRect/>
          </a:stretch>
        </p:blipFill>
        <p:spPr>
          <a:xfrm>
            <a:off x="4572001" y="1506306"/>
            <a:ext cx="5280000" cy="1482857"/>
          </a:xfrm>
          <a:prstGeom prst="rect">
            <a:avLst/>
          </a:prstGeom>
        </p:spPr>
      </p:pic>
    </p:spTree>
    <p:extLst>
      <p:ext uri="{BB962C8B-B14F-4D97-AF65-F5344CB8AC3E}">
        <p14:creationId xmlns:p14="http://schemas.microsoft.com/office/powerpoint/2010/main" val="3401603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t>
            </a:r>
            <a:r>
              <a:rPr lang="en-US" dirty="0" smtClean="0"/>
              <a:t>Data Data Model</a:t>
            </a:r>
            <a:endParaRPr lang="en-US" dirty="0"/>
          </a:p>
        </p:txBody>
      </p:sp>
      <p:grpSp>
        <p:nvGrpSpPr>
          <p:cNvPr id="5" name="Group 4"/>
          <p:cNvGrpSpPr/>
          <p:nvPr/>
        </p:nvGrpSpPr>
        <p:grpSpPr>
          <a:xfrm>
            <a:off x="4027678" y="1719508"/>
            <a:ext cx="7631291" cy="3868045"/>
            <a:chOff x="757238" y="1495425"/>
            <a:chExt cx="7629525" cy="3867150"/>
          </a:xfrm>
        </p:grpSpPr>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238" y="1495425"/>
              <a:ext cx="7629525" cy="3867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914400" y="1495425"/>
              <a:ext cx="4038600" cy="40243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334557" y="1437539"/>
            <a:ext cx="3622787" cy="221599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data model created on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server consists of:</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Entity sets of Entity types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Properties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Associations between entity sets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Navigations</a:t>
            </a:r>
          </a:p>
        </p:txBody>
      </p:sp>
      <p:sp>
        <p:nvSpPr>
          <p:cNvPr id="3" name="TextBox 2"/>
          <p:cNvSpPr txBox="1"/>
          <p:nvPr/>
        </p:nvSpPr>
        <p:spPr>
          <a:xfrm>
            <a:off x="334557" y="3924849"/>
            <a:ext cx="3308598" cy="235449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service document is a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resource that a client can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request that identifies all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entity sets and associations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among them.</a:t>
            </a:r>
          </a:p>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details of the entity sets can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be retrieved in the metadata</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document.</a:t>
            </a:r>
          </a:p>
        </p:txBody>
      </p:sp>
    </p:spTree>
    <p:extLst>
      <p:ext uri="{BB962C8B-B14F-4D97-AF65-F5344CB8AC3E}">
        <p14:creationId xmlns:p14="http://schemas.microsoft.com/office/powerpoint/2010/main" val="1051878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The following slides provide some examples of OData requests.</a:t>
            </a:r>
          </a:p>
          <a:p>
            <a:r>
              <a:rPr lang="en-US" dirty="0" smtClean="0"/>
              <a:t>The examples are based on the sample services provided at odata.org.</a:t>
            </a:r>
          </a:p>
          <a:p>
            <a:pPr lvl="4"/>
            <a:r>
              <a:rPr lang="en-US" dirty="0">
                <a:hlinkClick r:id="rId2"/>
              </a:rPr>
              <a:t>http://www.odata.org/odata-services</a:t>
            </a:r>
            <a:r>
              <a:rPr lang="en-US" dirty="0" smtClean="0">
                <a:hlinkClick r:id="rId2"/>
              </a:rPr>
              <a:t>/</a:t>
            </a:r>
            <a:endParaRPr lang="en-US" dirty="0" smtClean="0"/>
          </a:p>
          <a:p>
            <a:pPr lvl="4"/>
            <a:endParaRPr lang="en-US" dirty="0"/>
          </a:p>
          <a:p>
            <a:pPr lvl="1"/>
            <a:r>
              <a:rPr lang="en-US" dirty="0" smtClean="0"/>
              <a:t>The odata.org documentation is excellent especially the URI conventions documentation</a:t>
            </a:r>
          </a:p>
          <a:p>
            <a:pPr lvl="4"/>
            <a:r>
              <a:rPr lang="en-US" dirty="0">
                <a:hlinkClick r:id="rId3"/>
              </a:rPr>
              <a:t>http://www.odata.org/documentation/odata-version-3-0/url-conventions</a:t>
            </a:r>
            <a:r>
              <a:rPr lang="en-US" dirty="0" smtClean="0">
                <a:hlinkClick r:id="rId3"/>
              </a:rPr>
              <a:t>/</a:t>
            </a:r>
            <a:r>
              <a:rPr lang="en-US" dirty="0" smtClean="0"/>
              <a:t> (for example)</a:t>
            </a:r>
          </a:p>
          <a:p>
            <a:pPr lvl="2"/>
            <a:endParaRPr lang="en-US" dirty="0"/>
          </a:p>
        </p:txBody>
      </p:sp>
    </p:spTree>
    <p:extLst>
      <p:ext uri="{BB962C8B-B14F-4D97-AF65-F5344CB8AC3E}">
        <p14:creationId xmlns:p14="http://schemas.microsoft.com/office/powerpoint/2010/main" val="498144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a:t>
            </a:r>
            <a:endParaRPr lang="en-US" dirty="0"/>
          </a:p>
        </p:txBody>
      </p:sp>
      <p:sp>
        <p:nvSpPr>
          <p:cNvPr id="3" name="Content Placeholder 2"/>
          <p:cNvSpPr>
            <a:spLocks noGrp="1"/>
          </p:cNvSpPr>
          <p:nvPr>
            <p:ph sz="quarter" idx="1"/>
          </p:nvPr>
        </p:nvSpPr>
        <p:spPr/>
        <p:txBody>
          <a:bodyPr/>
          <a:lstStyle/>
          <a:p>
            <a:r>
              <a:rPr lang="en-US" sz="1800" dirty="0" smtClean="0"/>
              <a:t>Service document (service root URI)</a:t>
            </a:r>
          </a:p>
          <a:p>
            <a:pPr lvl="3"/>
            <a:r>
              <a:rPr lang="en-US" sz="1600" u="sng" dirty="0" smtClean="0"/>
              <a:t>http</a:t>
            </a:r>
            <a:r>
              <a:rPr lang="en-US" sz="1600" u="sng" dirty="0"/>
              <a:t>://</a:t>
            </a:r>
            <a:r>
              <a:rPr lang="en-US" sz="1600" u="sng" dirty="0" smtClean="0"/>
              <a:t>services.odata.org/OData/OData.svc</a:t>
            </a:r>
          </a:p>
          <a:p>
            <a:r>
              <a:rPr lang="en-US" sz="1800" dirty="0" smtClean="0"/>
              <a:t>Metadata document</a:t>
            </a:r>
          </a:p>
          <a:p>
            <a:pPr lvl="3"/>
            <a:r>
              <a:rPr lang="en-US" sz="1600" u="sng" dirty="0" smtClean="0"/>
              <a:t>http</a:t>
            </a:r>
            <a:r>
              <a:rPr lang="en-US" sz="1600" u="sng" dirty="0"/>
              <a:t>://services.odata.org/OData/OData.svc/$</a:t>
            </a:r>
            <a:r>
              <a:rPr lang="en-US" sz="1600" u="sng" dirty="0" smtClean="0"/>
              <a:t>metadata</a:t>
            </a:r>
          </a:p>
          <a:p>
            <a:r>
              <a:rPr lang="en-US" sz="1800" dirty="0" smtClean="0">
                <a:solidFill>
                  <a:srgbClr val="FF0000"/>
                </a:solidFill>
              </a:rPr>
              <a:t>Entity set of Categories</a:t>
            </a:r>
          </a:p>
          <a:p>
            <a:pPr lvl="3"/>
            <a:r>
              <a:rPr lang="en-US" sz="1600" u="sng" dirty="0" smtClean="0">
                <a:solidFill>
                  <a:srgbClr val="FF0000"/>
                </a:solidFill>
              </a:rPr>
              <a:t>http</a:t>
            </a:r>
            <a:r>
              <a:rPr lang="en-US" sz="1600" u="sng" dirty="0">
                <a:solidFill>
                  <a:srgbClr val="FF0000"/>
                </a:solidFill>
              </a:rPr>
              <a:t>://services.odata.org/OData/OData.svc/Categories</a:t>
            </a:r>
            <a:endParaRPr lang="en-US" sz="1600" u="sng" dirty="0" smtClean="0">
              <a:solidFill>
                <a:srgbClr val="FF0000"/>
              </a:solidFill>
            </a:endParaRPr>
          </a:p>
          <a:p>
            <a:r>
              <a:rPr lang="en-US" sz="1800" dirty="0" smtClean="0"/>
              <a:t>Entity with key 0 of type Category</a:t>
            </a:r>
            <a:endParaRPr lang="en-US" sz="1800" dirty="0" smtClean="0">
              <a:hlinkClick r:id="rId2"/>
            </a:endParaRPr>
          </a:p>
          <a:p>
            <a:pPr lvl="3"/>
            <a:r>
              <a:rPr lang="en-US" sz="1600" u="sng" dirty="0" smtClean="0">
                <a:hlinkClick r:id="rId2"/>
              </a:rPr>
              <a:t>http</a:t>
            </a:r>
            <a:r>
              <a:rPr lang="en-US" sz="1600" u="sng" dirty="0">
                <a:hlinkClick r:id="rId2"/>
              </a:rPr>
              <a:t>://</a:t>
            </a:r>
            <a:r>
              <a:rPr lang="en-US" sz="1600" u="sng" dirty="0" smtClean="0">
                <a:hlinkClick r:id="rId2"/>
              </a:rPr>
              <a:t>services.odata.org/OData/OData.svc/Ca</a:t>
            </a:r>
            <a:r>
              <a:rPr lang="en-US" sz="1600" u="sng" dirty="0">
                <a:hlinkClick r:id="rId2"/>
              </a:rPr>
              <a:t>tegories(0)</a:t>
            </a:r>
            <a:endParaRPr lang="en-US" sz="1600" u="sng" dirty="0" smtClean="0">
              <a:hlinkClick r:id="rId2"/>
            </a:endParaRPr>
          </a:p>
          <a:p>
            <a:r>
              <a:rPr lang="en-US" sz="1800" dirty="0" smtClean="0"/>
              <a:t>All Products associated with Category with key 0 (Navigate one-to-many relationship)</a:t>
            </a:r>
            <a:endParaRPr lang="en-US" sz="1800" dirty="0" smtClean="0">
              <a:hlinkClick r:id="rId2"/>
            </a:endParaRPr>
          </a:p>
          <a:p>
            <a:pPr lvl="3"/>
            <a:r>
              <a:rPr lang="en-US" sz="1600" u="sng" dirty="0" smtClean="0">
                <a:hlinkClick r:id="rId2"/>
              </a:rPr>
              <a:t>http</a:t>
            </a:r>
            <a:r>
              <a:rPr lang="en-US" sz="1600" u="sng" dirty="0">
                <a:hlinkClick r:id="rId2"/>
              </a:rPr>
              <a:t>://services.odata.org/OData/OData.svc/Categories(0)/</a:t>
            </a:r>
            <a:r>
              <a:rPr lang="en-US" sz="1600" u="sng" dirty="0" smtClean="0">
                <a:hlinkClick r:id="rId2"/>
              </a:rPr>
              <a:t>Products</a:t>
            </a:r>
            <a:endParaRPr lang="en-US" sz="1600" dirty="0"/>
          </a:p>
        </p:txBody>
      </p:sp>
    </p:spTree>
    <p:extLst>
      <p:ext uri="{BB962C8B-B14F-4D97-AF65-F5344CB8AC3E}">
        <p14:creationId xmlns:p14="http://schemas.microsoft.com/office/powerpoint/2010/main" val="922722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OData Services</a:t>
            </a:r>
            <a:endParaRPr lang="en-US" dirty="0"/>
          </a:p>
        </p:txBody>
      </p:sp>
      <p:sp>
        <p:nvSpPr>
          <p:cNvPr id="5" name="TextBox 4"/>
          <p:cNvSpPr txBox="1"/>
          <p:nvPr/>
        </p:nvSpPr>
        <p:spPr>
          <a:xfrm>
            <a:off x="3600794" y="2782431"/>
            <a:ext cx="7406530" cy="935808"/>
          </a:xfrm>
          <a:prstGeom prst="rect">
            <a:avLst/>
          </a:prstGeom>
          <a:solidFill>
            <a:schemeClr val="bg1"/>
          </a:solidFill>
          <a:effectLst>
            <a:outerShdw blurRad="63500" sx="102000" sy="102000" algn="ctr" rotWithShape="0">
              <a:prstClr val="black">
                <a:alpha val="40000"/>
              </a:prstClr>
            </a:outerShdw>
          </a:effectLst>
        </p:spPr>
        <p:txBody>
          <a:bodyPr wrap="square" lIns="108878" tIns="54439" rIns="108878" bIns="54439" rtlCol="0">
            <a:spAutoFit/>
          </a:bodyPr>
          <a:lstStyle/>
          <a:p>
            <a:pPr>
              <a:spcAft>
                <a:spcPts val="714"/>
              </a:spcAft>
              <a:buFont typeface="Arial" pitchFamily="34" charset="0"/>
              <a:buChar char="•"/>
            </a:pPr>
            <a:r>
              <a:rPr lang="en-US" sz="1400" dirty="0" smtClean="0">
                <a:solidFill>
                  <a:schemeClr val="bg2">
                    <a:lumMod val="50000"/>
                  </a:schemeClr>
                </a:solidFill>
              </a:rPr>
              <a:t> </a:t>
            </a:r>
            <a:r>
              <a:rPr lang="en-US" sz="1400" dirty="0" err="1" smtClean="0">
                <a:solidFill>
                  <a:schemeClr val="bg2">
                    <a:lumMod val="50000"/>
                  </a:schemeClr>
                </a:solidFill>
              </a:rPr>
              <a:t>RESTful</a:t>
            </a:r>
            <a:r>
              <a:rPr lang="en-US" sz="1400" dirty="0" smtClean="0">
                <a:solidFill>
                  <a:schemeClr val="bg2">
                    <a:lumMod val="50000"/>
                  </a:schemeClr>
                </a:solidFill>
              </a:rPr>
              <a:t> Services</a:t>
            </a:r>
          </a:p>
          <a:p>
            <a:pPr>
              <a:spcAft>
                <a:spcPts val="714"/>
              </a:spcAft>
              <a:buFont typeface="Arial" pitchFamily="34" charset="0"/>
              <a:buChar char="•"/>
            </a:pPr>
            <a:r>
              <a:rPr lang="en-US" sz="1400" dirty="0" smtClean="0">
                <a:solidFill>
                  <a:schemeClr val="bg2">
                    <a:lumMod val="50000"/>
                  </a:schemeClr>
                </a:solidFill>
              </a:rPr>
              <a:t> OData</a:t>
            </a:r>
          </a:p>
          <a:p>
            <a:pPr>
              <a:spcAft>
                <a:spcPts val="714"/>
              </a:spcAft>
              <a:buFont typeface="Arial" pitchFamily="34" charset="0"/>
              <a:buChar char="•"/>
            </a:pPr>
            <a:r>
              <a:rPr lang="en-US" sz="1400" dirty="0" smtClean="0">
                <a:solidFill>
                  <a:schemeClr val="bg2">
                    <a:lumMod val="50000"/>
                  </a:schemeClr>
                </a:solidFill>
              </a:rPr>
              <a:t> OData Services on HANA</a:t>
            </a:r>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613" t="22496" r="27539" b="65203"/>
          <a:stretch/>
        </p:blipFill>
        <p:spPr bwMode="auto">
          <a:xfrm>
            <a:off x="1090474" y="2782431"/>
            <a:ext cx="2332061" cy="1294726"/>
          </a:xfrm>
          <a:prstGeom prst="roundRect">
            <a:avLst>
              <a:gd name="adj" fmla="val 8594"/>
            </a:avLst>
          </a:prstGeom>
          <a:solidFill>
            <a:schemeClr val="accent1"/>
          </a:solidFill>
          <a:ln w="28575">
            <a:solidFill>
              <a:schemeClr val="accent1"/>
            </a:solidFill>
          </a:ln>
          <a:effectLst>
            <a:reflection blurRad="12700" stA="38000" endPos="28000" dist="5000" dir="5400000" sy="-100000" algn="bl" rotWithShape="0"/>
          </a:effectLst>
          <a:extLst/>
        </p:spPr>
      </p:pic>
    </p:spTree>
    <p:extLst>
      <p:ext uri="{BB962C8B-B14F-4D97-AF65-F5344CB8AC3E}">
        <p14:creationId xmlns:p14="http://schemas.microsoft.com/office/powerpoint/2010/main" val="380980277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Parameters Added to Basic URIs</a:t>
            </a:r>
            <a:endParaRPr lang="en-US" dirty="0"/>
          </a:p>
        </p:txBody>
      </p:sp>
      <p:sp>
        <p:nvSpPr>
          <p:cNvPr id="3" name="Content Placeholder 2"/>
          <p:cNvSpPr>
            <a:spLocks noGrp="1"/>
          </p:cNvSpPr>
          <p:nvPr>
            <p:ph sz="quarter" idx="1"/>
          </p:nvPr>
        </p:nvSpPr>
        <p:spPr/>
        <p:txBody>
          <a:bodyPr>
            <a:normAutofit/>
          </a:bodyPr>
          <a:lstStyle/>
          <a:p>
            <a:r>
              <a:rPr lang="en-US" dirty="0" smtClean="0"/>
              <a:t>$format</a:t>
            </a:r>
          </a:p>
          <a:p>
            <a:pPr lvl="3"/>
            <a:r>
              <a:rPr lang="en-US" dirty="0">
                <a:hlinkClick r:id="rId2"/>
              </a:rPr>
              <a:t>http://services.odata.org/OData/OData.svc/Categories?$format=json</a:t>
            </a:r>
            <a:endParaRPr lang="en-US" dirty="0" smtClean="0"/>
          </a:p>
          <a:p>
            <a:r>
              <a:rPr lang="en-US" dirty="0" smtClean="0"/>
              <a:t>$filter</a:t>
            </a:r>
          </a:p>
          <a:p>
            <a:pPr lvl="3"/>
            <a:r>
              <a:rPr lang="en-US" dirty="0">
                <a:hlinkClick r:id="rId3"/>
              </a:rPr>
              <a:t>http://services.odata.org/OData/OData.svc/Categories?$</a:t>
            </a:r>
            <a:r>
              <a:rPr lang="en-US" dirty="0" smtClean="0">
                <a:hlinkClick r:id="rId3"/>
              </a:rPr>
              <a:t>filter=Name </a:t>
            </a:r>
            <a:r>
              <a:rPr lang="en-US" dirty="0" err="1" smtClean="0">
                <a:hlinkClick r:id="rId3"/>
              </a:rPr>
              <a:t>eq</a:t>
            </a:r>
            <a:r>
              <a:rPr lang="en-US" dirty="0" smtClean="0">
                <a:hlinkClick r:id="rId3"/>
              </a:rPr>
              <a:t> 'Food</a:t>
            </a:r>
            <a:r>
              <a:rPr lang="en-US" dirty="0">
                <a:hlinkClick r:id="rId3"/>
              </a:rPr>
              <a:t>'</a:t>
            </a:r>
            <a:endParaRPr lang="en-US" dirty="0" smtClean="0"/>
          </a:p>
          <a:p>
            <a:r>
              <a:rPr lang="en-US" dirty="0" smtClean="0"/>
              <a:t>$</a:t>
            </a:r>
            <a:r>
              <a:rPr lang="en-US" dirty="0" err="1" smtClean="0"/>
              <a:t>orderby</a:t>
            </a:r>
            <a:endParaRPr lang="en-US" dirty="0" smtClean="0"/>
          </a:p>
          <a:p>
            <a:pPr lvl="3"/>
            <a:r>
              <a:rPr lang="en-US" dirty="0">
                <a:hlinkClick r:id="rId4"/>
              </a:rPr>
              <a:t>http://services.odata.org/OData/OData.svc/Categories?$orderby=Name</a:t>
            </a:r>
            <a:endParaRPr lang="en-US" dirty="0"/>
          </a:p>
          <a:p>
            <a:r>
              <a:rPr lang="en-US" dirty="0" smtClean="0"/>
              <a:t>$select</a:t>
            </a:r>
          </a:p>
          <a:p>
            <a:pPr lvl="3"/>
            <a:r>
              <a:rPr lang="en-US" dirty="0">
                <a:hlinkClick r:id="rId5"/>
              </a:rPr>
              <a:t>http://services.odata.org/OData/OData.svc/Products?$select=ID,Price</a:t>
            </a:r>
            <a:endParaRPr lang="en-US" dirty="0" smtClean="0"/>
          </a:p>
          <a:p>
            <a:r>
              <a:rPr lang="en-US" dirty="0" smtClean="0"/>
              <a:t>$skip and $top</a:t>
            </a:r>
          </a:p>
          <a:p>
            <a:pPr lvl="3"/>
            <a:r>
              <a:rPr lang="en-US" dirty="0">
                <a:hlinkClick r:id="rId6"/>
              </a:rPr>
              <a:t>http://services.odata.org/OData/OData.svc/Products?$skip=0&amp;$top=4</a:t>
            </a:r>
            <a:endParaRPr lang="en-US" dirty="0"/>
          </a:p>
        </p:txBody>
      </p:sp>
    </p:spTree>
    <p:extLst>
      <p:ext uri="{BB962C8B-B14F-4D97-AF65-F5344CB8AC3E}">
        <p14:creationId xmlns:p14="http://schemas.microsoft.com/office/powerpoint/2010/main" val="2445030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OData Services</a:t>
            </a:r>
            <a:endParaRPr lang="en-US" dirty="0"/>
          </a:p>
        </p:txBody>
      </p:sp>
      <p:sp>
        <p:nvSpPr>
          <p:cNvPr id="5" name="TextBox 4"/>
          <p:cNvSpPr txBox="1"/>
          <p:nvPr/>
        </p:nvSpPr>
        <p:spPr>
          <a:xfrm>
            <a:off x="3600794" y="2782431"/>
            <a:ext cx="7406530" cy="935808"/>
          </a:xfrm>
          <a:prstGeom prst="rect">
            <a:avLst/>
          </a:prstGeom>
          <a:solidFill>
            <a:schemeClr val="bg1"/>
          </a:solidFill>
          <a:effectLst>
            <a:outerShdw blurRad="63500" sx="102000" sy="102000" algn="ctr" rotWithShape="0">
              <a:prstClr val="black">
                <a:alpha val="40000"/>
              </a:prstClr>
            </a:outerShdw>
          </a:effectLst>
        </p:spPr>
        <p:txBody>
          <a:bodyPr wrap="square" lIns="108878" tIns="54439" rIns="108878" bIns="54439" rtlCol="0">
            <a:spAutoFit/>
          </a:bodyPr>
          <a:lstStyle/>
          <a:p>
            <a:pPr>
              <a:spcAft>
                <a:spcPts val="714"/>
              </a:spcAft>
              <a:buFont typeface="Arial" pitchFamily="34" charset="0"/>
              <a:buChar char="•"/>
            </a:pPr>
            <a:r>
              <a:rPr lang="en-US" sz="1400" dirty="0" smtClean="0">
                <a:solidFill>
                  <a:schemeClr val="bg2">
                    <a:lumMod val="50000"/>
                  </a:schemeClr>
                </a:solidFill>
              </a:rPr>
              <a:t> </a:t>
            </a:r>
            <a:r>
              <a:rPr lang="en-US" sz="1400" dirty="0" err="1" smtClean="0">
                <a:solidFill>
                  <a:schemeClr val="bg2">
                    <a:lumMod val="50000"/>
                  </a:schemeClr>
                </a:solidFill>
              </a:rPr>
              <a:t>RESTful</a:t>
            </a:r>
            <a:r>
              <a:rPr lang="en-US" sz="1400" dirty="0" smtClean="0">
                <a:solidFill>
                  <a:schemeClr val="bg2">
                    <a:lumMod val="50000"/>
                  </a:schemeClr>
                </a:solidFill>
              </a:rPr>
              <a:t> Services</a:t>
            </a:r>
          </a:p>
          <a:p>
            <a:pPr>
              <a:spcAft>
                <a:spcPts val="714"/>
              </a:spcAft>
              <a:buFont typeface="Arial" pitchFamily="34" charset="0"/>
              <a:buChar char="•"/>
            </a:pPr>
            <a:r>
              <a:rPr lang="en-US" sz="1400" dirty="0" smtClean="0">
                <a:solidFill>
                  <a:schemeClr val="bg2">
                    <a:lumMod val="50000"/>
                  </a:schemeClr>
                </a:solidFill>
              </a:rPr>
              <a:t> OData</a:t>
            </a:r>
          </a:p>
          <a:p>
            <a:pPr>
              <a:spcAft>
                <a:spcPts val="714"/>
              </a:spcAft>
              <a:buFont typeface="Arial" pitchFamily="34" charset="0"/>
              <a:buChar char="•"/>
            </a:pPr>
            <a:r>
              <a:rPr lang="en-US" sz="1400" dirty="0" smtClean="0">
                <a:solidFill>
                  <a:schemeClr val="bg2">
                    <a:lumMod val="50000"/>
                  </a:schemeClr>
                </a:solidFill>
              </a:rPr>
              <a:t> </a:t>
            </a:r>
            <a:r>
              <a:rPr lang="en-US" sz="1400" b="1" dirty="0" smtClean="0">
                <a:solidFill>
                  <a:schemeClr val="accent1"/>
                </a:solidFill>
              </a:rPr>
              <a:t>OData Services on HANA</a:t>
            </a:r>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613" t="22496" r="27539" b="65203"/>
          <a:stretch/>
        </p:blipFill>
        <p:spPr bwMode="auto">
          <a:xfrm>
            <a:off x="1090474" y="2782431"/>
            <a:ext cx="2332061" cy="1294726"/>
          </a:xfrm>
          <a:prstGeom prst="roundRect">
            <a:avLst>
              <a:gd name="adj" fmla="val 8594"/>
            </a:avLst>
          </a:prstGeom>
          <a:solidFill>
            <a:schemeClr val="accent1"/>
          </a:solidFill>
          <a:ln w="28575">
            <a:solidFill>
              <a:schemeClr val="accent1"/>
            </a:solidFill>
          </a:ln>
          <a:effectLst>
            <a:reflection blurRad="12700" stA="38000" endPos="28000" dist="5000" dir="5400000" sy="-100000" algn="bl" rotWithShape="0"/>
          </a:effectLst>
          <a:extLst/>
        </p:spPr>
      </p:pic>
    </p:spTree>
    <p:extLst>
      <p:ext uri="{BB962C8B-B14F-4D97-AF65-F5344CB8AC3E}">
        <p14:creationId xmlns:p14="http://schemas.microsoft.com/office/powerpoint/2010/main" val="213228801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OData Services</a:t>
            </a:r>
            <a:endParaRPr lang="en-US" dirty="0"/>
          </a:p>
        </p:txBody>
      </p:sp>
      <p:sp>
        <p:nvSpPr>
          <p:cNvPr id="3" name="Content Placeholder 2"/>
          <p:cNvSpPr>
            <a:spLocks noGrp="1"/>
          </p:cNvSpPr>
          <p:nvPr>
            <p:ph sz="quarter" idx="1"/>
          </p:nvPr>
        </p:nvSpPr>
        <p:spPr/>
        <p:txBody>
          <a:bodyPr/>
          <a:lstStyle/>
          <a:p>
            <a:r>
              <a:rPr lang="en-US" dirty="0" smtClean="0"/>
              <a:t>SAP has made a big commitment to OData making it one of the principle methods for accessing data on SAP systems:</a:t>
            </a:r>
          </a:p>
          <a:p>
            <a:endParaRPr lang="en-US" dirty="0" smtClean="0"/>
          </a:p>
          <a:p>
            <a:pPr lvl="1"/>
            <a:r>
              <a:rPr lang="en-US" dirty="0" smtClean="0"/>
              <a:t>Data on Business Suite systems can be accessed using OData through SAP </a:t>
            </a:r>
            <a:r>
              <a:rPr lang="en-US" dirty="0" err="1" smtClean="0"/>
              <a:t>NetWeaver</a:t>
            </a:r>
            <a:r>
              <a:rPr lang="en-US" dirty="0" smtClean="0"/>
              <a:t> Gateway.</a:t>
            </a:r>
          </a:p>
          <a:p>
            <a:pPr lvl="4"/>
            <a:r>
              <a:rPr lang="en-US" dirty="0" smtClean="0"/>
              <a:t>You can learn about OData services on </a:t>
            </a:r>
            <a:r>
              <a:rPr lang="en-US" dirty="0" err="1" smtClean="0"/>
              <a:t>NetWeaver</a:t>
            </a:r>
            <a:r>
              <a:rPr lang="en-US" dirty="0" smtClean="0"/>
              <a:t> Gateway by registering for a free developer account.</a:t>
            </a:r>
          </a:p>
          <a:p>
            <a:pPr lvl="4"/>
            <a:r>
              <a:rPr lang="en-US" dirty="0" smtClean="0"/>
              <a:t>Information at </a:t>
            </a:r>
            <a:r>
              <a:rPr lang="en-US" dirty="0">
                <a:hlinkClick r:id="rId2"/>
              </a:rPr>
              <a:t>http://</a:t>
            </a:r>
            <a:r>
              <a:rPr lang="en-US" dirty="0" smtClean="0">
                <a:hlinkClick r:id="rId2"/>
              </a:rPr>
              <a:t>scn.sap.com/docs/DOC-31221</a:t>
            </a:r>
            <a:endParaRPr lang="en-US" dirty="0" smtClean="0"/>
          </a:p>
          <a:p>
            <a:pPr lvl="1"/>
            <a:endParaRPr lang="en-US" dirty="0"/>
          </a:p>
          <a:p>
            <a:pPr lvl="1"/>
            <a:r>
              <a:rPr lang="en-US" dirty="0" smtClean="0"/>
              <a:t>OData services are native to SAP HANA systems and SAPUI5 is designed to consume OData services seamlessly.</a:t>
            </a:r>
          </a:p>
          <a:p>
            <a:pPr lvl="4"/>
            <a:endParaRPr lang="en-US" dirty="0"/>
          </a:p>
        </p:txBody>
      </p:sp>
    </p:spTree>
    <p:extLst>
      <p:ext uri="{BB962C8B-B14F-4D97-AF65-F5344CB8AC3E}">
        <p14:creationId xmlns:p14="http://schemas.microsoft.com/office/powerpoint/2010/main" val="1895144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on SAP HANA</a:t>
            </a:r>
            <a:endParaRPr lang="en-US" dirty="0"/>
          </a:p>
        </p:txBody>
      </p:sp>
      <p:sp>
        <p:nvSpPr>
          <p:cNvPr id="3" name="Content Placeholder 2"/>
          <p:cNvSpPr>
            <a:spLocks noGrp="1"/>
          </p:cNvSpPr>
          <p:nvPr>
            <p:ph idx="1"/>
          </p:nvPr>
        </p:nvSpPr>
        <p:spPr/>
        <p:txBody>
          <a:bodyPr/>
          <a:lstStyle/>
          <a:p>
            <a:r>
              <a:rPr lang="en-US" dirty="0" smtClean="0"/>
              <a:t>OData services are defined in OData service definition files with an .</a:t>
            </a:r>
            <a:r>
              <a:rPr lang="en-US" dirty="0" err="1" smtClean="0"/>
              <a:t>xsodata</a:t>
            </a:r>
            <a:r>
              <a:rPr lang="en-US" dirty="0" smtClean="0"/>
              <a:t> extension in SAP HANA.  Multiple services can be defined in a single document.</a:t>
            </a:r>
          </a:p>
          <a:p>
            <a:r>
              <a:rPr lang="en-US" dirty="0" smtClean="0"/>
              <a:t>The language used to define service definitions is called OData Service Definition Language (OSDL).</a:t>
            </a:r>
            <a:endParaRPr lang="en-US" dirty="0"/>
          </a:p>
          <a:p>
            <a:endParaRPr lang="en-US" dirty="0" smtClean="0"/>
          </a:p>
          <a:p>
            <a:r>
              <a:rPr lang="en-US" dirty="0" smtClean="0"/>
              <a:t>The examples on the following slides provide only examples. For </a:t>
            </a:r>
            <a:r>
              <a:rPr lang="en-US" dirty="0"/>
              <a:t>more information see </a:t>
            </a:r>
            <a:r>
              <a:rPr lang="en-US" dirty="0">
                <a:hlinkClick r:id="rId2"/>
              </a:rPr>
              <a:t>http://help.sap.com/hana/SAP_HANA_Developer_Guide_en.pdf</a:t>
            </a:r>
            <a:endParaRPr lang="en-US" dirty="0"/>
          </a:p>
        </p:txBody>
      </p:sp>
    </p:spTree>
    <p:extLst>
      <p:ext uri="{BB962C8B-B14F-4D97-AF65-F5344CB8AC3E}">
        <p14:creationId xmlns:p14="http://schemas.microsoft.com/office/powerpoint/2010/main" val="778057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OData Services on HANA</a:t>
            </a:r>
            <a:endParaRPr lang="en-US" dirty="0"/>
          </a:p>
        </p:txBody>
      </p:sp>
      <p:sp>
        <p:nvSpPr>
          <p:cNvPr id="5" name="TextBox 4"/>
          <p:cNvSpPr txBox="1"/>
          <p:nvPr/>
        </p:nvSpPr>
        <p:spPr>
          <a:xfrm>
            <a:off x="1848255" y="2918298"/>
            <a:ext cx="6617196" cy="830997"/>
          </a:xfrm>
          <a:prstGeom prst="rect">
            <a:avLst/>
          </a:prstGeom>
          <a:noFill/>
        </p:spPr>
        <p:txBody>
          <a:bodyPr wrap="none" lIns="0" tIns="0" rIns="0" bIns="0" rtlCol="0">
            <a:spAutoFit/>
          </a:bodyPr>
          <a:lstStyle/>
          <a:p>
            <a:r>
              <a:rPr lang="en-US" sz="1800" dirty="0">
                <a:latin typeface="Courier New" panose="02070309020205020404" pitchFamily="49" charset="0"/>
                <a:cs typeface="Courier New" panose="02070309020205020404" pitchFamily="49" charset="0"/>
              </a:rPr>
              <a:t>service  {</a:t>
            </a:r>
          </a:p>
          <a:p>
            <a:r>
              <a:rPr lang="en-US" sz="1800" dirty="0">
                <a:latin typeface="Courier New" panose="02070309020205020404" pitchFamily="49" charset="0"/>
                <a:cs typeface="Courier New" panose="02070309020205020404" pitchFamily="49" charset="0"/>
              </a:rPr>
              <a:t>  "GBI_DEMO1"."GBI_DEMO1_PRODUCT" as "Products";</a:t>
            </a:r>
          </a:p>
          <a:p>
            <a:r>
              <a:rPr lang="en-US" sz="1800" dirty="0">
                <a:latin typeface="Courier New" panose="02070309020205020404" pitchFamily="49" charset="0"/>
                <a:cs typeface="Courier New" panose="02070309020205020404" pitchFamily="49" charset="0"/>
              </a:rPr>
              <a:t>}</a:t>
            </a:r>
            <a:endParaRPr lang="en-US" sz="1800" kern="0" dirty="0" smtClean="0">
              <a:latin typeface="Courier New" panose="02070309020205020404" pitchFamily="49" charset="0"/>
              <a:ea typeface="Arial Unicode MS" pitchFamily="34" charset="-128"/>
              <a:cs typeface="Courier New" panose="02070309020205020404" pitchFamily="49" charset="0"/>
            </a:endParaRPr>
          </a:p>
        </p:txBody>
      </p:sp>
      <p:sp>
        <p:nvSpPr>
          <p:cNvPr id="6" name="TextBox 5"/>
          <p:cNvSpPr txBox="1"/>
          <p:nvPr/>
        </p:nvSpPr>
        <p:spPr>
          <a:xfrm>
            <a:off x="323850" y="1341334"/>
            <a:ext cx="10977364"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Defining a service on SAP HANA requires only one line of code.  This creates a services that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exposes the GBI_DEMO1_PRODUCT table which is part of the GBI_DEMO1 database schema and names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the entity set Products.</a:t>
            </a:r>
          </a:p>
        </p:txBody>
      </p:sp>
      <p:sp>
        <p:nvSpPr>
          <p:cNvPr id="7" name="TextBox 6"/>
          <p:cNvSpPr txBox="1"/>
          <p:nvPr/>
        </p:nvSpPr>
        <p:spPr>
          <a:xfrm>
            <a:off x="1001869" y="4218263"/>
            <a:ext cx="84638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Schema</a:t>
            </a:r>
          </a:p>
        </p:txBody>
      </p:sp>
      <p:cxnSp>
        <p:nvCxnSpPr>
          <p:cNvPr id="9" name="Straight Arrow Connector 8"/>
          <p:cNvCxnSpPr/>
          <p:nvPr/>
        </p:nvCxnSpPr>
        <p:spPr>
          <a:xfrm flipV="1">
            <a:off x="1848255" y="3638145"/>
            <a:ext cx="777564" cy="55644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90055" y="2196002"/>
            <a:ext cx="57708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Table</a:t>
            </a:r>
          </a:p>
        </p:txBody>
      </p:sp>
      <p:cxnSp>
        <p:nvCxnSpPr>
          <p:cNvPr id="12" name="Straight Arrow Connector 11"/>
          <p:cNvCxnSpPr>
            <a:stCxn id="10" idx="2"/>
          </p:cNvCxnSpPr>
          <p:nvPr/>
        </p:nvCxnSpPr>
        <p:spPr>
          <a:xfrm>
            <a:off x="4278596" y="2473001"/>
            <a:ext cx="81030" cy="61066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89967" y="2336857"/>
            <a:ext cx="159017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Entity set name</a:t>
            </a:r>
          </a:p>
        </p:txBody>
      </p:sp>
      <p:cxnSp>
        <p:nvCxnSpPr>
          <p:cNvPr id="15" name="Straight Arrow Connector 14"/>
          <p:cNvCxnSpPr/>
          <p:nvPr/>
        </p:nvCxnSpPr>
        <p:spPr>
          <a:xfrm flipH="1">
            <a:off x="7217923" y="2738815"/>
            <a:ext cx="367134" cy="3875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srcRect l="319" t="883"/>
          <a:stretch>
            <a:fillRect/>
          </a:stretch>
        </p:blipFill>
        <p:spPr>
          <a:xfrm>
            <a:off x="5157788" y="4071938"/>
            <a:ext cx="6040627" cy="2042426"/>
          </a:xfrm>
          <a:prstGeom prst="rect">
            <a:avLst/>
          </a:prstGeom>
          <a:ln>
            <a:noFill/>
          </a:ln>
          <a:effectLst>
            <a:outerShdw blurRad="292100" dist="139700" dir="2700000" algn="tl" rotWithShape="0">
              <a:srgbClr val="333333">
                <a:alpha val="65000"/>
              </a:srgbClr>
            </a:outerShdw>
          </a:effectLst>
        </p:spPr>
      </p:pic>
      <p:sp>
        <p:nvSpPr>
          <p:cNvPr id="26" name="TextBox 25"/>
          <p:cNvSpPr txBox="1"/>
          <p:nvPr/>
        </p:nvSpPr>
        <p:spPr>
          <a:xfrm>
            <a:off x="1638261" y="5656727"/>
            <a:ext cx="32060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resulting service document</a:t>
            </a:r>
          </a:p>
        </p:txBody>
      </p:sp>
    </p:spTree>
    <p:extLst>
      <p:ext uri="{BB962C8B-B14F-4D97-AF65-F5344CB8AC3E}">
        <p14:creationId xmlns:p14="http://schemas.microsoft.com/office/powerpoint/2010/main" val="2342816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Service Based on Analytic View</a:t>
            </a:r>
            <a:endParaRPr lang="en-US" dirty="0"/>
          </a:p>
        </p:txBody>
      </p:sp>
      <p:sp>
        <p:nvSpPr>
          <p:cNvPr id="3" name="TextBox 2"/>
          <p:cNvSpPr txBox="1"/>
          <p:nvPr/>
        </p:nvSpPr>
        <p:spPr>
          <a:xfrm>
            <a:off x="749029" y="2276273"/>
            <a:ext cx="6755054" cy="1800493"/>
          </a:xfrm>
          <a:prstGeom prst="rect">
            <a:avLst/>
          </a:prstGeom>
          <a:noFill/>
        </p:spPr>
        <p:txBody>
          <a:bodyPr wrap="square" lIns="0" tIns="0" rIns="0" bIns="0" rtlCol="0">
            <a:spAutoFit/>
          </a:bodyPr>
          <a:lstStyle/>
          <a:p>
            <a:r>
              <a:rPr lang="de-DE" sz="1800" dirty="0">
                <a:latin typeface="Courier New" panose="02070309020205020404" pitchFamily="49" charset="0"/>
                <a:cs typeface="Courier New" panose="02070309020205020404" pitchFamily="49" charset="0"/>
              </a:rPr>
              <a:t>service  {</a:t>
            </a:r>
            <a:endParaRPr lang="en-US" sz="1800" dirty="0">
              <a:latin typeface="Courier New" panose="02070309020205020404" pitchFamily="49" charset="0"/>
              <a:cs typeface="Courier New" panose="02070309020205020404" pitchFamily="49" charset="0"/>
            </a:endParaRPr>
          </a:p>
          <a:p>
            <a:r>
              <a:rPr lang="de-DE" sz="1800" dirty="0">
                <a:latin typeface="Courier New" panose="02070309020205020404" pitchFamily="49" charset="0"/>
                <a:cs typeface="Courier New" panose="02070309020205020404" pitchFamily="49" charset="0"/>
              </a:rPr>
              <a:t>  "</a:t>
            </a:r>
            <a:r>
              <a:rPr lang="de-DE" sz="1800" u="sng" dirty="0">
                <a:latin typeface="Courier New" panose="02070309020205020404" pitchFamily="49" charset="0"/>
                <a:cs typeface="Courier New" panose="02070309020205020404" pitchFamily="49" charset="0"/>
              </a:rPr>
              <a:t>gbi</a:t>
            </a:r>
            <a:r>
              <a:rPr lang="de-DE" sz="1800" dirty="0">
                <a:latin typeface="Courier New" panose="02070309020205020404" pitchFamily="49" charset="0"/>
                <a:cs typeface="Courier New" panose="02070309020205020404" pitchFamily="49" charset="0"/>
              </a:rPr>
              <a:t>-demo1-pack::GBI_DEMO1_SALES_AV" as "Sales"</a:t>
            </a:r>
            <a:endParaRPr lang="en-US" sz="1800" dirty="0">
              <a:latin typeface="Courier New" panose="02070309020205020404" pitchFamily="49" charset="0"/>
              <a:cs typeface="Courier New" panose="02070309020205020404" pitchFamily="49" charset="0"/>
            </a:endParaRPr>
          </a:p>
          <a:p>
            <a:r>
              <a:rPr lang="de-DE" sz="1800" dirty="0">
                <a:latin typeface="Courier New" panose="02070309020205020404" pitchFamily="49" charset="0"/>
                <a:cs typeface="Courier New" panose="02070309020205020404" pitchFamily="49" charset="0"/>
              </a:rPr>
              <a:t>  key ("ORDER_NUMBER","ORDERN_ITEM")</a:t>
            </a:r>
            <a:r>
              <a:rPr lang="en-US" sz="1800" dirty="0">
                <a:latin typeface="Courier New" panose="02070309020205020404" pitchFamily="49" charset="0"/>
                <a:cs typeface="Courier New" panose="02070309020205020404" pitchFamily="49" charset="0"/>
              </a:rPr>
              <a:t> </a:t>
            </a:r>
          </a:p>
          <a:p>
            <a:r>
              <a:rPr lang="de-DE" sz="1800" dirty="0">
                <a:latin typeface="Courier New" panose="02070309020205020404" pitchFamily="49" charset="0"/>
                <a:cs typeface="Courier New" panose="02070309020205020404" pitchFamily="49" charset="0"/>
              </a:rPr>
              <a:t>  aggregates always;</a:t>
            </a:r>
            <a:endParaRPr lang="en-US" sz="1800" dirty="0">
              <a:latin typeface="Courier New" panose="02070309020205020404" pitchFamily="49" charset="0"/>
              <a:cs typeface="Courier New" panose="02070309020205020404" pitchFamily="49" charset="0"/>
            </a:endParaRPr>
          </a:p>
          <a:p>
            <a:r>
              <a:rPr lang="de-DE"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p>
          <a:p>
            <a:pPr fontAlgn="base">
              <a:spcBef>
                <a:spcPct val="500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4" name="TextBox 3"/>
          <p:cNvSpPr txBox="1"/>
          <p:nvPr/>
        </p:nvSpPr>
        <p:spPr>
          <a:xfrm>
            <a:off x="466928" y="1478813"/>
            <a:ext cx="9856866" cy="49244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The format for defining services based on views is similar to that based on tables except that, because views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don’t have primary keys, the service definition must specify the key fields using the keyword </a:t>
            </a:r>
            <a:r>
              <a:rPr lang="en-US" sz="1600" i="1" kern="0" dirty="0" smtClean="0">
                <a:ea typeface="Arial Unicode MS" pitchFamily="34" charset="-128"/>
                <a:cs typeface="Arial Unicode MS" pitchFamily="34" charset="-128"/>
              </a:rPr>
              <a:t>key</a:t>
            </a:r>
            <a:r>
              <a:rPr lang="en-US" sz="1600" kern="0" dirty="0" smtClean="0">
                <a:ea typeface="Arial Unicode MS" pitchFamily="34" charset="-128"/>
                <a:cs typeface="Arial Unicode MS" pitchFamily="34" charset="-128"/>
              </a:rPr>
              <a:t>.</a:t>
            </a:r>
          </a:p>
        </p:txBody>
      </p:sp>
      <p:sp>
        <p:nvSpPr>
          <p:cNvPr id="5" name="TextBox 4"/>
          <p:cNvSpPr txBox="1"/>
          <p:nvPr/>
        </p:nvSpPr>
        <p:spPr>
          <a:xfrm>
            <a:off x="471103" y="3853030"/>
            <a:ext cx="10440359" cy="98488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The phrase </a:t>
            </a:r>
            <a:r>
              <a:rPr lang="en-US" sz="1600" i="1" kern="0" dirty="0" smtClean="0">
                <a:ea typeface="Arial Unicode MS" pitchFamily="34" charset="-128"/>
                <a:cs typeface="Arial Unicode MS" pitchFamily="34" charset="-128"/>
              </a:rPr>
              <a:t>aggregates</a:t>
            </a:r>
            <a:r>
              <a:rPr lang="en-US" sz="1600" kern="0" dirty="0" smtClean="0">
                <a:ea typeface="Arial Unicode MS" pitchFamily="34" charset="-128"/>
                <a:cs typeface="Arial Unicode MS" pitchFamily="34" charset="-128"/>
              </a:rPr>
              <a:t> always indicates that the HANA system should use the definition of the view to</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determine how to aggregate the data returned in the service.  Aggregations can also be explicitly defined in the</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service definition.  The service below aggregates the Amount property. To aggregate Amount on year, for example,</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add $SELECT = year to the URI.</a:t>
            </a:r>
          </a:p>
        </p:txBody>
      </p:sp>
      <p:sp>
        <p:nvSpPr>
          <p:cNvPr id="6" name="TextBox 5"/>
          <p:cNvSpPr txBox="1"/>
          <p:nvPr/>
        </p:nvSpPr>
        <p:spPr>
          <a:xfrm>
            <a:off x="749029" y="5030077"/>
            <a:ext cx="6065763" cy="1384995"/>
          </a:xfrm>
          <a:prstGeom prst="rect">
            <a:avLst/>
          </a:prstGeom>
          <a:noFill/>
        </p:spPr>
        <p:txBody>
          <a:bodyPr wrap="none" lIns="0" tIns="0" rIns="0" bIns="0" rtlCol="0">
            <a:spAutoFit/>
          </a:bodyPr>
          <a:lstStyle/>
          <a:p>
            <a:r>
              <a:rPr lang="en-US" sz="1800" dirty="0">
                <a:latin typeface="Courier New" panose="02070309020205020404" pitchFamily="49" charset="0"/>
                <a:cs typeface="Courier New" panose="02070309020205020404" pitchFamily="49" charset="0"/>
              </a:rPr>
              <a:t>service {</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sample.odata</a:t>
            </a:r>
            <a:r>
              <a:rPr lang="en-US" sz="1800" dirty="0">
                <a:latin typeface="Courier New" panose="02070309020205020404" pitchFamily="49" charset="0"/>
                <a:cs typeface="Courier New" panose="02070309020205020404" pitchFamily="49" charset="0"/>
              </a:rPr>
              <a:t>::revenues" as "Revenues"</a:t>
            </a:r>
          </a:p>
          <a:p>
            <a:r>
              <a:rPr lang="en-US" sz="1800" dirty="0">
                <a:latin typeface="Courier New" panose="02070309020205020404" pitchFamily="49" charset="0"/>
                <a:cs typeface="Courier New" panose="02070309020205020404" pitchFamily="49" charset="0"/>
              </a:rPr>
              <a:t>        keys generate local "ID"</a:t>
            </a:r>
          </a:p>
          <a:p>
            <a:r>
              <a:rPr lang="en-US" sz="1800" dirty="0">
                <a:latin typeface="Courier New" panose="02070309020205020404" pitchFamily="49" charset="0"/>
                <a:cs typeface="Courier New" panose="02070309020205020404" pitchFamily="49" charset="0"/>
              </a:rPr>
              <a:t>        aggregates always (SUM of "Amount");</a:t>
            </a:r>
          </a:p>
          <a:p>
            <a:r>
              <a:rPr lang="en-US" sz="1800" dirty="0">
                <a:latin typeface="Courier New" panose="02070309020205020404" pitchFamily="49" charset="0"/>
                <a:cs typeface="Courier New" panose="02070309020205020404" pitchFamily="49" charset="0"/>
              </a:rPr>
              <a:t>}</a:t>
            </a:r>
            <a:endParaRPr lang="en-US" sz="1800" kern="0" dirty="0" smtClean="0">
              <a:latin typeface="Courier New" panose="020703090202050204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2597419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Associations</a:t>
            </a:r>
            <a:endParaRPr lang="en-US" dirty="0"/>
          </a:p>
        </p:txBody>
      </p:sp>
      <p:sp>
        <p:nvSpPr>
          <p:cNvPr id="3" name="TextBox 2"/>
          <p:cNvSpPr txBox="1"/>
          <p:nvPr/>
        </p:nvSpPr>
        <p:spPr>
          <a:xfrm>
            <a:off x="447472" y="1926077"/>
            <a:ext cx="11442235" cy="1938992"/>
          </a:xfrm>
          <a:prstGeom prst="rect">
            <a:avLst/>
          </a:prstGeom>
          <a:noFill/>
        </p:spPr>
        <p:txBody>
          <a:bodyPr wrap="none" lIns="0" tIns="0" rIns="0" bIns="0" rtlCol="0">
            <a:spAutoFit/>
          </a:bodyPr>
          <a:lstStyle/>
          <a:p>
            <a:r>
              <a:rPr lang="en-US" sz="1800" dirty="0">
                <a:latin typeface="Courier New" panose="02070309020205020404" pitchFamily="49" charset="0"/>
                <a:cs typeface="Courier New" panose="02070309020205020404" pitchFamily="49" charset="0"/>
              </a:rPr>
              <a:t>"GBI_DEMO1"."GBI_DEMO1_CUSTOMER " as "Customers";  </a:t>
            </a:r>
          </a:p>
          <a:p>
            <a:endParaRPr lang="en-US" sz="18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GBI_DEMO1"."GBI_DEMO1_SALESORG" as "</a:t>
            </a:r>
            <a:r>
              <a:rPr lang="en-US" sz="1800" dirty="0" err="1">
                <a:latin typeface="Courier New" panose="02070309020205020404" pitchFamily="49" charset="0"/>
                <a:cs typeface="Courier New" panose="02070309020205020404" pitchFamily="49" charset="0"/>
              </a:rPr>
              <a:t>SOrg</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navigates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SOrg_Customers</a:t>
            </a:r>
            <a:r>
              <a:rPr lang="en-US" sz="1800" dirty="0">
                <a:latin typeface="Courier New" panose="02070309020205020404" pitchFamily="49" charset="0"/>
                <a:cs typeface="Courier New" panose="02070309020205020404" pitchFamily="49" charset="0"/>
              </a:rPr>
              <a:t>" as "</a:t>
            </a:r>
            <a:r>
              <a:rPr lang="en-US" sz="1800" dirty="0" err="1">
                <a:latin typeface="Courier New" panose="02070309020205020404" pitchFamily="49" charset="0"/>
                <a:cs typeface="Courier New" panose="02070309020205020404" pitchFamily="49" charset="0"/>
              </a:rPr>
              <a:t>SOrgCustomers</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association "</a:t>
            </a:r>
            <a:r>
              <a:rPr lang="en-US" sz="1800" dirty="0" err="1">
                <a:latin typeface="Courier New" panose="02070309020205020404" pitchFamily="49" charset="0"/>
                <a:cs typeface="Courier New" panose="02070309020205020404" pitchFamily="49" charset="0"/>
              </a:rPr>
              <a:t>SOrg_Customers</a:t>
            </a:r>
            <a:r>
              <a:rPr lang="en-US" sz="1800" dirty="0">
                <a:latin typeface="Courier New" panose="02070309020205020404" pitchFamily="49" charset="0"/>
                <a:cs typeface="Courier New" panose="02070309020205020404" pitchFamily="49" charset="0"/>
              </a:rPr>
              <a:t>" principal "</a:t>
            </a:r>
            <a:r>
              <a:rPr lang="en-US" sz="1800" dirty="0" err="1">
                <a:latin typeface="Courier New" panose="02070309020205020404" pitchFamily="49" charset="0"/>
                <a:cs typeface="Courier New" panose="02070309020205020404" pitchFamily="49" charset="0"/>
              </a:rPr>
              <a:t>SOrg</a:t>
            </a:r>
            <a:r>
              <a:rPr lang="en-US" sz="1800" dirty="0">
                <a:latin typeface="Courier New" panose="02070309020205020404" pitchFamily="49" charset="0"/>
                <a:cs typeface="Courier New" panose="02070309020205020404" pitchFamily="49" charset="0"/>
              </a:rPr>
              <a:t>"("SALES_ORGANISATION</a:t>
            </a:r>
            <a:r>
              <a:rPr lang="en-US" sz="1800" dirty="0" smtClean="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multiplicity </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1” dependent </a:t>
            </a:r>
            <a:r>
              <a:rPr lang="en-US" sz="1800" dirty="0">
                <a:latin typeface="Courier New" panose="02070309020205020404" pitchFamily="49" charset="0"/>
                <a:cs typeface="Courier New" panose="02070309020205020404" pitchFamily="49" charset="0"/>
              </a:rPr>
              <a:t>"Customers"("SALES_ORGANISATION") multiplicity "*";</a:t>
            </a:r>
            <a:endParaRPr lang="en-US" sz="1800" kern="0" dirty="0" smtClean="0">
              <a:latin typeface="Courier New" panose="02070309020205020404" pitchFamily="49" charset="0"/>
              <a:ea typeface="Arial Unicode MS" pitchFamily="34" charset="-128"/>
              <a:cs typeface="Courier New" panose="02070309020205020404" pitchFamily="49" charset="0"/>
            </a:endParaRPr>
          </a:p>
        </p:txBody>
      </p:sp>
      <p:sp>
        <p:nvSpPr>
          <p:cNvPr id="4" name="TextBox 3"/>
          <p:cNvSpPr txBox="1"/>
          <p:nvPr/>
        </p:nvSpPr>
        <p:spPr>
          <a:xfrm>
            <a:off x="358043" y="4250988"/>
            <a:ext cx="11477501"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This code defines a service called Customers based on the GBI_DEMO1_CUSTOMER table.  It then defines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 service called </a:t>
            </a:r>
            <a:r>
              <a:rPr lang="en-US" sz="1800" kern="0" dirty="0" err="1" smtClean="0">
                <a:ea typeface="Arial Unicode MS" pitchFamily="34" charset="-128"/>
                <a:cs typeface="Arial Unicode MS" pitchFamily="34" charset="-128"/>
              </a:rPr>
              <a:t>SOrg</a:t>
            </a:r>
            <a:r>
              <a:rPr lang="en-US" sz="1800" kern="0" dirty="0" smtClean="0">
                <a:ea typeface="Arial Unicode MS" pitchFamily="34" charset="-128"/>
                <a:cs typeface="Arial Unicode MS" pitchFamily="34" charset="-128"/>
              </a:rPr>
              <a:t> based on the GBI_DEMO1_SALESORG table.  Finally, it defines a 1-to-many Association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named </a:t>
            </a:r>
            <a:r>
              <a:rPr lang="en-US" sz="1800" kern="0" dirty="0" err="1" smtClean="0">
                <a:ea typeface="Arial Unicode MS" pitchFamily="34" charset="-128"/>
                <a:cs typeface="Arial Unicode MS" pitchFamily="34" charset="-128"/>
              </a:rPr>
              <a:t>SOrgCustomers</a:t>
            </a:r>
            <a:r>
              <a:rPr lang="en-US" sz="1800" kern="0" dirty="0" smtClean="0">
                <a:ea typeface="Arial Unicode MS" pitchFamily="34" charset="-128"/>
                <a:cs typeface="Arial Unicode MS" pitchFamily="34" charset="-128"/>
              </a:rPr>
              <a:t> between the </a:t>
            </a:r>
            <a:r>
              <a:rPr lang="en-US" sz="1800" kern="0" dirty="0" err="1" smtClean="0">
                <a:ea typeface="Arial Unicode MS" pitchFamily="34" charset="-128"/>
                <a:cs typeface="Arial Unicode MS" pitchFamily="34" charset="-128"/>
              </a:rPr>
              <a:t>SOrg</a:t>
            </a:r>
            <a:r>
              <a:rPr lang="en-US" sz="1800" kern="0" dirty="0" smtClean="0">
                <a:ea typeface="Arial Unicode MS" pitchFamily="34" charset="-128"/>
                <a:cs typeface="Arial Unicode MS" pitchFamily="34" charset="-128"/>
              </a:rPr>
              <a:t> service and the Customer service.</a:t>
            </a:r>
          </a:p>
        </p:txBody>
      </p:sp>
    </p:spTree>
    <p:extLst>
      <p:ext uri="{BB962C8B-B14F-4D97-AF65-F5344CB8AC3E}">
        <p14:creationId xmlns:p14="http://schemas.microsoft.com/office/powerpoint/2010/main" val="2743768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72609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and SAP HANA</a:t>
            </a:r>
            <a:endParaRPr lang="en-US" dirty="0"/>
          </a:p>
        </p:txBody>
      </p:sp>
      <p:sp>
        <p:nvSpPr>
          <p:cNvPr id="3" name="Text Placeholder 2"/>
          <p:cNvSpPr>
            <a:spLocks noGrp="1"/>
          </p:cNvSpPr>
          <p:nvPr>
            <p:ph type="body" sz="quarter" idx="10"/>
          </p:nvPr>
        </p:nvSpPr>
        <p:spPr/>
        <p:txBody>
          <a:bodyPr/>
          <a:lstStyle/>
          <a:p>
            <a:r>
              <a:rPr lang="en-US" dirty="0" smtClean="0"/>
              <a:t>The SAP HANA Development Curriculum is based on two fundamental building blocks of HANA native application development</a:t>
            </a:r>
          </a:p>
          <a:p>
            <a:pPr lvl="3"/>
            <a:r>
              <a:rPr lang="en-US" dirty="0" smtClean="0"/>
              <a:t>Data access using OData services</a:t>
            </a:r>
          </a:p>
          <a:p>
            <a:pPr lvl="3"/>
            <a:r>
              <a:rPr lang="en-US" dirty="0" smtClean="0"/>
              <a:t>User interface built on the SAPUI5 framework</a:t>
            </a:r>
          </a:p>
          <a:p>
            <a:pPr lvl="1"/>
            <a:endParaRPr lang="en-US" dirty="0"/>
          </a:p>
          <a:p>
            <a:r>
              <a:rPr lang="en-US" dirty="0" smtClean="0"/>
              <a:t>This set of notes describes OData services which is a widely used data access standard based on </a:t>
            </a:r>
            <a:r>
              <a:rPr lang="en-US" dirty="0" err="1" smtClean="0"/>
              <a:t>RESTful</a:t>
            </a:r>
            <a:r>
              <a:rPr lang="en-US" dirty="0" smtClean="0"/>
              <a:t> services.</a:t>
            </a:r>
          </a:p>
          <a:p>
            <a:pPr lvl="3"/>
            <a:endParaRPr lang="en-US" dirty="0"/>
          </a:p>
        </p:txBody>
      </p:sp>
    </p:spTree>
    <p:extLst>
      <p:ext uri="{BB962C8B-B14F-4D97-AF65-F5344CB8AC3E}">
        <p14:creationId xmlns:p14="http://schemas.microsoft.com/office/powerpoint/2010/main" val="151865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OData Services</a:t>
            </a:r>
            <a:endParaRPr lang="en-US" dirty="0"/>
          </a:p>
        </p:txBody>
      </p:sp>
      <p:sp>
        <p:nvSpPr>
          <p:cNvPr id="5" name="TextBox 4"/>
          <p:cNvSpPr txBox="1"/>
          <p:nvPr/>
        </p:nvSpPr>
        <p:spPr>
          <a:xfrm>
            <a:off x="3600794" y="2782431"/>
            <a:ext cx="7406530" cy="935808"/>
          </a:xfrm>
          <a:prstGeom prst="rect">
            <a:avLst/>
          </a:prstGeom>
          <a:solidFill>
            <a:schemeClr val="bg1"/>
          </a:solidFill>
          <a:effectLst>
            <a:outerShdw blurRad="63500" sx="102000" sy="102000" algn="ctr" rotWithShape="0">
              <a:prstClr val="black">
                <a:alpha val="40000"/>
              </a:prstClr>
            </a:outerShdw>
          </a:effectLst>
        </p:spPr>
        <p:txBody>
          <a:bodyPr wrap="square" lIns="108878" tIns="54439" rIns="108878" bIns="54439" rtlCol="0">
            <a:spAutoFit/>
          </a:bodyPr>
          <a:lstStyle/>
          <a:p>
            <a:pPr>
              <a:spcAft>
                <a:spcPts val="714"/>
              </a:spcAft>
              <a:buFont typeface="Arial" pitchFamily="34" charset="0"/>
              <a:buChar char="•"/>
            </a:pPr>
            <a:r>
              <a:rPr lang="en-US" sz="1400" dirty="0" smtClean="0">
                <a:solidFill>
                  <a:schemeClr val="bg2">
                    <a:lumMod val="50000"/>
                  </a:schemeClr>
                </a:solidFill>
              </a:rPr>
              <a:t> </a:t>
            </a:r>
            <a:r>
              <a:rPr lang="en-US" sz="1400" b="1" dirty="0" err="1" smtClean="0">
                <a:solidFill>
                  <a:schemeClr val="accent1"/>
                </a:solidFill>
              </a:rPr>
              <a:t>RESTful</a:t>
            </a:r>
            <a:r>
              <a:rPr lang="en-US" sz="1400" b="1" dirty="0" smtClean="0">
                <a:solidFill>
                  <a:schemeClr val="accent1"/>
                </a:solidFill>
              </a:rPr>
              <a:t> Services</a:t>
            </a:r>
          </a:p>
          <a:p>
            <a:pPr>
              <a:spcAft>
                <a:spcPts val="714"/>
              </a:spcAft>
              <a:buFont typeface="Arial" pitchFamily="34" charset="0"/>
              <a:buChar char="•"/>
            </a:pPr>
            <a:r>
              <a:rPr lang="en-US" sz="1400" dirty="0" smtClean="0">
                <a:solidFill>
                  <a:schemeClr val="bg2">
                    <a:lumMod val="50000"/>
                  </a:schemeClr>
                </a:solidFill>
              </a:rPr>
              <a:t> OData</a:t>
            </a:r>
          </a:p>
          <a:p>
            <a:pPr>
              <a:spcAft>
                <a:spcPts val="714"/>
              </a:spcAft>
              <a:buFont typeface="Arial" pitchFamily="34" charset="0"/>
              <a:buChar char="•"/>
            </a:pPr>
            <a:r>
              <a:rPr lang="en-US" sz="1400" dirty="0" smtClean="0">
                <a:solidFill>
                  <a:schemeClr val="bg2">
                    <a:lumMod val="50000"/>
                  </a:schemeClr>
                </a:solidFill>
              </a:rPr>
              <a:t> OData Services on HANA</a:t>
            </a:r>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613" t="22496" r="27539" b="65203"/>
          <a:stretch/>
        </p:blipFill>
        <p:spPr bwMode="auto">
          <a:xfrm>
            <a:off x="1090474" y="2782431"/>
            <a:ext cx="2332061" cy="1294726"/>
          </a:xfrm>
          <a:prstGeom prst="roundRect">
            <a:avLst>
              <a:gd name="adj" fmla="val 8594"/>
            </a:avLst>
          </a:prstGeom>
          <a:solidFill>
            <a:schemeClr val="accent1"/>
          </a:solidFill>
          <a:ln w="28575">
            <a:solidFill>
              <a:schemeClr val="accent1"/>
            </a:solidFill>
          </a:ln>
          <a:effectLst>
            <a:reflection blurRad="12700" stA="38000" endPos="28000" dist="5000" dir="5400000" sy="-100000" algn="bl" rotWithShape="0"/>
          </a:effectLst>
          <a:extLst/>
        </p:spPr>
      </p:pic>
    </p:spTree>
    <p:extLst>
      <p:ext uri="{BB962C8B-B14F-4D97-AF65-F5344CB8AC3E}">
        <p14:creationId xmlns:p14="http://schemas.microsoft.com/office/powerpoint/2010/main" val="17790589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Representational State Transfer (REST)</a:t>
            </a:r>
            <a:endParaRPr lang="en-US" dirty="0"/>
          </a:p>
        </p:txBody>
      </p:sp>
      <p:sp>
        <p:nvSpPr>
          <p:cNvPr id="3" name="Content Placeholder 2"/>
          <p:cNvSpPr>
            <a:spLocks noGrp="1"/>
          </p:cNvSpPr>
          <p:nvPr>
            <p:ph sz="quarter" idx="1"/>
          </p:nvPr>
        </p:nvSpPr>
        <p:spPr/>
        <p:txBody>
          <a:bodyPr>
            <a:normAutofit/>
          </a:bodyPr>
          <a:lstStyle/>
          <a:p>
            <a:r>
              <a:rPr lang="en-US" dirty="0"/>
              <a:t>REST defines a set of architectural principles by which you can design Web services that focus on a system's resources, including how resource states are addressed and transferred over HTTP by a wide range of clients written in different languages</a:t>
            </a:r>
            <a:r>
              <a:rPr lang="en-US" dirty="0" smtClean="0"/>
              <a:t>.</a:t>
            </a:r>
          </a:p>
          <a:p>
            <a:r>
              <a:rPr lang="en-US" dirty="0" smtClean="0"/>
              <a:t>REST </a:t>
            </a:r>
            <a:r>
              <a:rPr lang="en-US" dirty="0"/>
              <a:t>has gained widespread acceptance across the Web as a simpler alternative to SOAP- and Web Services Description Language (WSDL)-based Web services. </a:t>
            </a:r>
            <a:endParaRPr lang="en-US" dirty="0" smtClean="0"/>
          </a:p>
          <a:p>
            <a:r>
              <a:rPr lang="en-US" dirty="0" smtClean="0"/>
              <a:t>Key evidence of this shift in interface design is the adoption of REST by mainstream Web 2.0 service providers — including Yahoo, Google, and </a:t>
            </a:r>
            <a:r>
              <a:rPr lang="en-US" dirty="0" err="1" smtClean="0"/>
              <a:t>Facebook</a:t>
            </a:r>
            <a:r>
              <a:rPr lang="en-US" dirty="0" smtClean="0"/>
              <a:t> — who have deprecated or passed on SOAP and WSDL-based interfaces in favor of an easier-to-use, resource-oriented model to expose their services.</a:t>
            </a:r>
            <a:endParaRPr lang="en-US" dirty="0"/>
          </a:p>
        </p:txBody>
      </p:sp>
    </p:spTree>
    <p:extLst>
      <p:ext uri="{BB962C8B-B14F-4D97-AF65-F5344CB8AC3E}">
        <p14:creationId xmlns:p14="http://schemas.microsoft.com/office/powerpoint/2010/main" val="1041942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Concepts</a:t>
            </a:r>
            <a:endParaRPr lang="en-US" dirty="0"/>
          </a:p>
        </p:txBody>
      </p:sp>
      <p:sp>
        <p:nvSpPr>
          <p:cNvPr id="4" name="Text Placeholder 3"/>
          <p:cNvSpPr>
            <a:spLocks noGrp="1"/>
          </p:cNvSpPr>
          <p:nvPr>
            <p:ph idx="1"/>
          </p:nvPr>
        </p:nvSpPr>
        <p:spPr>
          <a:xfrm>
            <a:off x="324000" y="1571814"/>
            <a:ext cx="11545200" cy="4708408"/>
          </a:xfrm>
        </p:spPr>
        <p:txBody>
          <a:bodyPr/>
          <a:lstStyle/>
          <a:p>
            <a:r>
              <a:rPr lang="en-US" dirty="0"/>
              <a:t>Client/Server</a:t>
            </a:r>
          </a:p>
          <a:p>
            <a:pPr lvl="4"/>
            <a:r>
              <a:rPr lang="en-US" dirty="0"/>
              <a:t>Client and server roles are independent so that neither depends on the specific implementation of the </a:t>
            </a:r>
            <a:r>
              <a:rPr lang="en-US" dirty="0" smtClean="0"/>
              <a:t>other</a:t>
            </a:r>
          </a:p>
          <a:p>
            <a:r>
              <a:rPr lang="en-US" dirty="0" smtClean="0"/>
              <a:t>Request/Response</a:t>
            </a:r>
          </a:p>
          <a:p>
            <a:pPr lvl="4"/>
            <a:r>
              <a:rPr lang="en-US" dirty="0" smtClean="0"/>
              <a:t>Interaction occurs through a series of independent requests and responses from client to server.</a:t>
            </a:r>
          </a:p>
          <a:p>
            <a:r>
              <a:rPr lang="en-US" dirty="0" smtClean="0"/>
              <a:t>Loosely Coupled</a:t>
            </a:r>
          </a:p>
          <a:p>
            <a:pPr lvl="4"/>
            <a:r>
              <a:rPr lang="en-US" dirty="0" smtClean="0"/>
              <a:t>The client doesn’t need to know the specific connection details to the end server.  A number of intermediary layers may be present. The client uses a URI to connect but the details of how the connection is made are not relevant to the client.</a:t>
            </a:r>
          </a:p>
          <a:p>
            <a:r>
              <a:rPr lang="en-US" dirty="0" smtClean="0"/>
              <a:t>Stateless</a:t>
            </a:r>
          </a:p>
          <a:p>
            <a:pPr lvl="4"/>
            <a:r>
              <a:rPr lang="en-US" dirty="0" smtClean="0"/>
              <a:t>Each call from the client to the server is independent and no state information is stored on the server.  State information  is stored  on the client. Each request to the server contains all the information required for that request.</a:t>
            </a:r>
          </a:p>
          <a:p>
            <a:pPr lvl="1">
              <a:spcBef>
                <a:spcPts val="2400"/>
              </a:spcBef>
            </a:pPr>
            <a:r>
              <a:rPr lang="en-US" dirty="0" smtClean="0"/>
              <a:t>HTTP</a:t>
            </a:r>
          </a:p>
          <a:p>
            <a:pPr lvl="4"/>
            <a:r>
              <a:rPr lang="en-US" dirty="0" smtClean="0"/>
              <a:t>Interaction uses Uniform Resource Identifiers (URI) and HTTP verbs</a:t>
            </a:r>
          </a:p>
          <a:p>
            <a:endParaRPr lang="en-US" dirty="0" smtClean="0"/>
          </a:p>
          <a:p>
            <a:endParaRPr lang="en-US" dirty="0" smtClean="0"/>
          </a:p>
        </p:txBody>
      </p:sp>
    </p:spTree>
    <p:extLst>
      <p:ext uri="{BB962C8B-B14F-4D97-AF65-F5344CB8AC3E}">
        <p14:creationId xmlns:p14="http://schemas.microsoft.com/office/powerpoint/2010/main" val="1663031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Principles</a:t>
            </a:r>
            <a:endParaRPr lang="en-US" dirty="0"/>
          </a:p>
        </p:txBody>
      </p:sp>
      <p:sp>
        <p:nvSpPr>
          <p:cNvPr id="3" name="Content Placeholder 2"/>
          <p:cNvSpPr>
            <a:spLocks noGrp="1"/>
          </p:cNvSpPr>
          <p:nvPr>
            <p:ph sz="quarter" idx="1"/>
          </p:nvPr>
        </p:nvSpPr>
        <p:spPr/>
        <p:txBody>
          <a:bodyPr/>
          <a:lstStyle/>
          <a:p>
            <a:pPr fontAlgn="base"/>
            <a:r>
              <a:rPr lang="en-US" dirty="0"/>
              <a:t>Use HTTP methods </a:t>
            </a:r>
            <a:r>
              <a:rPr lang="en-US" dirty="0" smtClean="0"/>
              <a:t>explicitly according to HTTP standard.</a:t>
            </a:r>
            <a:endParaRPr lang="en-US" dirty="0"/>
          </a:p>
          <a:p>
            <a:pPr fontAlgn="base"/>
            <a:r>
              <a:rPr lang="en-US" dirty="0"/>
              <a:t>Be </a:t>
            </a:r>
            <a:r>
              <a:rPr lang="en-US" dirty="0" smtClean="0"/>
              <a:t>stateless:</a:t>
            </a:r>
          </a:p>
          <a:p>
            <a:pPr lvl="1" fontAlgn="base">
              <a:spcBef>
                <a:spcPts val="1200"/>
              </a:spcBef>
            </a:pPr>
            <a:r>
              <a:rPr lang="en-US" dirty="0" smtClean="0"/>
              <a:t>	</a:t>
            </a:r>
            <a:r>
              <a:rPr lang="en-US" b="1" dirty="0" smtClean="0"/>
              <a:t>URI/</a:t>
            </a:r>
            <a:r>
              <a:rPr lang="en-US" b="1" dirty="0" err="1" smtClean="0"/>
              <a:t>getNextPage</a:t>
            </a:r>
            <a:r>
              <a:rPr lang="en-US" dirty="0" smtClean="0"/>
              <a:t> 	(</a:t>
            </a:r>
            <a:r>
              <a:rPr lang="en-US" dirty="0" err="1" smtClean="0"/>
              <a:t>stateful</a:t>
            </a:r>
            <a:r>
              <a:rPr lang="en-US" dirty="0" smtClean="0"/>
              <a:t> because it depends on previous page)</a:t>
            </a:r>
          </a:p>
          <a:p>
            <a:pPr lvl="1" fontAlgn="base"/>
            <a:r>
              <a:rPr lang="en-US" dirty="0" smtClean="0"/>
              <a:t>	</a:t>
            </a:r>
            <a:r>
              <a:rPr lang="en-US" b="1" dirty="0" smtClean="0"/>
              <a:t>URI/</a:t>
            </a:r>
            <a:r>
              <a:rPr lang="en-US" b="1" dirty="0" err="1" smtClean="0"/>
              <a:t>getPage</a:t>
            </a:r>
            <a:r>
              <a:rPr lang="en-US" b="1" dirty="0" smtClean="0"/>
              <a:t>(2)</a:t>
            </a:r>
            <a:r>
              <a:rPr lang="en-US" dirty="0" smtClean="0"/>
              <a:t> 	(stateless)</a:t>
            </a:r>
            <a:endParaRPr lang="en-US" dirty="0"/>
          </a:p>
          <a:p>
            <a:pPr fontAlgn="base">
              <a:spcBef>
                <a:spcPts val="1800"/>
              </a:spcBef>
            </a:pPr>
            <a:endParaRPr lang="en-US" dirty="0" smtClean="0"/>
          </a:p>
          <a:p>
            <a:pPr fontAlgn="base">
              <a:spcBef>
                <a:spcPts val="1800"/>
              </a:spcBef>
            </a:pPr>
            <a:r>
              <a:rPr lang="en-US" dirty="0" smtClean="0"/>
              <a:t>Expose representations using directory </a:t>
            </a:r>
            <a:r>
              <a:rPr lang="en-US" dirty="0"/>
              <a:t>structure-like URIs</a:t>
            </a:r>
            <a:r>
              <a:rPr lang="en-US" dirty="0" smtClean="0"/>
              <a:t>.</a:t>
            </a:r>
          </a:p>
          <a:p>
            <a:pPr lvl="1" fontAlgn="base"/>
            <a:r>
              <a:rPr lang="en-US" dirty="0" smtClean="0"/>
              <a:t>REST </a:t>
            </a:r>
            <a:r>
              <a:rPr lang="en-US" dirty="0"/>
              <a:t>Web service URIs should be intuitive to the point where they are easy to guess</a:t>
            </a:r>
            <a:r>
              <a:rPr lang="en-US" dirty="0" smtClean="0"/>
              <a:t>.</a:t>
            </a:r>
          </a:p>
          <a:p>
            <a:pPr lvl="1" fontAlgn="base">
              <a:spcBef>
                <a:spcPts val="1200"/>
              </a:spcBef>
            </a:pPr>
            <a:r>
              <a:rPr lang="en-US" dirty="0" smtClean="0"/>
              <a:t>	</a:t>
            </a:r>
            <a:r>
              <a:rPr lang="en-US" b="1" dirty="0" smtClean="0"/>
              <a:t>http</a:t>
            </a:r>
            <a:r>
              <a:rPr lang="en-US" b="1" dirty="0"/>
              <a:t>://www.myservice.org/discussion/2008/12/10/{topic}</a:t>
            </a:r>
          </a:p>
          <a:p>
            <a:pPr fontAlgn="base">
              <a:spcBef>
                <a:spcPts val="1800"/>
              </a:spcBef>
            </a:pPr>
            <a:r>
              <a:rPr lang="en-US" dirty="0"/>
              <a:t>Transfer XML, </a:t>
            </a:r>
            <a:r>
              <a:rPr lang="en-US" dirty="0" smtClean="0"/>
              <a:t>JSON </a:t>
            </a:r>
            <a:r>
              <a:rPr lang="en-US" dirty="0"/>
              <a:t>or both.</a:t>
            </a:r>
          </a:p>
          <a:p>
            <a:endParaRPr lang="en-US" dirty="0"/>
          </a:p>
        </p:txBody>
      </p:sp>
    </p:spTree>
    <p:extLst>
      <p:ext uri="{BB962C8B-B14F-4D97-AF65-F5344CB8AC3E}">
        <p14:creationId xmlns:p14="http://schemas.microsoft.com/office/powerpoint/2010/main" val="3415032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 URL and URN</a:t>
            </a:r>
            <a:endParaRPr lang="en-US" dirty="0"/>
          </a:p>
        </p:txBody>
      </p:sp>
      <p:sp>
        <p:nvSpPr>
          <p:cNvPr id="3" name="Content Placeholder 2"/>
          <p:cNvSpPr>
            <a:spLocks noGrp="1"/>
          </p:cNvSpPr>
          <p:nvPr>
            <p:ph sz="quarter" idx="1"/>
          </p:nvPr>
        </p:nvSpPr>
        <p:spPr/>
        <p:txBody>
          <a:bodyPr>
            <a:normAutofit/>
          </a:bodyPr>
          <a:lstStyle/>
          <a:p>
            <a:r>
              <a:rPr lang="en-US" dirty="0"/>
              <a:t>An URI identifies a resource either by </a:t>
            </a:r>
            <a:r>
              <a:rPr lang="en-US" dirty="0" smtClean="0"/>
              <a:t>location, </a:t>
            </a:r>
            <a:r>
              <a:rPr lang="en-US" dirty="0"/>
              <a:t>name, or both</a:t>
            </a:r>
            <a:r>
              <a:rPr lang="en-US" dirty="0" smtClean="0"/>
              <a:t>.</a:t>
            </a:r>
          </a:p>
          <a:p>
            <a:pPr>
              <a:spcBef>
                <a:spcPts val="600"/>
              </a:spcBef>
            </a:pPr>
            <a:r>
              <a:rPr lang="en-US" b="1" dirty="0" smtClean="0"/>
              <a:t>URLs and URNs are special forms of URIs.</a:t>
            </a:r>
            <a:endParaRPr lang="en-US" dirty="0" smtClean="0"/>
          </a:p>
          <a:p>
            <a:r>
              <a:rPr lang="en-US" dirty="0" smtClean="0"/>
              <a:t>	URL</a:t>
            </a:r>
          </a:p>
          <a:p>
            <a:pPr marL="1524000" lvl="4"/>
            <a:r>
              <a:rPr lang="en-US" dirty="0" smtClean="0"/>
              <a:t>Identifies how to interact with a resource (where is it?)</a:t>
            </a:r>
          </a:p>
          <a:p>
            <a:pPr marL="1524000" lvl="4"/>
            <a:r>
              <a:rPr lang="en-US" dirty="0" smtClean="0">
                <a:hlinkClick r:id="rId2"/>
              </a:rPr>
              <a:t>http://www.google.com</a:t>
            </a:r>
            <a:endParaRPr lang="en-US" dirty="0" smtClean="0"/>
          </a:p>
          <a:p>
            <a:pPr marL="1524000" lvl="4"/>
            <a:r>
              <a:rPr lang="en-US" dirty="0" smtClean="0"/>
              <a:t>ftp://www.ucc.uwm.edu/mobile</a:t>
            </a:r>
          </a:p>
          <a:p>
            <a:r>
              <a:rPr lang="en-US" dirty="0" smtClean="0"/>
              <a:t>	URN</a:t>
            </a:r>
          </a:p>
          <a:p>
            <a:pPr marL="1524000" lvl="4"/>
            <a:r>
              <a:rPr lang="en-US" dirty="0" smtClean="0"/>
              <a:t>Identifies the resource but not the location (what is it?)</a:t>
            </a:r>
          </a:p>
          <a:p>
            <a:pPr marL="1524000" lvl="4"/>
            <a:r>
              <a:rPr lang="en-US" dirty="0" err="1" smtClean="0"/>
              <a:t>urn:”namespace”:”identifier</a:t>
            </a:r>
            <a:r>
              <a:rPr lang="en-US" dirty="0" smtClean="0"/>
              <a:t>”</a:t>
            </a:r>
          </a:p>
          <a:p>
            <a:pPr marL="1524000" lvl="4"/>
            <a:r>
              <a:rPr lang="en-US" dirty="0"/>
              <a:t>urn:isbn:0-486-27557-4</a:t>
            </a:r>
          </a:p>
        </p:txBody>
      </p:sp>
    </p:spTree>
    <p:extLst>
      <p:ext uri="{BB962C8B-B14F-4D97-AF65-F5344CB8AC3E}">
        <p14:creationId xmlns:p14="http://schemas.microsoft.com/office/powerpoint/2010/main" val="1934103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a:t>
            </a:r>
            <a:endParaRPr lang="en-US" dirty="0"/>
          </a:p>
        </p:txBody>
      </p:sp>
      <p:sp>
        <p:nvSpPr>
          <p:cNvPr id="3" name="Content Placeholder 2"/>
          <p:cNvSpPr>
            <a:spLocks noGrp="1"/>
          </p:cNvSpPr>
          <p:nvPr>
            <p:ph sz="quarter" idx="1"/>
          </p:nvPr>
        </p:nvSpPr>
        <p:spPr/>
        <p:txBody>
          <a:bodyPr/>
          <a:lstStyle/>
          <a:p>
            <a:r>
              <a:rPr lang="en-US" dirty="0" smtClean="0"/>
              <a:t>Interaction between computer systems using HTTP is accomplished with the following </a:t>
            </a:r>
            <a:r>
              <a:rPr lang="en-US" i="1" dirty="0" smtClean="0"/>
              <a:t>verbs:</a:t>
            </a:r>
          </a:p>
          <a:p>
            <a:pPr lvl="4"/>
            <a:endParaRPr lang="en-US" i="1" dirty="0" smtClean="0"/>
          </a:p>
          <a:p>
            <a:pPr marL="1527175" lvl="4" indent="-169863"/>
            <a:r>
              <a:rPr lang="en-US" i="1" dirty="0" smtClean="0"/>
              <a:t>GET – Retrieve resource</a:t>
            </a:r>
          </a:p>
          <a:p>
            <a:pPr marL="1527175" lvl="4" indent="-169863">
              <a:spcBef>
                <a:spcPts val="600"/>
              </a:spcBef>
              <a:spcAft>
                <a:spcPts val="0"/>
              </a:spcAft>
            </a:pPr>
            <a:r>
              <a:rPr lang="en-US" i="1" dirty="0" smtClean="0"/>
              <a:t>POST - Create</a:t>
            </a:r>
          </a:p>
          <a:p>
            <a:pPr marL="1527175" lvl="4" indent="-169863">
              <a:spcBef>
                <a:spcPts val="600"/>
              </a:spcBef>
              <a:spcAft>
                <a:spcPts val="0"/>
              </a:spcAft>
            </a:pPr>
            <a:r>
              <a:rPr lang="en-US" i="1" dirty="0" smtClean="0"/>
              <a:t>PUT - Update</a:t>
            </a:r>
          </a:p>
          <a:p>
            <a:pPr marL="1527175" lvl="4" indent="-169863">
              <a:spcBef>
                <a:spcPts val="600"/>
              </a:spcBef>
              <a:spcAft>
                <a:spcPts val="0"/>
              </a:spcAft>
            </a:pPr>
            <a:r>
              <a:rPr lang="en-US" i="1" dirty="0" smtClean="0"/>
              <a:t>PATCH – Update</a:t>
            </a:r>
            <a:r>
              <a:rPr lang="en-US" i="1" dirty="0"/>
              <a:t> </a:t>
            </a:r>
            <a:r>
              <a:rPr lang="en-US" i="1" dirty="0" smtClean="0"/>
              <a:t>(</a:t>
            </a:r>
            <a:r>
              <a:rPr lang="en-US" i="1" dirty="0"/>
              <a:t>Partial </a:t>
            </a:r>
            <a:r>
              <a:rPr lang="en-US" i="1" dirty="0" smtClean="0"/>
              <a:t>modifications)</a:t>
            </a:r>
          </a:p>
          <a:p>
            <a:pPr marL="1527175" lvl="4" indent="-169863">
              <a:spcBef>
                <a:spcPts val="600"/>
              </a:spcBef>
              <a:spcAft>
                <a:spcPts val="0"/>
              </a:spcAft>
            </a:pPr>
            <a:r>
              <a:rPr lang="en-US" i="1" dirty="0" smtClean="0"/>
              <a:t>DELETE - Delete</a:t>
            </a:r>
            <a:endParaRPr lang="en-US" i="1" dirty="0"/>
          </a:p>
        </p:txBody>
      </p:sp>
      <p:sp>
        <p:nvSpPr>
          <p:cNvPr id="4" name="TextBox 3"/>
          <p:cNvSpPr txBox="1"/>
          <p:nvPr/>
        </p:nvSpPr>
        <p:spPr>
          <a:xfrm>
            <a:off x="5590775" y="5923824"/>
            <a:ext cx="6278963" cy="323165"/>
          </a:xfrm>
          <a:prstGeom prst="rect">
            <a:avLst/>
          </a:prstGeom>
          <a:noFill/>
        </p:spPr>
        <p:txBody>
          <a:bodyPr wrap="none" lIns="0" tIns="0" rIns="0" bIns="0" rtlCol="0">
            <a:spAutoFit/>
          </a:bodyPr>
          <a:lstStyle/>
          <a:p>
            <a:pPr>
              <a:spcBef>
                <a:spcPct val="50000"/>
              </a:spcBef>
              <a:buClr>
                <a:srgbClr val="F0AB00"/>
              </a:buClr>
              <a:buSzPct val="80000"/>
            </a:pPr>
            <a:r>
              <a:rPr lang="en-US" kern="0" dirty="0">
                <a:ea typeface="Arial Unicode MS" pitchFamily="34" charset="-128"/>
                <a:cs typeface="Arial Unicode MS" pitchFamily="34" charset="-128"/>
                <a:hlinkClick r:id="rId2"/>
              </a:rPr>
              <a:t>http://www.w3schools.com/tags/ref_httpmethods.asp</a:t>
            </a:r>
            <a:endParaRPr lang="en-US"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922668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6_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16_9</Template>
  <TotalTime>18</TotalTime>
  <Words>1157</Words>
  <Application>Microsoft Office PowerPoint</Application>
  <PresentationFormat>Custom</PresentationFormat>
  <Paragraphs>220</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 Unicode MS</vt:lpstr>
      <vt:lpstr>Arial</vt:lpstr>
      <vt:lpstr>Courier New</vt:lpstr>
      <vt:lpstr>MS PGothic</vt:lpstr>
      <vt:lpstr>Symbol</vt:lpstr>
      <vt:lpstr>Wingdings</vt:lpstr>
      <vt:lpstr>Wingdings</vt:lpstr>
      <vt:lpstr>16_9</vt:lpstr>
      <vt:lpstr>OData Services Version 1.0</vt:lpstr>
      <vt:lpstr>Agenda – OData Services</vt:lpstr>
      <vt:lpstr>OData and SAP HANA</vt:lpstr>
      <vt:lpstr>Agenda – OData Services</vt:lpstr>
      <vt:lpstr>Representational State Transfer (REST)</vt:lpstr>
      <vt:lpstr>Key Concepts</vt:lpstr>
      <vt:lpstr>REST Principles</vt:lpstr>
      <vt:lpstr>URI, URL and URN</vt:lpstr>
      <vt:lpstr>HTTP Verbs</vt:lpstr>
      <vt:lpstr>Response Codes</vt:lpstr>
      <vt:lpstr>HTTP</vt:lpstr>
      <vt:lpstr>PowerPoint Presentation</vt:lpstr>
      <vt:lpstr>Resources and Representations</vt:lpstr>
      <vt:lpstr>Representations</vt:lpstr>
      <vt:lpstr>Agenda – OData Services</vt:lpstr>
      <vt:lpstr>Open Data Protocol (oData)</vt:lpstr>
      <vt:lpstr>OData Data Model</vt:lpstr>
      <vt:lpstr>Examples</vt:lpstr>
      <vt:lpstr>Basics </vt:lpstr>
      <vt:lpstr>Query Parameters Added to Basic URIs</vt:lpstr>
      <vt:lpstr>Agenda – OData Services</vt:lpstr>
      <vt:lpstr>SAP OData Services</vt:lpstr>
      <vt:lpstr>OData on SAP HANA</vt:lpstr>
      <vt:lpstr>OData Services on HANA</vt:lpstr>
      <vt:lpstr>OData Service Based on Analytic View</vt:lpstr>
      <vt:lpstr>Defining Associations</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Kristof Schneider</dc:creator>
  <cp:lastModifiedBy>Ross</cp:lastModifiedBy>
  <cp:revision>506</cp:revision>
  <dcterms:created xsi:type="dcterms:W3CDTF">2012-11-27T09:09:29Z</dcterms:created>
  <dcterms:modified xsi:type="dcterms:W3CDTF">2015-10-29T15:26:05Z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