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353" r:id="rId2"/>
    <p:sldId id="355" r:id="rId3"/>
    <p:sldId id="356" r:id="rId4"/>
    <p:sldId id="336" r:id="rId5"/>
    <p:sldId id="358" r:id="rId6"/>
    <p:sldId id="359" r:id="rId7"/>
    <p:sldId id="364" r:id="rId8"/>
    <p:sldId id="365" r:id="rId9"/>
    <p:sldId id="363" r:id="rId10"/>
    <p:sldId id="366" r:id="rId11"/>
    <p:sldId id="368" r:id="rId12"/>
    <p:sldId id="367" r:id="rId13"/>
    <p:sldId id="310" r:id="rId14"/>
    <p:sldId id="265" r:id="rId15"/>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7">
          <p15:clr>
            <a:srgbClr val="A4A3A4"/>
          </p15:clr>
        </p15:guide>
        <p15:guide id="2" orient="horz" pos="206">
          <p15:clr>
            <a:srgbClr val="A4A3A4"/>
          </p15:clr>
        </p15:guide>
        <p15:guide id="3" orient="horz" pos="3834">
          <p15:clr>
            <a:srgbClr val="A4A3A4"/>
          </p15:clr>
        </p15:guide>
        <p15:guide id="4" orient="horz" pos="1065">
          <p15:clr>
            <a:srgbClr val="A4A3A4"/>
          </p15:clr>
        </p15:guide>
        <p15:guide id="5" orient="horz" pos="777">
          <p15:clr>
            <a:srgbClr val="A4A3A4"/>
          </p15:clr>
        </p15:guide>
        <p15:guide id="6" pos="5556">
          <p15:clr>
            <a:srgbClr val="A4A3A4"/>
          </p15:clr>
        </p15:guide>
        <p15:guide id="7" pos="206">
          <p15:clr>
            <a:srgbClr val="A4A3A4"/>
          </p15:clr>
        </p15:guide>
        <p15:guide id="8" pos="288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5050"/>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704" autoAdjust="0"/>
  </p:normalViewPr>
  <p:slideViewPr>
    <p:cSldViewPr snapToGrid="0" showGuides="1">
      <p:cViewPr varScale="1">
        <p:scale>
          <a:sx n="84" d="100"/>
          <a:sy n="84" d="100"/>
        </p:scale>
        <p:origin x="1723" y="48"/>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3058535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26003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520834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55167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0" y="-1"/>
            <a:ext cx="9144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2014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2015 SAP SE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AG 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SAP AG (oder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SAP AG 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SAP AG oder einem SAP-Konzernunternehmen bereitgestellt und dienen ausschließlich zu Informations-zwecken. Die SAP AG 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SAP AG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SAP AG 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SAP AG 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SAP AG 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2992807"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2015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2015 SAP SE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AP_grad_R_pref.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324000" y="170650"/>
            <a:ext cx="8280000" cy="800219"/>
          </a:xfrm>
        </p:spPr>
        <p:txBody>
          <a:bodyPr>
            <a:spAutoFit/>
          </a:bodyPr>
          <a:lstStyle/>
          <a:p>
            <a:r>
              <a:rPr lang="en-US" sz="3200" dirty="0" smtClean="0"/>
              <a:t>HANA Development Curriculum </a:t>
            </a:r>
            <a:br>
              <a:rPr lang="en-US" sz="3200" dirty="0" smtClean="0"/>
            </a:br>
            <a:endParaRPr lang="en-US" sz="2000" dirty="0"/>
          </a:p>
        </p:txBody>
      </p:sp>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124" t="12932" r="4225" b="19921"/>
          <a:stretch/>
        </p:blipFill>
        <p:spPr bwMode="auto">
          <a:xfrm>
            <a:off x="0" y="2130495"/>
            <a:ext cx="9144000" cy="3768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descr="C:\Users\i815439\AppData\Local\Temp\Rar$DR09.267\RGB\SAP_UniversityAlliances_scrn_R_neg_stac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6706" y="6081713"/>
            <a:ext cx="923546" cy="50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solidFill>
                  <a:schemeClr val="tx2"/>
                </a:solidFill>
              </a:rPr>
              <a:t>Audience: </a:t>
            </a:r>
            <a:r>
              <a:rPr lang="en-US" dirty="0" smtClean="0">
                <a:solidFill>
                  <a:schemeClr val="tx2"/>
                </a:solidFill>
              </a:rPr>
              <a:t>Intermediate to advanced programming classes</a:t>
            </a:r>
            <a:endParaRPr lang="en-US" dirty="0" smtClean="0"/>
          </a:p>
          <a:p>
            <a:r>
              <a:rPr lang="en-US" dirty="0" smtClean="0"/>
              <a:t>The Hybrid Application Toolkit is a plugin for the </a:t>
            </a:r>
            <a:r>
              <a:rPr lang="en-US" dirty="0" err="1" smtClean="0"/>
              <a:t>WebIDE</a:t>
            </a:r>
            <a:r>
              <a:rPr lang="en-US" dirty="0" smtClean="0"/>
              <a:t> on the SAP HANA Cloud Platform that facilitates developing native mobile applications using HTML5.</a:t>
            </a:r>
          </a:p>
          <a:p>
            <a:endParaRPr lang="en-US" dirty="0"/>
          </a:p>
          <a:p>
            <a:endParaRPr lang="en-US" dirty="0"/>
          </a:p>
        </p:txBody>
      </p:sp>
      <p:sp>
        <p:nvSpPr>
          <p:cNvPr id="2" name="Title 1"/>
          <p:cNvSpPr>
            <a:spLocks noGrp="1"/>
          </p:cNvSpPr>
          <p:nvPr>
            <p:ph type="title"/>
          </p:nvPr>
        </p:nvSpPr>
        <p:spPr/>
        <p:txBody>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Mobile Applications with the Hybrid Application Toolkit</a:t>
            </a:r>
            <a:endParaRPr lang="en-US" kern="0" dirty="0">
              <a:ea typeface="Arial Unicode MS" pitchFamily="34" charset="-128"/>
              <a:cs typeface="Arial Unicode MS" pitchFamily="34" charset="-128"/>
            </a:endParaRPr>
          </a:p>
        </p:txBody>
      </p:sp>
      <p:pic>
        <p:nvPicPr>
          <p:cNvPr id="4" name="Picture 3"/>
          <p:cNvPicPr>
            <a:picLocks noChangeAspect="1"/>
          </p:cNvPicPr>
          <p:nvPr/>
        </p:nvPicPr>
        <p:blipFill>
          <a:blip r:embed="rId2"/>
          <a:stretch>
            <a:fillRect/>
          </a:stretch>
        </p:blipFill>
        <p:spPr>
          <a:xfrm>
            <a:off x="4267199" y="3873642"/>
            <a:ext cx="4077819" cy="24692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2193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solidFill>
                  <a:schemeClr val="tx2"/>
                </a:solidFill>
              </a:rPr>
              <a:t>Audience: Intermediate to advanced programming </a:t>
            </a:r>
            <a:r>
              <a:rPr lang="en-US" dirty="0" smtClean="0">
                <a:solidFill>
                  <a:schemeClr val="tx2"/>
                </a:solidFill>
              </a:rPr>
              <a:t>classes</a:t>
            </a:r>
            <a:endParaRPr lang="en-US" dirty="0"/>
          </a:p>
          <a:p>
            <a:r>
              <a:rPr lang="en-US" dirty="0" smtClean="0"/>
              <a:t>HANA is the perfect platform to store and process data from remote sensors and other devices.  This curriculum will use a Raspberry Pi to gather data such as temperature data, feed it to a HANA system (both in the cloud and on premise) and create applications to monitor and display the data.</a:t>
            </a:r>
          </a:p>
          <a:p>
            <a:r>
              <a:rPr lang="en-US" dirty="0" smtClean="0"/>
              <a:t>Requires Java, JavaScript as well as</a:t>
            </a:r>
            <a:br>
              <a:rPr lang="en-US" dirty="0" smtClean="0"/>
            </a:br>
            <a:r>
              <a:rPr lang="en-US" dirty="0" smtClean="0"/>
              <a:t>some familiarity </a:t>
            </a:r>
            <a:r>
              <a:rPr lang="en-US" smtClean="0"/>
              <a:t>with hardware.</a:t>
            </a:r>
            <a:endParaRPr lang="en-US" dirty="0"/>
          </a:p>
          <a:p>
            <a:endParaRPr lang="en-US" dirty="0"/>
          </a:p>
          <a:p>
            <a:endParaRPr lang="en-US" dirty="0"/>
          </a:p>
        </p:txBody>
      </p:sp>
      <p:sp>
        <p:nvSpPr>
          <p:cNvPr id="3" name="Title 2"/>
          <p:cNvSpPr>
            <a:spLocks noGrp="1"/>
          </p:cNvSpPr>
          <p:nvPr>
            <p:ph type="title"/>
          </p:nvPr>
        </p:nvSpPr>
        <p:spPr/>
        <p:txBody>
          <a:bodyPr/>
          <a:lstStyle/>
          <a:p>
            <a:r>
              <a:rPr lang="en-US" dirty="0" smtClean="0"/>
              <a:t>Internet of Things</a:t>
            </a:r>
            <a:endParaRPr lang="en-US" dirty="0"/>
          </a:p>
        </p:txBody>
      </p:sp>
      <p:pic>
        <p:nvPicPr>
          <p:cNvPr id="1026" name="Picture 2" descr="http://ae-lane-report.s3.amazonaws.com/wp-content/uploads/2014/12/InternetOfThing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9489" y="3730752"/>
            <a:ext cx="3926205" cy="23557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228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solidFill>
                  <a:schemeClr val="tx2"/>
                </a:solidFill>
              </a:rPr>
              <a:t>Audience: </a:t>
            </a:r>
            <a:r>
              <a:rPr lang="en-US" dirty="0" smtClean="0">
                <a:solidFill>
                  <a:schemeClr val="tx2"/>
                </a:solidFill>
              </a:rPr>
              <a:t>Open</a:t>
            </a:r>
            <a:endParaRPr lang="en-US" dirty="0" smtClean="0"/>
          </a:p>
          <a:p>
            <a:r>
              <a:rPr lang="en-US" dirty="0" smtClean="0"/>
              <a:t>SAP, along with many other companies, have begun to emphasize User Experience (UX) and design.  An emphasis on UX can not only improve users’ satisfaction with applications but can directly effect the bottom line.</a:t>
            </a:r>
          </a:p>
          <a:p>
            <a:r>
              <a:rPr lang="en-US" dirty="0" smtClean="0"/>
              <a:t>This curriculum will consist cases and exercises that teach the value of design and approaches to design and improved UX.</a:t>
            </a:r>
            <a:endParaRPr lang="en-US" dirty="0"/>
          </a:p>
          <a:p>
            <a:endParaRPr lang="en-US" dirty="0"/>
          </a:p>
        </p:txBody>
      </p:sp>
      <p:sp>
        <p:nvSpPr>
          <p:cNvPr id="2" name="Title 1"/>
          <p:cNvSpPr>
            <a:spLocks noGrp="1"/>
          </p:cNvSpPr>
          <p:nvPr>
            <p:ph type="title"/>
          </p:nvPr>
        </p:nvSpPr>
        <p:spPr/>
        <p:txBody>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Design for User Experience </a:t>
            </a:r>
            <a:endParaRPr lang="en-US" kern="0" dirty="0">
              <a:ea typeface="Arial Unicode MS" pitchFamily="34" charset="-128"/>
              <a:cs typeface="Arial Unicode MS" pitchFamily="34" charset="-128"/>
            </a:endParaRPr>
          </a:p>
        </p:txBody>
      </p:sp>
      <p:pic>
        <p:nvPicPr>
          <p:cNvPr id="4" name="Picture 3"/>
          <p:cNvPicPr>
            <a:picLocks noChangeAspect="1"/>
          </p:cNvPicPr>
          <p:nvPr/>
        </p:nvPicPr>
        <p:blipFill>
          <a:blip r:embed="rId2"/>
          <a:stretch>
            <a:fillRect/>
          </a:stretch>
        </p:blipFill>
        <p:spPr>
          <a:xfrm>
            <a:off x="4267199" y="3873642"/>
            <a:ext cx="4077819" cy="24692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94059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Ross Hightower</a:t>
            </a:r>
          </a:p>
          <a:p>
            <a:r>
              <a:rPr lang="en-US" dirty="0" smtClean="0"/>
              <a:t>Director, SAP UCC at UWM</a:t>
            </a:r>
          </a:p>
          <a:p>
            <a:r>
              <a:rPr lang="en-US" dirty="0" smtClean="0"/>
              <a:t>hightowe@uwm.edu</a:t>
            </a:r>
          </a:p>
          <a:p>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is HANA?</a:t>
            </a:r>
            <a:endParaRPr lang="en-US" dirty="0"/>
          </a:p>
        </p:txBody>
      </p:sp>
      <p:pic>
        <p:nvPicPr>
          <p:cNvPr id="12" name="Picture 11"/>
          <p:cNvPicPr>
            <a:picLocks noChangeAspect="1"/>
          </p:cNvPicPr>
          <p:nvPr/>
        </p:nvPicPr>
        <p:blipFill>
          <a:blip r:embed="rId2"/>
          <a:stretch>
            <a:fillRect/>
          </a:stretch>
        </p:blipFill>
        <p:spPr>
          <a:xfrm>
            <a:off x="4518306" y="3649579"/>
            <a:ext cx="4070237" cy="2337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Box 13"/>
          <p:cNvSpPr txBox="1"/>
          <p:nvPr/>
        </p:nvSpPr>
        <p:spPr>
          <a:xfrm>
            <a:off x="401053" y="1644316"/>
            <a:ext cx="2795637"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3600" kern="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Arial Unicode MS" pitchFamily="34" charset="-128"/>
                <a:cs typeface="Arial Unicode MS" pitchFamily="34" charset="-128"/>
              </a:rPr>
              <a:t>A database…</a:t>
            </a:r>
          </a:p>
        </p:txBody>
      </p:sp>
      <p:sp>
        <p:nvSpPr>
          <p:cNvPr id="15" name="TextBox 14"/>
          <p:cNvSpPr txBox="1"/>
          <p:nvPr/>
        </p:nvSpPr>
        <p:spPr>
          <a:xfrm>
            <a:off x="4416576" y="2116299"/>
            <a:ext cx="4156587" cy="43088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2800" b="1" kern="0" spc="50" dirty="0" smtClean="0">
                <a:ln w="9525" cmpd="sng">
                  <a:solidFill>
                    <a:schemeClr val="accent1"/>
                  </a:solidFill>
                  <a:prstDash val="solid"/>
                </a:ln>
                <a:solidFill>
                  <a:srgbClr val="70AD47">
                    <a:tint val="1000"/>
                  </a:srgbClr>
                </a:solidFill>
                <a:effectLst>
                  <a:glow rad="38100">
                    <a:schemeClr val="accent1">
                      <a:alpha val="40000"/>
                    </a:schemeClr>
                  </a:glow>
                </a:effectLst>
                <a:ea typeface="Arial Unicode MS" pitchFamily="34" charset="-128"/>
                <a:cs typeface="Arial Unicode MS" pitchFamily="34" charset="-128"/>
              </a:rPr>
              <a:t>An application server…</a:t>
            </a:r>
          </a:p>
        </p:txBody>
      </p:sp>
      <p:sp>
        <p:nvSpPr>
          <p:cNvPr id="16" name="TextBox 15"/>
          <p:cNvSpPr txBox="1"/>
          <p:nvPr/>
        </p:nvSpPr>
        <p:spPr>
          <a:xfrm>
            <a:off x="922261" y="2917152"/>
            <a:ext cx="4015523" cy="43088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2800" b="1" kern="0" dirty="0" smtClean="0">
                <a:ln w="6600">
                  <a:solidFill>
                    <a:schemeClr val="accent2"/>
                  </a:solidFill>
                  <a:prstDash val="solid"/>
                </a:ln>
                <a:solidFill>
                  <a:srgbClr val="FFFFFF"/>
                </a:solidFill>
                <a:effectLst>
                  <a:outerShdw dist="38100" dir="2700000" algn="tl" rotWithShape="0">
                    <a:schemeClr val="accent2"/>
                  </a:outerShdw>
                </a:effectLst>
                <a:ea typeface="Arial Unicode MS" pitchFamily="34" charset="-128"/>
                <a:cs typeface="Arial Unicode MS" pitchFamily="34" charset="-128"/>
              </a:rPr>
              <a:t>An analytics platform…</a:t>
            </a:r>
          </a:p>
        </p:txBody>
      </p:sp>
      <p:sp>
        <p:nvSpPr>
          <p:cNvPr id="17" name="TextBox 16"/>
          <p:cNvSpPr txBox="1"/>
          <p:nvPr/>
        </p:nvSpPr>
        <p:spPr>
          <a:xfrm>
            <a:off x="324000" y="4125900"/>
            <a:ext cx="3504164" cy="6924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2000" kern="0" dirty="0" smtClean="0">
                <a:ln w="0"/>
                <a:solidFill>
                  <a:schemeClr val="accent1"/>
                </a:solidFill>
                <a:effectLst>
                  <a:outerShdw blurRad="38100" dist="25400" dir="5400000" algn="ctr" rotWithShape="0">
                    <a:srgbClr val="6E747A">
                      <a:alpha val="43000"/>
                    </a:srgbClr>
                  </a:outerShdw>
                </a:effectLst>
                <a:ea typeface="Arial Unicode MS" pitchFamily="34" charset="-128"/>
                <a:cs typeface="Arial Unicode MS" pitchFamily="34" charset="-128"/>
              </a:rPr>
              <a:t>An enterprise class transaction</a:t>
            </a:r>
          </a:p>
          <a:p>
            <a:pPr fontAlgn="base">
              <a:spcBef>
                <a:spcPts val="600"/>
              </a:spcBef>
              <a:spcAft>
                <a:spcPct val="0"/>
              </a:spcAft>
              <a:buClr>
                <a:srgbClr val="F0AB00"/>
              </a:buClr>
              <a:buSzPct val="80000"/>
            </a:pPr>
            <a:r>
              <a:rPr lang="en-US" sz="2000" kern="0" dirty="0" smtClean="0">
                <a:ln w="0"/>
                <a:solidFill>
                  <a:schemeClr val="accent1"/>
                </a:solidFill>
                <a:effectLst>
                  <a:outerShdw blurRad="38100" dist="25400" dir="5400000" algn="ctr" rotWithShape="0">
                    <a:srgbClr val="6E747A">
                      <a:alpha val="43000"/>
                    </a:srgbClr>
                  </a:outerShdw>
                </a:effectLst>
                <a:ea typeface="Arial Unicode MS" pitchFamily="34" charset="-128"/>
                <a:cs typeface="Arial Unicode MS" pitchFamily="34" charset="-128"/>
              </a:rPr>
              <a:t>Server…</a:t>
            </a:r>
          </a:p>
        </p:txBody>
      </p:sp>
      <p:sp>
        <p:nvSpPr>
          <p:cNvPr id="2" name="TextBox 1"/>
          <p:cNvSpPr txBox="1"/>
          <p:nvPr/>
        </p:nvSpPr>
        <p:spPr>
          <a:xfrm>
            <a:off x="401053" y="5550408"/>
            <a:ext cx="329577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b="1" kern="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a typeface="Arial Unicode MS" pitchFamily="34" charset="-128"/>
                <a:cs typeface="Arial Unicode MS" pitchFamily="34" charset="-128"/>
              </a:rPr>
              <a:t>In the cloud and on premise…</a:t>
            </a:r>
          </a:p>
        </p:txBody>
      </p:sp>
    </p:spTree>
    <p:extLst>
      <p:ext uri="{BB962C8B-B14F-4D97-AF65-F5344CB8AC3E}">
        <p14:creationId xmlns:p14="http://schemas.microsoft.com/office/powerpoint/2010/main" val="302647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3500"/>
                            </p:stCondLst>
                            <p:childTnLst>
                              <p:par>
                                <p:cTn id="9" presetID="10" presetClass="entr" presetSubtype="0" fill="hold" grpId="0" nodeType="afterEffect">
                                  <p:stCondLst>
                                    <p:cond delay="5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4500"/>
                            </p:stCondLst>
                            <p:childTnLst>
                              <p:par>
                                <p:cTn id="13" presetID="10"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5500"/>
                            </p:stCondLst>
                            <p:childTnLst>
                              <p:par>
                                <p:cTn id="17" presetID="10" presetClass="entr" presetSubtype="0" fill="hold" grpId="0" nodeType="afterEffect">
                                  <p:stCondLst>
                                    <p:cond delay="5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6500"/>
                            </p:stCondLst>
                            <p:childTnLst>
                              <p:par>
                                <p:cTn id="21" presetID="10" presetClass="entr" presetSubtype="0" fill="hold" grpId="0" nodeType="afterEffect">
                                  <p:stCondLst>
                                    <p:cond delay="50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HANA Application Development</a:t>
            </a:r>
            <a:endParaRPr lang="en-US" dirty="0"/>
          </a:p>
        </p:txBody>
      </p:sp>
      <p:sp>
        <p:nvSpPr>
          <p:cNvPr id="6" name="Text Placeholder 5"/>
          <p:cNvSpPr>
            <a:spLocks noGrp="1"/>
          </p:cNvSpPr>
          <p:nvPr>
            <p:ph type="body" sz="quarter" idx="10"/>
          </p:nvPr>
        </p:nvSpPr>
        <p:spPr/>
        <p:txBody>
          <a:bodyPr/>
          <a:lstStyle/>
          <a:p>
            <a:r>
              <a:rPr lang="en-US" dirty="0" smtClean="0"/>
              <a:t>SAP has adopted an open approach to application development making it easier to develop applications for HANA</a:t>
            </a:r>
          </a:p>
          <a:p>
            <a:endParaRPr lang="en-US" dirty="0" smtClean="0"/>
          </a:p>
          <a:p>
            <a:r>
              <a:rPr lang="en-US" dirty="0" smtClean="0"/>
              <a:t>Cloud and hybrid implementations of enterprise systems create a demand for custom applications</a:t>
            </a:r>
            <a:endParaRPr lang="en-US" dirty="0"/>
          </a:p>
          <a:p>
            <a:endParaRPr lang="en-US" dirty="0" smtClean="0"/>
          </a:p>
          <a:p>
            <a:r>
              <a:rPr lang="en-US" dirty="0" smtClean="0"/>
              <a:t>The move to Fiori with S/4HANA increases the demand for HANA application development skills</a:t>
            </a:r>
            <a:endParaRPr lang="en-US" dirty="0"/>
          </a:p>
        </p:txBody>
      </p:sp>
    </p:spTree>
    <p:extLst>
      <p:ext uri="{BB962C8B-B14F-4D97-AF65-F5344CB8AC3E}">
        <p14:creationId xmlns:p14="http://schemas.microsoft.com/office/powerpoint/2010/main" val="2413394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The New HANA Development Curriculum</a:t>
            </a:r>
            <a:endParaRPr lang="en-US" sz="3200" dirty="0"/>
          </a:p>
        </p:txBody>
      </p:sp>
      <p:sp>
        <p:nvSpPr>
          <p:cNvPr id="4" name="Text Placeholder 3"/>
          <p:cNvSpPr>
            <a:spLocks noGrp="1"/>
          </p:cNvSpPr>
          <p:nvPr>
            <p:ph type="body" sz="quarter" idx="10"/>
          </p:nvPr>
        </p:nvSpPr>
        <p:spPr/>
        <p:txBody>
          <a:bodyPr/>
          <a:lstStyle/>
          <a:p>
            <a:endParaRPr lang="en-US" dirty="0"/>
          </a:p>
        </p:txBody>
      </p:sp>
      <p:pic>
        <p:nvPicPr>
          <p:cNvPr id="6"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HANA Development Curriculum</a:t>
            </a:r>
            <a:endParaRPr lang="en-US" dirty="0"/>
          </a:p>
        </p:txBody>
      </p:sp>
      <p:sp>
        <p:nvSpPr>
          <p:cNvPr id="8" name="TextBox 7"/>
          <p:cNvSpPr txBox="1"/>
          <p:nvPr/>
        </p:nvSpPr>
        <p:spPr>
          <a:xfrm>
            <a:off x="1157992" y="1777503"/>
            <a:ext cx="5309146" cy="447814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Learn SAPUI5</a:t>
            </a:r>
          </a:p>
          <a:p>
            <a:pP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HANA Core Data Services</a:t>
            </a:r>
          </a:p>
          <a:p>
            <a:pP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HANA Cloud Platform</a:t>
            </a:r>
          </a:p>
          <a:p>
            <a:pP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Live3 Social </a:t>
            </a:r>
            <a:r>
              <a:rPr lang="en-US" sz="3200" kern="0" dirty="0">
                <a:ea typeface="Arial Unicode MS" pitchFamily="34" charset="-128"/>
                <a:cs typeface="Arial Unicode MS" pitchFamily="34" charset="-128"/>
              </a:rPr>
              <a:t>D</a:t>
            </a:r>
            <a:r>
              <a:rPr lang="en-US" sz="3200" kern="0" dirty="0" smtClean="0">
                <a:ea typeface="Arial Unicode MS" pitchFamily="34" charset="-128"/>
                <a:cs typeface="Arial Unicode MS" pitchFamily="34" charset="-128"/>
              </a:rPr>
              <a:t>ata </a:t>
            </a:r>
            <a:r>
              <a:rPr lang="en-US" sz="3200" kern="0" dirty="0">
                <a:ea typeface="Arial Unicode MS" pitchFamily="34" charset="-128"/>
                <a:cs typeface="Arial Unicode MS" pitchFamily="34" charset="-128"/>
              </a:rPr>
              <a:t>A</a:t>
            </a:r>
            <a:r>
              <a:rPr lang="en-US" sz="3200" kern="0" dirty="0" smtClean="0">
                <a:ea typeface="Arial Unicode MS" pitchFamily="34" charset="-128"/>
                <a:cs typeface="Arial Unicode MS" pitchFamily="34" charset="-128"/>
              </a:rPr>
              <a:t>nalytics</a:t>
            </a:r>
          </a:p>
          <a:p>
            <a:pP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Mobile Applications with HAT</a:t>
            </a:r>
          </a:p>
          <a:p>
            <a:pP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Internet of Things</a:t>
            </a:r>
          </a:p>
          <a:p>
            <a:pPr fontAlgn="base">
              <a:spcBef>
                <a:spcPts val="600"/>
              </a:spcBef>
              <a:spcAft>
                <a:spcPct val="0"/>
              </a:spcAft>
              <a:buClr>
                <a:srgbClr val="F0AB00"/>
              </a:buClr>
              <a:buSzPct val="80000"/>
            </a:pPr>
            <a:r>
              <a:rPr lang="en-US" sz="3200" kern="0" dirty="0" smtClean="0">
                <a:ea typeface="Arial Unicode MS" pitchFamily="34" charset="-128"/>
                <a:cs typeface="Arial Unicode MS" pitchFamily="34" charset="-128"/>
              </a:rPr>
              <a:t>Design for User Experience</a:t>
            </a:r>
            <a:endParaRPr lang="en-US" sz="32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32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073614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solidFill>
                  <a:schemeClr val="tx2"/>
                </a:solidFill>
              </a:rPr>
              <a:t>Audience: Beginning to intermediate </a:t>
            </a:r>
            <a:r>
              <a:rPr lang="en-US" dirty="0" smtClean="0">
                <a:solidFill>
                  <a:schemeClr val="tx2"/>
                </a:solidFill>
              </a:rPr>
              <a:t>programming</a:t>
            </a:r>
            <a:endParaRPr lang="en-US" dirty="0" smtClean="0"/>
          </a:p>
          <a:p>
            <a:r>
              <a:rPr lang="en-US" dirty="0" smtClean="0"/>
              <a:t>SAPUI5 is a HTML5/JavaScript framework which is the foundation of SAP’s new approach to UX using Fiori.</a:t>
            </a:r>
            <a:endParaRPr lang="en-US" dirty="0"/>
          </a:p>
          <a:p>
            <a:r>
              <a:rPr lang="en-US" dirty="0"/>
              <a:t>This curriculum will include application development cases that </a:t>
            </a:r>
            <a:r>
              <a:rPr lang="en-US" dirty="0" smtClean="0"/>
              <a:t>cover many of the skills required to develop applications using SAPUI5</a:t>
            </a:r>
            <a:endParaRPr lang="en-US" dirty="0"/>
          </a:p>
          <a:p>
            <a:r>
              <a:rPr lang="en-US" dirty="0"/>
              <a:t>It will also </a:t>
            </a:r>
            <a:r>
              <a:rPr lang="en-US" dirty="0" smtClean="0"/>
              <a:t>include</a:t>
            </a:r>
            <a:r>
              <a:rPr lang="en-US" dirty="0"/>
              <a:t> </a:t>
            </a:r>
            <a:r>
              <a:rPr lang="en-US" dirty="0" smtClean="0"/>
              <a:t>application </a:t>
            </a:r>
            <a:br>
              <a:rPr lang="en-US" dirty="0" smtClean="0"/>
            </a:br>
            <a:r>
              <a:rPr lang="en-US" dirty="0" smtClean="0"/>
              <a:t>design </a:t>
            </a:r>
            <a:r>
              <a:rPr lang="en-US" dirty="0"/>
              <a:t>using </a:t>
            </a:r>
            <a:r>
              <a:rPr lang="en-US" dirty="0" smtClean="0"/>
              <a:t>SAP’s UX philosophy</a:t>
            </a:r>
            <a:endParaRPr lang="en-US" dirty="0"/>
          </a:p>
          <a:p>
            <a:endParaRPr lang="en-US" dirty="0"/>
          </a:p>
        </p:txBody>
      </p:sp>
      <p:sp>
        <p:nvSpPr>
          <p:cNvPr id="2" name="Title 1"/>
          <p:cNvSpPr>
            <a:spLocks noGrp="1"/>
          </p:cNvSpPr>
          <p:nvPr>
            <p:ph type="title"/>
          </p:nvPr>
        </p:nvSpPr>
        <p:spPr/>
        <p:txBody>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Learn SAPUI5</a:t>
            </a:r>
            <a:endParaRPr lang="en-US" kern="0" dirty="0">
              <a:ea typeface="Arial Unicode MS" pitchFamily="34" charset="-128"/>
              <a:cs typeface="Arial Unicode MS" pitchFamily="34" charset="-128"/>
            </a:endParaRPr>
          </a:p>
        </p:txBody>
      </p:sp>
      <p:pic>
        <p:nvPicPr>
          <p:cNvPr id="4" name="Picture 3"/>
          <p:cNvPicPr>
            <a:picLocks noChangeAspect="1"/>
          </p:cNvPicPr>
          <p:nvPr/>
        </p:nvPicPr>
        <p:blipFill>
          <a:blip r:embed="rId2"/>
          <a:stretch>
            <a:fillRect/>
          </a:stretch>
        </p:blipFill>
        <p:spPr>
          <a:xfrm>
            <a:off x="4267199" y="3873642"/>
            <a:ext cx="4077819" cy="24692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87269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solidFill>
                  <a:schemeClr val="tx2"/>
                </a:solidFill>
              </a:rPr>
              <a:t>Audience: Beginning to intermediate </a:t>
            </a:r>
            <a:r>
              <a:rPr lang="en-US" dirty="0" smtClean="0">
                <a:solidFill>
                  <a:schemeClr val="tx2"/>
                </a:solidFill>
              </a:rPr>
              <a:t>database or programming</a:t>
            </a:r>
            <a:endParaRPr lang="en-US" dirty="0" smtClean="0"/>
          </a:p>
          <a:p>
            <a:r>
              <a:rPr lang="en-US" dirty="0" smtClean="0"/>
              <a:t>Core Data Services (CDS) is an infrastructure </a:t>
            </a:r>
            <a:r>
              <a:rPr lang="en-US" dirty="0"/>
              <a:t>that can be used by database developers to create the underlying (persistent) data model which the application services expose to UI clients. </a:t>
            </a:r>
            <a:endParaRPr lang="en-US" dirty="0" smtClean="0"/>
          </a:p>
          <a:p>
            <a:r>
              <a:rPr lang="en-US" dirty="0" smtClean="0"/>
              <a:t>This </a:t>
            </a:r>
            <a:r>
              <a:rPr lang="en-US" dirty="0"/>
              <a:t>curriculum will include </a:t>
            </a:r>
            <a:r>
              <a:rPr lang="en-US" dirty="0" smtClean="0"/>
              <a:t>cases </a:t>
            </a:r>
            <a:r>
              <a:rPr lang="en-US" dirty="0"/>
              <a:t>that range from data modeling, service development and application </a:t>
            </a:r>
            <a:r>
              <a:rPr lang="en-US" dirty="0" smtClean="0"/>
              <a:t>development.</a:t>
            </a:r>
          </a:p>
          <a:p>
            <a:r>
              <a:rPr lang="en-US" dirty="0" smtClean="0"/>
              <a:t>There is a full and lite version.</a:t>
            </a:r>
            <a:endParaRPr lang="en-US" dirty="0"/>
          </a:p>
        </p:txBody>
      </p:sp>
      <p:sp>
        <p:nvSpPr>
          <p:cNvPr id="2" name="Title 1"/>
          <p:cNvSpPr>
            <a:spLocks noGrp="1"/>
          </p:cNvSpPr>
          <p:nvPr>
            <p:ph type="title"/>
          </p:nvPr>
        </p:nvSpPr>
        <p:spPr/>
        <p:txBody>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HANA Core Data Services</a:t>
            </a:r>
            <a:endParaRPr lang="en-US" kern="0" dirty="0">
              <a:ea typeface="Arial Unicode MS" pitchFamily="34" charset="-128"/>
              <a:cs typeface="Arial Unicode MS" pitchFamily="34" charset="-128"/>
            </a:endParaRPr>
          </a:p>
        </p:txBody>
      </p:sp>
      <p:pic>
        <p:nvPicPr>
          <p:cNvPr id="5" name="Picture 4"/>
          <p:cNvPicPr>
            <a:picLocks noChangeAspect="1"/>
          </p:cNvPicPr>
          <p:nvPr/>
        </p:nvPicPr>
        <p:blipFill>
          <a:blip r:embed="rId2"/>
          <a:stretch>
            <a:fillRect/>
          </a:stretch>
        </p:blipFill>
        <p:spPr>
          <a:xfrm>
            <a:off x="5047488" y="3496319"/>
            <a:ext cx="3324456" cy="2938390"/>
          </a:xfrm>
          <a:prstGeom prst="rect">
            <a:avLst/>
          </a:prstGeom>
        </p:spPr>
      </p:pic>
    </p:spTree>
    <p:extLst>
      <p:ext uri="{BB962C8B-B14F-4D97-AF65-F5344CB8AC3E}">
        <p14:creationId xmlns:p14="http://schemas.microsoft.com/office/powerpoint/2010/main" val="3835219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solidFill>
                  <a:schemeClr val="tx2"/>
                </a:solidFill>
              </a:rPr>
              <a:t>Audience: Beginning to intermediate application development </a:t>
            </a:r>
            <a:r>
              <a:rPr lang="en-US" dirty="0" smtClean="0">
                <a:solidFill>
                  <a:schemeClr val="tx2"/>
                </a:solidFill>
              </a:rPr>
              <a:t>classes</a:t>
            </a:r>
            <a:br>
              <a:rPr lang="en-US" dirty="0" smtClean="0">
                <a:solidFill>
                  <a:schemeClr val="tx2"/>
                </a:solidFill>
              </a:rPr>
            </a:br>
            <a:r>
              <a:rPr lang="en-US" dirty="0" smtClean="0">
                <a:solidFill>
                  <a:schemeClr val="tx2"/>
                </a:solidFill>
              </a:rPr>
              <a:t>	    Individual cases could be used in other courses to illustrate</a:t>
            </a:r>
            <a:br>
              <a:rPr lang="en-US" dirty="0" smtClean="0">
                <a:solidFill>
                  <a:schemeClr val="tx2"/>
                </a:solidFill>
              </a:rPr>
            </a:br>
            <a:r>
              <a:rPr lang="en-US" dirty="0" smtClean="0">
                <a:solidFill>
                  <a:schemeClr val="tx2"/>
                </a:solidFill>
              </a:rPr>
              <a:t> 	    cloud concepts</a:t>
            </a:r>
            <a:endParaRPr lang="en-US" dirty="0" smtClean="0"/>
          </a:p>
          <a:p>
            <a:r>
              <a:rPr lang="en-US" dirty="0" smtClean="0"/>
              <a:t>SAP HANA Cloud Platform (HCP) is SAP’s Platform as a Service (PaaS) for creating web based applications that integrate and extend on premise and cloud applications.</a:t>
            </a:r>
          </a:p>
          <a:p>
            <a:r>
              <a:rPr lang="en-US" dirty="0" smtClean="0"/>
              <a:t>This </a:t>
            </a:r>
            <a:r>
              <a:rPr lang="en-US" dirty="0"/>
              <a:t>curriculum will include </a:t>
            </a:r>
            <a:r>
              <a:rPr lang="en-US" dirty="0" smtClean="0"/>
              <a:t>cases </a:t>
            </a:r>
            <a:r>
              <a:rPr lang="en-US" dirty="0" smtClean="0"/>
              <a:t/>
            </a:r>
            <a:br>
              <a:rPr lang="en-US" dirty="0" smtClean="0"/>
            </a:br>
            <a:r>
              <a:rPr lang="en-US" dirty="0" smtClean="0"/>
              <a:t>that </a:t>
            </a:r>
            <a:r>
              <a:rPr lang="en-US" dirty="0" smtClean="0"/>
              <a:t>illustrate the various </a:t>
            </a:r>
            <a:r>
              <a:rPr lang="en-US" dirty="0" smtClean="0"/>
              <a:t/>
            </a:r>
            <a:br>
              <a:rPr lang="en-US" dirty="0" smtClean="0"/>
            </a:br>
            <a:r>
              <a:rPr lang="en-US" dirty="0" smtClean="0"/>
              <a:t>capabilities </a:t>
            </a:r>
            <a:r>
              <a:rPr lang="en-US" dirty="0" smtClean="0"/>
              <a:t>of SAP HCP.</a:t>
            </a:r>
            <a:endParaRPr lang="en-US" dirty="0"/>
          </a:p>
          <a:p>
            <a:endParaRPr lang="en-US" dirty="0"/>
          </a:p>
          <a:p>
            <a:endParaRPr lang="en-US" dirty="0"/>
          </a:p>
        </p:txBody>
      </p:sp>
      <p:sp>
        <p:nvSpPr>
          <p:cNvPr id="2" name="Title 1"/>
          <p:cNvSpPr>
            <a:spLocks noGrp="1"/>
          </p:cNvSpPr>
          <p:nvPr>
            <p:ph type="title"/>
          </p:nvPr>
        </p:nvSpPr>
        <p:spPr/>
        <p:txBody>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HANA Cloud Platform</a:t>
            </a:r>
            <a:endParaRPr lang="en-US" kern="0" dirty="0">
              <a:ea typeface="Arial Unicode MS" pitchFamily="34" charset="-128"/>
              <a:cs typeface="Arial Unicode MS" pitchFamily="34" charset="-128"/>
            </a:endParaRPr>
          </a:p>
        </p:txBody>
      </p:sp>
      <p:pic>
        <p:nvPicPr>
          <p:cNvPr id="5" name="Picture 4"/>
          <p:cNvPicPr>
            <a:picLocks noChangeAspect="1"/>
          </p:cNvPicPr>
          <p:nvPr/>
        </p:nvPicPr>
        <p:blipFill>
          <a:blip r:embed="rId2"/>
          <a:stretch>
            <a:fillRect/>
          </a:stretch>
        </p:blipFill>
        <p:spPr>
          <a:xfrm>
            <a:off x="4206239" y="3682524"/>
            <a:ext cx="4304919" cy="2725895"/>
          </a:xfrm>
          <a:prstGeom prst="rect">
            <a:avLst/>
          </a:prstGeom>
        </p:spPr>
      </p:pic>
    </p:spTree>
    <p:extLst>
      <p:ext uri="{BB962C8B-B14F-4D97-AF65-F5344CB8AC3E}">
        <p14:creationId xmlns:p14="http://schemas.microsoft.com/office/powerpoint/2010/main" val="2087256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Live3 Social Networking Analysis</a:t>
            </a:r>
            <a:endParaRPr lang="en-US" dirty="0"/>
          </a:p>
        </p:txBody>
      </p:sp>
      <p:sp>
        <p:nvSpPr>
          <p:cNvPr id="3" name="Content Placeholder 2"/>
          <p:cNvSpPr>
            <a:spLocks noGrp="1"/>
          </p:cNvSpPr>
          <p:nvPr>
            <p:ph idx="4294967295"/>
          </p:nvPr>
        </p:nvSpPr>
        <p:spPr>
          <a:xfrm>
            <a:off x="496570" y="1545749"/>
            <a:ext cx="7886700" cy="3263504"/>
          </a:xfrm>
          <a:prstGeom prst="rect">
            <a:avLst/>
          </a:prstGeom>
        </p:spPr>
        <p:txBody>
          <a:bodyPr/>
          <a:lstStyle/>
          <a:p>
            <a:r>
              <a:rPr lang="en-US" dirty="0" smtClean="0">
                <a:solidFill>
                  <a:schemeClr val="tx2"/>
                </a:solidFill>
              </a:rPr>
              <a:t>Audience: Analytics classes, application </a:t>
            </a:r>
            <a:r>
              <a:rPr lang="en-US" dirty="0">
                <a:solidFill>
                  <a:schemeClr val="tx2"/>
                </a:solidFill>
              </a:rPr>
              <a:t>d</a:t>
            </a:r>
            <a:r>
              <a:rPr lang="en-US" dirty="0" smtClean="0">
                <a:solidFill>
                  <a:schemeClr val="tx2"/>
                </a:solidFill>
              </a:rPr>
              <a:t>evelopment classes</a:t>
            </a:r>
            <a:endParaRPr lang="en-US" dirty="0" smtClean="0"/>
          </a:p>
          <a:p>
            <a:r>
              <a:rPr lang="en-US" dirty="0" smtClean="0"/>
              <a:t>Based on the HANA Academy Live3 series of videos</a:t>
            </a:r>
          </a:p>
          <a:p>
            <a:r>
              <a:rPr lang="en-US" dirty="0" smtClean="0"/>
              <a:t>Live capture of Twitter stream</a:t>
            </a:r>
          </a:p>
          <a:p>
            <a:r>
              <a:rPr lang="en-US" dirty="0" smtClean="0"/>
              <a:t>Sentiment analysis, clustering, geo-spatial analysis</a:t>
            </a:r>
          </a:p>
          <a:p>
            <a:r>
              <a:rPr lang="en-US" dirty="0" smtClean="0"/>
              <a:t>SAPUI5 application to manage the process and report the results</a:t>
            </a:r>
          </a:p>
          <a:p>
            <a:endParaRPr lang="en-US" dirty="0" smtClean="0"/>
          </a:p>
          <a:p>
            <a:r>
              <a:rPr lang="en-US" dirty="0" smtClean="0"/>
              <a:t>Skills </a:t>
            </a:r>
            <a:r>
              <a:rPr lang="en-US" dirty="0"/>
              <a:t>include SQL, text analysis, </a:t>
            </a:r>
            <a:r>
              <a:rPr lang="en-US" dirty="0" smtClean="0"/>
              <a:t/>
            </a:r>
            <a:br>
              <a:rPr lang="en-US" dirty="0" smtClean="0"/>
            </a:br>
            <a:r>
              <a:rPr lang="en-US" dirty="0" smtClean="0"/>
              <a:t>analytics</a:t>
            </a:r>
            <a:r>
              <a:rPr lang="en-US" dirty="0"/>
              <a:t>, visualization using </a:t>
            </a:r>
            <a:r>
              <a:rPr lang="en-US" dirty="0" err="1"/>
              <a:t>Lumira</a:t>
            </a:r>
            <a:r>
              <a:rPr lang="en-US" dirty="0"/>
              <a:t>, </a:t>
            </a:r>
            <a:r>
              <a:rPr lang="en-US" dirty="0" smtClean="0"/>
              <a:t/>
            </a:r>
            <a:br>
              <a:rPr lang="en-US" dirty="0" smtClean="0"/>
            </a:br>
            <a:r>
              <a:rPr lang="en-US" dirty="0" smtClean="0"/>
              <a:t>SAPUI5</a:t>
            </a:r>
            <a:r>
              <a:rPr lang="en-US" dirty="0"/>
              <a:t>, </a:t>
            </a:r>
            <a:r>
              <a:rPr lang="en-US" dirty="0" smtClean="0"/>
              <a:t>Node.js</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9408" y="4479290"/>
            <a:ext cx="3216102" cy="16837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0376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SAP_2014_v1.0</Template>
  <TotalTime>4672</TotalTime>
  <Words>493</Words>
  <Application>Microsoft Office PowerPoint</Application>
  <PresentationFormat>On-screen Show (4:3)</PresentationFormat>
  <Paragraphs>66</Paragraphs>
  <Slides>14</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 Unicode MS</vt:lpstr>
      <vt:lpstr>MS PGothic</vt:lpstr>
      <vt:lpstr>Arial</vt:lpstr>
      <vt:lpstr>Courier New</vt:lpstr>
      <vt:lpstr>Symbol</vt:lpstr>
      <vt:lpstr>wingdings</vt:lpstr>
      <vt:lpstr>wingdings</vt:lpstr>
      <vt:lpstr>SAP_2014_v1.0</vt:lpstr>
      <vt:lpstr>HANA Development Curriculum  </vt:lpstr>
      <vt:lpstr>What is HANA?</vt:lpstr>
      <vt:lpstr>HANA Application Development</vt:lpstr>
      <vt:lpstr>The New HANA Development Curriculum</vt:lpstr>
      <vt:lpstr>New HANA Development Curriculum</vt:lpstr>
      <vt:lpstr>Learn SAPUI5</vt:lpstr>
      <vt:lpstr>HANA Core Data Services</vt:lpstr>
      <vt:lpstr>HANA Cloud Platform</vt:lpstr>
      <vt:lpstr>Live3 Social Networking Analysis</vt:lpstr>
      <vt:lpstr>Mobile Applications with the Hybrid Application Toolkit</vt:lpstr>
      <vt:lpstr>Internet of Things</vt:lpstr>
      <vt:lpstr>Design for User Experience </vt:lpstr>
      <vt:lpstr>Thank you</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University Alliances Academic Conference 2014</dc:title>
  <dc:creator>McLeod, Alex</dc:creator>
  <cp:lastModifiedBy>Ross HIGHTOWER</cp:lastModifiedBy>
  <cp:revision>35</cp:revision>
  <dcterms:created xsi:type="dcterms:W3CDTF">2014-03-14T20:09:13Z</dcterms:created>
  <dcterms:modified xsi:type="dcterms:W3CDTF">2015-07-20T17:59:25Z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2051387869</vt:i4>
  </property>
  <property fmtid="{D5CDD505-2E9C-101B-9397-08002B2CF9AE}" pid="3" name="_NewReviewCycle">
    <vt:lpwstr/>
  </property>
  <property fmtid="{D5CDD505-2E9C-101B-9397-08002B2CF9AE}" pid="4" name="_EmailSubject">
    <vt:lpwstr>Reply appreciated by March 27: your slides for the SAP Academic Conference Americas</vt:lpwstr>
  </property>
  <property fmtid="{D5CDD505-2E9C-101B-9397-08002B2CF9AE}" pid="5" name="_AuthorEmail">
    <vt:lpwstr>UAP.NA@sap.com</vt:lpwstr>
  </property>
  <property fmtid="{D5CDD505-2E9C-101B-9397-08002B2CF9AE}" pid="6" name="_AuthorEmailDisplayName">
    <vt:lpwstr>SAP University Alliances - North America</vt:lpwstr>
  </property>
  <property fmtid="{D5CDD505-2E9C-101B-9397-08002B2CF9AE}" pid="7" name="_PreviousAdHocReviewCycleID">
    <vt:i4>-1008930535</vt:i4>
  </property>
</Properties>
</file>