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353" r:id="rId2"/>
    <p:sldId id="549" r:id="rId3"/>
    <p:sldId id="550" r:id="rId4"/>
    <p:sldId id="556" r:id="rId5"/>
    <p:sldId id="551" r:id="rId6"/>
    <p:sldId id="557" r:id="rId7"/>
    <p:sldId id="552" r:id="rId8"/>
    <p:sldId id="554" r:id="rId9"/>
    <p:sldId id="553" r:id="rId10"/>
    <p:sldId id="555" r:id="rId11"/>
    <p:sldId id="548" r:id="rId12"/>
    <p:sldId id="265" r:id="rId13"/>
  </p:sldIdLst>
  <p:sldSz cx="12195175" cy="6859588"/>
  <p:notesSz cx="6797675" cy="9874250"/>
  <p:defaultTextStyle>
    <a:defPPr>
      <a:defRPr lang="de-DE"/>
    </a:defPPr>
    <a:lvl1pPr marL="0" algn="l" defTabSz="1087119" rtl="0" eaLnBrk="1" latinLnBrk="0" hangingPunct="1">
      <a:defRPr lang="de-DE" sz="2100" kern="1200">
        <a:solidFill>
          <a:schemeClr val="tx1"/>
        </a:solidFill>
        <a:latin typeface="Arial"/>
        <a:ea typeface="+mn-ea"/>
        <a:cs typeface="+mn-cs"/>
      </a:defRPr>
    </a:lvl1pPr>
    <a:lvl2pPr marL="543558" algn="l" defTabSz="1087119"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7119" algn="l" defTabSz="1087119"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0669" algn="l" defTabSz="1087119" rtl="0" eaLnBrk="1" latinLnBrk="0" hangingPunct="1">
      <a:buClr>
        <a:srgbClr val="666666"/>
      </a:buClr>
      <a:buSzPct val="80000"/>
      <a:buFont typeface="Arial"/>
      <a:buChar char=""/>
      <a:defRPr lang="de-DE" sz="1300" kern="1200">
        <a:solidFill>
          <a:schemeClr val="tx1"/>
        </a:solidFill>
        <a:latin typeface="Arial"/>
        <a:ea typeface="+mn-ea"/>
        <a:cs typeface="+mn-cs"/>
      </a:defRPr>
    </a:lvl4pPr>
    <a:lvl5pPr marL="2174211" algn="l" defTabSz="1087119"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6">
          <p15:clr>
            <a:srgbClr val="A4A3A4"/>
          </p15:clr>
        </p15:guide>
        <p15:guide id="3" orient="horz" pos="1066">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ring, Niklas" initials="He" lastIdx="34" clrIdx="0"/>
  <p:cmAuthor id="1" name="Zinovyeva, Julia" initials="ZJ"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F0AB00"/>
    <a:srgbClr val="F0AC00"/>
    <a:srgbClr val="81352D"/>
    <a:srgbClr val="4FB81C"/>
    <a:srgbClr val="CCCCCC"/>
    <a:srgbClr val="999999"/>
    <a:srgbClr val="003283"/>
    <a:srgbClr val="FF0000"/>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465" autoAdjust="0"/>
    <p:restoredTop sz="96115" autoAdjust="0"/>
  </p:normalViewPr>
  <p:slideViewPr>
    <p:cSldViewPr snapToGrid="0" showGuides="1">
      <p:cViewPr varScale="1">
        <p:scale>
          <a:sx n="112" d="100"/>
          <a:sy n="112" d="100"/>
        </p:scale>
        <p:origin x="522" y="96"/>
      </p:cViewPr>
      <p:guideLst>
        <p:guide orient="horz" pos="4118"/>
        <p:guide orient="horz" pos="3836"/>
        <p:guide orient="horz" pos="1066"/>
        <p:guide orient="horz" pos="779"/>
        <p:guide pos="7478"/>
        <p:guide pos="205"/>
        <p:guide pos="3849"/>
        <p:guide pos="4708"/>
        <p:guide pos="4812"/>
        <p:guide pos="2865"/>
        <p:guide pos="2965"/>
      </p:guideLst>
    </p:cSldViewPr>
  </p:slideViewPr>
  <p:outlineViewPr>
    <p:cViewPr>
      <p:scale>
        <a:sx n="33" d="100"/>
        <a:sy n="33" d="100"/>
      </p:scale>
      <p:origin x="24"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2" d="100"/>
          <a:sy n="82" d="100"/>
        </p:scale>
        <p:origin x="-4002" y="-84"/>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7119" rtl="0" eaLnBrk="1" latinLnBrk="0" hangingPunct="1">
      <a:defRPr sz="1300" kern="1200">
        <a:solidFill>
          <a:schemeClr val="tx1"/>
        </a:solidFill>
        <a:latin typeface="+mn-lt"/>
        <a:ea typeface="+mn-ea"/>
        <a:cs typeface="+mn-cs"/>
      </a:defRPr>
    </a:lvl1pPr>
    <a:lvl2pPr marL="180699" indent="-180699" algn="l" defTabSz="1087119"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6637" indent="-175938" algn="l" defTabSz="1087119"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3787" indent="-158534" algn="l" defTabSz="1087119"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4211" algn="l" defTabSz="1087119" rtl="0" eaLnBrk="1" latinLnBrk="0" hangingPunct="1">
      <a:defRPr sz="1300" kern="1200">
        <a:solidFill>
          <a:schemeClr val="tx1"/>
        </a:solidFill>
        <a:latin typeface="+mn-lt"/>
        <a:ea typeface="+mn-ea"/>
        <a:cs typeface="+mn-cs"/>
      </a:defRPr>
    </a:lvl5pPr>
    <a:lvl6pPr marL="2717769" algn="l" defTabSz="1087119" rtl="0" eaLnBrk="1" latinLnBrk="0" hangingPunct="1">
      <a:defRPr sz="1300" kern="1200">
        <a:solidFill>
          <a:schemeClr val="tx1"/>
        </a:solidFill>
        <a:latin typeface="+mn-lt"/>
        <a:ea typeface="+mn-ea"/>
        <a:cs typeface="+mn-cs"/>
      </a:defRPr>
    </a:lvl6pPr>
    <a:lvl7pPr marL="3261319" algn="l" defTabSz="1087119" rtl="0" eaLnBrk="1" latinLnBrk="0" hangingPunct="1">
      <a:defRPr sz="1300" kern="1200">
        <a:solidFill>
          <a:schemeClr val="tx1"/>
        </a:solidFill>
        <a:latin typeface="+mn-lt"/>
        <a:ea typeface="+mn-ea"/>
        <a:cs typeface="+mn-cs"/>
      </a:defRPr>
    </a:lvl7pPr>
    <a:lvl8pPr marL="3804870" algn="l" defTabSz="1087119" rtl="0" eaLnBrk="1" latinLnBrk="0" hangingPunct="1">
      <a:defRPr sz="1300" kern="1200">
        <a:solidFill>
          <a:schemeClr val="tx1"/>
        </a:solidFill>
        <a:latin typeface="+mn-lt"/>
        <a:ea typeface="+mn-ea"/>
        <a:cs typeface="+mn-cs"/>
      </a:defRPr>
    </a:lvl8pPr>
    <a:lvl9pPr marL="4348426" algn="l" defTabSz="1087119"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69050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101537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8"/>
            <a:ext cx="11257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pic>
        <p:nvPicPr>
          <p:cNvPr id="13" name="Picture 3" descr="C:\Users\D059871\Pictures\SAP_UniversityAlliances\RGB\SAP_UniversityAlliances_scrn_R_pos_stac3.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6912" t="-13535" r="-6396" b="-12414"/>
          <a:stretch/>
        </p:blipFill>
        <p:spPr bwMode="auto">
          <a:xfrm>
            <a:off x="11117642" y="6083726"/>
            <a:ext cx="751560" cy="453600"/>
          </a:xfrm>
          <a:prstGeom prst="rect">
            <a:avLst/>
          </a:prstGeom>
          <a:solidFill>
            <a:srgbClr val="FFFFFF"/>
          </a:solid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1078"/>
            <a:ext cx="11545200" cy="4392043"/>
          </a:xfrm>
        </p:spPr>
        <p:txBody>
          <a:bodyPr/>
          <a:lstStyle>
            <a:lvl1pPr marL="180000" indent="-180000">
              <a:buFont typeface="Wingdings" panose="05000000000000000000" pitchFamily="2" charset="2"/>
              <a:buChar char="§"/>
              <a:defRPr b="0">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3pPr>
              <a:defRPr>
                <a:latin typeface="BentonSans Regular" panose="02000503000000020004" pitchFamily="2" charset="0"/>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5" name="Text Placeholder 3"/>
          <p:cNvSpPr>
            <a:spLocks noGrp="1"/>
          </p:cNvSpPr>
          <p:nvPr>
            <p:ph type="body" sz="quarter" idx="11" hasCustomPrompt="1"/>
          </p:nvPr>
        </p:nvSpPr>
        <p:spPr>
          <a:xfrm>
            <a:off x="6208016"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1" y="324075"/>
            <a:ext cx="11545200" cy="756175"/>
          </a:xfrm>
        </p:spPr>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5" name="Text Placeholder 3"/>
          <p:cNvSpPr>
            <a:spLocks noGrp="1"/>
          </p:cNvSpPr>
          <p:nvPr>
            <p:ph type="body" sz="quarter" idx="11" hasCustomPrompt="1"/>
          </p:nvPr>
        </p:nvSpPr>
        <p:spPr>
          <a:xfrm>
            <a:off x="8133316"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7" name="Text Placeholder 3"/>
          <p:cNvSpPr>
            <a:spLocks noGrp="1"/>
          </p:cNvSpPr>
          <p:nvPr>
            <p:ph type="body" sz="quarter" idx="12" hasCustomPrompt="1"/>
          </p:nvPr>
        </p:nvSpPr>
        <p:spPr>
          <a:xfrm>
            <a:off x="4228658"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7639050" y="1691080"/>
            <a:ext cx="4232275" cy="4392042"/>
          </a:xfrm>
          <a:solidFill>
            <a:schemeClr val="bg1">
              <a:lumMod val="95000"/>
            </a:schemeClr>
          </a:solidFill>
        </p:spPr>
        <p:txBody>
          <a:bodyPr tIns="1540781"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2" y="1691080"/>
            <a:ext cx="7149949" cy="4392042"/>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Arial"/>
              </a:rPr>
              <a:t>Fifth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6246116" y="1692393"/>
            <a:ext cx="5662800"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33525"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Arial"/>
              </a:rPr>
              <a:t>Fifth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4706969" y="1692393"/>
            <a:ext cx="7164387"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3"/>
            <a:ext cx="4224188"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Arial"/>
              </a:rPr>
              <a:t>Fifth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9" name="Picture Placeholder 4"/>
          <p:cNvSpPr>
            <a:spLocks noGrp="1"/>
          </p:cNvSpPr>
          <p:nvPr>
            <p:ph type="pic" sz="quarter" idx="15"/>
          </p:nvPr>
        </p:nvSpPr>
        <p:spPr bwMode="gray">
          <a:xfrm>
            <a:off x="324000" y="3574348"/>
            <a:ext cx="5662800" cy="2508803"/>
          </a:xfrm>
          <a:solidFill>
            <a:schemeClr val="bg1">
              <a:lumMod val="95000"/>
            </a:schemeClr>
          </a:solidFill>
        </p:spPr>
        <p:txBody>
          <a:bodyPr tIns="59919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48"/>
            <a:ext cx="5662800" cy="2508803"/>
          </a:xfrm>
          <a:solidFill>
            <a:schemeClr val="bg1">
              <a:lumMod val="95000"/>
            </a:schemeClr>
          </a:solidFill>
        </p:spPr>
        <p:txBody>
          <a:bodyPr tIns="599193" anchor="t" anchorCtr="0"/>
          <a:lstStyle>
            <a:lvl1pPr algn="ctr">
              <a:defRPr b="0"/>
            </a:lvl1pPr>
          </a:lstStyle>
          <a:p>
            <a:r>
              <a:rPr lang="en-US" smtClean="0"/>
              <a:t>Click icon to add picture</a:t>
            </a:r>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7" name="Content Placeholder 2"/>
          <p:cNvSpPr>
            <a:spLocks noGrp="1"/>
          </p:cNvSpPr>
          <p:nvPr>
            <p:ph idx="1" hasCustomPrompt="1"/>
          </p:nvPr>
        </p:nvSpPr>
        <p:spPr>
          <a:xfrm>
            <a:off x="324001" y="1692390"/>
            <a:ext cx="11545200" cy="4393017"/>
          </a:xfrm>
        </p:spPr>
        <p:txBody>
          <a:bodyPr tIns="0"/>
          <a:lstStyle>
            <a:lvl1pPr algn="l">
              <a:defRPr b="0"/>
            </a:lvl1pPr>
          </a:lstStyle>
          <a:p>
            <a:pPr lvl="0"/>
            <a:r>
              <a:rPr lang="en-US" dirty="0" smtClean="0"/>
              <a:t>Click to add content</a:t>
            </a: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BentonSans Regular" panose="02000503000000020004" pitchFamily="2" charset="0"/>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1" y="1692394"/>
            <a:ext cx="11545200" cy="3385542"/>
          </a:xfrm>
        </p:spPr>
        <p:txBody>
          <a:bodyPr>
            <a:spAutoFit/>
          </a:bodyPr>
          <a:lstStyle>
            <a:lvl1pPr>
              <a:spcBef>
                <a:spcPts val="2400"/>
              </a:spcBef>
              <a:defRPr>
                <a:latin typeface="BentonSans Regular" panose="02000503000000020004" pitchFamily="2" charset="0"/>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27086" y="6637720"/>
            <a:ext cx="141064" cy="138499"/>
          </a:xfrm>
          <a:prstGeom prst="rect">
            <a:avLst/>
          </a:prstGeom>
          <a:noFill/>
        </p:spPr>
        <p:txBody>
          <a:bodyPr wrap="none" lIns="0" tIns="0" rIns="0"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tx1"/>
                </a:solidFill>
              </a:rPr>
              <a:pPr marL="111341" indent="-111341" algn="r">
                <a:buClr>
                  <a:schemeClr val="accent2"/>
                </a:buClr>
                <a:buFont typeface="Arial" pitchFamily="34" charset="0"/>
                <a:buNone/>
              </a:pPr>
              <a:t>‹#›</a:t>
            </a:fld>
            <a:endParaRPr lang="en-US" sz="900" noProof="0" dirty="0" smtClean="0">
              <a:solidFill>
                <a:schemeClr val="tx1"/>
              </a:solidFill>
            </a:endParaRPr>
          </a:p>
        </p:txBody>
      </p:sp>
      <p:sp>
        <p:nvSpPr>
          <p:cNvPr id="4" name="TextBox 3"/>
          <p:cNvSpPr txBox="1"/>
          <p:nvPr userDrawn="1"/>
        </p:nvSpPr>
        <p:spPr bwMode="black">
          <a:xfrm>
            <a:off x="324002" y="6622345"/>
            <a:ext cx="3314369"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smtClean="0">
                <a:solidFill>
                  <a:schemeClr val="tx1"/>
                </a:solidFill>
              </a:rPr>
              <a:t>2015 SAP SE or an SAP affiliate company. All rights reserved.</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467999" y="324105"/>
            <a:ext cx="11257200"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7119" rtl="0" eaLnBrk="1" latinLnBrk="0" hangingPunct="1">
              <a:spcBef>
                <a:spcPct val="0"/>
              </a:spcBef>
              <a:buNone/>
            </a:pPr>
            <a:r>
              <a:rPr lang="en-US" sz="2900" b="1" kern="1200" noProof="0" dirty="0" smtClean="0">
                <a:solidFill>
                  <a:schemeClr val="accent2"/>
                </a:solidFill>
                <a:latin typeface="BentonSans Regular" panose="02000503000000020004" pitchFamily="2" charset="0"/>
                <a:ea typeface="+mj-ea"/>
                <a:cs typeface="+mj-cs"/>
              </a:rPr>
              <a:t>© 2015 SAP SE or an SAP affiliate company.</a:t>
            </a:r>
            <a:r>
              <a:rPr lang="en-US" sz="2900" b="1" kern="1200" baseline="0" noProof="0" dirty="0" smtClean="0">
                <a:solidFill>
                  <a:schemeClr val="accent2"/>
                </a:solidFill>
                <a:latin typeface="BentonSans Regular" panose="02000503000000020004" pitchFamily="2" charset="0"/>
                <a:ea typeface="+mj-ea"/>
                <a:cs typeface="+mj-cs"/>
              </a:rPr>
              <a:t> </a:t>
            </a:r>
            <a:r>
              <a:rPr lang="en-US" sz="2900" b="1" kern="1200" noProof="0" dirty="0" smtClean="0">
                <a:solidFill>
                  <a:schemeClr val="accent2"/>
                </a:solidFill>
                <a:latin typeface="BentonSans Regular" panose="02000503000000020004" pitchFamily="2" charset="0"/>
                <a:ea typeface="+mj-ea"/>
                <a:cs typeface="+mj-cs"/>
              </a:rPr>
              <a:t>All rights reserved.</a:t>
            </a:r>
          </a:p>
        </p:txBody>
      </p:sp>
      <p:sp>
        <p:nvSpPr>
          <p:cNvPr id="5" name="TextBox 4"/>
          <p:cNvSpPr txBox="1"/>
          <p:nvPr userDrawn="1"/>
        </p:nvSpPr>
        <p:spPr bwMode="gray">
          <a:xfrm>
            <a:off x="324029" y="1692000"/>
            <a:ext cx="11547325" cy="4093428"/>
          </a:xfrm>
          <a:prstGeom prst="rect">
            <a:avLst/>
          </a:prstGeom>
          <a:noFill/>
        </p:spPr>
        <p:txBody>
          <a:bodyPr wrap="square" lIns="0" tIns="0" rIns="0" bIns="0" rtlCol="0">
            <a:spAutoFit/>
          </a:bodyPr>
          <a:lstStyle/>
          <a:p>
            <a:r>
              <a:rPr lang="en-US" sz="1200" kern="1200" dirty="0" smtClean="0">
                <a:solidFill>
                  <a:schemeClr val="tx1"/>
                </a:solidFill>
                <a:latin typeface="BentonSans Regular" panose="02000503000000020004" pitchFamily="2" charset="0"/>
                <a:ea typeface="MS PGothic" pitchFamily="34" charset="-128"/>
                <a:cs typeface="+mn-cs"/>
              </a:rPr>
              <a:t>No part of this publication may be reproduced or transmitted in any form or for any purpose without the express permission of SAP SE or an </a:t>
            </a:r>
          </a:p>
          <a:p>
            <a:r>
              <a:rPr lang="en-US" sz="1200" kern="1200" dirty="0" smtClean="0">
                <a:solidFill>
                  <a:schemeClr val="tx1"/>
                </a:solidFill>
                <a:latin typeface="BentonSans Regular" panose="02000503000000020004" pitchFamily="2" charset="0"/>
                <a:ea typeface="MS PGothic" pitchFamily="34" charset="-128"/>
                <a:cs typeface="+mn-cs"/>
              </a:rPr>
              <a:t>SAP affiliate company.</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SAP and other SAP products and services mentioned herein as well as their respective logos are trademarks or registered trademarks of SAP SE </a:t>
            </a:r>
            <a:br>
              <a:rPr lang="en-US" sz="1200" kern="1200" dirty="0" smtClean="0">
                <a:solidFill>
                  <a:schemeClr val="tx1"/>
                </a:solidFill>
                <a:latin typeface="BentonSans Regular" panose="02000503000000020004" pitchFamily="2" charset="0"/>
                <a:ea typeface="MS PGothic" pitchFamily="34" charset="-128"/>
                <a:cs typeface="+mn-cs"/>
              </a:rPr>
            </a:br>
            <a:r>
              <a:rPr lang="en-US" sz="1200" kern="1200" dirty="0" smtClean="0">
                <a:solidFill>
                  <a:schemeClr val="tx1"/>
                </a:solidFill>
                <a:latin typeface="BentonSans Regular" panose="02000503000000020004" pitchFamily="2" charset="0"/>
                <a:ea typeface="MS PGothic" pitchFamily="34" charset="-128"/>
                <a:cs typeface="+mn-cs"/>
              </a:rPr>
              <a:t>(or an SAP affiliate company) in Germany and other countries. Please see </a:t>
            </a:r>
            <a:r>
              <a:rPr lang="en-US" sz="1200" kern="1200" dirty="0" smtClean="0">
                <a:solidFill>
                  <a:schemeClr val="tx1"/>
                </a:solidFill>
                <a:latin typeface="BentonSans Regular" panose="02000503000000020004" pitchFamily="2" charset="0"/>
                <a:ea typeface="MS PGothic" pitchFamily="34" charset="-128"/>
                <a:cs typeface="+mn-cs"/>
                <a:hlinkClick r:id="rId2"/>
              </a:rPr>
              <a:t>http://global12.sap.com/corporate-en/legal/copyright/index.epx</a:t>
            </a:r>
            <a:r>
              <a:rPr lang="en-US" sz="1200" kern="1200" dirty="0" smtClean="0">
                <a:solidFill>
                  <a:schemeClr val="tx1"/>
                </a:solidFill>
                <a:latin typeface="BentonSans Regular" panose="02000503000000020004" pitchFamily="2" charset="0"/>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National product specifications may vary.</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smtClean="0">
                <a:solidFill>
                  <a:schemeClr val="tx1"/>
                </a:solidFill>
                <a:latin typeface="BentonSans Regular" panose="02000503000000020004" pitchFamily="2" charset="0"/>
                <a:ea typeface="MS PGothic" pitchFamily="34" charset="-128"/>
                <a:cs typeface="+mn-cs"/>
              </a:rPr>
            </a:br>
            <a:r>
              <a:rPr lang="en-US" sz="1200" kern="1200" dirty="0" smtClean="0">
                <a:solidFill>
                  <a:schemeClr val="tx1"/>
                </a:solidFill>
                <a:latin typeface="BentonSans Regular" panose="02000503000000020004" pitchFamily="2" charset="0"/>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7119"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BentonSans Regular" panose="02000503000000020004" pitchFamily="2" charset="0"/>
                <a:ea typeface="+mj-ea"/>
                <a:cs typeface="+mj-cs"/>
              </a:rPr>
              <a:t>© 2015 SAP SE </a:t>
            </a:r>
            <a:r>
              <a:rPr lang="en-US" sz="2900" b="1" kern="1200" noProof="0" dirty="0" err="1" smtClean="0">
                <a:solidFill>
                  <a:schemeClr val="accent2"/>
                </a:solidFill>
                <a:latin typeface="BentonSans Regular" panose="02000503000000020004" pitchFamily="2" charset="0"/>
                <a:ea typeface="+mj-ea"/>
                <a:cs typeface="+mj-cs"/>
              </a:rPr>
              <a:t>oder</a:t>
            </a:r>
            <a:r>
              <a:rPr lang="en-US" sz="2900" b="1" kern="1200" noProof="0" dirty="0" smtClean="0">
                <a:solidFill>
                  <a:schemeClr val="accent2"/>
                </a:solidFill>
                <a:latin typeface="BentonSans Regular" panose="02000503000000020004" pitchFamily="2" charset="0"/>
                <a:ea typeface="+mj-ea"/>
                <a:cs typeface="+mj-cs"/>
              </a:rPr>
              <a:t> </a:t>
            </a:r>
            <a:r>
              <a:rPr lang="en-US" sz="2900" b="1" kern="1200" noProof="0" dirty="0" err="1" smtClean="0">
                <a:solidFill>
                  <a:schemeClr val="accent2"/>
                </a:solidFill>
                <a:latin typeface="BentonSans Regular" panose="02000503000000020004" pitchFamily="2" charset="0"/>
                <a:ea typeface="+mj-ea"/>
                <a:cs typeface="+mj-cs"/>
              </a:rPr>
              <a:t>ein</a:t>
            </a:r>
            <a:r>
              <a:rPr lang="en-US" sz="2900" b="1" kern="1200" noProof="0" dirty="0" smtClean="0">
                <a:solidFill>
                  <a:schemeClr val="accent2"/>
                </a:solidFill>
                <a:latin typeface="BentonSans Regular" panose="02000503000000020004" pitchFamily="2" charset="0"/>
                <a:ea typeface="+mj-ea"/>
                <a:cs typeface="+mj-cs"/>
              </a:rPr>
              <a:t> SAP-</a:t>
            </a:r>
            <a:r>
              <a:rPr lang="en-US" sz="2900" b="1" kern="1200" noProof="0" dirty="0" err="1" smtClean="0">
                <a:solidFill>
                  <a:schemeClr val="accent2"/>
                </a:solidFill>
                <a:latin typeface="BentonSans Regular" panose="02000503000000020004" pitchFamily="2" charset="0"/>
                <a:ea typeface="+mj-ea"/>
                <a:cs typeface="+mj-cs"/>
              </a:rPr>
              <a:t>Konzernunternehmen</a:t>
            </a:r>
            <a:r>
              <a:rPr lang="en-US" sz="2900" b="1" kern="1200" noProof="0" dirty="0" smtClean="0">
                <a:solidFill>
                  <a:schemeClr val="accent2"/>
                </a:solidFill>
                <a:latin typeface="BentonSans Regular" panose="02000503000000020004" pitchFamily="2" charset="0"/>
                <a:ea typeface="+mj-ea"/>
                <a:cs typeface="+mj-cs"/>
              </a:rPr>
              <a:t>. </a:t>
            </a:r>
            <a:br>
              <a:rPr lang="en-US" sz="2900" b="1" kern="1200" noProof="0" dirty="0" smtClean="0">
                <a:solidFill>
                  <a:schemeClr val="accent2"/>
                </a:solidFill>
                <a:latin typeface="BentonSans Regular" panose="02000503000000020004" pitchFamily="2" charset="0"/>
                <a:ea typeface="+mj-ea"/>
                <a:cs typeface="+mj-cs"/>
              </a:rPr>
            </a:br>
            <a:r>
              <a:rPr lang="en-US" sz="2900" b="1" kern="1200" noProof="0" dirty="0" err="1" smtClean="0">
                <a:solidFill>
                  <a:schemeClr val="accent2"/>
                </a:solidFill>
                <a:latin typeface="BentonSans Regular" panose="02000503000000020004" pitchFamily="2" charset="0"/>
                <a:ea typeface="+mj-ea"/>
                <a:cs typeface="+mj-cs"/>
              </a:rPr>
              <a:t>Alle</a:t>
            </a:r>
            <a:r>
              <a:rPr lang="en-US" sz="2900" b="1" kern="1200" noProof="0" dirty="0" smtClean="0">
                <a:solidFill>
                  <a:schemeClr val="accent2"/>
                </a:solidFill>
                <a:latin typeface="BentonSans Regular" panose="02000503000000020004" pitchFamily="2" charset="0"/>
                <a:ea typeface="+mj-ea"/>
                <a:cs typeface="+mj-cs"/>
              </a:rPr>
              <a:t> </a:t>
            </a:r>
            <a:r>
              <a:rPr lang="en-US" sz="2900" b="1" kern="1200" noProof="0" dirty="0" err="1" smtClean="0">
                <a:solidFill>
                  <a:schemeClr val="accent2"/>
                </a:solidFill>
                <a:latin typeface="BentonSans Regular" panose="02000503000000020004" pitchFamily="2" charset="0"/>
                <a:ea typeface="+mj-ea"/>
                <a:cs typeface="+mj-cs"/>
              </a:rPr>
              <a:t>Rechte</a:t>
            </a:r>
            <a:r>
              <a:rPr lang="en-US" sz="2900" b="1" kern="1200" noProof="0" dirty="0" smtClean="0">
                <a:solidFill>
                  <a:schemeClr val="accent2"/>
                </a:solidFill>
                <a:latin typeface="BentonSans Regular" panose="02000503000000020004" pitchFamily="2" charset="0"/>
                <a:ea typeface="+mj-ea"/>
                <a:cs typeface="+mj-cs"/>
              </a:rPr>
              <a:t> </a:t>
            </a:r>
            <a:r>
              <a:rPr lang="en-US" sz="2900" b="1" kern="1200" noProof="0" dirty="0" err="1" smtClean="0">
                <a:solidFill>
                  <a:schemeClr val="accent2"/>
                </a:solidFill>
                <a:latin typeface="BentonSans Regular" panose="02000503000000020004" pitchFamily="2" charset="0"/>
                <a:ea typeface="+mj-ea"/>
                <a:cs typeface="+mj-cs"/>
              </a:rPr>
              <a:t>vorbehalten</a:t>
            </a:r>
            <a:r>
              <a:rPr lang="en-US" sz="2900" b="1" kern="1200" noProof="0" dirty="0" smtClean="0">
                <a:solidFill>
                  <a:schemeClr val="accent2"/>
                </a:solidFill>
                <a:latin typeface="BentonSans Regular" panose="02000503000000020004" pitchFamily="2" charset="0"/>
                <a:ea typeface="+mj-ea"/>
                <a:cs typeface="+mj-cs"/>
              </a:rPr>
              <a:t>.</a:t>
            </a:r>
          </a:p>
        </p:txBody>
      </p:sp>
      <p:sp>
        <p:nvSpPr>
          <p:cNvPr id="8" name="TextBox 7"/>
          <p:cNvSpPr txBox="1"/>
          <p:nvPr userDrawn="1"/>
        </p:nvSpPr>
        <p:spPr bwMode="gray">
          <a:xfrm>
            <a:off x="32402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BentonSans Regular" panose="02000503000000020004" pitchFamily="2" charset="0"/>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ein SAP-Konzernunternehmen nicht gestattet.</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BentonSans Regular" panose="02000503000000020004" pitchFamily="2" charset="0"/>
                <a:ea typeface="+mn-ea"/>
                <a:cs typeface="+mn-cs"/>
              </a:rPr>
            </a:b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von einem SAP-Konzernunternehmen) in Deutschland und verschiedenen anderen Ländern weltweit.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Weitere Hinweise und Informationen zum Markenrecht finden Sie unter </a:t>
            </a:r>
            <a:r>
              <a:rPr lang="de-DE" sz="1200" kern="1200" noProof="0" dirty="0" smtClean="0">
                <a:solidFill>
                  <a:schemeClr val="tx1"/>
                </a:solidFill>
                <a:effectLst/>
                <a:latin typeface="BentonSans Regular" panose="02000503000000020004" pitchFamily="2" charset="0"/>
                <a:ea typeface="+mn-ea"/>
                <a:cs typeface="+mn-cs"/>
                <a:hlinkClick r:id="rId2"/>
              </a:rPr>
              <a:t>http://global.sap.com/corporate-de/legal/copyright/index.epx</a:t>
            </a:r>
            <a:r>
              <a:rPr lang="de-DE" sz="1200" kern="1200" noProof="0" dirty="0" smtClean="0">
                <a:solidFill>
                  <a:schemeClr val="tx1"/>
                </a:solidFill>
                <a:effectLst/>
                <a:latin typeface="BentonSans Regular" panose="02000503000000020004" pitchFamily="2" charset="0"/>
                <a:ea typeface="+mn-ea"/>
                <a:cs typeface="+mn-cs"/>
              </a:rPr>
              <a:t>.</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Die von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Produkte können länderspezifische Unterschiede aufweisen.</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Die vorliegenden Unterlagen werden von der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einem SAP-Konzernunternehmen bereitgestellt und dienen ausschließlich zu Informations-zwecken.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Die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BentonSans Regular" panose="02000503000000020004" pitchFamily="2" charset="0"/>
                <a:ea typeface="+mn-ea"/>
                <a:cs typeface="+mn-cs"/>
              </a:rPr>
              <a:t> </a:t>
            </a:r>
            <a:r>
              <a:rPr lang="de-DE" sz="1200" kern="1200" noProof="0" dirty="0" smtClean="0">
                <a:solidFill>
                  <a:schemeClr val="tx1"/>
                </a:solidFill>
                <a:effectLst/>
                <a:latin typeface="BentonSans Regular" panose="02000503000000020004" pitchFamily="2" charset="0"/>
                <a:ea typeface="+mn-ea"/>
                <a:cs typeface="+mn-cs"/>
              </a:rPr>
              <a:t>dieser Publikation.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Die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Insbesondere sind die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ihrer Konzernunternehmen können von der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ihren Konzernunternehmen jederzeit und ohne Angabe von Gründen unangekündigt geändert werden.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3027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29" y="324078"/>
            <a:ext cx="11547325"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324029" y="324105"/>
            <a:ext cx="11547325"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1" y="0"/>
            <a:ext cx="11545200" cy="2296057"/>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pic>
        <p:nvPicPr>
          <p:cNvPr id="7" name="Picture 6" descr="cloud-supergraphic.png"/>
          <p:cNvPicPr>
            <a:picLocks noChangeAspect="1"/>
          </p:cNvPicPr>
          <p:nvPr userDrawn="1"/>
        </p:nvPicPr>
        <p:blipFill rotWithShape="1">
          <a:blip r:embed="rId3" cstate="screen">
            <a:alphaModFix amt="60000"/>
            <a:extLst>
              <a:ext uri="{28A0092B-C50C-407E-A947-70E740481C1C}">
                <a14:useLocalDpi xmlns:a14="http://schemas.microsoft.com/office/drawing/2010/main"/>
              </a:ext>
            </a:extLst>
          </a:blip>
          <a:srcRect l="10988" t="23849" b="18011"/>
          <a:stretch/>
        </p:blipFill>
        <p:spPr>
          <a:xfrm>
            <a:off x="325640" y="0"/>
            <a:ext cx="5303656" cy="2309446"/>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1" y="162038"/>
            <a:ext cx="11545200" cy="2135294"/>
          </a:xfrm>
          <a:solidFill>
            <a:schemeClr val="bg1">
              <a:lumMod val="95000"/>
            </a:schemeClr>
          </a:solidFill>
        </p:spPr>
        <p:txBody>
          <a:bodyPr tIns="59919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Divider page</a:t>
            </a:r>
            <a:endParaRPr lang="en-US" dirty="0"/>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Thank you</a:t>
            </a:r>
            <a:endParaRPr lang="en-US" dirty="0"/>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4236462"/>
            <a:ext cx="11545200" cy="1846660"/>
          </a:xfrm>
        </p:spPr>
        <p:txBody>
          <a:bodyPr anchor="b" anchorCtr="0">
            <a:noAutofit/>
          </a:bodyPr>
          <a:lstStyle>
            <a:lvl1pPr>
              <a:spcBef>
                <a:spcPts val="0"/>
              </a:spcBef>
              <a:defRPr sz="2000" b="0">
                <a:latin typeface="BentonSans Regular" panose="02000503000000020004" pitchFamily="2" charset="0"/>
              </a:defRPr>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3"/>
            <a:ext cx="1826494" cy="907199"/>
          </a:xfrm>
          <a:prstGeom prst="rect">
            <a:avLst/>
          </a:prstGeom>
          <a:noFill/>
          <a:ln>
            <a:noFill/>
          </a:ln>
        </p:spPr>
      </p:pic>
      <p:sp>
        <p:nvSpPr>
          <p:cNvPr id="6" name="TextBox 5"/>
          <p:cNvSpPr txBox="1"/>
          <p:nvPr userDrawn="1"/>
        </p:nvSpPr>
        <p:spPr bwMode="black">
          <a:xfrm>
            <a:off x="324002" y="6622345"/>
            <a:ext cx="3352841"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1087119" rtl="0" eaLnBrk="1" fontAlgn="auto" latinLnBrk="0" hangingPunct="1">
              <a:lnSpc>
                <a:spcPct val="100000"/>
              </a:lnSpc>
              <a:spcBef>
                <a:spcPct val="0"/>
              </a:spcBef>
              <a:spcAft>
                <a:spcPts val="0"/>
              </a:spcAft>
              <a:buClrTx/>
              <a:buSzTx/>
              <a:buFontTx/>
              <a:buNone/>
              <a:tabLst/>
              <a:defRPr sz="2800"/>
            </a:lvl1pPr>
          </a:lstStyle>
          <a:p>
            <a:r>
              <a:rPr lang="en-US" dirty="0" smtClean="0">
                <a:solidFill>
                  <a:srgbClr val="666666"/>
                </a:solidFill>
                <a:latin typeface="BentonSans Bold" panose="02000803000000020004" pitchFamily="2" charset="0"/>
              </a:rPr>
              <a:t>Presentation Title</a:t>
            </a:r>
            <a:br>
              <a:rPr lang="en-US" dirty="0" smtClean="0">
                <a:solidFill>
                  <a:srgbClr val="666666"/>
                </a:solidFill>
                <a:latin typeface="BentonSans Bold" panose="02000803000000020004" pitchFamily="2" charset="0"/>
              </a:rPr>
            </a:br>
            <a:r>
              <a:rPr lang="en-US" cap="small" dirty="0" smtClean="0">
                <a:solidFill>
                  <a:srgbClr val="FFC000"/>
                </a:solidFill>
                <a:latin typeface="BentonSans Bold" panose="02000803000000020004" pitchFamily="2" charset="0"/>
              </a:rPr>
              <a:t>Table of Content</a:t>
            </a:r>
            <a:endParaRPr lang="en-US" dirty="0"/>
          </a:p>
        </p:txBody>
      </p:sp>
      <p:sp>
        <p:nvSpPr>
          <p:cNvPr id="4" name="Text Placeholder 3"/>
          <p:cNvSpPr>
            <a:spLocks noGrp="1"/>
          </p:cNvSpPr>
          <p:nvPr>
            <p:ph type="body" sz="quarter" idx="10" hasCustomPrompt="1"/>
          </p:nvPr>
        </p:nvSpPr>
        <p:spPr>
          <a:xfrm>
            <a:off x="324001" y="1692423"/>
            <a:ext cx="11545200" cy="3832705"/>
          </a:xfrm>
        </p:spPr>
        <p:txBody>
          <a:bodyPr>
            <a:noAutofit/>
          </a:bodyPr>
          <a:lstStyle>
            <a:lvl1pPr marL="180000" marR="0" indent="-180000" algn="l" defTabSz="914400" rtl="0" eaLnBrk="1" fontAlgn="auto" latinLnBrk="0" hangingPunct="1">
              <a:lnSpc>
                <a:spcPct val="100000"/>
              </a:lnSpc>
              <a:spcBef>
                <a:spcPts val="600"/>
              </a:spcBef>
              <a:spcAft>
                <a:spcPts val="0"/>
              </a:spcAft>
              <a:buClr>
                <a:schemeClr val="accent1">
                  <a:lumMod val="60000"/>
                  <a:lumOff val="40000"/>
                </a:schemeClr>
              </a:buClr>
              <a:buSzPct val="80000"/>
              <a:buFont typeface="Wingdings" panose="05000000000000000000" pitchFamily="2" charset="2"/>
              <a:buChar char="§"/>
              <a:tabLst/>
              <a:defRPr sz="2000" b="0">
                <a:solidFill>
                  <a:schemeClr val="bg2">
                    <a:lumMod val="50000"/>
                  </a:schemeClr>
                </a:solidFill>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chemeClr val="bg2">
                  <a:lumMod val="50000"/>
                </a:schemeClr>
              </a:buClr>
              <a:buSzPct val="80000"/>
              <a:buFont typeface="Wingdings" panose="05000000000000000000" pitchFamily="2" charset="2"/>
              <a:buChar char="§"/>
              <a:tabLst/>
              <a:defRPr kumimoji="0" lang="en-US" sz="2000" b="0" i="0" u="none" strike="noStrike" kern="1200" cap="none" spc="0" normalizeH="0" baseline="0" noProof="0">
                <a:ln>
                  <a:noFill/>
                </a:ln>
                <a:solidFill>
                  <a:schemeClr val="bg2">
                    <a:lumMod val="50000"/>
                  </a:schemeClr>
                </a:solidFill>
                <a:effectLst/>
                <a:uLnTx/>
                <a:uFillTx/>
                <a:latin typeface="BentonSans Regular" panose="02000503000000020004" pitchFamily="2" charset="0"/>
                <a:ea typeface="+mn-ea"/>
                <a:cs typeface="+mn-cs"/>
              </a:defRPr>
            </a:lvl2pPr>
            <a:lvl3pPr marL="360000" marR="0" indent="-180000" algn="l" defTabSz="914400" rtl="0" eaLnBrk="1" fontAlgn="auto" latinLnBrk="0" hangingPunct="1">
              <a:lnSpc>
                <a:spcPct val="100000"/>
              </a:lnSpc>
              <a:spcBef>
                <a:spcPts val="600"/>
              </a:spcBef>
              <a:spcAft>
                <a:spcPts val="0"/>
              </a:spcAft>
              <a:buClr>
                <a:srgbClr val="666666"/>
              </a:buClr>
              <a:buSzPct val="80000"/>
              <a:buFont typeface="Wingdings" panose="05000000000000000000" pitchFamily="2" charset="2"/>
              <a:buChar char="§"/>
              <a:tabLst/>
              <a:defRPr sz="1600" baseline="0">
                <a:solidFill>
                  <a:schemeClr val="bg2">
                    <a:lumMod val="50000"/>
                  </a:schemeClr>
                </a:solidFill>
                <a:latin typeface="BentonSans Regular" panose="02000503000000020004" pitchFamily="2" charset="0"/>
              </a:defRPr>
            </a:lvl3pPr>
            <a:lvl4pPr marL="540000" marR="0" indent="-179724" algn="l" defTabSz="1087119" rtl="0" eaLnBrk="1" fontAlgn="auto" latinLnBrk="0" hangingPunct="1">
              <a:lnSpc>
                <a:spcPct val="100000"/>
              </a:lnSpc>
              <a:spcBef>
                <a:spcPts val="600"/>
              </a:spcBef>
              <a:spcAft>
                <a:spcPts val="0"/>
              </a:spcAft>
              <a:buClr>
                <a:schemeClr val="bg2">
                  <a:lumMod val="50000"/>
                </a:schemeClr>
              </a:buClr>
              <a:buSzPct val="80000"/>
              <a:buFont typeface="Arial" panose="020B0604020202020204" pitchFamily="34" charset="0"/>
              <a:buChar char="•"/>
              <a:tabLst/>
              <a:defRPr sz="1400">
                <a:solidFill>
                  <a:schemeClr val="bg2">
                    <a:lumMod val="50000"/>
                  </a:schemeClr>
                </a:solidFill>
              </a:defRPr>
            </a:lvl4pPr>
            <a:lvl5pPr marL="540000" marR="0" indent="-180000" algn="l" defTabSz="914400" rtl="0" eaLnBrk="1" fontAlgn="auto" latinLnBrk="0" hangingPunct="1">
              <a:lnSpc>
                <a:spcPct val="100000"/>
              </a:lnSpc>
              <a:spcBef>
                <a:spcPts val="250"/>
              </a:spcBef>
              <a:spcAft>
                <a:spcPts val="0"/>
              </a:spcAft>
              <a:buClr>
                <a:srgbClr val="666666"/>
              </a:buClr>
              <a:buSzPct val="80000"/>
              <a:buFont typeface="Arial" panose="020B0604020202020204" pitchFamily="34" charset="0"/>
              <a:buChar char="•"/>
              <a:tabLst/>
              <a:defRPr sz="1600">
                <a:solidFill>
                  <a:schemeClr val="bg2">
                    <a:lumMod val="50000"/>
                  </a:schemeClr>
                </a:solidFill>
                <a:latin typeface="BentonSans Regular" panose="02000503000000020004" pitchFamily="2" charset="0"/>
              </a:defRPr>
            </a:lvl5pPr>
            <a:lvl6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800">
                <a:latin typeface="BentonSans Regular" panose="02000503000000020004" pitchFamily="2" charset="0"/>
              </a:defRPr>
            </a:lvl6pPr>
            <a:lvl7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000">
                <a:latin typeface="BentonSans Regular" panose="02000503000000020004" pitchFamily="2" charset="0"/>
              </a:defRPr>
            </a:lvl7pPr>
            <a:lvl8pPr>
              <a:defRPr sz="2000"/>
            </a:lvl8pPr>
            <a:lvl9pPr>
              <a:defRPr sz="1600"/>
            </a:lvl9pPr>
          </a:lstStyle>
          <a:p>
            <a:r>
              <a:rPr lang="en-US" dirty="0" smtClean="0"/>
              <a:t>Agenda Item/Divider Headline</a:t>
            </a:r>
          </a:p>
          <a:p>
            <a:pPr lvl="1"/>
            <a:r>
              <a:rPr lang="en-US" dirty="0" smtClean="0"/>
              <a:t>Details</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1" y="324075"/>
            <a:ext cx="11545200" cy="756175"/>
          </a:xfrm>
          <a:prstGeom prst="rect">
            <a:avLst/>
          </a:prstGeom>
        </p:spPr>
        <p:txBody>
          <a:bodyPr vert="horz" lIns="0" tIns="0" rIns="0" bIns="0" rtlCol="0" anchor="ctr" anchorCtr="0">
            <a:noAutofit/>
          </a:bodyPr>
          <a:lstStyle/>
          <a:p>
            <a:r>
              <a:rPr lang="en-US" dirty="0" smtClean="0">
                <a:solidFill>
                  <a:srgbClr val="666666"/>
                </a:solidFill>
                <a:latin typeface="BentonSans Bold" panose="02000803000000020004" pitchFamily="2" charset="0"/>
              </a:rPr>
              <a:t>Presentation Title</a:t>
            </a:r>
            <a:br>
              <a:rPr lang="en-US" dirty="0" smtClean="0">
                <a:solidFill>
                  <a:srgbClr val="666666"/>
                </a:solidFill>
                <a:latin typeface="BentonSans Bold" panose="02000803000000020004" pitchFamily="2" charset="0"/>
              </a:rPr>
            </a:br>
            <a:r>
              <a:rPr lang="en-US" cap="small" dirty="0" smtClean="0">
                <a:solidFill>
                  <a:srgbClr val="FFC000"/>
                </a:solidFill>
                <a:latin typeface="BentonSans Bold" panose="02000803000000020004" pitchFamily="2" charset="0"/>
              </a:rPr>
              <a:t>&lt;section&gt;</a:t>
            </a:r>
            <a:endParaRPr lang="en-US" noProof="0" dirty="0"/>
          </a:p>
        </p:txBody>
      </p:sp>
      <p:sp>
        <p:nvSpPr>
          <p:cNvPr id="3" name="Text Placeholder 2"/>
          <p:cNvSpPr>
            <a:spLocks noGrp="1"/>
          </p:cNvSpPr>
          <p:nvPr>
            <p:ph type="body" idx="1"/>
          </p:nvPr>
        </p:nvSpPr>
        <p:spPr bwMode="gray">
          <a:xfrm>
            <a:off x="324001" y="1691080"/>
            <a:ext cx="11545200" cy="4392042"/>
          </a:xfrm>
          <a:prstGeom prst="rect">
            <a:avLst/>
          </a:prstGeom>
        </p:spPr>
        <p:txBody>
          <a:bodyPr vert="horz" lIns="0" tIns="0" rIns="0" bIns="0" rtlCol="0">
            <a:noAutofit/>
          </a:body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33" name="Rectangle 32"/>
          <p:cNvSpPr/>
          <p:nvPr/>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1"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1" y="6537252"/>
            <a:ext cx="11545200" cy="324075"/>
          </a:xfrm>
          <a:prstGeom prst="rect">
            <a:avLst/>
          </a:prstGeom>
          <a:solidFill>
            <a:schemeClr val="tx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2345"/>
            <a:ext cx="3400797" cy="138499"/>
          </a:xfrm>
          <a:prstGeom prst="rect">
            <a:avLst/>
          </a:prstGeom>
          <a:noFill/>
        </p:spPr>
        <p:txBody>
          <a:bodyPr wrap="none" lIns="85592" tIns="0" rIns="0" bIns="0" rtlCol="0">
            <a:spAutoFit/>
          </a:bodyPr>
          <a:lstStyle/>
          <a:p>
            <a:pPr marL="133015" indent="-133015" algn="l">
              <a:buClr>
                <a:schemeClr val="bg1"/>
              </a:buClr>
              <a:buFont typeface="Arial" pitchFamily="34" charset="0"/>
              <a:buChar char="©"/>
              <a:tabLst/>
            </a:pPr>
            <a:r>
              <a:rPr lang="en-US" sz="900" noProof="0" dirty="0" smtClean="0">
                <a:solidFill>
                  <a:schemeClr val="bg1"/>
                </a:solidFill>
              </a:rPr>
              <a:t>2015 SAP SE or an SAP affiliate company. All rights reserved.</a:t>
            </a:r>
          </a:p>
        </p:txBody>
      </p:sp>
      <p:sp>
        <p:nvSpPr>
          <p:cNvPr id="34" name="TextBox 33"/>
          <p:cNvSpPr txBox="1"/>
          <p:nvPr/>
        </p:nvSpPr>
        <p:spPr bwMode="black">
          <a:xfrm>
            <a:off x="11634070" y="6622345"/>
            <a:ext cx="234080" cy="143663"/>
          </a:xfrm>
          <a:prstGeom prst="rect">
            <a:avLst/>
          </a:prstGeom>
          <a:noFill/>
        </p:spPr>
        <p:txBody>
          <a:bodyPr wrap="none" lIns="0" tIns="0" rIns="85592"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bg1"/>
                </a:solidFill>
              </a:rPr>
              <a:pPr marL="111341" indent="-111341" algn="r">
                <a:buClr>
                  <a:schemeClr val="accent2"/>
                </a:buClr>
                <a:buFont typeface="Arial" pitchFamily="34" charset="0"/>
                <a:buNone/>
              </a:pPr>
              <a:t>‹#›</a:t>
            </a:fld>
            <a:endParaRPr lang="en-US" sz="900" noProof="0" dirty="0" smtClean="0">
              <a:solidFill>
                <a:schemeClr val="bg1"/>
              </a:solidFill>
            </a:endParaRPr>
          </a:p>
        </p:txBody>
      </p:sp>
      <p:sp>
        <p:nvSpPr>
          <p:cNvPr id="5" name="Information_Classification"/>
          <p:cNvSpPr txBox="1"/>
          <p:nvPr userDrawn="1"/>
        </p:nvSpPr>
        <p:spPr>
          <a:xfrm>
            <a:off x="10769601" y="6623893"/>
            <a:ext cx="322823" cy="143663"/>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smtClean="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29" r:id="rId22"/>
  </p:sldLayoutIdLst>
  <p:timing>
    <p:tnLst>
      <p:par>
        <p:cTn id="1" dur="indefinite" restart="never" nodeType="tmRoot"/>
      </p:par>
    </p:tnLst>
  </p:timing>
  <p:hf hdr="0" ftr="0" dt="0"/>
  <p:txStyles>
    <p:titleStyle>
      <a:lvl1pPr algn="l" defTabSz="1087119" rtl="0" eaLnBrk="1" latinLnBrk="0" hangingPunct="1">
        <a:spcBef>
          <a:spcPct val="0"/>
        </a:spcBef>
        <a:buNone/>
        <a:defRPr sz="2800" b="1" kern="1200" baseline="0">
          <a:solidFill>
            <a:schemeClr val="accent2"/>
          </a:solidFill>
          <a:latin typeface="+mj-lt"/>
          <a:ea typeface="+mj-ea"/>
          <a:cs typeface="+mj-cs"/>
        </a:defRPr>
      </a:lvl1pPr>
    </p:titleStyle>
    <p:bodyStyle>
      <a:lvl1pPr marL="0" indent="0" algn="l" defTabSz="1087119"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sz="1800" kern="1200">
          <a:solidFill>
            <a:schemeClr val="tx1"/>
          </a:solidFill>
          <a:latin typeface="BentonSans Regular" panose="02000503000000020004" pitchFamily="2" charset="0"/>
          <a:ea typeface="+mn-ea"/>
          <a:cs typeface="+mn-cs"/>
        </a:defRPr>
      </a:lvl2pPr>
      <a:lvl3pPr marL="179724" indent="-179724" algn="l" defTabSz="1087119" rtl="0" eaLnBrk="1" latinLnBrk="0" hangingPunct="1">
        <a:spcBef>
          <a:spcPts val="400"/>
        </a:spcBef>
        <a:buClr>
          <a:schemeClr val="accent1"/>
        </a:buClr>
        <a:buSzPct val="100000"/>
        <a:buFont typeface="Wingdings" pitchFamily="2" charset="2"/>
        <a:buChar char=""/>
        <a:defRPr sz="1700" kern="1200">
          <a:solidFill>
            <a:schemeClr val="tx1"/>
          </a:solidFill>
          <a:latin typeface="+mn-lt"/>
          <a:ea typeface="+mn-ea"/>
          <a:cs typeface="+mn-cs"/>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sz="1700" kern="1200">
          <a:solidFill>
            <a:schemeClr val="tx1"/>
          </a:solidFill>
          <a:latin typeface="BentonSans Regular" panose="02000503000000020004" pitchFamily="2" charset="0"/>
          <a:ea typeface="+mn-ea"/>
          <a:cs typeface="+mn-cs"/>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sz="1600" kern="1200">
          <a:solidFill>
            <a:schemeClr val="tx1"/>
          </a:solidFill>
          <a:latin typeface="BentonSans Regular" panose="02000503000000020004" pitchFamily="2" charset="0"/>
          <a:ea typeface="+mn-ea"/>
          <a:cs typeface="+mn-cs"/>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7pPr>
      <a:lvl8pPr marL="4076651"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0208"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7119" rtl="0" eaLnBrk="1" latinLnBrk="0" hangingPunct="1">
        <a:defRPr sz="2100" kern="1200">
          <a:solidFill>
            <a:schemeClr val="tx1"/>
          </a:solidFill>
          <a:latin typeface="+mn-lt"/>
          <a:ea typeface="+mn-ea"/>
          <a:cs typeface="+mn-cs"/>
        </a:defRPr>
      </a:lvl1pPr>
      <a:lvl2pPr marL="543558" algn="l" defTabSz="1087119" rtl="0" eaLnBrk="1" latinLnBrk="0" hangingPunct="1">
        <a:defRPr sz="2100" kern="1200">
          <a:solidFill>
            <a:schemeClr val="tx1"/>
          </a:solidFill>
          <a:latin typeface="+mn-lt"/>
          <a:ea typeface="+mn-ea"/>
          <a:cs typeface="+mn-cs"/>
        </a:defRPr>
      </a:lvl2pPr>
      <a:lvl3pPr marL="1087119" algn="l" defTabSz="1087119" rtl="0" eaLnBrk="1" latinLnBrk="0" hangingPunct="1">
        <a:defRPr sz="2100" kern="1200">
          <a:solidFill>
            <a:schemeClr val="tx1"/>
          </a:solidFill>
          <a:latin typeface="+mn-lt"/>
          <a:ea typeface="+mn-ea"/>
          <a:cs typeface="+mn-cs"/>
        </a:defRPr>
      </a:lvl3pPr>
      <a:lvl4pPr marL="1630669" algn="l" defTabSz="1087119" rtl="0" eaLnBrk="1" latinLnBrk="0" hangingPunct="1">
        <a:defRPr sz="2100" kern="1200">
          <a:solidFill>
            <a:schemeClr val="tx1"/>
          </a:solidFill>
          <a:latin typeface="+mn-lt"/>
          <a:ea typeface="+mn-ea"/>
          <a:cs typeface="+mn-cs"/>
        </a:defRPr>
      </a:lvl4pPr>
      <a:lvl5pPr marL="2174211" algn="l" defTabSz="1087119" rtl="0" eaLnBrk="1" latinLnBrk="0" hangingPunct="1">
        <a:defRPr sz="2100" kern="1200">
          <a:solidFill>
            <a:schemeClr val="tx1"/>
          </a:solidFill>
          <a:latin typeface="+mn-lt"/>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hyperlink" Target="https://experience.sap.com/fiori-design/ui-components/toolbar-overview/" TargetMode="External"/><Relationship Id="rId2" Type="http://schemas.openxmlformats.org/officeDocument/2006/relationships/hyperlink" Target="https://experience.sap.com/fiori-design/ui-components/button/" TargetMode="Externa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1" name="Rectangle 20"/>
          <p:cNvSpPr/>
          <p:nvPr/>
        </p:nvSpPr>
        <p:spPr bwMode="gray">
          <a:xfrm>
            <a:off x="325468" y="1504175"/>
            <a:ext cx="11545200" cy="1930658"/>
          </a:xfrm>
          <a:prstGeom prst="rect">
            <a:avLst/>
          </a:prstGeom>
          <a:solidFill>
            <a:srgbClr val="81352D"/>
          </a:solidFill>
          <a:ln w="9525" algn="ctr">
            <a:noFill/>
            <a:miter lim="800000"/>
            <a:headEnd/>
            <a:tailEnd/>
          </a:ln>
        </p:spPr>
        <p:txBody>
          <a:bodyPr lIns="106981" tIns="85592" rIns="106981" bIns="85592" rtlCol="0" anchor="ctr"/>
          <a:lstStyle/>
          <a:p>
            <a:pPr algn="ctr" fontAlgn="base">
              <a:spcBef>
                <a:spcPct val="50000"/>
              </a:spcBef>
              <a:spcAft>
                <a:spcPct val="0"/>
              </a:spcAft>
              <a:buClr>
                <a:srgbClr val="F0AB00"/>
              </a:buClr>
              <a:buSzPct val="80000"/>
            </a:pPr>
            <a:endParaRPr lang="en-US" sz="1900" kern="0" dirty="0">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2" name="Title 1"/>
          <p:cNvSpPr>
            <a:spLocks noGrp="1"/>
          </p:cNvSpPr>
          <p:nvPr>
            <p:ph type="title"/>
          </p:nvPr>
        </p:nvSpPr>
        <p:spPr/>
        <p:txBody>
          <a:bodyPr/>
          <a:lstStyle/>
          <a:p>
            <a:r>
              <a:rPr lang="en-US" sz="4400" dirty="0" smtClean="0">
                <a:solidFill>
                  <a:srgbClr val="666666"/>
                </a:solidFill>
                <a:latin typeface="BentonSans Bold" panose="02000803000000020004" pitchFamily="2" charset="0"/>
              </a:rPr>
              <a:t>SAPUI5: </a:t>
            </a:r>
            <a:r>
              <a:rPr lang="en-US" sz="4400" dirty="0" smtClean="0">
                <a:solidFill>
                  <a:srgbClr val="666666"/>
                </a:solidFill>
                <a:latin typeface="BentonSans Bold" panose="02000803000000020004" pitchFamily="2" charset="0"/>
              </a:rPr>
              <a:t>Buttons and Toolbars</a:t>
            </a:r>
            <a:endParaRPr lang="en-US" sz="4400" dirty="0">
              <a:solidFill>
                <a:srgbClr val="666666"/>
              </a:solidFill>
              <a:latin typeface="BentonSans Bold" panose="02000803000000020004" pitchFamily="2" charset="0"/>
            </a:endParaRPr>
          </a:p>
        </p:txBody>
      </p:sp>
      <p:sp>
        <p:nvSpPr>
          <p:cNvPr id="3" name="Subtitle 2"/>
          <p:cNvSpPr>
            <a:spLocks noGrp="1"/>
          </p:cNvSpPr>
          <p:nvPr>
            <p:ph type="subTitle" idx="1"/>
          </p:nvPr>
        </p:nvSpPr>
        <p:spPr>
          <a:xfrm>
            <a:off x="418909" y="1548884"/>
            <a:ext cx="5679159" cy="1885949"/>
          </a:xfrm>
        </p:spPr>
        <p:txBody>
          <a:bodyPr anchor="b"/>
          <a:lstStyle/>
          <a:p>
            <a:r>
              <a:rPr lang="en-US" sz="1200" b="1" dirty="0" smtClean="0">
                <a:solidFill>
                  <a:schemeClr val="bg1"/>
                </a:solidFill>
                <a:latin typeface="BentonSans Book" panose="02000503000000020004" pitchFamily="2" charset="0"/>
              </a:rPr>
              <a:t>Version  	</a:t>
            </a:r>
            <a:r>
              <a:rPr lang="en-US" sz="1200" dirty="0" smtClean="0">
                <a:solidFill>
                  <a:schemeClr val="bg1"/>
                </a:solidFill>
                <a:latin typeface="BentonSans Book" panose="02000503000000020004" pitchFamily="2" charset="0"/>
              </a:rPr>
              <a:t>1.0</a:t>
            </a:r>
            <a:r>
              <a:rPr lang="en-US" sz="1200" dirty="0">
                <a:solidFill>
                  <a:schemeClr val="bg1"/>
                </a:solidFill>
                <a:latin typeface="BentonSans Book" panose="02000503000000020004" pitchFamily="2" charset="0"/>
              </a:rPr>
              <a:t>, </a:t>
            </a:r>
            <a:r>
              <a:rPr lang="en-US" sz="1200" dirty="0" smtClean="0">
                <a:solidFill>
                  <a:schemeClr val="bg1"/>
                </a:solidFill>
                <a:latin typeface="BentonSans Book" panose="02000503000000020004" pitchFamily="2" charset="0"/>
              </a:rPr>
              <a:t>July 2015</a:t>
            </a:r>
            <a:endParaRPr lang="en-US" sz="1200" dirty="0">
              <a:solidFill>
                <a:schemeClr val="bg1"/>
              </a:solidFill>
              <a:latin typeface="BentonSans Book" panose="02000503000000020004" pitchFamily="2" charset="0"/>
            </a:endParaRPr>
          </a:p>
          <a:p>
            <a:r>
              <a:rPr lang="en-US" sz="1200" b="1" dirty="0" smtClean="0">
                <a:solidFill>
                  <a:schemeClr val="bg1"/>
                </a:solidFill>
                <a:latin typeface="BentonSans Book" panose="02000503000000020004" pitchFamily="2" charset="0"/>
              </a:rPr>
              <a:t>Author</a:t>
            </a:r>
            <a:r>
              <a:rPr lang="en-US" sz="1200" dirty="0" smtClean="0">
                <a:solidFill>
                  <a:schemeClr val="bg1"/>
                </a:solidFill>
                <a:latin typeface="BentonSans Book" panose="02000503000000020004" pitchFamily="2" charset="0"/>
              </a:rPr>
              <a:t> 	Ross Hightower</a:t>
            </a:r>
          </a:p>
          <a:p>
            <a:endParaRPr lang="en-US" sz="1200" dirty="0" smtClean="0">
              <a:solidFill>
                <a:schemeClr val="bg1"/>
              </a:solidFill>
              <a:latin typeface="BentonSans Book" panose="02000503000000020004" pitchFamily="2" charset="0"/>
            </a:endParaRPr>
          </a:p>
          <a:p>
            <a:r>
              <a:rPr lang="en-US" sz="1200" b="1" dirty="0" smtClean="0">
                <a:solidFill>
                  <a:schemeClr val="bg1"/>
                </a:solidFill>
                <a:latin typeface="BentonSans Book" panose="02000503000000020004" pitchFamily="2" charset="0"/>
              </a:rPr>
              <a:t>Product</a:t>
            </a:r>
            <a:r>
              <a:rPr lang="en-US" sz="1200" dirty="0" smtClean="0">
                <a:solidFill>
                  <a:schemeClr val="bg1"/>
                </a:solidFill>
                <a:latin typeface="BentonSans Book" panose="02000503000000020004" pitchFamily="2" charset="0"/>
              </a:rPr>
              <a:t> 	SAPUI5</a:t>
            </a:r>
          </a:p>
          <a:p>
            <a:endParaRPr lang="en-US" sz="1200" b="1" dirty="0">
              <a:solidFill>
                <a:schemeClr val="bg1"/>
              </a:solidFill>
              <a:latin typeface="BentonSans Book" panose="02000503000000020004" pitchFamily="2" charset="0"/>
            </a:endParaRPr>
          </a:p>
          <a:p>
            <a:r>
              <a:rPr lang="en-US" sz="1200" b="1" dirty="0" smtClean="0">
                <a:solidFill>
                  <a:schemeClr val="bg1"/>
                </a:solidFill>
                <a:latin typeface="BentonSans Book" panose="02000503000000020004" pitchFamily="2" charset="0"/>
              </a:rPr>
              <a:t>Level</a:t>
            </a:r>
            <a:r>
              <a:rPr lang="en-US" sz="1200" dirty="0" smtClean="0">
                <a:solidFill>
                  <a:schemeClr val="bg1"/>
                </a:solidFill>
                <a:latin typeface="BentonSans Book" panose="02000503000000020004" pitchFamily="2" charset="0"/>
              </a:rPr>
              <a:t>	Beginner</a:t>
            </a:r>
          </a:p>
          <a:p>
            <a:endParaRPr lang="en-US" sz="1200" b="1" dirty="0">
              <a:solidFill>
                <a:schemeClr val="bg1"/>
              </a:solidFill>
              <a:latin typeface="BentonSans Book" panose="02000503000000020004" pitchFamily="2" charset="0"/>
            </a:endParaRPr>
          </a:p>
          <a:p>
            <a:endParaRPr lang="en-US" sz="1200" dirty="0" smtClean="0">
              <a:solidFill>
                <a:schemeClr val="bg1"/>
              </a:solidFill>
              <a:latin typeface="BentonSans Book" panose="02000503000000020004" pitchFamily="2" charset="0"/>
            </a:endParaRPr>
          </a:p>
          <a:p>
            <a:fld id="{B726F4F1-3762-4F99-8C5F-7E1657004F5E}" type="datetime4">
              <a:rPr lang="en-US" sz="1200" smtClean="0">
                <a:solidFill>
                  <a:schemeClr val="bg1"/>
                </a:solidFill>
                <a:latin typeface="BentonSans Book" panose="02000503000000020004" pitchFamily="2" charset="0"/>
              </a:rPr>
              <a:t>September 28, 2015</a:t>
            </a:fld>
            <a:endParaRPr lang="en-US" sz="1200" dirty="0" smtClean="0">
              <a:solidFill>
                <a:schemeClr val="bg1"/>
              </a:solidFill>
              <a:latin typeface="BentonSans Book" panose="02000503000000020004" pitchFamily="2" charset="0"/>
            </a:endParaRPr>
          </a:p>
        </p:txBody>
      </p:sp>
      <p:sp>
        <p:nvSpPr>
          <p:cNvPr id="5" name="ConfidentialFlag"/>
          <p:cNvSpPr txBox="1"/>
          <p:nvPr/>
        </p:nvSpPr>
        <p:spPr>
          <a:xfrm>
            <a:off x="10772278" y="3250167"/>
            <a:ext cx="903831" cy="184666"/>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200" kern="0" dirty="0">
                <a:solidFill>
                  <a:schemeClr val="bg1"/>
                </a:solidFill>
                <a:latin typeface="BentonSans Book" panose="02000503000000020004" pitchFamily="2" charset="0"/>
                <a:ea typeface="Arial Unicode MS" pitchFamily="34" charset="-128"/>
                <a:cs typeface="Arial Unicode MS" pitchFamily="34" charset="-128"/>
              </a:rPr>
              <a:t>Public</a:t>
            </a:r>
          </a:p>
        </p:txBody>
      </p:sp>
      <p:sp>
        <p:nvSpPr>
          <p:cNvPr id="4" name="Rectangle 3"/>
          <p:cNvSpPr/>
          <p:nvPr/>
        </p:nvSpPr>
        <p:spPr>
          <a:xfrm>
            <a:off x="5589737" y="1769418"/>
            <a:ext cx="1282402" cy="276999"/>
          </a:xfrm>
          <a:prstGeom prst="rect">
            <a:avLst/>
          </a:prstGeom>
        </p:spPr>
        <p:txBody>
          <a:bodyPr wrap="none">
            <a:spAutoFit/>
          </a:bodyPr>
          <a:lstStyle/>
          <a:p>
            <a:r>
              <a:rPr lang="en-US" sz="1200" b="1" dirty="0">
                <a:solidFill>
                  <a:schemeClr val="bg1"/>
                </a:solidFill>
                <a:latin typeface="BentonSans Book" panose="02000503000000020004" pitchFamily="2" charset="0"/>
              </a:rPr>
              <a:t>Focus</a:t>
            </a:r>
            <a:r>
              <a:rPr lang="en-US" sz="1200" dirty="0">
                <a:solidFill>
                  <a:schemeClr val="bg1"/>
                </a:solidFill>
                <a:latin typeface="BentonSans Book" panose="02000503000000020004" pitchFamily="2" charset="0"/>
              </a:rPr>
              <a:t>	</a:t>
            </a:r>
            <a:endParaRPr lang="en-US" sz="1200" b="1" dirty="0">
              <a:solidFill>
                <a:schemeClr val="bg1"/>
              </a:solidFill>
              <a:latin typeface="BentonSans Book" panose="02000503000000020004" pitchFamily="2" charset="0"/>
            </a:endParaRPr>
          </a:p>
        </p:txBody>
      </p:sp>
      <p:sp>
        <p:nvSpPr>
          <p:cNvPr id="6" name="Rectangle 5"/>
          <p:cNvSpPr/>
          <p:nvPr/>
        </p:nvSpPr>
        <p:spPr>
          <a:xfrm>
            <a:off x="6646909" y="1748136"/>
            <a:ext cx="5029200" cy="276999"/>
          </a:xfrm>
          <a:prstGeom prst="rect">
            <a:avLst/>
          </a:prstGeom>
        </p:spPr>
        <p:txBody>
          <a:bodyPr wrap="square">
            <a:spAutoFit/>
          </a:bodyPr>
          <a:lstStyle/>
          <a:p>
            <a:r>
              <a:rPr lang="de-DE" sz="1200" dirty="0" smtClean="0">
                <a:solidFill>
                  <a:schemeClr val="bg1"/>
                </a:solidFill>
                <a:latin typeface="BentonSans Regular" panose="02000503000000020004" pitchFamily="2" charset="0"/>
              </a:rPr>
              <a:t>Buttons.</a:t>
            </a:r>
            <a:endParaRPr lang="en-US" sz="1200" b="1" dirty="0">
              <a:solidFill>
                <a:schemeClr val="bg1"/>
              </a:solidFill>
              <a:latin typeface="BentonSans Regular" panose="02000503000000020004" pitchFamily="2" charset="0"/>
            </a:endParaRPr>
          </a:p>
        </p:txBody>
      </p:sp>
    </p:spTree>
    <p:extLst>
      <p:ext uri="{BB962C8B-B14F-4D97-AF65-F5344CB8AC3E}">
        <p14:creationId xmlns:p14="http://schemas.microsoft.com/office/powerpoint/2010/main" val="909468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the Action Sheet</a:t>
            </a:r>
            <a:endParaRPr lang="en-US" dirty="0"/>
          </a:p>
        </p:txBody>
      </p:sp>
      <p:sp>
        <p:nvSpPr>
          <p:cNvPr id="3" name="Rectangle 2"/>
          <p:cNvSpPr/>
          <p:nvPr/>
        </p:nvSpPr>
        <p:spPr>
          <a:xfrm>
            <a:off x="572569" y="1752278"/>
            <a:ext cx="8085909" cy="3970318"/>
          </a:xfrm>
          <a:prstGeom prst="rect">
            <a:avLst/>
          </a:prstGeom>
          <a:ln>
            <a:solidFill>
              <a:schemeClr val="tx1"/>
            </a:solidFill>
          </a:ln>
        </p:spPr>
        <p:txBody>
          <a:bodyPr wrap="square">
            <a:spAutoFit/>
          </a:bodyPr>
          <a:lstStyle/>
          <a:p>
            <a:r>
              <a:rPr lang="en-US" dirty="0" err="1" smtClean="0"/>
              <a:t>handleOpen</a:t>
            </a:r>
            <a:r>
              <a:rPr lang="en-US" dirty="0" smtClean="0"/>
              <a:t> </a:t>
            </a:r>
            <a:r>
              <a:rPr lang="en-US" dirty="0"/>
              <a:t>: function (</a:t>
            </a:r>
            <a:r>
              <a:rPr lang="en-US" dirty="0" err="1"/>
              <a:t>oEvent</a:t>
            </a:r>
            <a:r>
              <a:rPr lang="en-US" dirty="0"/>
              <a:t>) {</a:t>
            </a:r>
          </a:p>
          <a:p>
            <a:r>
              <a:rPr lang="en-US" dirty="0"/>
              <a:t>        </a:t>
            </a:r>
            <a:r>
              <a:rPr lang="en-US" dirty="0" err="1"/>
              <a:t>var</a:t>
            </a:r>
            <a:r>
              <a:rPr lang="en-US" dirty="0"/>
              <a:t> </a:t>
            </a:r>
            <a:r>
              <a:rPr lang="en-US" dirty="0" err="1"/>
              <a:t>oButton</a:t>
            </a:r>
            <a:r>
              <a:rPr lang="en-US" dirty="0"/>
              <a:t> = </a:t>
            </a:r>
            <a:r>
              <a:rPr lang="en-US" dirty="0" err="1"/>
              <a:t>oEvent.getSource</a:t>
            </a:r>
            <a:r>
              <a:rPr lang="en-US" dirty="0"/>
              <a:t>();</a:t>
            </a:r>
          </a:p>
          <a:p>
            <a:r>
              <a:rPr lang="en-US" dirty="0"/>
              <a:t>        // create action sheet only once</a:t>
            </a:r>
          </a:p>
          <a:p>
            <a:r>
              <a:rPr lang="en-US" dirty="0"/>
              <a:t>        if (!this._</a:t>
            </a:r>
            <a:r>
              <a:rPr lang="en-US" dirty="0" err="1"/>
              <a:t>actionSheet</a:t>
            </a:r>
            <a:r>
              <a:rPr lang="en-US" dirty="0"/>
              <a:t>) {</a:t>
            </a:r>
          </a:p>
          <a:p>
            <a:r>
              <a:rPr lang="en-US" dirty="0"/>
              <a:t>        </a:t>
            </a:r>
            <a:r>
              <a:rPr lang="en-US" dirty="0" smtClean="0"/>
              <a:t>	this</a:t>
            </a:r>
            <a:r>
              <a:rPr lang="en-US" dirty="0"/>
              <a:t>._</a:t>
            </a:r>
            <a:r>
              <a:rPr lang="en-US" dirty="0" err="1"/>
              <a:t>actionSheet</a:t>
            </a:r>
            <a:r>
              <a:rPr lang="en-US" dirty="0"/>
              <a:t> = </a:t>
            </a:r>
            <a:r>
              <a:rPr lang="en-US" dirty="0" err="1"/>
              <a:t>sap.ui.xmlfragment</a:t>
            </a:r>
            <a:r>
              <a:rPr lang="en-US" dirty="0"/>
              <a:t>(</a:t>
            </a:r>
          </a:p>
          <a:p>
            <a:r>
              <a:rPr lang="en-US" dirty="0"/>
              <a:t>        </a:t>
            </a:r>
            <a:r>
              <a:rPr lang="en-US" dirty="0" smtClean="0"/>
              <a:t>		"</a:t>
            </a:r>
            <a:r>
              <a:rPr lang="en-US" dirty="0"/>
              <a:t>ui5.view.ActionSheet",</a:t>
            </a:r>
          </a:p>
          <a:p>
            <a:r>
              <a:rPr lang="en-US" dirty="0"/>
              <a:t>        </a:t>
            </a:r>
            <a:r>
              <a:rPr lang="en-US" dirty="0" smtClean="0"/>
              <a:t>		this</a:t>
            </a:r>
            <a:endParaRPr lang="en-US" dirty="0"/>
          </a:p>
          <a:p>
            <a:r>
              <a:rPr lang="en-US" dirty="0"/>
              <a:t>        </a:t>
            </a:r>
            <a:r>
              <a:rPr lang="en-US" dirty="0" smtClean="0"/>
              <a:t>	);</a:t>
            </a:r>
            <a:endParaRPr lang="en-US" dirty="0"/>
          </a:p>
          <a:p>
            <a:r>
              <a:rPr lang="en-US" dirty="0"/>
              <a:t>        </a:t>
            </a:r>
            <a:r>
              <a:rPr lang="en-US" dirty="0" smtClean="0"/>
              <a:t>	</a:t>
            </a:r>
            <a:r>
              <a:rPr lang="en-US" dirty="0" err="1" smtClean="0"/>
              <a:t>this.getView</a:t>
            </a:r>
            <a:r>
              <a:rPr lang="en-US" dirty="0"/>
              <a:t>().</a:t>
            </a:r>
            <a:r>
              <a:rPr lang="en-US" dirty="0" err="1"/>
              <a:t>addDependent</a:t>
            </a:r>
            <a:r>
              <a:rPr lang="en-US" dirty="0"/>
              <a:t>(this._</a:t>
            </a:r>
            <a:r>
              <a:rPr lang="en-US" dirty="0" err="1"/>
              <a:t>actionSheet</a:t>
            </a:r>
            <a:r>
              <a:rPr lang="en-US" dirty="0"/>
              <a:t>);</a:t>
            </a:r>
          </a:p>
          <a:p>
            <a:r>
              <a:rPr lang="en-US" dirty="0"/>
              <a:t>        }</a:t>
            </a:r>
          </a:p>
          <a:p>
            <a:r>
              <a:rPr lang="en-US" dirty="0"/>
              <a:t>        this._</a:t>
            </a:r>
            <a:r>
              <a:rPr lang="en-US" dirty="0" err="1"/>
              <a:t>actionSheet.openBy</a:t>
            </a:r>
            <a:r>
              <a:rPr lang="en-US" dirty="0"/>
              <a:t>(</a:t>
            </a:r>
            <a:r>
              <a:rPr lang="en-US" dirty="0" err="1"/>
              <a:t>oButton</a:t>
            </a:r>
            <a:r>
              <a:rPr lang="en-US" dirty="0"/>
              <a:t>);</a:t>
            </a:r>
          </a:p>
          <a:p>
            <a:r>
              <a:rPr lang="en-US" dirty="0"/>
              <a:t>    },</a:t>
            </a:r>
          </a:p>
        </p:txBody>
      </p:sp>
      <p:sp>
        <p:nvSpPr>
          <p:cNvPr id="4" name="TextBox 3"/>
          <p:cNvSpPr txBox="1"/>
          <p:nvPr/>
        </p:nvSpPr>
        <p:spPr>
          <a:xfrm>
            <a:off x="8485974" y="702162"/>
            <a:ext cx="3616375"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Get a reference to the button so we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can open the action sheet next to it</a:t>
            </a:r>
            <a:endParaRPr lang="en-US" sz="1800" kern="0" dirty="0" smtClean="0">
              <a:ea typeface="Arial Unicode MS" pitchFamily="34" charset="-128"/>
              <a:cs typeface="Arial Unicode MS" pitchFamily="34" charset="-128"/>
            </a:endParaRPr>
          </a:p>
        </p:txBody>
      </p:sp>
      <p:cxnSp>
        <p:nvCxnSpPr>
          <p:cNvPr id="6" name="Straight Arrow Connector 5"/>
          <p:cNvCxnSpPr/>
          <p:nvPr/>
        </p:nvCxnSpPr>
        <p:spPr>
          <a:xfrm flipH="1">
            <a:off x="5460763" y="871671"/>
            <a:ext cx="2760291" cy="121350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964538" y="2110811"/>
            <a:ext cx="3218830"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Check to see if the action sheet</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has already been created</a:t>
            </a:r>
            <a:endParaRPr lang="en-US" sz="1800" kern="0" dirty="0" smtClean="0">
              <a:ea typeface="Arial Unicode MS" pitchFamily="34" charset="-128"/>
              <a:cs typeface="Arial Unicode MS" pitchFamily="34" charset="-128"/>
            </a:endParaRPr>
          </a:p>
        </p:txBody>
      </p:sp>
      <p:cxnSp>
        <p:nvCxnSpPr>
          <p:cNvPr id="9" name="Straight Arrow Connector 8"/>
          <p:cNvCxnSpPr/>
          <p:nvPr/>
        </p:nvCxnSpPr>
        <p:spPr>
          <a:xfrm flipH="1">
            <a:off x="4213077" y="2435551"/>
            <a:ext cx="4606183" cy="47001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964538" y="3503776"/>
            <a:ext cx="2205732" cy="984885"/>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Load the action sheet</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Using it’s file name</a:t>
            </a:r>
            <a:endParaRPr lang="en-US" sz="1800" kern="0" dirty="0" smtClean="0">
              <a:ea typeface="Arial Unicode MS" pitchFamily="34" charset="-128"/>
              <a:cs typeface="Arial Unicode MS" pitchFamily="34" charset="-128"/>
            </a:endParaRPr>
          </a:p>
        </p:txBody>
      </p:sp>
      <p:cxnSp>
        <p:nvCxnSpPr>
          <p:cNvPr id="12" name="Straight Arrow Connector 11"/>
          <p:cNvCxnSpPr/>
          <p:nvPr/>
        </p:nvCxnSpPr>
        <p:spPr>
          <a:xfrm flipH="1" flipV="1">
            <a:off x="6614445" y="3367043"/>
            <a:ext cx="2204815" cy="29910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5725682" y="3666146"/>
            <a:ext cx="3093578" cy="66657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964538" y="4965107"/>
            <a:ext cx="2667397"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Add the action sheet as a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dependent of this view</a:t>
            </a:r>
            <a:endParaRPr lang="en-US" sz="1800" kern="0" dirty="0" smtClean="0">
              <a:ea typeface="Arial Unicode MS" pitchFamily="34" charset="-128"/>
              <a:cs typeface="Arial Unicode MS" pitchFamily="34" charset="-128"/>
            </a:endParaRPr>
          </a:p>
        </p:txBody>
      </p:sp>
      <p:cxnSp>
        <p:nvCxnSpPr>
          <p:cNvPr id="17" name="Straight Arrow Connector 16"/>
          <p:cNvCxnSpPr/>
          <p:nvPr/>
        </p:nvCxnSpPr>
        <p:spPr>
          <a:xfrm flipH="1" flipV="1">
            <a:off x="7477810" y="4777099"/>
            <a:ext cx="1341450" cy="47001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392112" y="6136806"/>
            <a:ext cx="4640367"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Load the action sheet</a:t>
            </a:r>
            <a:endParaRPr lang="en-US" sz="1800" kern="0" dirty="0" smtClean="0">
              <a:ea typeface="Arial Unicode MS" pitchFamily="34" charset="-128"/>
              <a:cs typeface="Arial Unicode MS" pitchFamily="34" charset="-128"/>
            </a:endParaRPr>
          </a:p>
        </p:txBody>
      </p:sp>
      <p:cxnSp>
        <p:nvCxnSpPr>
          <p:cNvPr id="20" name="Straight Arrow Connector 19"/>
          <p:cNvCxnSpPr/>
          <p:nvPr/>
        </p:nvCxnSpPr>
        <p:spPr>
          <a:xfrm flipH="1" flipV="1">
            <a:off x="5460763" y="5392396"/>
            <a:ext cx="1794616" cy="86312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275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666666"/>
                </a:solidFill>
              </a:rPr>
              <a:t>Thank you</a:t>
            </a:r>
            <a:endParaRPr lang="de-DE" dirty="0">
              <a:solidFill>
                <a:srgbClr val="666666"/>
              </a:solidFill>
            </a:endParaRPr>
          </a:p>
        </p:txBody>
      </p:sp>
      <p:sp>
        <p:nvSpPr>
          <p:cNvPr id="3" name="Text Placeholder 2"/>
          <p:cNvSpPr>
            <a:spLocks noGrp="1"/>
          </p:cNvSpPr>
          <p:nvPr>
            <p:ph type="body" sz="quarter" idx="10"/>
          </p:nvPr>
        </p:nvSpPr>
        <p:spPr/>
        <p:txBody>
          <a:bodyPr/>
          <a:lstStyle/>
          <a:p>
            <a:r>
              <a:rPr lang="en-US" dirty="0">
                <a:solidFill>
                  <a:srgbClr val="666666"/>
                </a:solidFill>
              </a:rPr>
              <a:t>Contact information:</a:t>
            </a:r>
          </a:p>
          <a:p>
            <a:endParaRPr lang="en-US" dirty="0">
              <a:solidFill>
                <a:srgbClr val="666666"/>
              </a:solidFill>
            </a:endParaRPr>
          </a:p>
          <a:p>
            <a:r>
              <a:rPr lang="en-US" dirty="0" smtClean="0">
                <a:solidFill>
                  <a:srgbClr val="666666"/>
                </a:solidFill>
              </a:rPr>
              <a:t>Ross Hightower</a:t>
            </a:r>
            <a:endParaRPr lang="en-US" dirty="0">
              <a:solidFill>
                <a:srgbClr val="666666"/>
              </a:solidFill>
            </a:endParaRPr>
          </a:p>
          <a:p>
            <a:r>
              <a:rPr lang="en-US" dirty="0" smtClean="0">
                <a:solidFill>
                  <a:srgbClr val="666666"/>
                </a:solidFill>
              </a:rPr>
              <a:t>hightowe@uwm.edu</a:t>
            </a:r>
            <a:endParaRPr lang="en-US" dirty="0">
              <a:solidFill>
                <a:srgbClr val="666666"/>
              </a:solidFill>
            </a:endParaRPr>
          </a:p>
        </p:txBody>
      </p:sp>
    </p:spTree>
    <p:extLst>
      <p:ext uri="{BB962C8B-B14F-4D97-AF65-F5344CB8AC3E}">
        <p14:creationId xmlns:p14="http://schemas.microsoft.com/office/powerpoint/2010/main" val="1713439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Buttons and Toolbars</a:t>
            </a:r>
            <a:endParaRPr lang="en-US" dirty="0"/>
          </a:p>
        </p:txBody>
      </p:sp>
      <p:sp>
        <p:nvSpPr>
          <p:cNvPr id="5" name="Content Placeholder 4"/>
          <p:cNvSpPr>
            <a:spLocks noGrp="1"/>
          </p:cNvSpPr>
          <p:nvPr>
            <p:ph idx="1"/>
          </p:nvPr>
        </p:nvSpPr>
        <p:spPr/>
        <p:txBody>
          <a:bodyPr/>
          <a:lstStyle/>
          <a:p>
            <a:pPr marL="342900" indent="-342900">
              <a:buFont typeface="Wingdings" panose="05000000000000000000" pitchFamily="2" charset="2"/>
              <a:buChar char="Ø"/>
            </a:pPr>
            <a:r>
              <a:rPr lang="en-US" dirty="0" smtClean="0"/>
              <a:t>Buttons are the primary means by which a user can initiate an action.</a:t>
            </a:r>
          </a:p>
          <a:p>
            <a:pPr marL="342900" indent="-342900">
              <a:buFont typeface="Wingdings" panose="05000000000000000000" pitchFamily="2" charset="2"/>
              <a:buChar char="Ø"/>
            </a:pPr>
            <a:r>
              <a:rPr lang="en-US" dirty="0" smtClean="0"/>
              <a:t>Buttons are normally displayed on toolbars according to the Fiori style guidelines.</a:t>
            </a:r>
          </a:p>
          <a:p>
            <a:pPr marL="522900" lvl="1" indent="-342900">
              <a:buFont typeface="Wingdings" panose="05000000000000000000" pitchFamily="2" charset="2"/>
              <a:buChar char="Ø"/>
            </a:pPr>
            <a:r>
              <a:rPr lang="en-US" dirty="0" smtClean="0">
                <a:hlinkClick r:id="rId2"/>
              </a:rPr>
              <a:t>https</a:t>
            </a:r>
            <a:r>
              <a:rPr lang="en-US" dirty="0">
                <a:hlinkClick r:id="rId2"/>
              </a:rPr>
              <a:t>://experience.sap.com/fiori-design/ui-components/button</a:t>
            </a:r>
            <a:r>
              <a:rPr lang="en-US" dirty="0" smtClean="0">
                <a:hlinkClick r:id="rId2"/>
              </a:rPr>
              <a:t>/</a:t>
            </a:r>
            <a:endParaRPr lang="en-US" dirty="0" smtClean="0"/>
          </a:p>
          <a:p>
            <a:pPr marL="522900" lvl="1" indent="-342900">
              <a:buFont typeface="Wingdings" panose="05000000000000000000" pitchFamily="2" charset="2"/>
              <a:buChar char="Ø"/>
            </a:pPr>
            <a:r>
              <a:rPr lang="en-US" dirty="0">
                <a:hlinkClick r:id="rId3"/>
              </a:rPr>
              <a:t>https://experience.sap.com/fiori-design/ui-components/toolbar-overview</a:t>
            </a:r>
            <a:r>
              <a:rPr lang="en-US" dirty="0" smtClean="0">
                <a:hlinkClick r:id="rId3"/>
              </a:rPr>
              <a:t>/</a:t>
            </a:r>
            <a:endParaRPr lang="en-US" dirty="0" smtClean="0"/>
          </a:p>
          <a:p>
            <a:pPr marL="342900" indent="-342900">
              <a:buFont typeface="Wingdings" panose="05000000000000000000" pitchFamily="2" charset="2"/>
              <a:buChar char="Ø"/>
            </a:pPr>
            <a:r>
              <a:rPr lang="en-US" dirty="0" smtClean="0"/>
              <a:t>Action sheets are a way to link a “menu” to a button  to save screen space or cluster similar actions.</a:t>
            </a:r>
            <a:endParaRPr lang="en-US" dirty="0"/>
          </a:p>
        </p:txBody>
      </p:sp>
    </p:spTree>
    <p:extLst>
      <p:ext uri="{BB962C8B-B14F-4D97-AF65-F5344CB8AC3E}">
        <p14:creationId xmlns:p14="http://schemas.microsoft.com/office/powerpoint/2010/main" val="3064699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Buttons</a:t>
            </a:r>
            <a:endParaRPr lang="en-US" dirty="0"/>
          </a:p>
        </p:txBody>
      </p:sp>
      <p:sp>
        <p:nvSpPr>
          <p:cNvPr id="5" name="Rectangle 4"/>
          <p:cNvSpPr/>
          <p:nvPr/>
        </p:nvSpPr>
        <p:spPr>
          <a:xfrm>
            <a:off x="324001" y="2574920"/>
            <a:ext cx="11545200" cy="2677656"/>
          </a:xfrm>
          <a:prstGeom prst="rect">
            <a:avLst/>
          </a:prstGeom>
        </p:spPr>
        <p:txBody>
          <a:bodyPr wrap="square">
            <a:spAutoFit/>
          </a:bodyPr>
          <a:lstStyle/>
          <a:p>
            <a:r>
              <a:rPr lang="en-US" dirty="0"/>
              <a:t>&lt;Button text="Default" press="</a:t>
            </a:r>
            <a:r>
              <a:rPr lang="en-US" dirty="0" err="1"/>
              <a:t>onPress</a:t>
            </a:r>
            <a:r>
              <a:rPr lang="en-US" dirty="0"/>
              <a:t>" /&gt;</a:t>
            </a:r>
          </a:p>
          <a:p>
            <a:r>
              <a:rPr lang="en-US" dirty="0" smtClean="0"/>
              <a:t>&lt;</a:t>
            </a:r>
            <a:r>
              <a:rPr lang="en-US" dirty="0"/>
              <a:t>Button type="Accept" text="Accept" press="</a:t>
            </a:r>
            <a:r>
              <a:rPr lang="en-US" dirty="0" err="1"/>
              <a:t>onPress</a:t>
            </a:r>
            <a:r>
              <a:rPr lang="en-US" dirty="0"/>
              <a:t>" /&gt;</a:t>
            </a:r>
          </a:p>
          <a:p>
            <a:r>
              <a:rPr lang="en-US" dirty="0" smtClean="0"/>
              <a:t>&lt;</a:t>
            </a:r>
            <a:r>
              <a:rPr lang="en-US" dirty="0"/>
              <a:t>Button type="Reject" text="Reject" press="</a:t>
            </a:r>
            <a:r>
              <a:rPr lang="en-US" dirty="0" err="1"/>
              <a:t>onPress</a:t>
            </a:r>
            <a:r>
              <a:rPr lang="en-US" dirty="0"/>
              <a:t>" </a:t>
            </a:r>
            <a:r>
              <a:rPr lang="en-US" dirty="0" smtClean="0"/>
              <a:t>/&gt;</a:t>
            </a:r>
          </a:p>
          <a:p>
            <a:endParaRPr lang="en-US" dirty="0"/>
          </a:p>
          <a:p>
            <a:r>
              <a:rPr lang="en-US" dirty="0"/>
              <a:t>&lt;Button text="Default" icon="sap-icon://action" press="</a:t>
            </a:r>
            <a:r>
              <a:rPr lang="en-US" dirty="0" err="1"/>
              <a:t>onPress</a:t>
            </a:r>
            <a:r>
              <a:rPr lang="en-US" dirty="0"/>
              <a:t>" /&gt;</a:t>
            </a:r>
          </a:p>
          <a:p>
            <a:r>
              <a:rPr lang="en-US" dirty="0" smtClean="0"/>
              <a:t>&lt;</a:t>
            </a:r>
            <a:r>
              <a:rPr lang="en-US" dirty="0"/>
              <a:t>Button icon="sap-icon://edit" press="</a:t>
            </a:r>
            <a:r>
              <a:rPr lang="en-US" dirty="0" err="1"/>
              <a:t>onPress</a:t>
            </a:r>
            <a:r>
              <a:rPr lang="en-US" dirty="0"/>
              <a:t>" </a:t>
            </a:r>
            <a:r>
              <a:rPr lang="en-US" dirty="0" smtClean="0"/>
              <a:t>/&gt;</a:t>
            </a:r>
          </a:p>
          <a:p>
            <a:endParaRPr lang="en-US" dirty="0"/>
          </a:p>
          <a:p>
            <a:r>
              <a:rPr lang="en-US" dirty="0"/>
              <a:t>&lt;Button text="Emphasized" class="</a:t>
            </a:r>
            <a:r>
              <a:rPr lang="en-US" dirty="0" err="1"/>
              <a:t>sapUiHideOnPhone</a:t>
            </a:r>
            <a:r>
              <a:rPr lang="en-US" dirty="0"/>
              <a:t>" press="</a:t>
            </a:r>
            <a:r>
              <a:rPr lang="en-US" dirty="0" err="1"/>
              <a:t>onPress</a:t>
            </a:r>
            <a:r>
              <a:rPr lang="en-US" dirty="0"/>
              <a:t>" type="Emphasized" /&gt;</a:t>
            </a:r>
          </a:p>
        </p:txBody>
      </p:sp>
    </p:spTree>
    <p:extLst>
      <p:ext uri="{BB962C8B-B14F-4D97-AF65-F5344CB8AC3E}">
        <p14:creationId xmlns:p14="http://schemas.microsoft.com/office/powerpoint/2010/main" val="3371592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Press Event Handler</a:t>
            </a:r>
            <a:endParaRPr lang="en-US" dirty="0"/>
          </a:p>
        </p:txBody>
      </p:sp>
      <p:sp>
        <p:nvSpPr>
          <p:cNvPr id="3" name="Rectangle 2"/>
          <p:cNvSpPr/>
          <p:nvPr/>
        </p:nvSpPr>
        <p:spPr>
          <a:xfrm>
            <a:off x="324001" y="2090172"/>
            <a:ext cx="11272641" cy="1384995"/>
          </a:xfrm>
          <a:prstGeom prst="rect">
            <a:avLst/>
          </a:prstGeom>
        </p:spPr>
        <p:txBody>
          <a:bodyPr wrap="square">
            <a:spAutoFit/>
          </a:bodyPr>
          <a:lstStyle/>
          <a:p>
            <a:r>
              <a:rPr lang="en-US" dirty="0"/>
              <a:t> </a:t>
            </a:r>
            <a:r>
              <a:rPr lang="en-US" dirty="0" err="1"/>
              <a:t>onPress</a:t>
            </a:r>
            <a:r>
              <a:rPr lang="en-US" dirty="0"/>
              <a:t>: function(</a:t>
            </a:r>
            <a:r>
              <a:rPr lang="en-US" dirty="0" err="1"/>
              <a:t>evt</a:t>
            </a:r>
            <a:r>
              <a:rPr lang="en-US" dirty="0"/>
              <a:t>){</a:t>
            </a:r>
          </a:p>
          <a:p>
            <a:r>
              <a:rPr lang="en-US" dirty="0"/>
              <a:t>	</a:t>
            </a:r>
            <a:r>
              <a:rPr lang="en-US" dirty="0" err="1"/>
              <a:t>jQuery.sap.require</a:t>
            </a:r>
            <a:r>
              <a:rPr lang="en-US" dirty="0"/>
              <a:t>("</a:t>
            </a:r>
            <a:r>
              <a:rPr lang="en-US" dirty="0" err="1"/>
              <a:t>sap.m.MessageToast</a:t>
            </a:r>
            <a:r>
              <a:rPr lang="en-US" dirty="0" smtClean="0"/>
              <a:t>");</a:t>
            </a:r>
            <a:r>
              <a:rPr lang="en-US" dirty="0"/>
              <a:t>		</a:t>
            </a:r>
            <a:r>
              <a:rPr lang="en-US" dirty="0" err="1"/>
              <a:t>sap.m.MessageToast.show</a:t>
            </a:r>
            <a:r>
              <a:rPr lang="en-US" dirty="0"/>
              <a:t>("Pressed: " + </a:t>
            </a:r>
            <a:r>
              <a:rPr lang="en-US" dirty="0" err="1"/>
              <a:t>evt.getSource</a:t>
            </a:r>
            <a:r>
              <a:rPr lang="en-US" dirty="0"/>
              <a:t>().</a:t>
            </a:r>
            <a:r>
              <a:rPr lang="en-US" dirty="0" err="1"/>
              <a:t>getId</a:t>
            </a:r>
            <a:r>
              <a:rPr lang="en-US" dirty="0"/>
              <a:t>());</a:t>
            </a:r>
          </a:p>
          <a:p>
            <a:r>
              <a:rPr lang="en-US" dirty="0" smtClean="0"/>
              <a:t>},</a:t>
            </a:r>
            <a:endParaRPr lang="en-US" dirty="0"/>
          </a:p>
        </p:txBody>
      </p:sp>
      <p:sp>
        <p:nvSpPr>
          <p:cNvPr id="4" name="TextBox 3"/>
          <p:cNvSpPr txBox="1"/>
          <p:nvPr/>
        </p:nvSpPr>
        <p:spPr>
          <a:xfrm>
            <a:off x="803305" y="4674550"/>
            <a:ext cx="10259219"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This function just shows a toast message with the button’s id. Toast messages are common ways to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give the user some quick feedback like “Record Saved.”</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3954042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Toolbars</a:t>
            </a:r>
            <a:endParaRPr lang="en-US" dirty="0"/>
          </a:p>
        </p:txBody>
      </p:sp>
      <p:sp>
        <p:nvSpPr>
          <p:cNvPr id="3" name="Rectangle 2"/>
          <p:cNvSpPr/>
          <p:nvPr/>
        </p:nvSpPr>
        <p:spPr>
          <a:xfrm>
            <a:off x="598206" y="1983014"/>
            <a:ext cx="9145588" cy="3323987"/>
          </a:xfrm>
          <a:prstGeom prst="rect">
            <a:avLst/>
          </a:prstGeom>
        </p:spPr>
        <p:txBody>
          <a:bodyPr wrap="square">
            <a:spAutoFit/>
          </a:bodyPr>
          <a:lstStyle/>
          <a:p>
            <a:r>
              <a:rPr lang="en-US" dirty="0" smtClean="0"/>
              <a:t>&lt;</a:t>
            </a:r>
            <a:r>
              <a:rPr lang="en-US" dirty="0" err="1"/>
              <a:t>customHeader</a:t>
            </a:r>
            <a:r>
              <a:rPr lang="en-US" dirty="0"/>
              <a:t>&gt;</a:t>
            </a:r>
          </a:p>
          <a:p>
            <a:r>
              <a:rPr lang="en-US" dirty="0"/>
              <a:t>                &lt;Toolbar&gt;</a:t>
            </a:r>
          </a:p>
          <a:p>
            <a:r>
              <a:rPr lang="en-US" dirty="0"/>
              <a:t>                &lt;Button type="Back" press="</a:t>
            </a:r>
            <a:r>
              <a:rPr lang="en-US" dirty="0" err="1"/>
              <a:t>handleNavButtonPress</a:t>
            </a:r>
            <a:r>
              <a:rPr lang="en-US" dirty="0"/>
              <a:t>" /&gt;</a:t>
            </a:r>
          </a:p>
          <a:p>
            <a:r>
              <a:rPr lang="en-US" dirty="0"/>
              <a:t>                &lt;</a:t>
            </a:r>
            <a:r>
              <a:rPr lang="en-US" dirty="0" err="1"/>
              <a:t>ToolbarSpacer</a:t>
            </a:r>
            <a:r>
              <a:rPr lang="en-US" dirty="0"/>
              <a:t>/&gt;</a:t>
            </a:r>
          </a:p>
          <a:p>
            <a:r>
              <a:rPr lang="en-US" dirty="0"/>
              <a:t>                &lt;Label text="This is my Toolbar" /&gt;</a:t>
            </a:r>
          </a:p>
          <a:p>
            <a:r>
              <a:rPr lang="en-US" dirty="0"/>
              <a:t>                &lt;</a:t>
            </a:r>
            <a:r>
              <a:rPr lang="en-US" dirty="0" err="1"/>
              <a:t>ToolbarSpacer</a:t>
            </a:r>
            <a:r>
              <a:rPr lang="en-US" dirty="0"/>
              <a:t>/&gt;</a:t>
            </a:r>
          </a:p>
          <a:p>
            <a:r>
              <a:rPr lang="en-US" dirty="0"/>
              <a:t>                &lt;Button icon="sap-icon://edit" press="</a:t>
            </a:r>
            <a:r>
              <a:rPr lang="en-US" dirty="0" err="1"/>
              <a:t>onPress</a:t>
            </a:r>
            <a:r>
              <a:rPr lang="en-US" dirty="0"/>
              <a:t>" /&gt;</a:t>
            </a:r>
          </a:p>
          <a:p>
            <a:r>
              <a:rPr lang="en-US" dirty="0"/>
              <a:t>                &lt;Button icon="sap-icon://inbox" press="</a:t>
            </a:r>
            <a:r>
              <a:rPr lang="en-US" dirty="0" err="1"/>
              <a:t>onPress</a:t>
            </a:r>
            <a:r>
              <a:rPr lang="en-US" dirty="0"/>
              <a:t>" /&gt;</a:t>
            </a:r>
          </a:p>
          <a:p>
            <a:r>
              <a:rPr lang="en-US" dirty="0"/>
              <a:t>                &lt;/Toolbar&gt;</a:t>
            </a:r>
          </a:p>
          <a:p>
            <a:r>
              <a:rPr lang="en-US" dirty="0" smtClean="0"/>
              <a:t>&lt;/</a:t>
            </a:r>
            <a:r>
              <a:rPr lang="en-US" dirty="0" err="1"/>
              <a:t>customHeader</a:t>
            </a:r>
            <a:r>
              <a:rPr lang="en-US" dirty="0"/>
              <a:t>&gt;</a:t>
            </a:r>
          </a:p>
        </p:txBody>
      </p:sp>
      <p:sp>
        <p:nvSpPr>
          <p:cNvPr id="4" name="TextBox 3"/>
          <p:cNvSpPr txBox="1"/>
          <p:nvPr/>
        </p:nvSpPr>
        <p:spPr>
          <a:xfrm>
            <a:off x="9426011" y="3298676"/>
            <a:ext cx="2564805" cy="83099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err="1" smtClean="0">
                <a:ea typeface="Arial Unicode MS" pitchFamily="34" charset="-128"/>
                <a:cs typeface="Arial Unicode MS" pitchFamily="34" charset="-128"/>
              </a:rPr>
              <a:t>ToolbarSpacer</a:t>
            </a:r>
            <a:r>
              <a:rPr lang="en-US" sz="1800" kern="0" dirty="0" smtClean="0">
                <a:ea typeface="Arial Unicode MS" pitchFamily="34" charset="-128"/>
                <a:cs typeface="Arial Unicode MS" pitchFamily="34" charset="-128"/>
              </a:rPr>
              <a:t> is used to</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space items on the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toolbar</a:t>
            </a:r>
            <a:endParaRPr lang="en-US" sz="1800" kern="0" dirty="0" smtClean="0">
              <a:ea typeface="Arial Unicode MS" pitchFamily="34" charset="-128"/>
              <a:cs typeface="Arial Unicode MS" pitchFamily="34" charset="-128"/>
            </a:endParaRPr>
          </a:p>
        </p:txBody>
      </p:sp>
      <p:cxnSp>
        <p:nvCxnSpPr>
          <p:cNvPr id="6" name="Straight Arrow Connector 5"/>
          <p:cNvCxnSpPr/>
          <p:nvPr/>
        </p:nvCxnSpPr>
        <p:spPr>
          <a:xfrm flipH="1">
            <a:off x="4537817" y="3645007"/>
            <a:ext cx="4631820" cy="14078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77712" y="1512606"/>
            <a:ext cx="5110385"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Other controls such as Input controls can also be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placed in toolbars</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3515528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Toolbar on Panel</a:t>
            </a:r>
            <a:endParaRPr lang="en-US" dirty="0"/>
          </a:p>
        </p:txBody>
      </p:sp>
      <p:sp>
        <p:nvSpPr>
          <p:cNvPr id="3" name="Rectangle 2"/>
          <p:cNvSpPr/>
          <p:nvPr/>
        </p:nvSpPr>
        <p:spPr>
          <a:xfrm>
            <a:off x="521294" y="1808392"/>
            <a:ext cx="11126624" cy="3970318"/>
          </a:xfrm>
          <a:prstGeom prst="rect">
            <a:avLst/>
          </a:prstGeom>
        </p:spPr>
        <p:txBody>
          <a:bodyPr wrap="square">
            <a:spAutoFit/>
          </a:bodyPr>
          <a:lstStyle/>
          <a:p>
            <a:r>
              <a:rPr lang="en-US" dirty="0"/>
              <a:t>&lt;Panel width="60%" class="</a:t>
            </a:r>
            <a:r>
              <a:rPr lang="en-US" dirty="0" err="1"/>
              <a:t>panelShadow</a:t>
            </a:r>
            <a:r>
              <a:rPr lang="en-US" dirty="0"/>
              <a:t>"&gt;</a:t>
            </a:r>
          </a:p>
          <a:p>
            <a:r>
              <a:rPr lang="en-US" dirty="0"/>
              <a:t>            	&lt;</a:t>
            </a:r>
            <a:r>
              <a:rPr lang="en-US" dirty="0" err="1"/>
              <a:t>headerToolbar</a:t>
            </a:r>
            <a:r>
              <a:rPr lang="en-US" dirty="0"/>
              <a:t>&gt;</a:t>
            </a:r>
          </a:p>
          <a:p>
            <a:r>
              <a:rPr lang="en-US" dirty="0"/>
              <a:t>            		&lt;Toolbar height="3rem"&gt;</a:t>
            </a:r>
          </a:p>
          <a:p>
            <a:r>
              <a:rPr lang="en-US" dirty="0"/>
              <a:t>            			&lt;Text text="Buttons" class="sapMH4FontSize"/&gt;</a:t>
            </a:r>
          </a:p>
          <a:p>
            <a:r>
              <a:rPr lang="en-US" dirty="0"/>
              <a:t>            			&lt;</a:t>
            </a:r>
            <a:r>
              <a:rPr lang="en-US" dirty="0" err="1"/>
              <a:t>ToolbarSpacer</a:t>
            </a:r>
            <a:r>
              <a:rPr lang="en-US" dirty="0"/>
              <a:t> /&gt;</a:t>
            </a:r>
          </a:p>
          <a:p>
            <a:r>
              <a:rPr lang="en-US" dirty="0"/>
              <a:t>            			&lt;Button icon="sap-icon://settings"  press="</a:t>
            </a:r>
            <a:r>
              <a:rPr lang="en-US" dirty="0" err="1"/>
              <a:t>onPress</a:t>
            </a:r>
            <a:r>
              <a:rPr lang="en-US" dirty="0"/>
              <a:t>"/&gt;</a:t>
            </a:r>
          </a:p>
          <a:p>
            <a:r>
              <a:rPr lang="en-US" dirty="0"/>
              <a:t>            			&lt;Button icon="sap-icon://drop-down-list"  press="</a:t>
            </a:r>
            <a:r>
              <a:rPr lang="en-US" dirty="0" err="1"/>
              <a:t>onPress</a:t>
            </a:r>
            <a:r>
              <a:rPr lang="en-US" dirty="0"/>
              <a:t>"/&gt;</a:t>
            </a:r>
          </a:p>
          <a:p>
            <a:r>
              <a:rPr lang="en-US" dirty="0"/>
              <a:t>            		&lt;/Toolbar&gt;</a:t>
            </a:r>
          </a:p>
          <a:p>
            <a:r>
              <a:rPr lang="en-US" dirty="0"/>
              <a:t>            	&lt;/</a:t>
            </a:r>
            <a:r>
              <a:rPr lang="en-US" dirty="0" err="1"/>
              <a:t>headerToolbar</a:t>
            </a:r>
            <a:r>
              <a:rPr lang="en-US" dirty="0"/>
              <a:t>&gt;</a:t>
            </a:r>
          </a:p>
          <a:p>
            <a:r>
              <a:rPr lang="en-US" dirty="0"/>
              <a:t>            	&lt;content&gt;</a:t>
            </a:r>
          </a:p>
          <a:p>
            <a:r>
              <a:rPr lang="en-US" dirty="0"/>
              <a:t>            	</a:t>
            </a:r>
            <a:r>
              <a:rPr lang="en-US" dirty="0" smtClean="0"/>
              <a:t>&lt;/</a:t>
            </a:r>
            <a:r>
              <a:rPr lang="en-US" dirty="0"/>
              <a:t>content</a:t>
            </a:r>
            <a:r>
              <a:rPr lang="en-US" dirty="0" smtClean="0"/>
              <a:t>&gt;</a:t>
            </a:r>
          </a:p>
          <a:p>
            <a:r>
              <a:rPr lang="en-US" dirty="0" smtClean="0"/>
              <a:t>&lt;/</a:t>
            </a:r>
            <a:r>
              <a:rPr lang="en-US" dirty="0"/>
              <a:t>Panel&gt;</a:t>
            </a:r>
          </a:p>
        </p:txBody>
      </p:sp>
    </p:spTree>
    <p:extLst>
      <p:ext uri="{BB962C8B-B14F-4D97-AF65-F5344CB8AC3E}">
        <p14:creationId xmlns:p14="http://schemas.microsoft.com/office/powerpoint/2010/main" val="3690208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Toolbar in a Footer</a:t>
            </a:r>
            <a:endParaRPr lang="en-US" dirty="0"/>
          </a:p>
        </p:txBody>
      </p:sp>
      <p:sp>
        <p:nvSpPr>
          <p:cNvPr id="3" name="Rectangle 2"/>
          <p:cNvSpPr/>
          <p:nvPr/>
        </p:nvSpPr>
        <p:spPr>
          <a:xfrm>
            <a:off x="324001" y="2000893"/>
            <a:ext cx="11494093" cy="3000821"/>
          </a:xfrm>
          <a:prstGeom prst="rect">
            <a:avLst/>
          </a:prstGeom>
        </p:spPr>
        <p:txBody>
          <a:bodyPr wrap="square">
            <a:spAutoFit/>
          </a:bodyPr>
          <a:lstStyle/>
          <a:p>
            <a:r>
              <a:rPr lang="en-US" dirty="0"/>
              <a:t> &lt;footer&gt;</a:t>
            </a:r>
          </a:p>
          <a:p>
            <a:r>
              <a:rPr lang="en-US" dirty="0"/>
              <a:t>                &lt;Toolbar&gt;</a:t>
            </a:r>
          </a:p>
          <a:p>
            <a:r>
              <a:rPr lang="en-US" dirty="0"/>
              <a:t>                    &lt;</a:t>
            </a:r>
            <a:r>
              <a:rPr lang="en-US" dirty="0" err="1"/>
              <a:t>ToolbarSpacer</a:t>
            </a:r>
            <a:r>
              <a:rPr lang="en-US" dirty="0"/>
              <a:t>/&gt;</a:t>
            </a:r>
          </a:p>
          <a:p>
            <a:r>
              <a:rPr lang="en-US" dirty="0"/>
              <a:t>                    &lt;</a:t>
            </a:r>
            <a:r>
              <a:rPr lang="en-US" dirty="0" err="1"/>
              <a:t>ToggleButton</a:t>
            </a:r>
            <a:r>
              <a:rPr lang="en-US" dirty="0"/>
              <a:t> text="Pressed" enabled="true" pressed="true" press="</a:t>
            </a:r>
            <a:r>
              <a:rPr lang="en-US" dirty="0" err="1"/>
              <a:t>onPress</a:t>
            </a:r>
            <a:r>
              <a:rPr lang="en-US" dirty="0"/>
              <a:t>" /&gt;</a:t>
            </a:r>
          </a:p>
          <a:p>
            <a:r>
              <a:rPr lang="en-US" dirty="0"/>
              <a:t>                    &lt;Button type="Emphasized" text="Action Sheet" press="</a:t>
            </a:r>
            <a:r>
              <a:rPr lang="en-US" dirty="0" err="1"/>
              <a:t>onPress</a:t>
            </a:r>
            <a:r>
              <a:rPr lang="en-US" dirty="0"/>
              <a:t>" /&gt;</a:t>
            </a:r>
          </a:p>
          <a:p>
            <a:r>
              <a:rPr lang="en-US" dirty="0"/>
              <a:t>                    &lt;Button text="Default" press="</a:t>
            </a:r>
            <a:r>
              <a:rPr lang="en-US" dirty="0" err="1"/>
              <a:t>onPress</a:t>
            </a:r>
            <a:r>
              <a:rPr lang="en-US" dirty="0"/>
              <a:t>" /&gt;</a:t>
            </a:r>
          </a:p>
          <a:p>
            <a:r>
              <a:rPr lang="en-US" dirty="0"/>
              <a:t>                    &lt;Button icon="sap-icon://action" press="</a:t>
            </a:r>
            <a:r>
              <a:rPr lang="en-US" dirty="0" err="1"/>
              <a:t>onPress</a:t>
            </a:r>
            <a:r>
              <a:rPr lang="en-US" dirty="0"/>
              <a:t>" /&gt;</a:t>
            </a:r>
          </a:p>
          <a:p>
            <a:r>
              <a:rPr lang="en-US" dirty="0"/>
              <a:t>                &lt;/Toolbar</a:t>
            </a:r>
            <a:r>
              <a:rPr lang="en-US" dirty="0" smtClean="0"/>
              <a:t>&gt;</a:t>
            </a:r>
          </a:p>
          <a:p>
            <a:r>
              <a:rPr lang="en-US" dirty="0" smtClean="0"/>
              <a:t>&lt;/</a:t>
            </a:r>
            <a:r>
              <a:rPr lang="en-US" dirty="0"/>
              <a:t>footer&gt;</a:t>
            </a:r>
          </a:p>
        </p:txBody>
      </p:sp>
    </p:spTree>
    <p:extLst>
      <p:ext uri="{BB962C8B-B14F-4D97-AF65-F5344CB8AC3E}">
        <p14:creationId xmlns:p14="http://schemas.microsoft.com/office/powerpoint/2010/main" val="1797655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Action Sheet</a:t>
            </a:r>
            <a:endParaRPr lang="en-US" dirty="0"/>
          </a:p>
        </p:txBody>
      </p:sp>
      <p:sp>
        <p:nvSpPr>
          <p:cNvPr id="4" name="Content Placeholder 3"/>
          <p:cNvSpPr>
            <a:spLocks noGrp="1"/>
          </p:cNvSpPr>
          <p:nvPr>
            <p:ph idx="1"/>
          </p:nvPr>
        </p:nvSpPr>
        <p:spPr/>
        <p:txBody>
          <a:bodyPr/>
          <a:lstStyle/>
          <a:p>
            <a:pPr marL="342900" indent="-342900">
              <a:buFont typeface="Wingdings" panose="05000000000000000000" pitchFamily="2" charset="2"/>
              <a:buChar char="Ø"/>
            </a:pPr>
            <a:r>
              <a:rPr lang="en-US" kern="0" dirty="0" smtClean="0">
                <a:ea typeface="Arial Unicode MS" pitchFamily="34" charset="-128"/>
                <a:cs typeface="Arial Unicode MS" pitchFamily="34" charset="-128"/>
              </a:rPr>
              <a:t>To load an action sheet you need to:</a:t>
            </a:r>
          </a:p>
          <a:p>
            <a:pPr marL="522900" lvl="1" indent="-342900">
              <a:buFont typeface="Wingdings" panose="05000000000000000000" pitchFamily="2" charset="2"/>
              <a:buChar char="Ø"/>
            </a:pPr>
            <a:r>
              <a:rPr lang="en-US" kern="0" dirty="0" smtClean="0">
                <a:ea typeface="Arial Unicode MS" pitchFamily="34" charset="-128"/>
                <a:cs typeface="Arial Unicode MS" pitchFamily="34" charset="-128"/>
              </a:rPr>
              <a:t>Create a fragment that implements the action sheet code</a:t>
            </a:r>
          </a:p>
          <a:p>
            <a:pPr marL="522900" lvl="1" indent="-342900">
              <a:buFont typeface="Wingdings" panose="05000000000000000000" pitchFamily="2" charset="2"/>
              <a:buChar char="Ø"/>
            </a:pPr>
            <a:r>
              <a:rPr lang="en-US" kern="0" dirty="0" smtClean="0">
                <a:ea typeface="Arial Unicode MS" pitchFamily="34" charset="-128"/>
                <a:cs typeface="Arial Unicode MS" pitchFamily="34" charset="-128"/>
              </a:rPr>
              <a:t>Create a function in the view’s controller that shows the action sheet</a:t>
            </a:r>
          </a:p>
          <a:p>
            <a:pPr marL="342900" indent="-342900">
              <a:buFont typeface="Wingdings" panose="05000000000000000000" pitchFamily="2" charset="2"/>
              <a:buChar char="Ø"/>
            </a:pPr>
            <a:r>
              <a:rPr lang="en-US" kern="0" dirty="0">
                <a:ea typeface="Arial Unicode MS" pitchFamily="34" charset="-128"/>
                <a:cs typeface="Arial Unicode MS" pitchFamily="34" charset="-128"/>
              </a:rPr>
              <a:t>A fragment is similar to a view except that it can be loaded dynamically at run time and can’t be loaded by itself.</a:t>
            </a:r>
          </a:p>
          <a:p>
            <a:pPr marL="342900" indent="-342900">
              <a:buFont typeface="Wingdings" panose="05000000000000000000" pitchFamily="2" charset="2"/>
              <a:buChar char="Ø"/>
            </a:pPr>
            <a:endParaRPr lang="en-US" kern="0" dirty="0">
              <a:ea typeface="Arial Unicode MS" pitchFamily="34" charset="-128"/>
              <a:cs typeface="Arial Unicode MS" pitchFamily="34" charset="-128"/>
            </a:endParaRPr>
          </a:p>
          <a:p>
            <a:endParaRPr lang="en-US" dirty="0"/>
          </a:p>
        </p:txBody>
      </p:sp>
      <p:pic>
        <p:nvPicPr>
          <p:cNvPr id="5" name="Picture 4"/>
          <p:cNvPicPr>
            <a:picLocks noChangeAspect="1"/>
          </p:cNvPicPr>
          <p:nvPr/>
        </p:nvPicPr>
        <p:blipFill>
          <a:blip r:embed="rId2"/>
          <a:stretch>
            <a:fillRect/>
          </a:stretch>
        </p:blipFill>
        <p:spPr>
          <a:xfrm>
            <a:off x="7299383" y="3640279"/>
            <a:ext cx="2638425" cy="2638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67004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Sheet Fragment</a:t>
            </a:r>
            <a:endParaRPr lang="en-US" dirty="0"/>
          </a:p>
        </p:txBody>
      </p:sp>
      <p:sp>
        <p:nvSpPr>
          <p:cNvPr id="3" name="Rectangle 2"/>
          <p:cNvSpPr/>
          <p:nvPr/>
        </p:nvSpPr>
        <p:spPr>
          <a:xfrm>
            <a:off x="2783434" y="1417531"/>
            <a:ext cx="9085767" cy="4616648"/>
          </a:xfrm>
          <a:prstGeom prst="rect">
            <a:avLst/>
          </a:prstGeom>
        </p:spPr>
        <p:txBody>
          <a:bodyPr wrap="square">
            <a:spAutoFit/>
          </a:bodyPr>
          <a:lstStyle/>
          <a:p>
            <a:r>
              <a:rPr lang="en-US" dirty="0"/>
              <a:t>&lt;</a:t>
            </a:r>
            <a:r>
              <a:rPr lang="en-US" dirty="0" err="1"/>
              <a:t>core:FragmentDefinition</a:t>
            </a:r>
            <a:endParaRPr lang="en-US" dirty="0"/>
          </a:p>
          <a:p>
            <a:r>
              <a:rPr lang="en-US" dirty="0"/>
              <a:t>     </a:t>
            </a:r>
            <a:r>
              <a:rPr lang="en-US" dirty="0" err="1"/>
              <a:t>xmlns</a:t>
            </a:r>
            <a:r>
              <a:rPr lang="en-US" dirty="0"/>
              <a:t>="</a:t>
            </a:r>
            <a:r>
              <a:rPr lang="en-US" dirty="0" err="1"/>
              <a:t>sap.m</a:t>
            </a:r>
            <a:r>
              <a:rPr lang="en-US" dirty="0"/>
              <a:t>"</a:t>
            </a:r>
          </a:p>
          <a:p>
            <a:r>
              <a:rPr lang="en-US" dirty="0"/>
              <a:t>     </a:t>
            </a:r>
            <a:r>
              <a:rPr lang="en-US" dirty="0" err="1"/>
              <a:t>xmlns:core</a:t>
            </a:r>
            <a:r>
              <a:rPr lang="en-US" dirty="0"/>
              <a:t>="</a:t>
            </a:r>
            <a:r>
              <a:rPr lang="en-US" dirty="0" err="1"/>
              <a:t>sap.ui.core</a:t>
            </a:r>
            <a:r>
              <a:rPr lang="en-US" dirty="0"/>
              <a:t>"&gt;</a:t>
            </a:r>
          </a:p>
          <a:p>
            <a:r>
              <a:rPr lang="en-US" dirty="0"/>
              <a:t>     &lt;</a:t>
            </a:r>
            <a:r>
              <a:rPr lang="en-US" dirty="0" err="1"/>
              <a:t>ActionSheet</a:t>
            </a:r>
            <a:endParaRPr lang="en-US" dirty="0"/>
          </a:p>
          <a:p>
            <a:r>
              <a:rPr lang="en-US" dirty="0"/>
              <a:t>        title="Choose Your Action"</a:t>
            </a:r>
          </a:p>
          <a:p>
            <a:r>
              <a:rPr lang="en-US" dirty="0"/>
              <a:t>        </a:t>
            </a:r>
            <a:r>
              <a:rPr lang="en-US" dirty="0" err="1"/>
              <a:t>showCancelButton</a:t>
            </a:r>
            <a:r>
              <a:rPr lang="en-US" dirty="0"/>
              <a:t>="true"</a:t>
            </a:r>
          </a:p>
          <a:p>
            <a:r>
              <a:rPr lang="en-US" dirty="0"/>
              <a:t>        placement="Top"&gt;</a:t>
            </a:r>
          </a:p>
          <a:p>
            <a:r>
              <a:rPr lang="en-US" dirty="0"/>
              <a:t>        &lt;buttons&gt;</a:t>
            </a:r>
          </a:p>
          <a:p>
            <a:r>
              <a:rPr lang="en-US" dirty="0"/>
              <a:t>            &lt;Button text="Reject" icon="sap-icon://decline" press="</a:t>
            </a:r>
            <a:r>
              <a:rPr lang="en-US" dirty="0" err="1"/>
              <a:t>onPress</a:t>
            </a:r>
            <a:r>
              <a:rPr lang="en-US" dirty="0"/>
              <a:t>" /&gt;</a:t>
            </a:r>
          </a:p>
          <a:p>
            <a:r>
              <a:rPr lang="en-US" dirty="0"/>
              <a:t>            &lt;Button text="Accept" icon="sap-icon://accept" press="</a:t>
            </a:r>
            <a:r>
              <a:rPr lang="en-US" dirty="0" err="1"/>
              <a:t>onPress</a:t>
            </a:r>
            <a:r>
              <a:rPr lang="en-US" dirty="0"/>
              <a:t>" /&gt;</a:t>
            </a:r>
          </a:p>
          <a:p>
            <a:r>
              <a:rPr lang="en-US" dirty="0"/>
              <a:t>            &lt;Button text="Email" icon="sap-icon://email" press="</a:t>
            </a:r>
            <a:r>
              <a:rPr lang="en-US" dirty="0" err="1"/>
              <a:t>onPress</a:t>
            </a:r>
            <a:r>
              <a:rPr lang="en-US" dirty="0"/>
              <a:t>" /&gt;</a:t>
            </a:r>
          </a:p>
          <a:p>
            <a:r>
              <a:rPr lang="en-US" dirty="0" smtClean="0"/>
              <a:t>&lt;/</a:t>
            </a:r>
            <a:r>
              <a:rPr lang="en-US" dirty="0"/>
              <a:t>buttons&gt;</a:t>
            </a:r>
          </a:p>
          <a:p>
            <a:r>
              <a:rPr lang="en-US" dirty="0"/>
              <a:t>    &lt;/</a:t>
            </a:r>
            <a:r>
              <a:rPr lang="en-US" dirty="0" err="1"/>
              <a:t>ActionSheet</a:t>
            </a:r>
            <a:r>
              <a:rPr lang="en-US" dirty="0"/>
              <a:t>&gt;</a:t>
            </a:r>
          </a:p>
          <a:p>
            <a:r>
              <a:rPr lang="en-US" dirty="0"/>
              <a:t>&lt;/</a:t>
            </a:r>
            <a:r>
              <a:rPr lang="en-US" dirty="0" err="1"/>
              <a:t>core:FragmentDefinition</a:t>
            </a:r>
            <a:r>
              <a:rPr lang="en-US" dirty="0"/>
              <a:t>&gt;</a:t>
            </a:r>
          </a:p>
        </p:txBody>
      </p:sp>
      <p:sp>
        <p:nvSpPr>
          <p:cNvPr id="5" name="TextBox 4"/>
          <p:cNvSpPr txBox="1"/>
          <p:nvPr/>
        </p:nvSpPr>
        <p:spPr>
          <a:xfrm>
            <a:off x="8759439" y="2982483"/>
            <a:ext cx="3180358"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Where is loaded relative to the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button the user clicks</a:t>
            </a:r>
            <a:endParaRPr lang="en-US" sz="1800" kern="0" dirty="0" smtClean="0">
              <a:ea typeface="Arial Unicode MS" pitchFamily="34" charset="-128"/>
              <a:cs typeface="Arial Unicode MS" pitchFamily="34" charset="-128"/>
            </a:endParaRPr>
          </a:p>
        </p:txBody>
      </p:sp>
      <p:cxnSp>
        <p:nvCxnSpPr>
          <p:cNvPr id="7" name="Straight Arrow Connector 6"/>
          <p:cNvCxnSpPr/>
          <p:nvPr/>
        </p:nvCxnSpPr>
        <p:spPr>
          <a:xfrm flipH="1">
            <a:off x="5785504" y="3401226"/>
            <a:ext cx="2717561" cy="5982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163596"/>
      </p:ext>
    </p:extLst>
  </p:cSld>
  <p:clrMapOvr>
    <a:masterClrMapping/>
  </p:clrMapOvr>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468</TotalTime>
  <Words>616</Words>
  <Application>Microsoft Office PowerPoint</Application>
  <PresentationFormat>Custom</PresentationFormat>
  <Paragraphs>117</Paragraphs>
  <Slides>12</Slides>
  <Notes>2</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 Unicode MS</vt:lpstr>
      <vt:lpstr>Arial</vt:lpstr>
      <vt:lpstr>BentonSans Bold</vt:lpstr>
      <vt:lpstr>BentonSans Book</vt:lpstr>
      <vt:lpstr>BentonSans Regular</vt:lpstr>
      <vt:lpstr>MS PGothic</vt:lpstr>
      <vt:lpstr>Symbol</vt:lpstr>
      <vt:lpstr>Wingdings</vt:lpstr>
      <vt:lpstr>Wingdings</vt:lpstr>
      <vt:lpstr>SAP_2014_16x9_v1.1</vt:lpstr>
      <vt:lpstr>SAPUI5: Buttons and Toolbars</vt:lpstr>
      <vt:lpstr>Buttons and Toolbars</vt:lpstr>
      <vt:lpstr>Buttons</vt:lpstr>
      <vt:lpstr>Press Event Handler</vt:lpstr>
      <vt:lpstr>Toolbars</vt:lpstr>
      <vt:lpstr>Toolbar on Panel</vt:lpstr>
      <vt:lpstr>Toolbar in a Footer</vt:lpstr>
      <vt:lpstr>Action Sheet</vt:lpstr>
      <vt:lpstr>Action Sheet Fragment</vt:lpstr>
      <vt:lpstr>Load the Action Sheet</vt:lpstr>
      <vt:lpstr>Thank you</vt:lpstr>
      <vt:lpstr>PowerPoint Presentation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Ross</cp:lastModifiedBy>
  <cp:revision>1461</cp:revision>
  <dcterms:created xsi:type="dcterms:W3CDTF">2014-06-27T10:09:28Z</dcterms:created>
  <dcterms:modified xsi:type="dcterms:W3CDTF">2015-09-28T18:36:30Z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1238979330</vt:i4>
  </property>
  <property fmtid="{D5CDD505-2E9C-101B-9397-08002B2CF9AE}" pid="4" name="_EmailSubject">
    <vt:lpwstr>Beschäftigung :)</vt:lpwstr>
  </property>
  <property fmtid="{D5CDD505-2E9C-101B-9397-08002B2CF9AE}" pid="5" name="_AuthorEmail">
    <vt:lpwstr>kristof.schneider@sap.com</vt:lpwstr>
  </property>
  <property fmtid="{D5CDD505-2E9C-101B-9397-08002B2CF9AE}" pid="6" name="_AuthorEmailDisplayName">
    <vt:lpwstr>Schneider, Kristof</vt:lpwstr>
  </property>
  <property fmtid="{D5CDD505-2E9C-101B-9397-08002B2CF9AE}" pid="7" name="_PreviousAdHocReviewCycleID">
    <vt:i4>-1232062894</vt:i4>
  </property>
</Properties>
</file>