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53" r:id="rId2"/>
    <p:sldId id="552" r:id="rId3"/>
    <p:sldId id="553" r:id="rId4"/>
    <p:sldId id="551" r:id="rId5"/>
    <p:sldId id="550" r:id="rId6"/>
    <p:sldId id="563" r:id="rId7"/>
    <p:sldId id="549" r:id="rId8"/>
    <p:sldId id="554" r:id="rId9"/>
    <p:sldId id="560" r:id="rId10"/>
    <p:sldId id="555" r:id="rId11"/>
    <p:sldId id="556" r:id="rId12"/>
    <p:sldId id="558" r:id="rId13"/>
    <p:sldId id="559" r:id="rId14"/>
    <p:sldId id="562" r:id="rId15"/>
    <p:sldId id="557" r:id="rId16"/>
    <p:sldId id="548" r:id="rId17"/>
    <p:sldId id="265" r:id="rId18"/>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p:scale>
          <a:sx n="100" d="100"/>
          <a:sy n="100" d="100"/>
        </p:scale>
        <p:origin x="966" y="306"/>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codebeautify.org/xmlvalidate" TargetMode="Externa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SAPUI5: Debugging XML Views</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September 20, 2016</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Debugging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Name for Controller File</a:t>
            </a:r>
          </a:p>
        </p:txBody>
      </p:sp>
      <p:sp>
        <p:nvSpPr>
          <p:cNvPr id="3" name="TextBox 2"/>
          <p:cNvSpPr txBox="1"/>
          <p:nvPr/>
        </p:nvSpPr>
        <p:spPr>
          <a:xfrm>
            <a:off x="1333500" y="4933950"/>
            <a:ext cx="8768426" cy="553998"/>
          </a:xfrm>
          <a:prstGeom prst="rect">
            <a:avLst/>
          </a:prstGeom>
          <a:noFill/>
          <a:ln>
            <a:solidFill>
              <a:srgbClr val="666666"/>
            </a:solidFill>
          </a:ln>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UIComponent.js:6 Uncaught Error: failed to load 'ui5/controller/hello.controller.js' from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./controller/hello.controller.js: 404 - Not Found</a:t>
            </a:r>
          </a:p>
        </p:txBody>
      </p:sp>
      <p:pic>
        <p:nvPicPr>
          <p:cNvPr id="4" name="Picture 3"/>
          <p:cNvPicPr>
            <a:picLocks noChangeAspect="1"/>
          </p:cNvPicPr>
          <p:nvPr/>
        </p:nvPicPr>
        <p:blipFill>
          <a:blip r:embed="rId2"/>
          <a:stretch>
            <a:fillRect/>
          </a:stretch>
        </p:blipFill>
        <p:spPr>
          <a:xfrm>
            <a:off x="2020887" y="1605756"/>
            <a:ext cx="7772400" cy="1628775"/>
          </a:xfrm>
          <a:prstGeom prst="rect">
            <a:avLst/>
          </a:prstGeom>
        </p:spPr>
      </p:pic>
      <p:sp>
        <p:nvSpPr>
          <p:cNvPr id="5" name="TextBox 4"/>
          <p:cNvSpPr txBox="1"/>
          <p:nvPr/>
        </p:nvSpPr>
        <p:spPr>
          <a:xfrm>
            <a:off x="847725" y="3807241"/>
            <a:ext cx="1068241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controller file location is correct but the name is not (remember SAPUI5 is case sensitive). Note that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SAPUI5 is looking for the file in the right location but you are still getting a 404 – Not Found error.</a:t>
            </a:r>
          </a:p>
        </p:txBody>
      </p:sp>
    </p:spTree>
    <p:extLst>
      <p:ext uri="{BB962C8B-B14F-4D97-AF65-F5344CB8AC3E}">
        <p14:creationId xmlns:p14="http://schemas.microsoft.com/office/powerpoint/2010/main" val="88066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SAPUI5 Library</a:t>
            </a:r>
          </a:p>
        </p:txBody>
      </p:sp>
      <p:sp>
        <p:nvSpPr>
          <p:cNvPr id="3" name="Rectangle 2"/>
          <p:cNvSpPr/>
          <p:nvPr/>
        </p:nvSpPr>
        <p:spPr>
          <a:xfrm>
            <a:off x="2047875" y="5070128"/>
            <a:ext cx="7764463" cy="738664"/>
          </a:xfrm>
          <a:prstGeom prst="rect">
            <a:avLst/>
          </a:prstGeom>
          <a:ln>
            <a:solidFill>
              <a:srgbClr val="666666"/>
            </a:solidFill>
          </a:ln>
        </p:spPr>
        <p:txBody>
          <a:bodyPr wrap="square">
            <a:spAutoFit/>
          </a:bodyPr>
          <a:lstStyle/>
          <a:p>
            <a:r>
              <a:rPr lang="en-US" dirty="0"/>
              <a:t>UIComponent.js:6 Uncaught Error: failed to load 'null/Button.js' from /sap/ui5/1/resources/null/Button.js: 404 - Not Found</a:t>
            </a:r>
          </a:p>
        </p:txBody>
      </p:sp>
      <p:pic>
        <p:nvPicPr>
          <p:cNvPr id="4" name="Picture 3"/>
          <p:cNvPicPr>
            <a:picLocks noChangeAspect="1"/>
          </p:cNvPicPr>
          <p:nvPr/>
        </p:nvPicPr>
        <p:blipFill>
          <a:blip r:embed="rId2"/>
          <a:stretch>
            <a:fillRect/>
          </a:stretch>
        </p:blipFill>
        <p:spPr>
          <a:xfrm>
            <a:off x="2466466" y="1468661"/>
            <a:ext cx="7886700" cy="1752600"/>
          </a:xfrm>
          <a:prstGeom prst="rect">
            <a:avLst/>
          </a:prstGeom>
        </p:spPr>
      </p:pic>
      <p:sp>
        <p:nvSpPr>
          <p:cNvPr id="5" name="TextBox 4"/>
          <p:cNvSpPr txBox="1"/>
          <p:nvPr/>
        </p:nvSpPr>
        <p:spPr>
          <a:xfrm>
            <a:off x="1209675" y="3926373"/>
            <a:ext cx="1040028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If the error references a specific control and is a 404 error then the most likely cause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is that the required SAPUI5 library hasn’t been loaded or the control requires a prefix (i.e. &lt;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a:t>
            </a:r>
          </a:p>
        </p:txBody>
      </p:sp>
      <p:sp>
        <p:nvSpPr>
          <p:cNvPr id="6" name="TextBox 5"/>
          <p:cNvSpPr txBox="1"/>
          <p:nvPr/>
        </p:nvSpPr>
        <p:spPr>
          <a:xfrm>
            <a:off x="573112" y="1790963"/>
            <a:ext cx="147476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Missing </a:t>
            </a:r>
            <a:r>
              <a:rPr lang="en-US" sz="1800" kern="0" dirty="0" err="1">
                <a:ea typeface="Arial Unicode MS" pitchFamily="34" charset="-128"/>
                <a:cs typeface="Arial Unicode MS" pitchFamily="34" charset="-128"/>
              </a:rPr>
              <a:t>sap.m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library</a:t>
            </a:r>
          </a:p>
        </p:txBody>
      </p:sp>
    </p:spTree>
    <p:extLst>
      <p:ext uri="{BB962C8B-B14F-4D97-AF65-F5344CB8AC3E}">
        <p14:creationId xmlns:p14="http://schemas.microsoft.com/office/powerpoint/2010/main" val="129501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XML Syntax Errors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1476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XML Errors</a:t>
            </a:r>
          </a:p>
        </p:txBody>
      </p:sp>
      <p:sp>
        <p:nvSpPr>
          <p:cNvPr id="5" name="Rectangle 4"/>
          <p:cNvSpPr/>
          <p:nvPr/>
        </p:nvSpPr>
        <p:spPr>
          <a:xfrm>
            <a:off x="977707" y="4698653"/>
            <a:ext cx="10237787" cy="738664"/>
          </a:xfrm>
          <a:prstGeom prst="rect">
            <a:avLst/>
          </a:prstGeom>
          <a:ln>
            <a:solidFill>
              <a:srgbClr val="666666"/>
            </a:solidFill>
          </a:ln>
        </p:spPr>
        <p:txBody>
          <a:bodyPr wrap="square">
            <a:spAutoFit/>
          </a:bodyPr>
          <a:lstStyle/>
          <a:p>
            <a:r>
              <a:rPr lang="en-US" dirty="0"/>
              <a:t>UIComponent.js:6 Uncaught Error: resource ui5/view/Hello.view.xml could not be loaded from ./view/Hello.view.xml. Check for 'file not found' or parse errors.</a:t>
            </a:r>
          </a:p>
        </p:txBody>
      </p:sp>
      <p:pic>
        <p:nvPicPr>
          <p:cNvPr id="7" name="Picture 6"/>
          <p:cNvPicPr>
            <a:picLocks noChangeAspect="1"/>
          </p:cNvPicPr>
          <p:nvPr/>
        </p:nvPicPr>
        <p:blipFill>
          <a:blip r:embed="rId2"/>
          <a:stretch>
            <a:fillRect/>
          </a:stretch>
        </p:blipFill>
        <p:spPr>
          <a:xfrm>
            <a:off x="1687512" y="1591469"/>
            <a:ext cx="7867650" cy="1695450"/>
          </a:xfrm>
          <a:prstGeom prst="rect">
            <a:avLst/>
          </a:prstGeom>
        </p:spPr>
      </p:pic>
      <p:sp>
        <p:nvSpPr>
          <p:cNvPr id="8" name="TextBox 7"/>
          <p:cNvSpPr txBox="1"/>
          <p:nvPr/>
        </p:nvSpPr>
        <p:spPr>
          <a:xfrm>
            <a:off x="1609725" y="3705225"/>
            <a:ext cx="674543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XML syntax errors can be difficult to find but error will look like this.</a:t>
            </a:r>
          </a:p>
        </p:txBody>
      </p:sp>
    </p:spTree>
    <p:extLst>
      <p:ext uri="{BB962C8B-B14F-4D97-AF65-F5344CB8AC3E}">
        <p14:creationId xmlns:p14="http://schemas.microsoft.com/office/powerpoint/2010/main" val="20052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Validator</a:t>
            </a:r>
          </a:p>
        </p:txBody>
      </p:sp>
      <p:sp>
        <p:nvSpPr>
          <p:cNvPr id="3" name="Content Placeholder 2"/>
          <p:cNvSpPr>
            <a:spLocks noGrp="1"/>
          </p:cNvSpPr>
          <p:nvPr>
            <p:ph sz="quarter" idx="1"/>
          </p:nvPr>
        </p:nvSpPr>
        <p:spPr/>
        <p:txBody>
          <a:bodyPr/>
          <a:lstStyle/>
          <a:p>
            <a:r>
              <a:rPr lang="en-US" dirty="0"/>
              <a:t>Small errors in complex XML can be difficult to find and traditional debugging techniques are not available</a:t>
            </a:r>
          </a:p>
          <a:p>
            <a:endParaRPr lang="en-US" dirty="0"/>
          </a:p>
          <a:p>
            <a:r>
              <a:rPr lang="en-US" dirty="0"/>
              <a:t>An XML validator can help to find XML errors</a:t>
            </a:r>
          </a:p>
          <a:p>
            <a:pPr lvl="1"/>
            <a:r>
              <a:rPr lang="en-US" dirty="0">
                <a:hlinkClick r:id="rId2"/>
              </a:rPr>
              <a:t>http://codebeautify.org/xmlvalidate</a:t>
            </a:r>
            <a:endParaRPr lang="en-US" dirty="0"/>
          </a:p>
        </p:txBody>
      </p:sp>
      <p:pic>
        <p:nvPicPr>
          <p:cNvPr id="4" name="Picture 3"/>
          <p:cNvPicPr>
            <a:picLocks noChangeAspect="1"/>
          </p:cNvPicPr>
          <p:nvPr/>
        </p:nvPicPr>
        <p:blipFill>
          <a:blip r:embed="rId3"/>
          <a:stretch>
            <a:fillRect/>
          </a:stretch>
        </p:blipFill>
        <p:spPr>
          <a:xfrm>
            <a:off x="5582693" y="3743326"/>
            <a:ext cx="6286508" cy="2215356"/>
          </a:xfrm>
          <a:prstGeom prst="rect">
            <a:avLst/>
          </a:prstGeom>
        </p:spPr>
      </p:pic>
      <p:sp>
        <p:nvSpPr>
          <p:cNvPr id="5" name="TextBox 4"/>
          <p:cNvSpPr txBox="1"/>
          <p:nvPr/>
        </p:nvSpPr>
        <p:spPr>
          <a:xfrm>
            <a:off x="7677150" y="2714625"/>
            <a:ext cx="32701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Always there but isn’t a problem</a:t>
            </a:r>
          </a:p>
        </p:txBody>
      </p:sp>
      <p:cxnSp>
        <p:nvCxnSpPr>
          <p:cNvPr id="7" name="Straight Arrow Connector 6"/>
          <p:cNvCxnSpPr>
            <a:endCxn id="4" idx="0"/>
          </p:cNvCxnSpPr>
          <p:nvPr/>
        </p:nvCxnSpPr>
        <p:spPr>
          <a:xfrm flipH="1">
            <a:off x="8725947" y="3131186"/>
            <a:ext cx="27528" cy="6121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04975" y="4867275"/>
            <a:ext cx="185948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Identifies the error</a:t>
            </a:r>
          </a:p>
        </p:txBody>
      </p:sp>
      <p:cxnSp>
        <p:nvCxnSpPr>
          <p:cNvPr id="10" name="Straight Arrow Connector 9"/>
          <p:cNvCxnSpPr/>
          <p:nvPr/>
        </p:nvCxnSpPr>
        <p:spPr>
          <a:xfrm flipV="1">
            <a:off x="3752850" y="4905375"/>
            <a:ext cx="1952625" cy="1047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99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SAPUI5 Diagnostics</a:t>
            </a:r>
          </a:p>
        </p:txBody>
      </p:sp>
      <p:pic>
        <p:nvPicPr>
          <p:cNvPr id="3" name="Picture 2"/>
          <p:cNvPicPr>
            <a:picLocks noChangeAspect="1"/>
          </p:cNvPicPr>
          <p:nvPr/>
        </p:nvPicPr>
        <p:blipFill>
          <a:blip r:embed="rId2"/>
          <a:stretch>
            <a:fillRect/>
          </a:stretch>
        </p:blipFill>
        <p:spPr>
          <a:xfrm>
            <a:off x="4568937" y="1390649"/>
            <a:ext cx="7300264" cy="4429919"/>
          </a:xfrm>
          <a:prstGeom prst="rect">
            <a:avLst/>
          </a:prstGeom>
        </p:spPr>
      </p:pic>
      <p:sp>
        <p:nvSpPr>
          <p:cNvPr id="4" name="TextBox 3"/>
          <p:cNvSpPr txBox="1"/>
          <p:nvPr/>
        </p:nvSpPr>
        <p:spPr>
          <a:xfrm>
            <a:off x="438150" y="1866900"/>
            <a:ext cx="3436838"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Hit ctrl-alt-shift-s opens a SAPUI5</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Diagnostics tool which can be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helpful once you’ve gained some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experience.</a:t>
            </a:r>
          </a:p>
        </p:txBody>
      </p:sp>
    </p:spTree>
    <p:extLst>
      <p:ext uri="{BB962C8B-B14F-4D97-AF65-F5344CB8AC3E}">
        <p14:creationId xmlns:p14="http://schemas.microsoft.com/office/powerpoint/2010/main" val="312933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dirty="0">
                <a:solidFill>
                  <a:srgbClr val="666666"/>
                </a:solidFill>
              </a:rPr>
              <a:t>hightowe@uwm.edu</a:t>
            </a:r>
          </a:p>
        </p:txBody>
      </p:sp>
    </p:spTree>
    <p:extLst>
      <p:ext uri="{BB962C8B-B14F-4D97-AF65-F5344CB8AC3E}">
        <p14:creationId xmlns:p14="http://schemas.microsoft.com/office/powerpoint/2010/main" val="171343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 XML Views</a:t>
            </a:r>
          </a:p>
        </p:txBody>
      </p:sp>
      <p:sp>
        <p:nvSpPr>
          <p:cNvPr id="5" name="Text Placeholder 4"/>
          <p:cNvSpPr>
            <a:spLocks noGrp="1"/>
          </p:cNvSpPr>
          <p:nvPr>
            <p:ph type="body" sz="quarter" idx="10"/>
          </p:nvPr>
        </p:nvSpPr>
        <p:spPr/>
        <p:txBody>
          <a:bodyPr/>
          <a:lstStyle/>
          <a:p>
            <a:r>
              <a:rPr lang="en-US" dirty="0"/>
              <a:t>Because XML is not a procedural language, debugging problems require different techniques than debugging a language like JavaScript</a:t>
            </a:r>
          </a:p>
          <a:p>
            <a:r>
              <a:rPr lang="en-US" dirty="0"/>
              <a:t>There are three common classes of errors:</a:t>
            </a:r>
          </a:p>
          <a:p>
            <a:pPr lvl="3"/>
            <a:r>
              <a:rPr lang="en-US" dirty="0"/>
              <a:t>Incorrect declaration of the controller file</a:t>
            </a:r>
          </a:p>
          <a:p>
            <a:pPr lvl="3"/>
            <a:r>
              <a:rPr lang="en-US" dirty="0"/>
              <a:t>Missing SAPUI5 libraries</a:t>
            </a:r>
          </a:p>
          <a:p>
            <a:pPr lvl="3"/>
            <a:r>
              <a:rPr lang="en-US" dirty="0"/>
              <a:t>XML syntax errors</a:t>
            </a:r>
          </a:p>
          <a:p>
            <a:r>
              <a:rPr lang="en-US" dirty="0"/>
              <a:t>The first two types of errors are easy to spot based on the error messages generated in the developer tools console</a:t>
            </a:r>
          </a:p>
          <a:p>
            <a:r>
              <a:rPr lang="en-US" dirty="0"/>
              <a:t>More obscure syntax errors in a large XML files can be difficult but there are some techniques that make it easier</a:t>
            </a:r>
          </a:p>
        </p:txBody>
      </p:sp>
    </p:spTree>
    <p:extLst>
      <p:ext uri="{BB962C8B-B14F-4D97-AF65-F5344CB8AC3E}">
        <p14:creationId xmlns:p14="http://schemas.microsoft.com/office/powerpoint/2010/main" val="316582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Errors Loading Files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961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Structure</a:t>
            </a:r>
          </a:p>
        </p:txBody>
      </p:sp>
      <p:pic>
        <p:nvPicPr>
          <p:cNvPr id="5" name="Picture 4"/>
          <p:cNvPicPr>
            <a:picLocks noChangeAspect="1"/>
          </p:cNvPicPr>
          <p:nvPr/>
        </p:nvPicPr>
        <p:blipFill>
          <a:blip r:embed="rId2"/>
          <a:stretch>
            <a:fillRect/>
          </a:stretch>
        </p:blipFill>
        <p:spPr>
          <a:xfrm>
            <a:off x="1849820" y="2915173"/>
            <a:ext cx="2723449" cy="3259726"/>
          </a:xfrm>
          <a:prstGeom prst="rect">
            <a:avLst/>
          </a:prstGeom>
        </p:spPr>
      </p:pic>
      <p:sp>
        <p:nvSpPr>
          <p:cNvPr id="6" name="TextBox 5"/>
          <p:cNvSpPr txBox="1"/>
          <p:nvPr/>
        </p:nvSpPr>
        <p:spPr>
          <a:xfrm>
            <a:off x="300142" y="1471748"/>
            <a:ext cx="5796459"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SAPUI5 loads the files required to run the application but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you have to help it find them.  The files it needs fall into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two categories</a:t>
            </a:r>
          </a:p>
        </p:txBody>
      </p:sp>
      <p:pic>
        <p:nvPicPr>
          <p:cNvPr id="7" name="Picture 6"/>
          <p:cNvPicPr>
            <a:picLocks noChangeAspect="1"/>
          </p:cNvPicPr>
          <p:nvPr/>
        </p:nvPicPr>
        <p:blipFill>
          <a:blip r:embed="rId3"/>
          <a:stretch>
            <a:fillRect/>
          </a:stretch>
        </p:blipFill>
        <p:spPr>
          <a:xfrm>
            <a:off x="8769822" y="1672433"/>
            <a:ext cx="2499577" cy="3987130"/>
          </a:xfrm>
          <a:prstGeom prst="rect">
            <a:avLst/>
          </a:prstGeom>
        </p:spPr>
      </p:pic>
      <p:sp>
        <p:nvSpPr>
          <p:cNvPr id="8" name="TextBox 7"/>
          <p:cNvSpPr txBox="1"/>
          <p:nvPr/>
        </p:nvSpPr>
        <p:spPr>
          <a:xfrm>
            <a:off x="6923314" y="2386149"/>
            <a:ext cx="1692771"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SAPUI5 libraries</a:t>
            </a:r>
          </a:p>
        </p:txBody>
      </p:sp>
      <p:sp>
        <p:nvSpPr>
          <p:cNvPr id="9" name="TextBox 8"/>
          <p:cNvSpPr txBox="1"/>
          <p:nvPr/>
        </p:nvSpPr>
        <p:spPr>
          <a:xfrm>
            <a:off x="4855583" y="4737463"/>
            <a:ext cx="1718419"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Your project files</a:t>
            </a:r>
          </a:p>
        </p:txBody>
      </p:sp>
    </p:spTree>
    <p:extLst>
      <p:ext uri="{BB962C8B-B14F-4D97-AF65-F5344CB8AC3E}">
        <p14:creationId xmlns:p14="http://schemas.microsoft.com/office/powerpoint/2010/main" val="34726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 SAPUI5 in the index.html file</a:t>
            </a:r>
          </a:p>
        </p:txBody>
      </p:sp>
      <p:sp>
        <p:nvSpPr>
          <p:cNvPr id="3" name="Content Placeholder 2"/>
          <p:cNvSpPr>
            <a:spLocks noGrp="1"/>
          </p:cNvSpPr>
          <p:nvPr>
            <p:ph idx="1"/>
          </p:nvPr>
        </p:nvSpPr>
        <p:spPr/>
        <p:txBody>
          <a:bodyPr/>
          <a:lstStyle/>
          <a:p>
            <a:r>
              <a:rPr lang="en-US" sz="1800" dirty="0"/>
              <a:t>The code below loads the sap-</a:t>
            </a:r>
            <a:r>
              <a:rPr lang="en-US" sz="1800" dirty="0" err="1"/>
              <a:t>ui</a:t>
            </a:r>
            <a:r>
              <a:rPr lang="en-US" sz="1800" dirty="0"/>
              <a:t>-core library which contains the core SAPUI5 libraries as well as jQuery.  It then loads the </a:t>
            </a:r>
            <a:r>
              <a:rPr lang="en-US" sz="1800" dirty="0" err="1"/>
              <a:t>sap.m</a:t>
            </a:r>
            <a:r>
              <a:rPr lang="en-US" sz="1800" dirty="0"/>
              <a:t> namespace which contains common controls such as buttons and labels. </a:t>
            </a:r>
          </a:p>
          <a:p>
            <a:r>
              <a:rPr lang="en-US" sz="1800" dirty="0"/>
              <a:t>The last line defines the namespace for the application.  Normally, SAPUI5 will look for application files relative to the location of the sap-ui-core.js file so we must define a namespace with which we can refer to application files that is relative to the root folder of the application.</a:t>
            </a:r>
          </a:p>
          <a:p>
            <a:endParaRPr lang="en-US" dirty="0"/>
          </a:p>
          <a:p>
            <a:endParaRPr lang="en-US" dirty="0"/>
          </a:p>
          <a:p>
            <a:endParaRPr lang="en-US" dirty="0"/>
          </a:p>
        </p:txBody>
      </p:sp>
      <p:pic>
        <p:nvPicPr>
          <p:cNvPr id="5" name="Picture 4"/>
          <p:cNvPicPr/>
          <p:nvPr/>
        </p:nvPicPr>
        <p:blipFill>
          <a:blip r:embed="rId2"/>
          <a:stretch>
            <a:fillRect/>
          </a:stretch>
        </p:blipFill>
        <p:spPr>
          <a:xfrm>
            <a:off x="4655451" y="3888898"/>
            <a:ext cx="5943600" cy="1534795"/>
          </a:xfrm>
          <a:prstGeom prst="rect">
            <a:avLst/>
          </a:prstGeom>
        </p:spPr>
      </p:pic>
      <p:sp>
        <p:nvSpPr>
          <p:cNvPr id="4" name="TextBox 3"/>
          <p:cNvSpPr txBox="1"/>
          <p:nvPr/>
        </p:nvSpPr>
        <p:spPr>
          <a:xfrm>
            <a:off x="426720" y="4136571"/>
            <a:ext cx="369331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Identifies the location of the SAPUI5</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libraries</a:t>
            </a:r>
          </a:p>
        </p:txBody>
      </p:sp>
      <p:cxnSp>
        <p:nvCxnSpPr>
          <p:cNvPr id="7" name="Straight Arrow Connector 6"/>
          <p:cNvCxnSpPr/>
          <p:nvPr/>
        </p:nvCxnSpPr>
        <p:spPr>
          <a:xfrm>
            <a:off x="4267200" y="4423954"/>
            <a:ext cx="914400" cy="435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0891" y="5590903"/>
            <a:ext cx="323165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Identifies the root of the project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directory structure</a:t>
            </a:r>
          </a:p>
        </p:txBody>
      </p:sp>
      <p:cxnSp>
        <p:nvCxnSpPr>
          <p:cNvPr id="10" name="Straight Arrow Connector 9"/>
          <p:cNvCxnSpPr/>
          <p:nvPr/>
        </p:nvCxnSpPr>
        <p:spPr>
          <a:xfrm flipV="1">
            <a:off x="4040777" y="5259977"/>
            <a:ext cx="1201783" cy="53993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75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Structure</a:t>
            </a:r>
          </a:p>
        </p:txBody>
      </p:sp>
      <p:pic>
        <p:nvPicPr>
          <p:cNvPr id="5" name="Picture 4"/>
          <p:cNvPicPr>
            <a:picLocks noChangeAspect="1"/>
          </p:cNvPicPr>
          <p:nvPr/>
        </p:nvPicPr>
        <p:blipFill>
          <a:blip r:embed="rId2"/>
          <a:stretch>
            <a:fillRect/>
          </a:stretch>
        </p:blipFill>
        <p:spPr>
          <a:xfrm>
            <a:off x="352780" y="3050432"/>
            <a:ext cx="2723449" cy="3259726"/>
          </a:xfrm>
          <a:prstGeom prst="rect">
            <a:avLst/>
          </a:prstGeom>
        </p:spPr>
      </p:pic>
      <p:pic>
        <p:nvPicPr>
          <p:cNvPr id="7" name="Picture 6"/>
          <p:cNvPicPr>
            <a:picLocks noChangeAspect="1"/>
          </p:cNvPicPr>
          <p:nvPr/>
        </p:nvPicPr>
        <p:blipFill>
          <a:blip r:embed="rId3"/>
          <a:stretch>
            <a:fillRect/>
          </a:stretch>
        </p:blipFill>
        <p:spPr>
          <a:xfrm>
            <a:off x="9112722" y="1549967"/>
            <a:ext cx="2499577" cy="3987130"/>
          </a:xfrm>
          <a:prstGeom prst="rect">
            <a:avLst/>
          </a:prstGeom>
        </p:spPr>
      </p:pic>
      <p:pic>
        <p:nvPicPr>
          <p:cNvPr id="2" name="Picture 1"/>
          <p:cNvPicPr>
            <a:picLocks noChangeAspect="1"/>
          </p:cNvPicPr>
          <p:nvPr/>
        </p:nvPicPr>
        <p:blipFill>
          <a:blip r:embed="rId4"/>
          <a:stretch>
            <a:fillRect/>
          </a:stretch>
        </p:blipFill>
        <p:spPr>
          <a:xfrm>
            <a:off x="3649404" y="2386808"/>
            <a:ext cx="4475421" cy="1156724"/>
          </a:xfrm>
          <a:prstGeom prst="rect">
            <a:avLst/>
          </a:prstGeom>
        </p:spPr>
      </p:pic>
      <p:cxnSp>
        <p:nvCxnSpPr>
          <p:cNvPr id="10" name="Straight Arrow Connector 9"/>
          <p:cNvCxnSpPr/>
          <p:nvPr/>
        </p:nvCxnSpPr>
        <p:spPr>
          <a:xfrm flipV="1">
            <a:off x="7296150" y="2600325"/>
            <a:ext cx="2438400" cy="1714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028825" y="3248025"/>
            <a:ext cx="2066925" cy="1428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0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XML View</a:t>
            </a:r>
          </a:p>
        </p:txBody>
      </p:sp>
      <p:sp>
        <p:nvSpPr>
          <p:cNvPr id="5" name="TextBox 4"/>
          <p:cNvSpPr txBox="1"/>
          <p:nvPr/>
        </p:nvSpPr>
        <p:spPr>
          <a:xfrm>
            <a:off x="323850" y="2034639"/>
            <a:ext cx="5334794" cy="249299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view is contained within &lt;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and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tags.  In the opening tag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controller associated with the view is defined.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Note the use of the ui5 namespace that was created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 the index.html file.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Any namespaces required for the view are also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identified.  These are loaded from the SAPUI5</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library directories.</a:t>
            </a:r>
          </a:p>
        </p:txBody>
      </p:sp>
      <p:pic>
        <p:nvPicPr>
          <p:cNvPr id="3" name="Picture 2"/>
          <p:cNvPicPr>
            <a:picLocks noChangeAspect="1"/>
          </p:cNvPicPr>
          <p:nvPr/>
        </p:nvPicPr>
        <p:blipFill>
          <a:blip r:embed="rId2"/>
          <a:stretch>
            <a:fillRect/>
          </a:stretch>
        </p:blipFill>
        <p:spPr>
          <a:xfrm>
            <a:off x="5828331" y="2828328"/>
            <a:ext cx="6075612" cy="1351786"/>
          </a:xfrm>
          <a:prstGeom prst="rect">
            <a:avLst/>
          </a:prstGeom>
        </p:spPr>
      </p:pic>
      <p:sp>
        <p:nvSpPr>
          <p:cNvPr id="4" name="TextBox 3"/>
          <p:cNvSpPr txBox="1"/>
          <p:nvPr/>
        </p:nvSpPr>
        <p:spPr>
          <a:xfrm>
            <a:off x="6534407" y="1403697"/>
            <a:ext cx="5334794"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Controller is named Hello and is located in the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controller directory immediately below to project root</a:t>
            </a:r>
          </a:p>
        </p:txBody>
      </p:sp>
      <p:cxnSp>
        <p:nvCxnSpPr>
          <p:cNvPr id="8" name="Straight Arrow Connector 7"/>
          <p:cNvCxnSpPr/>
          <p:nvPr/>
        </p:nvCxnSpPr>
        <p:spPr>
          <a:xfrm flipH="1">
            <a:off x="8699863" y="2116013"/>
            <a:ext cx="166274" cy="60106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277394" y="3257006"/>
            <a:ext cx="870857" cy="5660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83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Incorrect Declaration of Controller File</a:t>
            </a:r>
          </a:p>
        </p:txBody>
      </p:sp>
      <p:sp>
        <p:nvSpPr>
          <p:cNvPr id="3" name="TextBox 2"/>
          <p:cNvSpPr txBox="1"/>
          <p:nvPr/>
        </p:nvSpPr>
        <p:spPr>
          <a:xfrm>
            <a:off x="1562100" y="5050855"/>
            <a:ext cx="8222520" cy="553998"/>
          </a:xfrm>
          <a:prstGeom prst="rect">
            <a:avLst/>
          </a:prstGeom>
          <a:noFill/>
          <a:ln>
            <a:solidFill>
              <a:srgbClr val="666666"/>
            </a:solidFill>
          </a:ln>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UIComponent.js:6 Uncaught Error: failed to load 'controller/Hello.controller.js'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from /sap/ui5/1/resources/controller/Hello.controller.js: 404 - Not Found</a:t>
            </a:r>
          </a:p>
        </p:txBody>
      </p:sp>
      <p:pic>
        <p:nvPicPr>
          <p:cNvPr id="4" name="Picture 3"/>
          <p:cNvPicPr>
            <a:picLocks noChangeAspect="1"/>
          </p:cNvPicPr>
          <p:nvPr/>
        </p:nvPicPr>
        <p:blipFill>
          <a:blip r:embed="rId2"/>
          <a:stretch>
            <a:fillRect/>
          </a:stretch>
        </p:blipFill>
        <p:spPr>
          <a:xfrm>
            <a:off x="1345621" y="1913610"/>
            <a:ext cx="7972425" cy="1790700"/>
          </a:xfrm>
          <a:prstGeom prst="rect">
            <a:avLst/>
          </a:prstGeom>
        </p:spPr>
      </p:pic>
      <p:sp>
        <p:nvSpPr>
          <p:cNvPr id="5" name="TextBox 4"/>
          <p:cNvSpPr txBox="1"/>
          <p:nvPr/>
        </p:nvSpPr>
        <p:spPr>
          <a:xfrm>
            <a:off x="742950" y="3983672"/>
            <a:ext cx="1009250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error below appears in the Console.  Note SAPUI5 is attempting the load the Hello.controller.js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file from the SAPUI5 directories instead of the project directories:</a:t>
            </a:r>
          </a:p>
        </p:txBody>
      </p:sp>
    </p:spTree>
    <p:extLst>
      <p:ext uri="{BB962C8B-B14F-4D97-AF65-F5344CB8AC3E}">
        <p14:creationId xmlns:p14="http://schemas.microsoft.com/office/powerpoint/2010/main" val="142727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Loading XML File</a:t>
            </a:r>
          </a:p>
        </p:txBody>
      </p:sp>
      <p:sp>
        <p:nvSpPr>
          <p:cNvPr id="3" name="Rectangle 2"/>
          <p:cNvSpPr/>
          <p:nvPr/>
        </p:nvSpPr>
        <p:spPr>
          <a:xfrm>
            <a:off x="933450" y="4936778"/>
            <a:ext cx="9326563" cy="1061829"/>
          </a:xfrm>
          <a:prstGeom prst="rect">
            <a:avLst/>
          </a:prstGeom>
          <a:ln>
            <a:solidFill>
              <a:srgbClr val="666666"/>
            </a:solidFill>
          </a:ln>
        </p:spPr>
        <p:txBody>
          <a:bodyPr wrap="square">
            <a:spAutoFit/>
          </a:bodyPr>
          <a:lstStyle/>
          <a:p>
            <a:r>
              <a:rPr lang="en-US" dirty="0"/>
              <a:t>UIComponent.js:6 Uncaught Error: resource view/Hello.view.xml could not be loaded from /sap/ui5/1/resources/view/Hello.view.xml. Check for 'file not found' or parse errors.</a:t>
            </a:r>
          </a:p>
        </p:txBody>
      </p:sp>
      <p:pic>
        <p:nvPicPr>
          <p:cNvPr id="4" name="Picture 3"/>
          <p:cNvPicPr>
            <a:picLocks noChangeAspect="1"/>
          </p:cNvPicPr>
          <p:nvPr/>
        </p:nvPicPr>
        <p:blipFill>
          <a:blip r:embed="rId2"/>
          <a:stretch>
            <a:fillRect/>
          </a:stretch>
        </p:blipFill>
        <p:spPr>
          <a:xfrm>
            <a:off x="6534150" y="1857168"/>
            <a:ext cx="4335462" cy="2734676"/>
          </a:xfrm>
          <a:prstGeom prst="rect">
            <a:avLst/>
          </a:prstGeom>
        </p:spPr>
      </p:pic>
      <p:sp>
        <p:nvSpPr>
          <p:cNvPr id="5" name="TextBox 4"/>
          <p:cNvSpPr txBox="1"/>
          <p:nvPr/>
        </p:nvSpPr>
        <p:spPr>
          <a:xfrm>
            <a:off x="828675" y="2181225"/>
            <a:ext cx="4809009"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You can have the same error when loading an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XML view as well.  In this case reference to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Hello.view.xml file in the App.view.js file is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problem.</a:t>
            </a:r>
          </a:p>
        </p:txBody>
      </p:sp>
    </p:spTree>
    <p:extLst>
      <p:ext uri="{BB962C8B-B14F-4D97-AF65-F5344CB8AC3E}">
        <p14:creationId xmlns:p14="http://schemas.microsoft.com/office/powerpoint/2010/main" val="2464538158"/>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1669</TotalTime>
  <Words>492</Words>
  <Application>Microsoft Office PowerPoint</Application>
  <PresentationFormat>Custom</PresentationFormat>
  <Paragraphs>72</Paragraphs>
  <Slides>17</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 Unicode MS</vt:lpstr>
      <vt:lpstr>MS PGothic</vt:lpstr>
      <vt:lpstr>Arial</vt:lpstr>
      <vt:lpstr>BentonSans Bold</vt:lpstr>
      <vt:lpstr>BentonSans Book</vt:lpstr>
      <vt:lpstr>BentonSans Regular</vt:lpstr>
      <vt:lpstr>Symbol</vt:lpstr>
      <vt:lpstr>Wingdings</vt:lpstr>
      <vt:lpstr>Wingdings</vt:lpstr>
      <vt:lpstr>SAP_2014_16x9_v1.1</vt:lpstr>
      <vt:lpstr>SAPUI5: Debugging XML Views</vt:lpstr>
      <vt:lpstr>Debugging XML Views</vt:lpstr>
      <vt:lpstr>Errors Loading Files</vt:lpstr>
      <vt:lpstr>Application Structure</vt:lpstr>
      <vt:lpstr>Bootstrapping SAPUI5 in the index.html file</vt:lpstr>
      <vt:lpstr>Application Structure</vt:lpstr>
      <vt:lpstr>Anatomy of a XML View</vt:lpstr>
      <vt:lpstr>Incorrect Declaration of Controller File</vt:lpstr>
      <vt:lpstr>Error Loading XML File</vt:lpstr>
      <vt:lpstr>Wrong Name for Controller File</vt:lpstr>
      <vt:lpstr>Missing SAPUI5 Library</vt:lpstr>
      <vt:lpstr>XML Syntax Errors</vt:lpstr>
      <vt:lpstr>XML Errors</vt:lpstr>
      <vt:lpstr>XML Validator</vt:lpstr>
      <vt:lpstr>SAPUI5 Diagnostics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1450</cp:revision>
  <dcterms:created xsi:type="dcterms:W3CDTF">2014-06-27T10:09:28Z</dcterms:created>
  <dcterms:modified xsi:type="dcterms:W3CDTF">2016-09-21T13:56:31Z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