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8"/>
  </p:notesMasterIdLst>
  <p:handoutMasterIdLst>
    <p:handoutMasterId r:id="rId29"/>
  </p:handoutMasterIdLst>
  <p:sldIdLst>
    <p:sldId id="707" r:id="rId2"/>
    <p:sldId id="842" r:id="rId3"/>
    <p:sldId id="875" r:id="rId4"/>
    <p:sldId id="850" r:id="rId5"/>
    <p:sldId id="876" r:id="rId6"/>
    <p:sldId id="852" r:id="rId7"/>
    <p:sldId id="886" r:id="rId8"/>
    <p:sldId id="853" r:id="rId9"/>
    <p:sldId id="854" r:id="rId10"/>
    <p:sldId id="855" r:id="rId11"/>
    <p:sldId id="882" r:id="rId12"/>
    <p:sldId id="879" r:id="rId13"/>
    <p:sldId id="871" r:id="rId14"/>
    <p:sldId id="877" r:id="rId15"/>
    <p:sldId id="878" r:id="rId16"/>
    <p:sldId id="872" r:id="rId17"/>
    <p:sldId id="887" r:id="rId18"/>
    <p:sldId id="880" r:id="rId19"/>
    <p:sldId id="857" r:id="rId20"/>
    <p:sldId id="856" r:id="rId21"/>
    <p:sldId id="881" r:id="rId22"/>
    <p:sldId id="884" r:id="rId23"/>
    <p:sldId id="885" r:id="rId24"/>
    <p:sldId id="883" r:id="rId25"/>
    <p:sldId id="851" r:id="rId26"/>
    <p:sldId id="874" r:id="rId27"/>
  </p:sldIdLst>
  <p:sldSz cx="12195175" cy="6859588"/>
  <p:notesSz cx="6858000" cy="9144000"/>
  <p:defaultTextStyle>
    <a:defPPr>
      <a:defRPr lang="de-DE"/>
    </a:defPPr>
    <a:lvl1pPr algn="l" defTabSz="1087438" rtl="0" fontAlgn="base">
      <a:spcBef>
        <a:spcPct val="0"/>
      </a:spcBef>
      <a:spcAft>
        <a:spcPct val="0"/>
      </a:spcAft>
      <a:defRPr sz="2100" kern="1200">
        <a:solidFill>
          <a:schemeClr val="tx1"/>
        </a:solidFill>
        <a:latin typeface="Arial" charset="0"/>
        <a:ea typeface="+mn-ea"/>
        <a:cs typeface="Arial" charset="0"/>
      </a:defRPr>
    </a:lvl1pPr>
    <a:lvl2pPr marL="542925" indent="-85725" algn="l" defTabSz="1087438" rtl="0" fontAlgn="base">
      <a:spcBef>
        <a:spcPct val="0"/>
      </a:spcBef>
      <a:spcAft>
        <a:spcPct val="0"/>
      </a:spcAft>
      <a:defRPr sz="2100" kern="1200">
        <a:solidFill>
          <a:schemeClr val="tx1"/>
        </a:solidFill>
        <a:latin typeface="Arial" charset="0"/>
        <a:ea typeface="+mn-ea"/>
        <a:cs typeface="Arial" charset="0"/>
      </a:defRPr>
    </a:lvl2pPr>
    <a:lvl3pPr marL="1087438" indent="-173038" algn="l" defTabSz="1087438" rtl="0" fontAlgn="base">
      <a:spcBef>
        <a:spcPct val="0"/>
      </a:spcBef>
      <a:spcAft>
        <a:spcPct val="0"/>
      </a:spcAft>
      <a:defRPr sz="2100" kern="1200">
        <a:solidFill>
          <a:schemeClr val="tx1"/>
        </a:solidFill>
        <a:latin typeface="Arial" charset="0"/>
        <a:ea typeface="+mn-ea"/>
        <a:cs typeface="Arial" charset="0"/>
      </a:defRPr>
    </a:lvl3pPr>
    <a:lvl4pPr marL="1631950" indent="-260350" algn="l" defTabSz="1087438" rtl="0" fontAlgn="base">
      <a:spcBef>
        <a:spcPct val="0"/>
      </a:spcBef>
      <a:spcAft>
        <a:spcPct val="0"/>
      </a:spcAft>
      <a:defRPr sz="2100" kern="1200">
        <a:solidFill>
          <a:schemeClr val="tx1"/>
        </a:solidFill>
        <a:latin typeface="Arial" charset="0"/>
        <a:ea typeface="+mn-ea"/>
        <a:cs typeface="Arial" charset="0"/>
      </a:defRPr>
    </a:lvl4pPr>
    <a:lvl5pPr marL="2176463" indent="-347663" algn="l" defTabSz="1087438" rtl="0" fontAlgn="base">
      <a:spcBef>
        <a:spcPct val="0"/>
      </a:spcBef>
      <a:spcAft>
        <a:spcPct val="0"/>
      </a:spcAft>
      <a:defRPr sz="2100" kern="1200">
        <a:solidFill>
          <a:schemeClr val="tx1"/>
        </a:solidFill>
        <a:latin typeface="Arial" charset="0"/>
        <a:ea typeface="+mn-ea"/>
        <a:cs typeface="Arial" charset="0"/>
      </a:defRPr>
    </a:lvl5pPr>
    <a:lvl6pPr marL="2286000" algn="l" defTabSz="914400" rtl="0" eaLnBrk="1" latinLnBrk="0" hangingPunct="1">
      <a:defRPr sz="2100" kern="1200">
        <a:solidFill>
          <a:schemeClr val="tx1"/>
        </a:solidFill>
        <a:latin typeface="Arial" charset="0"/>
        <a:ea typeface="+mn-ea"/>
        <a:cs typeface="Arial" charset="0"/>
      </a:defRPr>
    </a:lvl6pPr>
    <a:lvl7pPr marL="2743200" algn="l" defTabSz="914400" rtl="0" eaLnBrk="1" latinLnBrk="0" hangingPunct="1">
      <a:defRPr sz="2100" kern="1200">
        <a:solidFill>
          <a:schemeClr val="tx1"/>
        </a:solidFill>
        <a:latin typeface="Arial" charset="0"/>
        <a:ea typeface="+mn-ea"/>
        <a:cs typeface="Arial" charset="0"/>
      </a:defRPr>
    </a:lvl7pPr>
    <a:lvl8pPr marL="3200400" algn="l" defTabSz="914400" rtl="0" eaLnBrk="1" latinLnBrk="0" hangingPunct="1">
      <a:defRPr sz="2100" kern="1200">
        <a:solidFill>
          <a:schemeClr val="tx1"/>
        </a:solidFill>
        <a:latin typeface="Arial" charset="0"/>
        <a:ea typeface="+mn-ea"/>
        <a:cs typeface="Arial" charset="0"/>
      </a:defRPr>
    </a:lvl8pPr>
    <a:lvl9pPr marL="3657600" algn="l" defTabSz="914400" rtl="0" eaLnBrk="1" latinLnBrk="0" hangingPunct="1">
      <a:defRPr sz="2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Funderburk" initials="A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283"/>
    <a:srgbClr val="BFBFBF"/>
    <a:srgbClr val="F0AB00"/>
    <a:srgbClr val="777777"/>
    <a:srgbClr val="999999"/>
    <a:srgbClr val="666666"/>
    <a:srgbClr val="FF0000"/>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83361" autoAdjust="0"/>
  </p:normalViewPr>
  <p:slideViewPr>
    <p:cSldViewPr snapToObjects="1">
      <p:cViewPr varScale="1">
        <p:scale>
          <a:sx n="89" d="100"/>
          <a:sy n="89" d="100"/>
        </p:scale>
        <p:origin x="216" y="91"/>
      </p:cViewPr>
      <p:guideLst>
        <p:guide orient="horz" pos="4118"/>
        <p:guide orient="horz" pos="3835"/>
        <p:guide orient="horz" pos="1065"/>
        <p:guide orient="horz" pos="779"/>
        <p:guide pos="7478"/>
        <p:guide pos="205"/>
        <p:guide pos="3849"/>
        <p:guide pos="4708"/>
        <p:guide pos="4812"/>
        <p:guide pos="2865"/>
        <p:guide pos="296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115"/>
    </p:cViewPr>
  </p:sorterViewPr>
  <p:notesViewPr>
    <p:cSldViewPr snapToObjects="1">
      <p:cViewPr varScale="1">
        <p:scale>
          <a:sx n="87" d="100"/>
          <a:sy n="87" d="100"/>
        </p:scale>
        <p:origin x="-1902" y="-7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E2BBD328-E29D-43F7-9775-0FB019E86302}" type="slidenum">
              <a:rPr lang="de-DE"/>
              <a:pPr>
                <a:defRPr/>
              </a:pPr>
              <a:t>‹#›</a:t>
            </a:fld>
            <a:endParaRPr lang="de-DE" dirty="0"/>
          </a:p>
        </p:txBody>
      </p:sp>
    </p:spTree>
    <p:extLst>
      <p:ext uri="{BB962C8B-B14F-4D97-AF65-F5344CB8AC3E}">
        <p14:creationId xmlns:p14="http://schemas.microsoft.com/office/powerpoint/2010/main" val="3071955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275" y="612775"/>
            <a:ext cx="5759450" cy="3241675"/>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549275" y="4211638"/>
            <a:ext cx="5759450" cy="3940175"/>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30091E0D-CD71-4447-9AFE-71404487F17E}" type="slidenum">
              <a:rPr lang="de-DE"/>
              <a:pPr>
                <a:defRPr/>
              </a:pPr>
              <a:t>‹#›</a:t>
            </a:fld>
            <a:endParaRPr lang="de-DE" dirty="0"/>
          </a:p>
        </p:txBody>
      </p:sp>
    </p:spTree>
    <p:extLst>
      <p:ext uri="{BB962C8B-B14F-4D97-AF65-F5344CB8AC3E}">
        <p14:creationId xmlns:p14="http://schemas.microsoft.com/office/powerpoint/2010/main" val="39953400"/>
      </p:ext>
    </p:extLst>
  </p:cSld>
  <p:clrMap bg1="lt1" tx1="dk1" bg2="lt2" tx2="dk2" accent1="accent1" accent2="accent2" accent3="accent3" accent4="accent4" accent5="accent5" accent6="accent6" hlink="hlink" folHlink="folHlink"/>
  <p:notesStyle>
    <a:lvl1pPr algn="l" defTabSz="1087438" rtl="0" fontAlgn="base">
      <a:spcBef>
        <a:spcPct val="30000"/>
      </a:spcBef>
      <a:spcAft>
        <a:spcPct val="0"/>
      </a:spcAft>
      <a:defRPr sz="1400" kern="1200">
        <a:solidFill>
          <a:schemeClr val="tx1"/>
        </a:solidFill>
        <a:latin typeface="+mn-lt"/>
        <a:ea typeface="+mn-ea"/>
        <a:cs typeface="+mn-cs"/>
      </a:defRPr>
    </a:lvl1pPr>
    <a:lvl2pPr marL="320675" indent="-214313" algn="l" defTabSz="1087438" rtl="0" fontAlgn="base">
      <a:spcBef>
        <a:spcPct val="30000"/>
      </a:spcBef>
      <a:spcAft>
        <a:spcPct val="0"/>
      </a:spcAft>
      <a:buClr>
        <a:schemeClr val="accent1"/>
      </a:buClr>
      <a:buSzPct val="100000"/>
      <a:buFont typeface="wingdings" pitchFamily="2" charset="2"/>
      <a:buChar char=""/>
      <a:defRPr sz="1400" kern="1200">
        <a:solidFill>
          <a:schemeClr val="tx1"/>
        </a:solidFill>
        <a:latin typeface="+mn-lt"/>
        <a:ea typeface="+mn-ea"/>
        <a:cs typeface="+mn-cs"/>
      </a:defRPr>
    </a:lvl2pPr>
    <a:lvl3pPr marL="533400" indent="-215900" algn="l" defTabSz="1087438" rtl="0" fontAlgn="base">
      <a:spcBef>
        <a:spcPct val="30000"/>
      </a:spcBef>
      <a:spcAft>
        <a:spcPct val="0"/>
      </a:spcAft>
      <a:buClr>
        <a:schemeClr val="accent2"/>
      </a:buClr>
      <a:buSzPct val="80000"/>
      <a:buFont typeface="Symbol" pitchFamily="18" charset="2"/>
      <a:buChar char="-"/>
      <a:defRPr sz="1200" kern="1200">
        <a:solidFill>
          <a:schemeClr val="tx1"/>
        </a:solidFill>
        <a:latin typeface="+mn-lt"/>
        <a:ea typeface="+mn-ea"/>
        <a:cs typeface="+mn-cs"/>
      </a:defRPr>
    </a:lvl3pPr>
    <a:lvl4pPr marL="1600200" indent="-228600" algn="l" defTabSz="1087438" rtl="0" fontAlgn="base">
      <a:spcBef>
        <a:spcPct val="30000"/>
      </a:spcBef>
      <a:spcAft>
        <a:spcPct val="0"/>
      </a:spcAft>
      <a:buClr>
        <a:schemeClr val="accent2"/>
      </a:buClr>
      <a:buFont typeface="Arial" charset="0"/>
      <a:buChar char="–"/>
      <a:defRPr sz="1200" kern="1200">
        <a:solidFill>
          <a:schemeClr val="tx1"/>
        </a:solidFill>
        <a:latin typeface="+mn-lt"/>
        <a:ea typeface="+mn-ea"/>
        <a:cs typeface="+mn-cs"/>
      </a:defRPr>
    </a:lvl4pPr>
    <a:lvl5pPr marL="2057400" indent="-228600" algn="l" defTabSz="1087438" rtl="0" fontAlgn="base">
      <a:spcBef>
        <a:spcPct val="30000"/>
      </a:spcBef>
      <a:spcAft>
        <a:spcPct val="0"/>
      </a:spcAft>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157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687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39995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33365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1078"/>
            <a:ext cx="11545200" cy="4392043"/>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324917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2391"/>
            <a:ext cx="56628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5" name="Text Placeholder 3"/>
          <p:cNvSpPr>
            <a:spLocks noGrp="1"/>
          </p:cNvSpPr>
          <p:nvPr>
            <p:ph type="body" sz="quarter" idx="11"/>
          </p:nvPr>
        </p:nvSpPr>
        <p:spPr>
          <a:xfrm>
            <a:off x="6208016" y="1692391"/>
            <a:ext cx="56628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265884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75"/>
            <a:ext cx="11545200" cy="756175"/>
          </a:xfrm>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2391"/>
            <a:ext cx="37404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5" name="Text Placeholder 3"/>
          <p:cNvSpPr>
            <a:spLocks noGrp="1"/>
          </p:cNvSpPr>
          <p:nvPr>
            <p:ph type="body" sz="quarter" idx="11"/>
          </p:nvPr>
        </p:nvSpPr>
        <p:spPr>
          <a:xfrm>
            <a:off x="8133317" y="1692391"/>
            <a:ext cx="37404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7" name="Text Placeholder 3"/>
          <p:cNvSpPr>
            <a:spLocks noGrp="1"/>
          </p:cNvSpPr>
          <p:nvPr>
            <p:ph type="body" sz="quarter" idx="12"/>
          </p:nvPr>
        </p:nvSpPr>
        <p:spPr>
          <a:xfrm>
            <a:off x="4228658" y="1692391"/>
            <a:ext cx="37404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397711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rtlCol="0">
            <a:noAutofit/>
          </a:bodyPr>
          <a:lstStyle>
            <a:lvl1pPr algn="ctr">
              <a:defRPr b="0"/>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1079"/>
            <a:ext cx="7149950" cy="4392042"/>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2571293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2392"/>
            <a:ext cx="56628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3886786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2392"/>
            <a:ext cx="4224188"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221733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1080"/>
            <a:ext cx="5662800" cy="1721198"/>
          </a:xfrm>
        </p:spPr>
        <p:txBody>
          <a:bodyPr/>
          <a:lstStyle>
            <a:lvl1pPr>
              <a:defRPr/>
            </a:lvl1pPr>
          </a:lstStyle>
          <a:p>
            <a:pPr lvl="0"/>
            <a:r>
              <a:rPr lang="en-US" noProof="0" smtClean="0"/>
              <a:t>Click to edit Master text styles</a:t>
            </a:r>
          </a:p>
          <a:p>
            <a:pPr lvl="1"/>
            <a:r>
              <a:rPr lang="en-US" noProof="0" smtClean="0"/>
              <a:t>Second level</a:t>
            </a:r>
          </a:p>
        </p:txBody>
      </p:sp>
      <p:sp>
        <p:nvSpPr>
          <p:cNvPr id="13" name="Text Placeholder 3"/>
          <p:cNvSpPr>
            <a:spLocks noGrp="1"/>
          </p:cNvSpPr>
          <p:nvPr>
            <p:ph type="body" sz="quarter" idx="14"/>
          </p:nvPr>
        </p:nvSpPr>
        <p:spPr>
          <a:xfrm>
            <a:off x="6208016" y="1691080"/>
            <a:ext cx="5662800" cy="1721198"/>
          </a:xfrm>
        </p:spPr>
        <p:txBody>
          <a:bodyPr/>
          <a:lstStyle>
            <a:lvl1pPr>
              <a:defRPr/>
            </a:lvl1pPr>
          </a:lstStyle>
          <a:p>
            <a:pPr lvl="0"/>
            <a:r>
              <a:rPr lang="en-US" noProof="0" smtClean="0"/>
              <a:t>Click to edit Master text styles</a:t>
            </a:r>
          </a:p>
          <a:p>
            <a:pPr lvl="1"/>
            <a:r>
              <a:rPr lang="en-US" noProof="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rtlCol="0">
            <a:noAutofit/>
          </a:bodyPr>
          <a:lstStyle>
            <a:lvl1pPr algn="ctr">
              <a:defRPr b="0"/>
            </a:lvl1pPr>
          </a:lstStyle>
          <a:p>
            <a:pPr lvl="0"/>
            <a:r>
              <a:rPr lang="en-US" noProof="0" smtClean="0"/>
              <a:t>Click icon to add picture</a:t>
            </a:r>
            <a:endParaRPr lang="de-DE" noProof="0"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rtlCol="0">
            <a:noAutofit/>
          </a:bodyPr>
          <a:lstStyle>
            <a:lvl1pPr algn="ctr">
              <a:defRPr b="0"/>
            </a:lvl1pPr>
          </a:lstStyle>
          <a:p>
            <a:pPr lvl="0"/>
            <a:r>
              <a:rPr lang="en-US" noProof="0" smtClean="0"/>
              <a:t>Click icon to add picture</a:t>
            </a:r>
            <a:endParaRPr lang="de-DE" noProof="0" dirty="0"/>
          </a:p>
        </p:txBody>
      </p:sp>
    </p:spTree>
    <p:extLst>
      <p:ext uri="{BB962C8B-B14F-4D97-AF65-F5344CB8AC3E}">
        <p14:creationId xmlns:p14="http://schemas.microsoft.com/office/powerpoint/2010/main" val="415835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7" name="Content Placeholder 2"/>
          <p:cNvSpPr>
            <a:spLocks noGrp="1"/>
          </p:cNvSpPr>
          <p:nvPr>
            <p:ph idx="1"/>
          </p:nvPr>
        </p:nvSpPr>
        <p:spPr>
          <a:xfrm>
            <a:off x="324000" y="1692390"/>
            <a:ext cx="11545200" cy="4393017"/>
          </a:xfrm>
        </p:spPr>
        <p:txBody>
          <a:bodyPr/>
          <a:lstStyle>
            <a:lvl1pPr algn="l">
              <a:defRPr b="0"/>
            </a:lvl1pPr>
          </a:lstStyle>
          <a:p>
            <a:pPr lvl="0"/>
            <a:r>
              <a:rPr lang="en-US" smtClean="0"/>
              <a:t>Click to edit Master text styles</a:t>
            </a:r>
          </a:p>
        </p:txBody>
      </p:sp>
    </p:spTree>
    <p:extLst>
      <p:ext uri="{BB962C8B-B14F-4D97-AF65-F5344CB8AC3E}">
        <p14:creationId xmlns:p14="http://schemas.microsoft.com/office/powerpoint/2010/main" val="2993989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24000" y="1692392"/>
            <a:ext cx="11545200" cy="3385542"/>
          </a:xfrm>
        </p:spPr>
        <p:txBody>
          <a:bodyPr>
            <a:spAutoFit/>
          </a:bodyPr>
          <a:lstStyle>
            <a:lvl1pPr>
              <a:spcBef>
                <a:spcPts val="24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7621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67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sp>
        <p:nvSpPr>
          <p:cNvPr id="5" name="Rectangle 10"/>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7" name="Picture 11"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smtClean="0"/>
              <a:t>Click to edit Master title style</a:t>
            </a:r>
            <a:endParaRPr lang="de-DE" dirty="0"/>
          </a:p>
        </p:txBody>
      </p:sp>
    </p:spTree>
    <p:extLst>
      <p:ext uri="{BB962C8B-B14F-4D97-AF65-F5344CB8AC3E}">
        <p14:creationId xmlns:p14="http://schemas.microsoft.com/office/powerpoint/2010/main" val="3830464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113" y="324075"/>
            <a:ext cx="11331150"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SE or an SAP affiliate company. </a:t>
            </a:r>
            <a:br>
              <a:rPr lang="en-US" sz="2900" b="1" kern="1200" noProof="0" dirty="0" smtClean="0">
                <a:solidFill>
                  <a:schemeClr val="accent2"/>
                </a:solidFill>
                <a:latin typeface="+mj-lt"/>
                <a:ea typeface="+mj-ea"/>
                <a:cs typeface="+mj-cs"/>
              </a:rPr>
            </a:b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432113" y="1692392"/>
            <a:ext cx="11331150" cy="4037003"/>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429"/>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429"/>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429"/>
              </a:spcBef>
            </a:pPr>
            <a:r>
              <a:rPr lang="en-US" sz="1200" kern="1200" dirty="0" smtClean="0">
                <a:solidFill>
                  <a:schemeClr val="tx1"/>
                </a:solidFill>
                <a:latin typeface="Arial"/>
                <a:ea typeface="MS PGothic" pitchFamily="34" charset="-128"/>
                <a:cs typeface="+mn-cs"/>
              </a:rPr>
              <a:t>National product specifications may vary.</a:t>
            </a:r>
          </a:p>
          <a:p>
            <a:pPr>
              <a:spcBef>
                <a:spcPts val="1429"/>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429"/>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50358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1594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smtClean="0"/>
              <a:t>Click to edit Master title style</a:t>
            </a:r>
            <a:endParaRPr lang="de-DE" dirty="0"/>
          </a:p>
        </p:txBody>
      </p:sp>
    </p:spTree>
    <p:extLst>
      <p:ext uri="{BB962C8B-B14F-4D97-AF65-F5344CB8AC3E}">
        <p14:creationId xmlns:p14="http://schemas.microsoft.com/office/powerpoint/2010/main" val="341570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smtClean="0"/>
              <a:t>Click to edit Master text styles</a:t>
            </a:r>
          </a:p>
        </p:txBody>
      </p:sp>
    </p:spTree>
    <p:extLst>
      <p:ext uri="{BB962C8B-B14F-4D97-AF65-F5344CB8AC3E}">
        <p14:creationId xmlns:p14="http://schemas.microsoft.com/office/powerpoint/2010/main" val="27963666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6"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rtlCol="0">
            <a:noAutofit/>
          </a:bodyPr>
          <a:lstStyle>
            <a:lvl1pPr algn="ctr">
              <a:defRPr b="0"/>
            </a:lvl1pPr>
          </a:lstStyle>
          <a:p>
            <a:pPr lvl="0"/>
            <a:r>
              <a:rPr lang="en-US" noProof="0" smtClean="0"/>
              <a:t>Click icon to add picture</a:t>
            </a:r>
            <a:endParaRPr lang="en-US" noProof="0"/>
          </a:p>
        </p:txBody>
      </p:sp>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smtClean="0"/>
              <a:t>Click to edit Master text styles</a:t>
            </a:r>
          </a:p>
        </p:txBody>
      </p:sp>
    </p:spTree>
    <p:extLst>
      <p:ext uri="{BB962C8B-B14F-4D97-AF65-F5344CB8AC3E}">
        <p14:creationId xmlns:p14="http://schemas.microsoft.com/office/powerpoint/2010/main" val="3342109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850" y="479425"/>
            <a:ext cx="1827213"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4236462"/>
            <a:ext cx="11545200" cy="1846659"/>
          </a:xfrm>
        </p:spPr>
        <p:txBody>
          <a:bodyPr anchor="b">
            <a:noAutofit/>
          </a:bodyPr>
          <a:lstStyle>
            <a:lvl1pPr>
              <a:spcBef>
                <a:spcPts val="0"/>
              </a:spcBef>
              <a:defRPr sz="2000"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28856126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806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83821" y="252663"/>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4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1154588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Insert page title</a:t>
            </a:r>
          </a:p>
        </p:txBody>
      </p:sp>
      <p:sp>
        <p:nvSpPr>
          <p:cNvPr id="1027" name="Text Placeholder 2"/>
          <p:cNvSpPr>
            <a:spLocks noGrp="1"/>
          </p:cNvSpPr>
          <p:nvPr>
            <p:ph type="body" idx="1"/>
          </p:nvPr>
        </p:nvSpPr>
        <p:spPr bwMode="gray">
          <a:xfrm>
            <a:off x="323850" y="1690688"/>
            <a:ext cx="115458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32"/>
          <p:cNvSpPr>
            <a:spLocks noChangeArrowheads="1"/>
          </p:cNvSpPr>
          <p:nvPr/>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cxnSp>
        <p:nvCxnSpPr>
          <p:cNvPr id="8" name="Straight Connector 7"/>
          <p:cNvCxnSpPr/>
          <p:nvPr/>
        </p:nvCxnSpPr>
        <p:spPr>
          <a:xfrm>
            <a:off x="323850" y="1231900"/>
            <a:ext cx="1154588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7325"/>
            <a:ext cx="11545888"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1032" name="TextBox 33"/>
          <p:cNvSpPr txBox="1">
            <a:spLocks noChangeArrowheads="1"/>
          </p:cNvSpPr>
          <p:nvPr/>
        </p:nvSpPr>
        <p:spPr bwMode="black">
          <a:xfrm>
            <a:off x="11625263" y="6637338"/>
            <a:ext cx="24288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85730" bIns="0">
            <a:spAutoFit/>
          </a:bodyPr>
          <a:lstStyle>
            <a:lvl1pPr marL="111125" indent="-111125">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algn="r">
              <a:buClr>
                <a:schemeClr val="accent2"/>
              </a:buClr>
              <a:buFont typeface="Arial" charset="0"/>
              <a:buNone/>
            </a:pPr>
            <a:fld id="{7E24D0DE-16B3-45FC-B4EC-5D4A03C55047}" type="slidenum">
              <a:rPr lang="en-US" sz="1000">
                <a:solidFill>
                  <a:schemeClr val="bg1"/>
                </a:solidFill>
              </a:rPr>
              <a:pPr algn="r">
                <a:buClr>
                  <a:schemeClr val="accent2"/>
                </a:buClr>
                <a:buFont typeface="Arial" charset="0"/>
                <a:buNone/>
              </a:pPr>
              <a:t>‹#›</a:t>
            </a:fld>
            <a:endParaRPr lang="en-US" sz="1000">
              <a:solidFill>
                <a:schemeClr val="bg1"/>
              </a:solidFill>
            </a:endParaRPr>
          </a:p>
        </p:txBody>
      </p:sp>
      <p:sp>
        <p:nvSpPr>
          <p:cNvPr id="9" name="Information_Classification"/>
          <p:cNvSpPr txBox="1"/>
          <p:nvPr/>
        </p:nvSpPr>
        <p:spPr>
          <a:xfrm>
            <a:off x="10973496" y="6638354"/>
            <a:ext cx="554639"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Customer</a:t>
            </a:r>
          </a:p>
        </p:txBody>
      </p:sp>
      <p:pic>
        <p:nvPicPr>
          <p:cNvPr id="10"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283641" y="261688"/>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userDrawn="1"/>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SE or an SAP affiliate company.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40" r:id="rId19"/>
    <p:sldLayoutId id="2147483741" r:id="rId20"/>
  </p:sldLayoutIdLst>
  <p:timing>
    <p:tnLst>
      <p:par>
        <p:cTn id="1" dur="indefinite" restart="never" nodeType="tmRoot"/>
      </p:par>
    </p:tnLst>
  </p:timing>
  <p:hf hdr="0" ftr="0" dt="0"/>
  <p:txStyles>
    <p:titleStyle>
      <a:lvl1pPr algn="l" defTabSz="1087438" rtl="0" eaLnBrk="1" fontAlgn="base" hangingPunct="1">
        <a:spcBef>
          <a:spcPct val="0"/>
        </a:spcBef>
        <a:spcAft>
          <a:spcPct val="0"/>
        </a:spcAft>
        <a:defRPr sz="2800" b="1" kern="1200">
          <a:solidFill>
            <a:schemeClr val="accent2"/>
          </a:solidFill>
          <a:latin typeface="+mj-lt"/>
          <a:ea typeface="+mj-ea"/>
          <a:cs typeface="+mj-cs"/>
        </a:defRPr>
      </a:lvl1pPr>
      <a:lvl2pPr algn="l" defTabSz="1087438" rtl="0" eaLnBrk="1" fontAlgn="base" hangingPunct="1">
        <a:spcBef>
          <a:spcPct val="0"/>
        </a:spcBef>
        <a:spcAft>
          <a:spcPct val="0"/>
        </a:spcAft>
        <a:defRPr sz="2800" b="1">
          <a:solidFill>
            <a:schemeClr val="accent2"/>
          </a:solidFill>
          <a:latin typeface="Arial" charset="0"/>
        </a:defRPr>
      </a:lvl2pPr>
      <a:lvl3pPr algn="l" defTabSz="1087438" rtl="0" eaLnBrk="1" fontAlgn="base" hangingPunct="1">
        <a:spcBef>
          <a:spcPct val="0"/>
        </a:spcBef>
        <a:spcAft>
          <a:spcPct val="0"/>
        </a:spcAft>
        <a:defRPr sz="2800" b="1">
          <a:solidFill>
            <a:schemeClr val="accent2"/>
          </a:solidFill>
          <a:latin typeface="Arial" charset="0"/>
        </a:defRPr>
      </a:lvl3pPr>
      <a:lvl4pPr algn="l" defTabSz="1087438" rtl="0" eaLnBrk="1" fontAlgn="base" hangingPunct="1">
        <a:spcBef>
          <a:spcPct val="0"/>
        </a:spcBef>
        <a:spcAft>
          <a:spcPct val="0"/>
        </a:spcAft>
        <a:defRPr sz="2800" b="1">
          <a:solidFill>
            <a:schemeClr val="accent2"/>
          </a:solidFill>
          <a:latin typeface="Arial" charset="0"/>
        </a:defRPr>
      </a:lvl4pPr>
      <a:lvl5pPr algn="l" defTabSz="1087438" rtl="0" eaLnBrk="1" fontAlgn="base" hangingPunct="1">
        <a:spcBef>
          <a:spcPct val="0"/>
        </a:spcBef>
        <a:spcAft>
          <a:spcPct val="0"/>
        </a:spcAft>
        <a:defRPr sz="2800" b="1">
          <a:solidFill>
            <a:schemeClr val="accent2"/>
          </a:solidFill>
          <a:latin typeface="Arial" charset="0"/>
        </a:defRPr>
      </a:lvl5pPr>
      <a:lvl6pPr marL="457200" algn="l" defTabSz="1087438" rtl="0" eaLnBrk="1" fontAlgn="base" hangingPunct="1">
        <a:spcBef>
          <a:spcPct val="0"/>
        </a:spcBef>
        <a:spcAft>
          <a:spcPct val="0"/>
        </a:spcAft>
        <a:defRPr sz="2800" b="1">
          <a:solidFill>
            <a:schemeClr val="accent2"/>
          </a:solidFill>
          <a:latin typeface="Arial" charset="0"/>
        </a:defRPr>
      </a:lvl6pPr>
      <a:lvl7pPr marL="914400" algn="l" defTabSz="1087438" rtl="0" eaLnBrk="1" fontAlgn="base" hangingPunct="1">
        <a:spcBef>
          <a:spcPct val="0"/>
        </a:spcBef>
        <a:spcAft>
          <a:spcPct val="0"/>
        </a:spcAft>
        <a:defRPr sz="2800" b="1">
          <a:solidFill>
            <a:schemeClr val="accent2"/>
          </a:solidFill>
          <a:latin typeface="Arial" charset="0"/>
        </a:defRPr>
      </a:lvl7pPr>
      <a:lvl8pPr marL="1371600" algn="l" defTabSz="1087438" rtl="0" eaLnBrk="1" fontAlgn="base" hangingPunct="1">
        <a:spcBef>
          <a:spcPct val="0"/>
        </a:spcBef>
        <a:spcAft>
          <a:spcPct val="0"/>
        </a:spcAft>
        <a:defRPr sz="2800" b="1">
          <a:solidFill>
            <a:schemeClr val="accent2"/>
          </a:solidFill>
          <a:latin typeface="Arial" charset="0"/>
        </a:defRPr>
      </a:lvl8pPr>
      <a:lvl9pPr marL="1828800" algn="l" defTabSz="1087438" rtl="0" eaLnBrk="1" fontAlgn="base" hangingPunct="1">
        <a:spcBef>
          <a:spcPct val="0"/>
        </a:spcBef>
        <a:spcAft>
          <a:spcPct val="0"/>
        </a:spcAft>
        <a:defRPr sz="2800" b="1">
          <a:solidFill>
            <a:schemeClr val="accent2"/>
          </a:solidFill>
          <a:latin typeface="Arial" charset="0"/>
        </a:defRPr>
      </a:lvl9pPr>
    </p:titleStyle>
    <p:bodyStyle>
      <a:lvl1pPr algn="l" defTabSz="1087438" rtl="0" eaLnBrk="1" fontAlgn="base" hangingPunct="1">
        <a:spcBef>
          <a:spcPts val="2400"/>
        </a:spcBef>
        <a:spcAft>
          <a:spcPct val="0"/>
        </a:spcAft>
        <a:buClr>
          <a:schemeClr val="accent1"/>
        </a:buClr>
        <a:buSzPct val="80000"/>
        <a:defRPr sz="2000" b="1" kern="1200">
          <a:solidFill>
            <a:schemeClr val="tx1"/>
          </a:solidFill>
          <a:latin typeface="+mn-lt"/>
          <a:ea typeface="+mn-ea"/>
          <a:cs typeface="+mn-cs"/>
        </a:defRPr>
      </a:lvl1pPr>
      <a:lvl2pPr algn="l" defTabSz="1087438" rtl="0" eaLnBrk="1" fontAlgn="base" hangingPunct="1">
        <a:spcBef>
          <a:spcPts val="600"/>
        </a:spcBef>
        <a:spcAft>
          <a:spcPct val="0"/>
        </a:spcAft>
        <a:buClr>
          <a:schemeClr val="accent1"/>
        </a:buClr>
        <a:buSzPct val="80000"/>
        <a:buFont typeface="wingdings" pitchFamily="2" charset="2"/>
        <a:defRPr sz="2000" kern="1200">
          <a:solidFill>
            <a:schemeClr val="tx1"/>
          </a:solidFill>
          <a:latin typeface="+mn-lt"/>
          <a:ea typeface="+mn-ea"/>
          <a:cs typeface="+mn-cs"/>
        </a:defRPr>
      </a:lvl2pPr>
      <a:lvl3pPr marL="179388" indent="-179388" algn="l" defTabSz="1087438" rtl="0" eaLnBrk="1" fontAlgn="base" hangingPunct="1">
        <a:spcBef>
          <a:spcPts val="400"/>
        </a:spcBef>
        <a:spcAft>
          <a:spcPct val="0"/>
        </a:spcAft>
        <a:buClr>
          <a:schemeClr val="accent1"/>
        </a:buClr>
        <a:buSzPct val="100000"/>
        <a:buFont typeface="wingdings" pitchFamily="2" charset="2"/>
        <a:buChar char=""/>
        <a:defRPr kern="1200">
          <a:solidFill>
            <a:schemeClr val="tx1"/>
          </a:solidFill>
          <a:latin typeface="+mn-lt"/>
          <a:ea typeface="+mn-ea"/>
          <a:cs typeface="+mn-cs"/>
        </a:defRPr>
      </a:lvl3pPr>
      <a:lvl4pPr marL="358775" indent="-179388" algn="l" defTabSz="1087438" rtl="0" eaLnBrk="1" fontAlgn="base" hangingPunct="1">
        <a:spcBef>
          <a:spcPts val="400"/>
        </a:spcBef>
        <a:spcAft>
          <a:spcPct val="0"/>
        </a:spcAft>
        <a:buClr>
          <a:schemeClr val="accent2"/>
        </a:buClr>
        <a:buSzPct val="100000"/>
        <a:buFont typeface="Arial" charset="0"/>
        <a:buChar char="–"/>
        <a:defRPr kern="1200">
          <a:solidFill>
            <a:schemeClr val="tx1"/>
          </a:solidFill>
          <a:latin typeface="+mn-lt"/>
          <a:ea typeface="+mn-ea"/>
          <a:cs typeface="+mn-cs"/>
        </a:defRPr>
      </a:lvl4pPr>
      <a:lvl5pPr marL="539750" indent="-179388" algn="l" defTabSz="1087438" rtl="0" eaLnBrk="1" fontAlgn="base" hangingPunct="1">
        <a:spcBef>
          <a:spcPts val="250"/>
        </a:spcBef>
        <a:spcAft>
          <a:spcPct val="0"/>
        </a:spcAft>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sapui5.hana.ondemand.com/sdk/" TargetMode="External"/><Relationship Id="rId2" Type="http://schemas.openxmlformats.org/officeDocument/2006/relationships/hyperlink" Target="http://scn.sap.com/community/developer-center/front-end" TargetMode="External"/><Relationship Id="rId1" Type="http://schemas.openxmlformats.org/officeDocument/2006/relationships/slideLayout" Target="../slideLayouts/slideLayout17.xml"/><Relationship Id="rId5" Type="http://schemas.openxmlformats.org/officeDocument/2006/relationships/hyperlink" Target="http://sap.github.io/openui5/index.html" TargetMode="External"/><Relationship Id="rId4" Type="http://schemas.openxmlformats.org/officeDocument/2006/relationships/hyperlink" Target="https://tools.hana.ondemand.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SAP\ByD\UniversityAlliance\01_ByD\Videotraining\Input\ByD\274602_h_e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 t="17313" r="-2"/>
          <a:stretch/>
        </p:blipFill>
        <p:spPr bwMode="auto">
          <a:xfrm>
            <a:off x="0" y="-71120"/>
            <a:ext cx="12196800" cy="69307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7112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8128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67999" y="191995"/>
            <a:ext cx="11257200" cy="923330"/>
          </a:xfrm>
        </p:spPr>
        <p:txBody>
          <a:bodyPr/>
          <a:lstStyle/>
          <a:p>
            <a:r>
              <a:rPr lang="en-US" sz="3600" dirty="0" smtClean="0"/>
              <a:t>SAPUI5: </a:t>
            </a:r>
            <a:r>
              <a:rPr lang="en-US" sz="3600" smtClean="0"/>
              <a:t>Application Structure</a:t>
            </a:r>
            <a:endParaRPr lang="en-US" sz="2000" dirty="0">
              <a:solidFill>
                <a:schemeClr val="accent1"/>
              </a:solidFill>
            </a:endParaRPr>
          </a:p>
        </p:txBody>
      </p:sp>
      <p:sp>
        <p:nvSpPr>
          <p:cNvPr id="4" name="ConfidentialFlag"/>
          <p:cNvSpPr txBox="1"/>
          <p:nvPr/>
        </p:nvSpPr>
        <p:spPr>
          <a:xfrm>
            <a:off x="10909300" y="1808778"/>
            <a:ext cx="889254"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Customer</a:t>
            </a:r>
          </a:p>
        </p:txBody>
      </p:sp>
      <p:pic>
        <p:nvPicPr>
          <p:cNvPr id="2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77484" y="6088062"/>
            <a:ext cx="792254" cy="45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56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a:t>
            </a:r>
            <a:endParaRPr lang="en-US" dirty="0"/>
          </a:p>
        </p:txBody>
      </p:sp>
      <p:sp>
        <p:nvSpPr>
          <p:cNvPr id="3" name="Content Placeholder 2"/>
          <p:cNvSpPr>
            <a:spLocks noGrp="1"/>
          </p:cNvSpPr>
          <p:nvPr>
            <p:ph idx="1"/>
          </p:nvPr>
        </p:nvSpPr>
        <p:spPr/>
        <p:txBody>
          <a:bodyPr/>
          <a:lstStyle/>
          <a:p>
            <a:r>
              <a:rPr lang="en-US" dirty="0" smtClean="0"/>
              <a:t>Views are used to create the visual interface.  Views can be fined using JavaScript, HTML, JSON and XML.  SAP currently recommends the use of XML because it emphasizes the separation of interface and procedural logic and work with the new WYSIWYG Layout Editor.</a:t>
            </a:r>
          </a:p>
        </p:txBody>
      </p:sp>
      <p:pic>
        <p:nvPicPr>
          <p:cNvPr id="4" name="Picture 3"/>
          <p:cNvPicPr>
            <a:picLocks noChangeAspect="1"/>
          </p:cNvPicPr>
          <p:nvPr/>
        </p:nvPicPr>
        <p:blipFill>
          <a:blip r:embed="rId2"/>
          <a:stretch>
            <a:fillRect/>
          </a:stretch>
        </p:blipFill>
        <p:spPr>
          <a:xfrm>
            <a:off x="4657427" y="2979744"/>
            <a:ext cx="6924675" cy="3429000"/>
          </a:xfrm>
          <a:prstGeom prst="rect">
            <a:avLst/>
          </a:prstGeom>
        </p:spPr>
      </p:pic>
    </p:spTree>
    <p:extLst>
      <p:ext uri="{BB962C8B-B14F-4D97-AF65-F5344CB8AC3E}">
        <p14:creationId xmlns:p14="http://schemas.microsoft.com/office/powerpoint/2010/main" val="3213480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SAPUI5 Namespaces</a:t>
            </a:r>
            <a:endParaRPr lang="en-US" dirty="0"/>
          </a:p>
        </p:txBody>
      </p:sp>
      <p:pic>
        <p:nvPicPr>
          <p:cNvPr id="4" name="Picture 3"/>
          <p:cNvPicPr>
            <a:picLocks noChangeAspect="1"/>
          </p:cNvPicPr>
          <p:nvPr/>
        </p:nvPicPr>
        <p:blipFill>
          <a:blip r:embed="rId2"/>
          <a:stretch>
            <a:fillRect/>
          </a:stretch>
        </p:blipFill>
        <p:spPr>
          <a:xfrm>
            <a:off x="7852782" y="1674599"/>
            <a:ext cx="2495550" cy="3990975"/>
          </a:xfrm>
          <a:prstGeom prst="rect">
            <a:avLst/>
          </a:prstGeom>
        </p:spPr>
      </p:pic>
      <p:sp>
        <p:nvSpPr>
          <p:cNvPr id="5" name="TextBox 4"/>
          <p:cNvSpPr txBox="1"/>
          <p:nvPr/>
        </p:nvSpPr>
        <p:spPr>
          <a:xfrm>
            <a:off x="323850" y="2034639"/>
            <a:ext cx="6963445"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SAPUI5 consists of a large number of libraries which are referenced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using </a:t>
            </a:r>
            <a:r>
              <a:rPr lang="en-US" sz="1800" i="1" kern="0" dirty="0" smtClean="0">
                <a:ea typeface="Arial Unicode MS" pitchFamily="34" charset="-128"/>
                <a:cs typeface="Arial Unicode MS" pitchFamily="34" charset="-128"/>
              </a:rPr>
              <a:t>namespaces</a:t>
            </a:r>
            <a:r>
              <a:rPr lang="en-US" sz="1800" kern="0" dirty="0" smtClean="0">
                <a:ea typeface="Arial Unicode MS" pitchFamily="34" charset="-128"/>
                <a:cs typeface="Arial Unicode MS" pitchFamily="34" charset="-128"/>
              </a:rPr>
              <a:t>.  The image to the right shows the packages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contain the SAPUI5 libraries on a HANA system.  The namespace</a:t>
            </a:r>
            <a:br>
              <a:rPr lang="en-US" sz="1800" kern="0" dirty="0" smtClean="0">
                <a:ea typeface="Arial Unicode MS" pitchFamily="34" charset="-128"/>
                <a:cs typeface="Arial Unicode MS" pitchFamily="34" charset="-128"/>
              </a:rPr>
            </a:br>
            <a:r>
              <a:rPr lang="en-US" sz="1800" kern="0" dirty="0" err="1" smtClean="0">
                <a:ea typeface="Arial Unicode MS" pitchFamily="34" charset="-128"/>
                <a:cs typeface="Arial Unicode MS" pitchFamily="34" charset="-128"/>
              </a:rPr>
              <a:t>sap.m</a:t>
            </a:r>
            <a:r>
              <a:rPr lang="en-US" sz="1800" kern="0" dirty="0" smtClean="0">
                <a:ea typeface="Arial Unicode MS" pitchFamily="34" charset="-128"/>
                <a:cs typeface="Arial Unicode MS" pitchFamily="34" charset="-128"/>
              </a:rPr>
              <a:t> refers to the m package located in the sap package.</a:t>
            </a:r>
          </a:p>
        </p:txBody>
      </p:sp>
      <p:pic>
        <p:nvPicPr>
          <p:cNvPr id="6" name="Picture 5"/>
          <p:cNvPicPr>
            <a:picLocks noChangeAspect="1"/>
          </p:cNvPicPr>
          <p:nvPr/>
        </p:nvPicPr>
        <p:blipFill>
          <a:blip r:embed="rId3"/>
          <a:stretch>
            <a:fillRect/>
          </a:stretch>
        </p:blipFill>
        <p:spPr>
          <a:xfrm>
            <a:off x="333854" y="3564809"/>
            <a:ext cx="2476500" cy="2324100"/>
          </a:xfrm>
          <a:prstGeom prst="rect">
            <a:avLst/>
          </a:prstGeom>
        </p:spPr>
      </p:pic>
      <p:sp>
        <p:nvSpPr>
          <p:cNvPr id="7" name="TextBox 6"/>
          <p:cNvSpPr txBox="1"/>
          <p:nvPr/>
        </p:nvSpPr>
        <p:spPr>
          <a:xfrm>
            <a:off x="3532302" y="4419904"/>
            <a:ext cx="393697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namespace contains the actual</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implementations of SAPUI5 controls in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JavaScript files.</a:t>
            </a:r>
          </a:p>
        </p:txBody>
      </p:sp>
    </p:spTree>
    <p:extLst>
      <p:ext uri="{BB962C8B-B14F-4D97-AF65-F5344CB8AC3E}">
        <p14:creationId xmlns:p14="http://schemas.microsoft.com/office/powerpoint/2010/main" val="30916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XML View</a:t>
            </a:r>
            <a:endParaRPr lang="en-US" dirty="0"/>
          </a:p>
        </p:txBody>
      </p:sp>
      <p:sp>
        <p:nvSpPr>
          <p:cNvPr id="5" name="TextBox 4"/>
          <p:cNvSpPr txBox="1"/>
          <p:nvPr/>
        </p:nvSpPr>
        <p:spPr>
          <a:xfrm>
            <a:off x="323850" y="2034639"/>
            <a:ext cx="11580093" cy="415498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view is contained within &lt;</a:t>
            </a:r>
            <a:r>
              <a:rPr lang="en-US" sz="1800" kern="0" dirty="0" err="1" smtClean="0">
                <a:ea typeface="Arial Unicode MS" pitchFamily="34" charset="-128"/>
                <a:cs typeface="Arial Unicode MS" pitchFamily="34" charset="-128"/>
              </a:rPr>
              <a:t>mvc:View</a:t>
            </a:r>
            <a:r>
              <a:rPr lang="en-US" sz="1800" kern="0" dirty="0" smtClean="0">
                <a:ea typeface="Arial Unicode MS" pitchFamily="34" charset="-128"/>
                <a:cs typeface="Arial Unicode MS" pitchFamily="34" charset="-128"/>
              </a:rPr>
              <a:t>&gt; and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&lt;/</a:t>
            </a:r>
            <a:r>
              <a:rPr lang="en-US" sz="1800" kern="0" dirty="0" err="1" smtClean="0">
                <a:ea typeface="Arial Unicode MS" pitchFamily="34" charset="-128"/>
                <a:cs typeface="Arial Unicode MS" pitchFamily="34" charset="-128"/>
              </a:rPr>
              <a:t>mvc:View</a:t>
            </a:r>
            <a:r>
              <a:rPr lang="en-US" sz="1800" kern="0" dirty="0" smtClean="0">
                <a:ea typeface="Arial Unicode MS" pitchFamily="34" charset="-128"/>
                <a:cs typeface="Arial Unicode MS" pitchFamily="34" charset="-128"/>
              </a:rPr>
              <a:t>&gt; tags.  In the opening tag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controller associated with the view is defined. </a:t>
            </a: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Note the use of the ui5 namespace that was created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 the index.html file.</a:t>
            </a: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Any namespaces required for the view are also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identified.  The fact that </a:t>
            </a:r>
            <a:r>
              <a:rPr lang="en-US" sz="1800" kern="0" dirty="0" err="1" smtClean="0">
                <a:ea typeface="Arial Unicode MS" pitchFamily="34" charset="-128"/>
                <a:cs typeface="Arial Unicode MS" pitchFamily="34" charset="-128"/>
              </a:rPr>
              <a:t>xmlns</a:t>
            </a:r>
            <a:r>
              <a:rPr lang="en-US" sz="1800" kern="0" dirty="0" smtClean="0">
                <a:ea typeface="Arial Unicode MS" pitchFamily="34" charset="-128"/>
                <a:cs typeface="Arial Unicode MS" pitchFamily="34" charset="-128"/>
              </a:rPr>
              <a:t>=“</a:t>
            </a:r>
            <a:r>
              <a:rPr lang="en-US" sz="1800" kern="0" dirty="0" err="1" smtClean="0">
                <a:ea typeface="Arial Unicode MS" pitchFamily="34" charset="-128"/>
                <a:cs typeface="Arial Unicode MS" pitchFamily="34" charset="-128"/>
              </a:rPr>
              <a:t>sap.m</a:t>
            </a:r>
            <a:r>
              <a:rPr lang="en-US" sz="1800" kern="0" dirty="0" smtClean="0">
                <a:ea typeface="Arial Unicode MS" pitchFamily="34" charset="-128"/>
                <a:cs typeface="Arial Unicode MS" pitchFamily="34" charset="-128"/>
              </a:rPr>
              <a:t>” does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not include a shortcut (identified by the colon)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means it is the default namespace for the view.</a:t>
            </a:r>
          </a:p>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xmlns:mvc</a:t>
            </a:r>
            <a:r>
              <a:rPr lang="en-US" sz="1800" kern="0" dirty="0" smtClean="0">
                <a:ea typeface="Arial Unicode MS" pitchFamily="34" charset="-128"/>
                <a:cs typeface="Arial Unicode MS" pitchFamily="34" charset="-128"/>
              </a:rPr>
              <a:t>=“</a:t>
            </a:r>
            <a:r>
              <a:rPr lang="en-US" sz="1800" kern="0" dirty="0" err="1" smtClean="0">
                <a:ea typeface="Arial Unicode MS" pitchFamily="34" charset="-128"/>
                <a:cs typeface="Arial Unicode MS" pitchFamily="34" charset="-128"/>
              </a:rPr>
              <a:t>sap.ui.core.mvc</a:t>
            </a:r>
            <a:r>
              <a:rPr lang="en-US" sz="1800" kern="0" dirty="0" smtClean="0">
                <a:ea typeface="Arial Unicode MS" pitchFamily="34" charset="-128"/>
                <a:cs typeface="Arial Unicode MS" pitchFamily="34" charset="-128"/>
              </a:rPr>
              <a:t>” defines </a:t>
            </a:r>
            <a:r>
              <a:rPr lang="en-US" sz="1800" kern="0" dirty="0" err="1" smtClean="0">
                <a:ea typeface="Arial Unicode MS" pitchFamily="34" charset="-128"/>
                <a:cs typeface="Arial Unicode MS" pitchFamily="34" charset="-128"/>
              </a:rPr>
              <a:t>mvc</a:t>
            </a:r>
            <a:r>
              <a:rPr lang="en-US" sz="1800" kern="0" dirty="0" smtClean="0">
                <a:ea typeface="Arial Unicode MS" pitchFamily="34" charset="-128"/>
                <a:cs typeface="Arial Unicode MS" pitchFamily="34" charset="-128"/>
              </a:rPr>
              <a:t> as a shortcut for the </a:t>
            </a:r>
            <a:r>
              <a:rPr lang="en-US" sz="1800" kern="0" dirty="0" err="1" smtClean="0">
                <a:ea typeface="Arial Unicode MS" pitchFamily="34" charset="-128"/>
                <a:cs typeface="Arial Unicode MS" pitchFamily="34" charset="-128"/>
              </a:rPr>
              <a:t>sap.ui.core.mvc</a:t>
            </a:r>
            <a:r>
              <a:rPr lang="en-US" sz="1800" kern="0" dirty="0" smtClean="0">
                <a:ea typeface="Arial Unicode MS" pitchFamily="34" charset="-128"/>
                <a:cs typeface="Arial Unicode MS" pitchFamily="34" charset="-128"/>
              </a:rPr>
              <a:t> namespace.  This shortcut 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used in the &lt;</a:t>
            </a:r>
            <a:r>
              <a:rPr lang="en-US" sz="1800" kern="0" dirty="0" err="1" smtClean="0">
                <a:ea typeface="Arial Unicode MS" pitchFamily="34" charset="-128"/>
                <a:cs typeface="Arial Unicode MS" pitchFamily="34" charset="-128"/>
              </a:rPr>
              <a:t>mvc:View</a:t>
            </a:r>
            <a:r>
              <a:rPr lang="en-US" sz="1800" kern="0" dirty="0" smtClean="0">
                <a:ea typeface="Arial Unicode MS" pitchFamily="34" charset="-128"/>
                <a:cs typeface="Arial Unicode MS" pitchFamily="34" charset="-128"/>
              </a:rPr>
              <a:t>&gt; tag so that SAPUI5 will know to find the library for the View control in the </a:t>
            </a:r>
            <a:r>
              <a:rPr lang="en-US" sz="1800" kern="0" dirty="0" err="1" smtClean="0">
                <a:ea typeface="Arial Unicode MS" pitchFamily="34" charset="-128"/>
                <a:cs typeface="Arial Unicode MS" pitchFamily="34" charset="-128"/>
              </a:rPr>
              <a:t>sap.ui.core.mvc</a:t>
            </a: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namespace.</a:t>
            </a: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controls in the file follow the same structure as on the visual interface.</a:t>
            </a:r>
          </a:p>
        </p:txBody>
      </p:sp>
      <p:pic>
        <p:nvPicPr>
          <p:cNvPr id="6" name="Picture 5"/>
          <p:cNvPicPr>
            <a:picLocks noChangeAspect="1"/>
          </p:cNvPicPr>
          <p:nvPr/>
        </p:nvPicPr>
        <p:blipFill>
          <a:blip r:embed="rId2"/>
          <a:stretch>
            <a:fillRect/>
          </a:stretch>
        </p:blipFill>
        <p:spPr>
          <a:xfrm>
            <a:off x="5872562" y="1764609"/>
            <a:ext cx="5442557" cy="2695076"/>
          </a:xfrm>
          <a:prstGeom prst="rect">
            <a:avLst/>
          </a:prstGeom>
        </p:spPr>
      </p:pic>
    </p:spTree>
    <p:extLst>
      <p:ext uri="{BB962C8B-B14F-4D97-AF65-F5344CB8AC3E}">
        <p14:creationId xmlns:p14="http://schemas.microsoft.com/office/powerpoint/2010/main" val="534910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a:t>
            </a:r>
            <a:endParaRPr lang="en-US" dirty="0"/>
          </a:p>
        </p:txBody>
      </p:sp>
      <p:sp>
        <p:nvSpPr>
          <p:cNvPr id="3" name="Content Placeholder 2"/>
          <p:cNvSpPr>
            <a:spLocks noGrp="1"/>
          </p:cNvSpPr>
          <p:nvPr>
            <p:ph idx="1"/>
          </p:nvPr>
        </p:nvSpPr>
        <p:spPr/>
        <p:txBody>
          <a:bodyPr/>
          <a:lstStyle/>
          <a:p>
            <a:r>
              <a:rPr lang="en-US" dirty="0" smtClean="0"/>
              <a:t>Controls are the building blocks of the user interface:</a:t>
            </a:r>
          </a:p>
          <a:p>
            <a:pPr lvl="4">
              <a:spcBef>
                <a:spcPts val="1200"/>
              </a:spcBef>
            </a:pPr>
            <a:r>
              <a:rPr lang="en-US" dirty="0" smtClean="0"/>
              <a:t>Simple controls such as Label, Button, </a:t>
            </a:r>
            <a:r>
              <a:rPr lang="en-US" dirty="0" err="1" smtClean="0"/>
              <a:t>TextView</a:t>
            </a:r>
            <a:r>
              <a:rPr lang="en-US" dirty="0" smtClean="0"/>
              <a:t/>
            </a:r>
            <a:br>
              <a:rPr lang="en-US" dirty="0" smtClean="0"/>
            </a:br>
            <a:endParaRPr lang="en-US" dirty="0" smtClean="0"/>
          </a:p>
          <a:p>
            <a:pPr lvl="4"/>
            <a:r>
              <a:rPr lang="en-US" dirty="0" smtClean="0"/>
              <a:t>Value holders are controls that contain values such as Combo boxes and </a:t>
            </a:r>
            <a:r>
              <a:rPr lang="en-US" dirty="0" err="1" smtClean="0"/>
              <a:t>ListBoxes</a:t>
            </a:r>
            <a:r>
              <a:rPr lang="en-US" dirty="0" smtClean="0"/>
              <a:t> as well as controls which allow uses to make choices such as </a:t>
            </a:r>
            <a:r>
              <a:rPr lang="en-US" dirty="0" err="1" smtClean="0"/>
              <a:t>CheckBoxes</a:t>
            </a:r>
            <a:r>
              <a:rPr lang="en-US" dirty="0" smtClean="0"/>
              <a:t/>
            </a:r>
            <a:br>
              <a:rPr lang="en-US" dirty="0" smtClean="0"/>
            </a:br>
            <a:endParaRPr lang="en-US" dirty="0" smtClean="0"/>
          </a:p>
          <a:p>
            <a:pPr lvl="4"/>
            <a:r>
              <a:rPr lang="en-US" dirty="0" smtClean="0"/>
              <a:t>Layout controls are used to arrange the elements of the interface</a:t>
            </a:r>
            <a:br>
              <a:rPr lang="en-US" dirty="0" smtClean="0"/>
            </a:br>
            <a:endParaRPr lang="en-US" dirty="0" smtClean="0"/>
          </a:p>
          <a:p>
            <a:pPr lvl="4"/>
            <a:r>
              <a:rPr lang="en-US" dirty="0" smtClean="0"/>
              <a:t>Complex controls allow the embedding of other controls.  An example is the table control used in the Sales app.  In a table the columns are made up of other types of controls such as </a:t>
            </a:r>
            <a:r>
              <a:rPr lang="en-US" dirty="0" err="1" smtClean="0"/>
              <a:t>TextFields</a:t>
            </a:r>
            <a:r>
              <a:rPr lang="en-US" dirty="0" smtClean="0"/>
              <a:t> used in the Sales app</a:t>
            </a:r>
            <a:br>
              <a:rPr lang="en-US" dirty="0" smtClean="0"/>
            </a:br>
            <a:endParaRPr lang="en-US" dirty="0" smtClean="0"/>
          </a:p>
          <a:p>
            <a:pPr lvl="4"/>
            <a:r>
              <a:rPr lang="en-US" dirty="0" smtClean="0"/>
              <a:t>Dialogs are used to create dialog boxes</a:t>
            </a:r>
            <a:endParaRPr lang="en-US" dirty="0"/>
          </a:p>
        </p:txBody>
      </p:sp>
    </p:spTree>
    <p:extLst>
      <p:ext uri="{BB962C8B-B14F-4D97-AF65-F5344CB8AC3E}">
        <p14:creationId xmlns:p14="http://schemas.microsoft.com/office/powerpoint/2010/main" val="83829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5" name="TextBox 4"/>
          <p:cNvSpPr txBox="1"/>
          <p:nvPr/>
        </p:nvSpPr>
        <p:spPr>
          <a:xfrm>
            <a:off x="323850" y="1494579"/>
            <a:ext cx="11644363" cy="22159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Once the model is defined, it can be bound to controls.  SAPUI5 supports two-way binding which means that changes in the data will automatically be reflected in the bound controls and changes to data on the interface will automatically be made in the model data.  There are two types of binding:</a:t>
            </a:r>
          </a:p>
          <a:p>
            <a:pPr marL="342900" indent="-342900" fontAlgn="base">
              <a:spcBef>
                <a:spcPct val="50000"/>
              </a:spcBef>
              <a:spcAft>
                <a:spcPct val="0"/>
              </a:spcAft>
              <a:buClr>
                <a:srgbClr val="F0AB00"/>
              </a:buClr>
              <a:buSzPct val="80000"/>
              <a:buFont typeface="+mj-lt"/>
              <a:buAutoNum type="arabicPeriod"/>
            </a:pPr>
            <a:r>
              <a:rPr lang="en-US" sz="1800" kern="0" dirty="0" smtClean="0">
                <a:ea typeface="Arial Unicode MS" pitchFamily="34" charset="-128"/>
                <a:cs typeface="Arial Unicode MS" pitchFamily="34" charset="-128"/>
              </a:rPr>
              <a:t>Aggregation bindings are used when multiple items in a data set are bound to a control. This is used, for example, with List or Table controls.</a:t>
            </a:r>
          </a:p>
          <a:p>
            <a:pPr marL="342900" indent="-342900" fontAlgn="base">
              <a:spcBef>
                <a:spcPct val="50000"/>
              </a:spcBef>
              <a:spcAft>
                <a:spcPct val="0"/>
              </a:spcAft>
              <a:buClr>
                <a:srgbClr val="F0AB00"/>
              </a:buClr>
              <a:buSzPct val="80000"/>
              <a:buFont typeface="+mj-lt"/>
              <a:buAutoNum type="arabicPeriod"/>
            </a:pPr>
            <a:r>
              <a:rPr lang="en-US" sz="1800" kern="0" dirty="0" smtClean="0">
                <a:ea typeface="Arial Unicode MS" pitchFamily="34" charset="-128"/>
                <a:cs typeface="Arial Unicode MS" pitchFamily="34" charset="-128"/>
              </a:rPr>
              <a:t>Property bindings which bind an individual data item to a control. Used for example with individual items on a List control or a Label control.</a:t>
            </a:r>
          </a:p>
        </p:txBody>
      </p:sp>
      <p:pic>
        <p:nvPicPr>
          <p:cNvPr id="6" name="Picture 5"/>
          <p:cNvPicPr>
            <a:picLocks noChangeAspect="1"/>
          </p:cNvPicPr>
          <p:nvPr/>
        </p:nvPicPr>
        <p:blipFill>
          <a:blip r:embed="rId2"/>
          <a:stretch>
            <a:fillRect/>
          </a:stretch>
        </p:blipFill>
        <p:spPr>
          <a:xfrm>
            <a:off x="5557527" y="3688217"/>
            <a:ext cx="5442557" cy="2695076"/>
          </a:xfrm>
          <a:prstGeom prst="rect">
            <a:avLst/>
          </a:prstGeom>
        </p:spPr>
      </p:pic>
      <p:sp>
        <p:nvSpPr>
          <p:cNvPr id="3" name="TextBox 2"/>
          <p:cNvSpPr txBox="1"/>
          <p:nvPr/>
        </p:nvSpPr>
        <p:spPr>
          <a:xfrm>
            <a:off x="922012" y="4329894"/>
            <a:ext cx="205184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Aggregation binding</a:t>
            </a:r>
          </a:p>
        </p:txBody>
      </p:sp>
      <p:cxnSp>
        <p:nvCxnSpPr>
          <p:cNvPr id="8" name="Straight Arrow Connector 7"/>
          <p:cNvCxnSpPr/>
          <p:nvPr/>
        </p:nvCxnSpPr>
        <p:spPr>
          <a:xfrm>
            <a:off x="3127257" y="4509914"/>
            <a:ext cx="3420380" cy="22502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47037" y="5545029"/>
            <a:ext cx="167994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Property binding</a:t>
            </a:r>
          </a:p>
        </p:txBody>
      </p:sp>
      <p:cxnSp>
        <p:nvCxnSpPr>
          <p:cNvPr id="11" name="Straight Arrow Connector 10"/>
          <p:cNvCxnSpPr/>
          <p:nvPr/>
        </p:nvCxnSpPr>
        <p:spPr>
          <a:xfrm flipV="1">
            <a:off x="2973856" y="5320004"/>
            <a:ext cx="3933821" cy="3600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95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Anatomy of an Application</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7806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Application</a:t>
            </a:r>
            <a:endParaRPr lang="en-US" dirty="0"/>
          </a:p>
        </p:txBody>
      </p:sp>
      <p:sp>
        <p:nvSpPr>
          <p:cNvPr id="3" name="Content Placeholder 2"/>
          <p:cNvSpPr>
            <a:spLocks noGrp="1"/>
          </p:cNvSpPr>
          <p:nvPr>
            <p:ph idx="1"/>
          </p:nvPr>
        </p:nvSpPr>
        <p:spPr/>
        <p:txBody>
          <a:bodyPr/>
          <a:lstStyle/>
          <a:p>
            <a:r>
              <a:rPr lang="en-US" dirty="0" smtClean="0"/>
              <a:t>One of the strengths of SAPUI5 is that there are many ways to do most things.  Unfortunately, this can make the learning curve much more difficult because there doesn’t seem to be any consistency between examples.</a:t>
            </a:r>
          </a:p>
          <a:p>
            <a:r>
              <a:rPr lang="en-US" dirty="0" smtClean="0"/>
              <a:t>In this curriculum a consistent application structure is used,</a:t>
            </a:r>
            <a:r>
              <a:rPr lang="en-US" dirty="0"/>
              <a:t/>
            </a:r>
            <a:br>
              <a:rPr lang="en-US" dirty="0"/>
            </a:br>
            <a:r>
              <a:rPr lang="en-US" dirty="0" smtClean="0"/>
              <a:t>chosen because it seems to be an emerging standard</a:t>
            </a:r>
            <a:br>
              <a:rPr lang="en-US" dirty="0" smtClean="0"/>
            </a:br>
            <a:r>
              <a:rPr lang="en-US" dirty="0" smtClean="0"/>
              <a:t>approach.</a:t>
            </a:r>
          </a:p>
          <a:p>
            <a:r>
              <a:rPr lang="en-US" dirty="0" smtClean="0"/>
              <a:t>The application shown here is the MVC Hello World application</a:t>
            </a:r>
            <a:br>
              <a:rPr lang="en-US" dirty="0" smtClean="0"/>
            </a:br>
            <a:r>
              <a:rPr lang="en-US" dirty="0" smtClean="0"/>
              <a:t>described in case HD1C01. It shows the basic elements of</a:t>
            </a:r>
            <a:br>
              <a:rPr lang="en-US" dirty="0" smtClean="0"/>
            </a:br>
            <a:r>
              <a:rPr lang="en-US" dirty="0" smtClean="0"/>
              <a:t>an application: index.html, component.js, views and controllers.</a:t>
            </a:r>
          </a:p>
        </p:txBody>
      </p:sp>
      <p:pic>
        <p:nvPicPr>
          <p:cNvPr id="4" name="Picture 3"/>
          <p:cNvPicPr/>
          <p:nvPr/>
        </p:nvPicPr>
        <p:blipFill>
          <a:blip r:embed="rId2"/>
          <a:stretch>
            <a:fillRect/>
          </a:stretch>
        </p:blipFill>
        <p:spPr>
          <a:xfrm>
            <a:off x="7492742" y="2709714"/>
            <a:ext cx="3578365" cy="2902335"/>
          </a:xfrm>
          <a:prstGeom prst="rect">
            <a:avLst/>
          </a:prstGeom>
        </p:spPr>
      </p:pic>
    </p:spTree>
    <p:extLst>
      <p:ext uri="{BB962C8B-B14F-4D97-AF65-F5344CB8AC3E}">
        <p14:creationId xmlns:p14="http://schemas.microsoft.com/office/powerpoint/2010/main" val="861036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23850"/>
            <a:ext cx="11545888" cy="755650"/>
          </a:xfrm>
        </p:spPr>
        <p:txBody>
          <a:bodyPr/>
          <a:lstStyle/>
          <a:p>
            <a:r>
              <a:rPr lang="en-US" dirty="0" smtClean="0"/>
              <a:t>Application Architecture</a:t>
            </a:r>
            <a:endParaRPr lang="en-US" dirty="0"/>
          </a:p>
        </p:txBody>
      </p:sp>
      <p:pic>
        <p:nvPicPr>
          <p:cNvPr id="2050" name="Picture 2" descr="http://help.sap.com/static/saphelp_hanaplatform/en/b4/d66ebee72645c1a3501a769e935541/loio0614575f0ea04cc7bc87ca53f2ea2bf5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247" y="1247925"/>
            <a:ext cx="6552345" cy="4970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922" y="1449574"/>
            <a:ext cx="2282676"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Index.html file bootstraps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UI5 libraries and loads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the component</a:t>
            </a:r>
          </a:p>
        </p:txBody>
      </p:sp>
      <p:cxnSp>
        <p:nvCxnSpPr>
          <p:cNvPr id="7" name="Straight Arrow Connector 6"/>
          <p:cNvCxnSpPr/>
          <p:nvPr/>
        </p:nvCxnSpPr>
        <p:spPr>
          <a:xfrm>
            <a:off x="2497187" y="1809614"/>
            <a:ext cx="765085" cy="45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7477" y="286176"/>
            <a:ext cx="578363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Component defines metadata for the application, defines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models, creates the router object which handles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navigation and loads App view.</a:t>
            </a:r>
          </a:p>
        </p:txBody>
      </p:sp>
      <p:sp>
        <p:nvSpPr>
          <p:cNvPr id="9" name="TextBox 8"/>
          <p:cNvSpPr txBox="1"/>
          <p:nvPr/>
        </p:nvSpPr>
        <p:spPr>
          <a:xfrm>
            <a:off x="9697987" y="1809614"/>
            <a:ext cx="2436564"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App view creates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application object which</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defines the interface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structure: full screen or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master/data</a:t>
            </a:r>
          </a:p>
        </p:txBody>
      </p:sp>
      <p:cxnSp>
        <p:nvCxnSpPr>
          <p:cNvPr id="11" name="Straight Arrow Connector 10"/>
          <p:cNvCxnSpPr/>
          <p:nvPr/>
        </p:nvCxnSpPr>
        <p:spPr>
          <a:xfrm>
            <a:off x="5827557" y="1154847"/>
            <a:ext cx="270030" cy="7897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37947" y="2034639"/>
            <a:ext cx="251645" cy="1535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6937" y="3613663"/>
            <a:ext cx="3359894"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Router object handles navigation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between views</a:t>
            </a:r>
          </a:p>
        </p:txBody>
      </p:sp>
      <p:cxnSp>
        <p:nvCxnSpPr>
          <p:cNvPr id="16" name="Straight Arrow Connector 15"/>
          <p:cNvCxnSpPr/>
          <p:nvPr/>
        </p:nvCxnSpPr>
        <p:spPr>
          <a:xfrm>
            <a:off x="3847337" y="3890662"/>
            <a:ext cx="157517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972" y="5995079"/>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Views make up the visual interface</a:t>
            </a:r>
          </a:p>
        </p:txBody>
      </p:sp>
      <p:cxnSp>
        <p:nvCxnSpPr>
          <p:cNvPr id="19" name="Straight Arrow Connector 18"/>
          <p:cNvCxnSpPr/>
          <p:nvPr/>
        </p:nvCxnSpPr>
        <p:spPr>
          <a:xfrm flipV="1">
            <a:off x="1926884" y="5193085"/>
            <a:ext cx="952845" cy="6219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02732" y="6272077"/>
            <a:ext cx="43601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Controllers assigned to views, handle logic</a:t>
            </a:r>
          </a:p>
        </p:txBody>
      </p:sp>
      <p:cxnSp>
        <p:nvCxnSpPr>
          <p:cNvPr id="22" name="Straight Arrow Connector 21"/>
          <p:cNvCxnSpPr/>
          <p:nvPr/>
        </p:nvCxnSpPr>
        <p:spPr>
          <a:xfrm flipH="1" flipV="1">
            <a:off x="7717767" y="5815059"/>
            <a:ext cx="180020" cy="4034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68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17"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index.html file</a:t>
            </a:r>
            <a:endParaRPr lang="en-US" dirty="0"/>
          </a:p>
        </p:txBody>
      </p:sp>
      <p:sp>
        <p:nvSpPr>
          <p:cNvPr id="3" name="Content Placeholder 2"/>
          <p:cNvSpPr>
            <a:spLocks noGrp="1"/>
          </p:cNvSpPr>
          <p:nvPr>
            <p:ph idx="1"/>
          </p:nvPr>
        </p:nvSpPr>
        <p:spPr/>
        <p:txBody>
          <a:bodyPr/>
          <a:lstStyle/>
          <a:p>
            <a:r>
              <a:rPr lang="en-US" dirty="0" smtClean="0"/>
              <a:t>The index.html file bootstraps the application and provides an HTML element that will be the container for the HTML code generated by SAPUI5.  It consists of two main sections:</a:t>
            </a:r>
          </a:p>
          <a:p>
            <a:pPr marL="457200" indent="-457200">
              <a:buFont typeface="+mj-lt"/>
              <a:buAutoNum type="arabicPeriod"/>
            </a:pPr>
            <a:r>
              <a:rPr lang="en-US" dirty="0" smtClean="0"/>
              <a:t>The first section, called the bootstrap, loads the core SAPUI5 library, loads a theme and defines namespaces.</a:t>
            </a:r>
          </a:p>
          <a:p>
            <a:pPr marL="457200" indent="-457200">
              <a:buFont typeface="+mj-lt"/>
              <a:buAutoNum type="arabicPeriod"/>
            </a:pPr>
            <a:r>
              <a:rPr lang="en-US" dirty="0" smtClean="0"/>
              <a:t>The second section creates the initial component which encapsulates the application.</a:t>
            </a:r>
            <a:endParaRPr lang="en-US" dirty="0"/>
          </a:p>
        </p:txBody>
      </p:sp>
    </p:spTree>
    <p:extLst>
      <p:ext uri="{BB962C8B-B14F-4D97-AF65-F5344CB8AC3E}">
        <p14:creationId xmlns:p14="http://schemas.microsoft.com/office/powerpoint/2010/main" val="3668339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a:t>
            </a:r>
            <a:endParaRPr lang="en-US" dirty="0"/>
          </a:p>
        </p:txBody>
      </p:sp>
      <p:sp>
        <p:nvSpPr>
          <p:cNvPr id="3" name="Content Placeholder 2"/>
          <p:cNvSpPr>
            <a:spLocks noGrp="1"/>
          </p:cNvSpPr>
          <p:nvPr>
            <p:ph idx="1"/>
          </p:nvPr>
        </p:nvSpPr>
        <p:spPr/>
        <p:txBody>
          <a:bodyPr/>
          <a:lstStyle/>
          <a:p>
            <a:r>
              <a:rPr lang="en-US" sz="1800" dirty="0" smtClean="0"/>
              <a:t>The code below loads the sap-</a:t>
            </a:r>
            <a:r>
              <a:rPr lang="en-US" sz="1800" dirty="0" err="1" smtClean="0"/>
              <a:t>ui</a:t>
            </a:r>
            <a:r>
              <a:rPr lang="en-US" sz="1800" dirty="0" smtClean="0"/>
              <a:t>-core library which contains the core SAPUI5 libraries as well as jQuery.  It then loads the </a:t>
            </a:r>
            <a:r>
              <a:rPr lang="en-US" sz="1800" dirty="0" err="1" smtClean="0"/>
              <a:t>sap.m</a:t>
            </a:r>
            <a:r>
              <a:rPr lang="en-US" sz="1800" dirty="0" smtClean="0"/>
              <a:t> namespace which contains common controls such as buttons and labels. </a:t>
            </a:r>
          </a:p>
          <a:p>
            <a:r>
              <a:rPr lang="en-US" sz="1800" dirty="0" smtClean="0"/>
              <a:t>The last line defines the namespace for the application.  Normally, SAPUI5 will look for application files relative to the location of the sap-ui-core.js file so we must define a namespace with which we can refer to application files that is relative to the root folder of the application.</a:t>
            </a:r>
          </a:p>
          <a:p>
            <a:endParaRPr lang="en-US" dirty="0"/>
          </a:p>
          <a:p>
            <a:endParaRPr lang="en-US" dirty="0" smtClean="0"/>
          </a:p>
          <a:p>
            <a:endParaRPr lang="en-US" dirty="0" smtClean="0"/>
          </a:p>
        </p:txBody>
      </p:sp>
      <p:pic>
        <p:nvPicPr>
          <p:cNvPr id="5" name="Picture 4"/>
          <p:cNvPicPr/>
          <p:nvPr/>
        </p:nvPicPr>
        <p:blipFill>
          <a:blip r:embed="rId2"/>
          <a:stretch>
            <a:fillRect/>
          </a:stretch>
        </p:blipFill>
        <p:spPr>
          <a:xfrm>
            <a:off x="2452182" y="3834839"/>
            <a:ext cx="5943600" cy="1534795"/>
          </a:xfrm>
          <a:prstGeom prst="rect">
            <a:avLst/>
          </a:prstGeom>
        </p:spPr>
      </p:pic>
    </p:spTree>
    <p:extLst>
      <p:ext uri="{BB962C8B-B14F-4D97-AF65-F5344CB8AC3E}">
        <p14:creationId xmlns:p14="http://schemas.microsoft.com/office/powerpoint/2010/main" val="2468065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SAPUI5</a:t>
            </a:r>
            <a:endParaRPr lang="en-US" dirty="0"/>
          </a:p>
        </p:txBody>
      </p:sp>
      <p:sp>
        <p:nvSpPr>
          <p:cNvPr id="5" name="TextBox 4"/>
          <p:cNvSpPr txBox="1"/>
          <p:nvPr/>
        </p:nvSpPr>
        <p:spPr>
          <a:xfrm>
            <a:off x="3600794" y="2782431"/>
            <a:ext cx="7406530" cy="935808"/>
          </a:xfrm>
          <a:prstGeom prst="rect">
            <a:avLst/>
          </a:prstGeom>
          <a:solidFill>
            <a:schemeClr val="bg1"/>
          </a:solidFill>
          <a:effectLst>
            <a:outerShdw blurRad="63500" sx="102000" sy="102000" algn="ctr" rotWithShape="0">
              <a:prstClr val="black">
                <a:alpha val="40000"/>
              </a:prstClr>
            </a:outerShdw>
          </a:effectLst>
        </p:spPr>
        <p:txBody>
          <a:bodyPr wrap="square" lIns="108878" tIns="54439" rIns="108878" bIns="54439" rtlCol="0">
            <a:spAutoFit/>
          </a:bodyPr>
          <a:lstStyle/>
          <a:p>
            <a:pPr>
              <a:spcAft>
                <a:spcPts val="714"/>
              </a:spcAft>
              <a:buFont typeface="Arial" pitchFamily="34" charset="0"/>
              <a:buChar char="•"/>
            </a:pPr>
            <a:r>
              <a:rPr lang="en-US" sz="1400" dirty="0" smtClean="0">
                <a:solidFill>
                  <a:schemeClr val="bg2">
                    <a:lumMod val="50000"/>
                  </a:schemeClr>
                </a:solidFill>
              </a:rPr>
              <a:t> SAPUI5</a:t>
            </a:r>
          </a:p>
          <a:p>
            <a:pPr>
              <a:spcAft>
                <a:spcPts val="714"/>
              </a:spcAft>
              <a:buFont typeface="Arial" pitchFamily="34" charset="0"/>
              <a:buChar char="•"/>
            </a:pPr>
            <a:r>
              <a:rPr lang="en-US" sz="1400" dirty="0" smtClean="0">
                <a:solidFill>
                  <a:schemeClr val="bg2">
                    <a:lumMod val="50000"/>
                  </a:schemeClr>
                </a:solidFill>
              </a:rPr>
              <a:t> Model-View-Controller</a:t>
            </a:r>
          </a:p>
          <a:p>
            <a:pPr>
              <a:spcAft>
                <a:spcPts val="714"/>
              </a:spcAft>
              <a:buFont typeface="Arial" pitchFamily="34" charset="0"/>
              <a:buChar char="•"/>
            </a:pPr>
            <a:r>
              <a:rPr lang="en-US" sz="1400" dirty="0" smtClean="0">
                <a:solidFill>
                  <a:schemeClr val="bg2">
                    <a:lumMod val="50000"/>
                  </a:schemeClr>
                </a:solidFill>
              </a:rPr>
              <a:t>Anatomy of an Application</a:t>
            </a: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13" t="22496" r="27539" b="65203"/>
          <a:stretch/>
        </p:blipFill>
        <p:spPr bwMode="auto">
          <a:xfrm>
            <a:off x="1090474" y="2782431"/>
            <a:ext cx="2332061" cy="1294726"/>
          </a:xfrm>
          <a:prstGeom prst="roundRect">
            <a:avLst>
              <a:gd name="adj" fmla="val 8594"/>
            </a:avLst>
          </a:prstGeom>
          <a:solidFill>
            <a:schemeClr val="accent1"/>
          </a:solidFill>
          <a:ln w="28575">
            <a:solidFill>
              <a:schemeClr val="accent1"/>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380980277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Initial Component</a:t>
            </a:r>
            <a:endParaRPr lang="en-US" dirty="0"/>
          </a:p>
        </p:txBody>
      </p:sp>
      <p:sp>
        <p:nvSpPr>
          <p:cNvPr id="3" name="Content Placeholder 2"/>
          <p:cNvSpPr>
            <a:spLocks noGrp="1"/>
          </p:cNvSpPr>
          <p:nvPr>
            <p:ph idx="1"/>
          </p:nvPr>
        </p:nvSpPr>
        <p:spPr>
          <a:xfrm>
            <a:off x="324000" y="1692391"/>
            <a:ext cx="11545200" cy="1017324"/>
          </a:xfrm>
        </p:spPr>
        <p:txBody>
          <a:bodyPr/>
          <a:lstStyle/>
          <a:p>
            <a:r>
              <a:rPr lang="en-US" sz="1800" dirty="0" smtClean="0"/>
              <a:t>A component is a self-contained unit of an application.  Components can be loaded dynamically by an application and can be used to encapsulate reusable functionality.  For example, if a table of customers is used in multiple applications, it can be encapsulated in a component and reused.  Current practice is to use a component to encapsulate an entire application.  The code below in the index.html file creates a component and, in this case, encloses it in a Shell control which can provide </a:t>
            </a:r>
            <a:r>
              <a:rPr lang="en-US" sz="1800" dirty="0"/>
              <a:t>interface elements </a:t>
            </a:r>
            <a:r>
              <a:rPr lang="en-US" sz="1800" dirty="0" smtClean="0"/>
              <a:t>such as a header.  </a:t>
            </a:r>
            <a:endParaRPr lang="en-US" sz="1800" dirty="0"/>
          </a:p>
        </p:txBody>
      </p:sp>
      <p:pic>
        <p:nvPicPr>
          <p:cNvPr id="6" name="Picture 5"/>
          <p:cNvPicPr/>
          <p:nvPr/>
        </p:nvPicPr>
        <p:blipFill>
          <a:blip r:embed="rId2"/>
          <a:stretch>
            <a:fillRect/>
          </a:stretch>
        </p:blipFill>
        <p:spPr>
          <a:xfrm>
            <a:off x="2635111" y="3303310"/>
            <a:ext cx="5943600" cy="2442210"/>
          </a:xfrm>
          <a:prstGeom prst="rect">
            <a:avLst/>
          </a:prstGeom>
        </p:spPr>
      </p:pic>
      <p:sp>
        <p:nvSpPr>
          <p:cNvPr id="7" name="TextBox 6"/>
          <p:cNvSpPr txBox="1"/>
          <p:nvPr/>
        </p:nvSpPr>
        <p:spPr>
          <a:xfrm>
            <a:off x="324000" y="6040084"/>
            <a:ext cx="823302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component is inserted into the application’s HTML using the </a:t>
            </a:r>
            <a:r>
              <a:rPr lang="en-US" sz="1800" kern="0" dirty="0" err="1" smtClean="0">
                <a:ea typeface="Arial Unicode MS" pitchFamily="34" charset="-128"/>
                <a:cs typeface="Arial Unicode MS" pitchFamily="34" charset="-128"/>
              </a:rPr>
              <a:t>placeAt</a:t>
            </a:r>
            <a:r>
              <a:rPr lang="en-US" sz="1800" kern="0" dirty="0" smtClean="0">
                <a:ea typeface="Arial Unicode MS" pitchFamily="34" charset="-128"/>
                <a:cs typeface="Arial Unicode MS" pitchFamily="34" charset="-128"/>
              </a:rPr>
              <a:t> method.</a:t>
            </a:r>
          </a:p>
        </p:txBody>
      </p:sp>
    </p:spTree>
    <p:extLst>
      <p:ext uri="{BB962C8B-B14F-4D97-AF65-F5344CB8AC3E}">
        <p14:creationId xmlns:p14="http://schemas.microsoft.com/office/powerpoint/2010/main" val="3918779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Component.js file</a:t>
            </a:r>
            <a:endParaRPr lang="en-US" dirty="0"/>
          </a:p>
        </p:txBody>
      </p:sp>
      <p:sp>
        <p:nvSpPr>
          <p:cNvPr id="4" name="TextBox 3"/>
          <p:cNvSpPr txBox="1"/>
          <p:nvPr/>
        </p:nvSpPr>
        <p:spPr>
          <a:xfrm>
            <a:off x="246937" y="1536099"/>
            <a:ext cx="11349261" cy="18004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name of the Component.js file is required.  The file consists of at three sections:</a:t>
            </a:r>
          </a:p>
          <a:p>
            <a:pPr marL="342900" indent="-342900" fontAlgn="base">
              <a:spcBef>
                <a:spcPct val="50000"/>
              </a:spcBef>
              <a:spcAft>
                <a:spcPct val="0"/>
              </a:spcAft>
              <a:buClr>
                <a:srgbClr val="F0AB00"/>
              </a:buClr>
              <a:buSzPct val="80000"/>
              <a:buFont typeface="+mj-lt"/>
              <a:buAutoNum type="arabicPeriod"/>
            </a:pPr>
            <a:r>
              <a:rPr lang="en-US" sz="1800" kern="0" dirty="0" smtClean="0">
                <a:ea typeface="Arial Unicode MS" pitchFamily="34" charset="-128"/>
                <a:cs typeface="Arial Unicode MS" pitchFamily="34" charset="-128"/>
              </a:rPr>
              <a:t>The metadata for the component is defined. This may include addresses of data sources, information about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navigation among the views of the application, etc.</a:t>
            </a:r>
          </a:p>
          <a:p>
            <a:pPr marL="342900" indent="-342900" fontAlgn="base">
              <a:spcBef>
                <a:spcPct val="50000"/>
              </a:spcBef>
              <a:spcAft>
                <a:spcPct val="0"/>
              </a:spcAft>
              <a:buClr>
                <a:srgbClr val="F0AB00"/>
              </a:buClr>
              <a:buSzPct val="80000"/>
              <a:buFont typeface="+mj-lt"/>
              <a:buAutoNum type="arabicPeriod"/>
            </a:pPr>
            <a:r>
              <a:rPr lang="en-US" sz="1800" kern="0" dirty="0" smtClean="0">
                <a:ea typeface="Arial Unicode MS" pitchFamily="34" charset="-128"/>
                <a:cs typeface="Arial Unicode MS" pitchFamily="34" charset="-128"/>
              </a:rPr>
              <a:t>A </a:t>
            </a:r>
            <a:r>
              <a:rPr lang="en-US" sz="1800" kern="0" dirty="0" err="1" smtClean="0">
                <a:ea typeface="Arial Unicode MS" pitchFamily="34" charset="-128"/>
                <a:cs typeface="Arial Unicode MS" pitchFamily="34" charset="-128"/>
              </a:rPr>
              <a:t>init</a:t>
            </a:r>
            <a:r>
              <a:rPr lang="en-US" sz="1800" kern="0" dirty="0" smtClean="0">
                <a:ea typeface="Arial Unicode MS" pitchFamily="34" charset="-128"/>
                <a:cs typeface="Arial Unicode MS" pitchFamily="34" charset="-128"/>
              </a:rPr>
              <a:t>() function that initializes the component.</a:t>
            </a:r>
          </a:p>
          <a:p>
            <a:pPr marL="342900" indent="-342900" fontAlgn="base">
              <a:spcBef>
                <a:spcPct val="50000"/>
              </a:spcBef>
              <a:spcAft>
                <a:spcPct val="0"/>
              </a:spcAft>
              <a:buClr>
                <a:srgbClr val="F0AB00"/>
              </a:buClr>
              <a:buSzPct val="80000"/>
              <a:buFont typeface="+mj-lt"/>
              <a:buAutoNum type="arabicPeriod"/>
            </a:pPr>
            <a:r>
              <a:rPr lang="en-US" sz="1800" kern="0" dirty="0" smtClean="0">
                <a:ea typeface="Arial Unicode MS" pitchFamily="34" charset="-128"/>
                <a:cs typeface="Arial Unicode MS" pitchFamily="34" charset="-128"/>
              </a:rPr>
              <a:t>A </a:t>
            </a:r>
            <a:r>
              <a:rPr lang="en-US" sz="1800" kern="0" dirty="0" err="1" smtClean="0">
                <a:ea typeface="Arial Unicode MS" pitchFamily="34" charset="-128"/>
                <a:cs typeface="Arial Unicode MS" pitchFamily="34" charset="-128"/>
              </a:rPr>
              <a:t>createContent</a:t>
            </a:r>
            <a:r>
              <a:rPr lang="en-US" sz="1800" kern="0" dirty="0" smtClean="0">
                <a:ea typeface="Arial Unicode MS" pitchFamily="34" charset="-128"/>
                <a:cs typeface="Arial Unicode MS" pitchFamily="34" charset="-128"/>
              </a:rPr>
              <a:t>() function that creates the initial view of the application.</a:t>
            </a:r>
          </a:p>
        </p:txBody>
      </p:sp>
      <p:pic>
        <p:nvPicPr>
          <p:cNvPr id="5" name="Picture 4"/>
          <p:cNvPicPr>
            <a:picLocks noChangeAspect="1"/>
          </p:cNvPicPr>
          <p:nvPr/>
        </p:nvPicPr>
        <p:blipFill>
          <a:blip r:embed="rId2"/>
          <a:stretch>
            <a:fillRect/>
          </a:stretch>
        </p:blipFill>
        <p:spPr>
          <a:xfrm>
            <a:off x="4027357" y="3793191"/>
            <a:ext cx="7200900" cy="2352675"/>
          </a:xfrm>
          <a:prstGeom prst="rect">
            <a:avLst/>
          </a:prstGeom>
        </p:spPr>
      </p:pic>
    </p:spTree>
    <p:extLst>
      <p:ext uri="{BB962C8B-B14F-4D97-AF65-F5344CB8AC3E}">
        <p14:creationId xmlns:p14="http://schemas.microsoft.com/office/powerpoint/2010/main" val="110752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Component.js file</a:t>
            </a:r>
            <a:endParaRPr lang="en-US" dirty="0"/>
          </a:p>
        </p:txBody>
      </p:sp>
      <p:pic>
        <p:nvPicPr>
          <p:cNvPr id="3" name="Picture 2"/>
          <p:cNvPicPr>
            <a:picLocks noChangeAspect="1"/>
          </p:cNvPicPr>
          <p:nvPr/>
        </p:nvPicPr>
        <p:blipFill>
          <a:blip r:embed="rId2"/>
          <a:stretch>
            <a:fillRect/>
          </a:stretch>
        </p:blipFill>
        <p:spPr>
          <a:xfrm>
            <a:off x="4265924" y="1764609"/>
            <a:ext cx="7596852" cy="3720235"/>
          </a:xfrm>
          <a:prstGeom prst="rect">
            <a:avLst/>
          </a:prstGeom>
        </p:spPr>
      </p:pic>
      <p:sp>
        <p:nvSpPr>
          <p:cNvPr id="4" name="TextBox 3"/>
          <p:cNvSpPr txBox="1"/>
          <p:nvPr/>
        </p:nvSpPr>
        <p:spPr>
          <a:xfrm>
            <a:off x="323850" y="1944629"/>
            <a:ext cx="403956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init</a:t>
            </a:r>
            <a:r>
              <a:rPr lang="en-US" sz="1800" kern="0" dirty="0" smtClean="0">
                <a:ea typeface="Arial Unicode MS" pitchFamily="34" charset="-128"/>
                <a:cs typeface="Arial Unicode MS" pitchFamily="34" charset="-128"/>
              </a:rPr>
              <a:t>() function initializes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component and can then define models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that will be available to the entire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application.</a:t>
            </a:r>
          </a:p>
        </p:txBody>
      </p:sp>
    </p:spTree>
    <p:extLst>
      <p:ext uri="{BB962C8B-B14F-4D97-AF65-F5344CB8AC3E}">
        <p14:creationId xmlns:p14="http://schemas.microsoft.com/office/powerpoint/2010/main" val="3558157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Component.js file</a:t>
            </a:r>
            <a:endParaRPr lang="en-US" dirty="0"/>
          </a:p>
        </p:txBody>
      </p:sp>
      <p:pic>
        <p:nvPicPr>
          <p:cNvPr id="3" name="Picture 2"/>
          <p:cNvPicPr>
            <a:picLocks noChangeAspect="1"/>
          </p:cNvPicPr>
          <p:nvPr/>
        </p:nvPicPr>
        <p:blipFill>
          <a:blip r:embed="rId2"/>
          <a:stretch>
            <a:fillRect/>
          </a:stretch>
        </p:blipFill>
        <p:spPr>
          <a:xfrm>
            <a:off x="5872562" y="2079644"/>
            <a:ext cx="4686300" cy="3362325"/>
          </a:xfrm>
          <a:prstGeom prst="rect">
            <a:avLst/>
          </a:prstGeom>
        </p:spPr>
      </p:pic>
      <p:sp>
        <p:nvSpPr>
          <p:cNvPr id="4" name="TextBox 3"/>
          <p:cNvSpPr txBox="1"/>
          <p:nvPr/>
        </p:nvSpPr>
        <p:spPr>
          <a:xfrm>
            <a:off x="696987" y="2439684"/>
            <a:ext cx="4591000"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createContent</a:t>
            </a:r>
            <a:r>
              <a:rPr lang="en-US" sz="1800" kern="0" dirty="0" smtClean="0">
                <a:ea typeface="Arial Unicode MS" pitchFamily="34" charset="-128"/>
                <a:cs typeface="Arial Unicode MS" pitchFamily="34" charset="-128"/>
              </a:rPr>
              <a:t>() function loads the App</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view which is the root view of the application.</a:t>
            </a:r>
          </a:p>
        </p:txBody>
      </p:sp>
    </p:spTree>
    <p:extLst>
      <p:ext uri="{BB962C8B-B14F-4D97-AF65-F5344CB8AC3E}">
        <p14:creationId xmlns:p14="http://schemas.microsoft.com/office/powerpoint/2010/main" val="5720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 view</a:t>
            </a:r>
            <a:endParaRPr lang="en-US" dirty="0"/>
          </a:p>
        </p:txBody>
      </p:sp>
      <p:sp>
        <p:nvSpPr>
          <p:cNvPr id="3" name="TextBox 2"/>
          <p:cNvSpPr txBox="1"/>
          <p:nvPr/>
        </p:nvSpPr>
        <p:spPr>
          <a:xfrm>
            <a:off x="323850" y="1719604"/>
            <a:ext cx="9746258" cy="457048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App view doesn’t have a visual component but services as the root view for the application.</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It defines the application object which, among other things, defines the basic structure of the </a:t>
            </a: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application (full screen vs. master/detail).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In simple applications, it may load the initial visible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view.</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Note the use of the ui5 namespace defined in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index.html file.  SAPUI5 will look in the view folder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located in the projects root folder to find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App.view.js file.</a:t>
            </a:r>
            <a:br>
              <a:rPr lang="en-US" sz="1800" kern="0" dirty="0" smtClean="0">
                <a:ea typeface="Arial Unicode MS" pitchFamily="34" charset="-128"/>
                <a:cs typeface="Arial Unicode MS" pitchFamily="34" charset="-128"/>
              </a:rPr>
            </a:br>
            <a:endParaRPr lang="en-US" sz="1800" kern="0" dirty="0" smtClean="0">
              <a:ea typeface="Arial Unicode MS" pitchFamily="34" charset="-128"/>
              <a:cs typeface="Arial Unicode MS" pitchFamily="34" charset="-128"/>
            </a:endParaRPr>
          </a:p>
        </p:txBody>
      </p:sp>
      <p:pic>
        <p:nvPicPr>
          <p:cNvPr id="4" name="Picture 3"/>
          <p:cNvPicPr>
            <a:picLocks noChangeAspect="1"/>
          </p:cNvPicPr>
          <p:nvPr/>
        </p:nvPicPr>
        <p:blipFill>
          <a:blip r:embed="rId2"/>
          <a:stretch>
            <a:fillRect/>
          </a:stretch>
        </p:blipFill>
        <p:spPr>
          <a:xfrm>
            <a:off x="5923715" y="3114759"/>
            <a:ext cx="5832655" cy="3380374"/>
          </a:xfrm>
          <a:prstGeom prst="rect">
            <a:avLst/>
          </a:prstGeom>
        </p:spPr>
      </p:pic>
    </p:spTree>
    <p:extLst>
      <p:ext uri="{BB962C8B-B14F-4D97-AF65-F5344CB8AC3E}">
        <p14:creationId xmlns:p14="http://schemas.microsoft.com/office/powerpoint/2010/main" val="2896587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Links</a:t>
            </a:r>
            <a:endParaRPr lang="en-US" dirty="0"/>
          </a:p>
        </p:txBody>
      </p:sp>
      <p:sp>
        <p:nvSpPr>
          <p:cNvPr id="3" name="Content Placeholder 2"/>
          <p:cNvSpPr>
            <a:spLocks noGrp="1"/>
          </p:cNvSpPr>
          <p:nvPr>
            <p:ph sz="quarter" idx="1"/>
          </p:nvPr>
        </p:nvSpPr>
        <p:spPr>
          <a:xfrm>
            <a:off x="324000" y="1404570"/>
            <a:ext cx="11545200" cy="4905544"/>
          </a:xfrm>
        </p:spPr>
        <p:txBody>
          <a:bodyPr>
            <a:noAutofit/>
          </a:bodyPr>
          <a:lstStyle/>
          <a:p>
            <a:r>
              <a:rPr lang="en-US" dirty="0" smtClean="0"/>
              <a:t>SAPUI5 Developer Center</a:t>
            </a:r>
          </a:p>
          <a:p>
            <a:pPr lvl="1"/>
            <a:r>
              <a:rPr lang="en-US" dirty="0">
                <a:hlinkClick r:id="rId2"/>
              </a:rPr>
              <a:t>http://scn.sap.com/community/developer-center/front-end</a:t>
            </a:r>
            <a:endParaRPr lang="en-US" dirty="0" smtClean="0"/>
          </a:p>
          <a:p>
            <a:pPr lvl="1"/>
            <a:endParaRPr lang="en-US" dirty="0"/>
          </a:p>
          <a:p>
            <a:r>
              <a:rPr lang="en-US" dirty="0" smtClean="0"/>
              <a:t>Documentation and Demo Kit</a:t>
            </a:r>
          </a:p>
          <a:p>
            <a:pPr lvl="1"/>
            <a:r>
              <a:rPr lang="en-US" dirty="0">
                <a:hlinkClick r:id="rId3"/>
              </a:rPr>
              <a:t>https://sapui5.hana.ondemand.com/sdk/#</a:t>
            </a:r>
            <a:r>
              <a:rPr lang="en-US" dirty="0" smtClean="0">
                <a:hlinkClick r:id="rId3"/>
              </a:rPr>
              <a:t>content/Overview.html</a:t>
            </a:r>
            <a:endParaRPr lang="en-US" dirty="0" smtClean="0"/>
          </a:p>
          <a:p>
            <a:pPr lvl="1"/>
            <a:endParaRPr lang="en-US" dirty="0"/>
          </a:p>
          <a:p>
            <a:r>
              <a:rPr lang="en-US" dirty="0" smtClean="0"/>
              <a:t>Install SAPUI5</a:t>
            </a:r>
          </a:p>
          <a:p>
            <a:pPr lvl="1"/>
            <a:r>
              <a:rPr lang="en-US" dirty="0">
                <a:hlinkClick r:id="rId4"/>
              </a:rPr>
              <a:t>https://tools.hana.ondemand.com/#</a:t>
            </a:r>
            <a:r>
              <a:rPr lang="en-US" dirty="0" smtClean="0">
                <a:hlinkClick r:id="rId4"/>
              </a:rPr>
              <a:t>sapui5</a:t>
            </a:r>
            <a:endParaRPr lang="en-US" dirty="0" smtClean="0"/>
          </a:p>
          <a:p>
            <a:pPr lvl="1"/>
            <a:endParaRPr lang="en-US" dirty="0" smtClean="0"/>
          </a:p>
          <a:p>
            <a:r>
              <a:rPr lang="en-US" dirty="0" smtClean="0"/>
              <a:t>Install OpenUI5</a:t>
            </a:r>
          </a:p>
          <a:p>
            <a:pPr lvl="1"/>
            <a:r>
              <a:rPr lang="en-US" dirty="0">
                <a:hlinkClick r:id="rId5"/>
              </a:rPr>
              <a:t>http://sap.github.io/openui5/index.html</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675763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94761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SAPUI5</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237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SAPUI5 / OpenUI5</a:t>
            </a:r>
            <a:endParaRPr lang="en-US" dirty="0"/>
          </a:p>
        </p:txBody>
      </p:sp>
      <p:sp>
        <p:nvSpPr>
          <p:cNvPr id="5" name="Content Placeholder 4"/>
          <p:cNvSpPr>
            <a:spLocks noGrp="1"/>
          </p:cNvSpPr>
          <p:nvPr>
            <p:ph sz="quarter" idx="1"/>
          </p:nvPr>
        </p:nvSpPr>
        <p:spPr>
          <a:xfrm>
            <a:off x="324000" y="1692390"/>
            <a:ext cx="7528782" cy="4393017"/>
          </a:xfrm>
        </p:spPr>
        <p:txBody>
          <a:bodyPr/>
          <a:lstStyle/>
          <a:p>
            <a:pPr marL="182563" indent="-182563">
              <a:buFont typeface="Arial" pitchFamily="34" charset="0"/>
              <a:buChar char="•"/>
            </a:pPr>
            <a:r>
              <a:rPr lang="en-US" dirty="0" smtClean="0"/>
              <a:t>SAP UI5 is a toolkit for developing client applications on both mobile and desktop platforms</a:t>
            </a:r>
          </a:p>
          <a:p>
            <a:pPr marL="182563" indent="-182563">
              <a:buFont typeface="Arial" pitchFamily="34" charset="0"/>
              <a:buChar char="•"/>
            </a:pPr>
            <a:r>
              <a:rPr lang="en-US" dirty="0" smtClean="0"/>
              <a:t>Based on JavaScript and JQuery, SAPUI5 is a HTML5 rendering engine with a large library of simple and complex controls</a:t>
            </a:r>
          </a:p>
          <a:p>
            <a:pPr marL="182563" indent="-182563">
              <a:buFont typeface="Arial" pitchFamily="34" charset="0"/>
              <a:buChar char="•"/>
            </a:pPr>
            <a:r>
              <a:rPr lang="en-US" dirty="0" smtClean="0"/>
              <a:t>It supports the Model-View-Controller concept and declarative </a:t>
            </a:r>
            <a:r>
              <a:rPr lang="en-US" dirty="0"/>
              <a:t>UI </a:t>
            </a:r>
            <a:r>
              <a:rPr lang="en-US" dirty="0" smtClean="0"/>
              <a:t>construction</a:t>
            </a:r>
          </a:p>
          <a:p>
            <a:pPr marL="182563" indent="-182563">
              <a:buFont typeface="Arial" pitchFamily="34" charset="0"/>
              <a:buChar char="•"/>
            </a:pPr>
            <a:r>
              <a:rPr lang="en-US" dirty="0" smtClean="0"/>
              <a:t>OpenUI5 is an open source version freely available under the </a:t>
            </a:r>
            <a:r>
              <a:rPr lang="en-US" dirty="0"/>
              <a:t>Apache 2.0 Open Source license</a:t>
            </a:r>
          </a:p>
        </p:txBody>
      </p:sp>
      <p:pic>
        <p:nvPicPr>
          <p:cNvPr id="27650" name="Picture 2" descr="https://openui5.hana.ondemand.com/docs/api/images/logo_txtonly_244x55.png"/>
          <p:cNvPicPr>
            <a:picLocks noChangeAspect="1" noChangeArrowheads="1"/>
          </p:cNvPicPr>
          <p:nvPr/>
        </p:nvPicPr>
        <p:blipFill>
          <a:blip r:embed="rId2" cstate="print"/>
          <a:srcRect/>
          <a:stretch>
            <a:fillRect/>
          </a:stretch>
        </p:blipFill>
        <p:spPr bwMode="auto">
          <a:xfrm>
            <a:off x="9067917" y="1944629"/>
            <a:ext cx="2324100" cy="523875"/>
          </a:xfrm>
          <a:prstGeom prst="rect">
            <a:avLst/>
          </a:prstGeom>
          <a:noFill/>
        </p:spPr>
      </p:pic>
      <p:pic>
        <p:nvPicPr>
          <p:cNvPr id="27652" name="Picture 4" descr="http://sap.github.io/openui5/images/icotxt_white_220x72_blue_open.png"/>
          <p:cNvPicPr>
            <a:picLocks noChangeAspect="1" noChangeArrowheads="1"/>
          </p:cNvPicPr>
          <p:nvPr/>
        </p:nvPicPr>
        <p:blipFill>
          <a:blip r:embed="rId3" cstate="print"/>
          <a:srcRect/>
          <a:stretch>
            <a:fillRect/>
          </a:stretch>
        </p:blipFill>
        <p:spPr bwMode="auto">
          <a:xfrm>
            <a:off x="8972667" y="3564809"/>
            <a:ext cx="2419350" cy="685800"/>
          </a:xfrm>
          <a:prstGeom prst="rect">
            <a:avLst/>
          </a:prstGeom>
          <a:noFill/>
        </p:spPr>
      </p:pic>
    </p:spTree>
    <p:extLst>
      <p:ext uri="{BB962C8B-B14F-4D97-AF65-F5344CB8AC3E}">
        <p14:creationId xmlns:p14="http://schemas.microsoft.com/office/powerpoint/2010/main" val="756099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Model-View-Controller</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2828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a:t>
            </a:r>
            <a:endParaRPr lang="en-US" dirty="0"/>
          </a:p>
        </p:txBody>
      </p:sp>
      <p:sp>
        <p:nvSpPr>
          <p:cNvPr id="3" name="Content Placeholder 2"/>
          <p:cNvSpPr>
            <a:spLocks noGrp="1"/>
          </p:cNvSpPr>
          <p:nvPr>
            <p:ph idx="1"/>
          </p:nvPr>
        </p:nvSpPr>
        <p:spPr>
          <a:xfrm>
            <a:off x="246362" y="1511235"/>
            <a:ext cx="11545200" cy="4393017"/>
          </a:xfrm>
        </p:spPr>
        <p:txBody>
          <a:bodyPr/>
          <a:lstStyle/>
          <a:p>
            <a:r>
              <a:rPr lang="en-US" dirty="0" smtClean="0"/>
              <a:t>The MVC programming paradigm divides a program into three parts in order to separate the representation of data from the presentation of the data.</a:t>
            </a:r>
            <a:br>
              <a:rPr lang="en-US" dirty="0" smtClean="0"/>
            </a:br>
            <a:endParaRPr lang="en-US" dirty="0" smtClean="0"/>
          </a:p>
          <a:p>
            <a:pPr lvl="3"/>
            <a:r>
              <a:rPr lang="en-US" dirty="0" smtClean="0"/>
              <a:t>The </a:t>
            </a:r>
            <a:r>
              <a:rPr lang="en-US" b="1" dirty="0" smtClean="0"/>
              <a:t>Model</a:t>
            </a:r>
            <a:r>
              <a:rPr lang="en-US" dirty="0" smtClean="0"/>
              <a:t> manages the data and connections to data sources, notifying the View and Controller when data has changed.</a:t>
            </a:r>
            <a:br>
              <a:rPr lang="en-US" dirty="0" smtClean="0"/>
            </a:br>
            <a:endParaRPr lang="en-US" dirty="0" smtClean="0"/>
          </a:p>
          <a:p>
            <a:pPr lvl="3"/>
            <a:r>
              <a:rPr lang="en-US" dirty="0" smtClean="0"/>
              <a:t>The </a:t>
            </a:r>
            <a:r>
              <a:rPr lang="en-US" b="1" dirty="0" smtClean="0"/>
              <a:t>View </a:t>
            </a:r>
            <a:r>
              <a:rPr lang="en-US" dirty="0" smtClean="0"/>
              <a:t>creates the user interface. Views are bounded to Models and represent the data for the user.</a:t>
            </a:r>
            <a:br>
              <a:rPr lang="en-US" dirty="0" smtClean="0"/>
            </a:br>
            <a:endParaRPr lang="en-US" dirty="0" smtClean="0"/>
          </a:p>
          <a:p>
            <a:pPr lvl="3"/>
            <a:r>
              <a:rPr lang="en-US" dirty="0" smtClean="0"/>
              <a:t>The </a:t>
            </a:r>
            <a:r>
              <a:rPr lang="en-US" b="1" dirty="0" smtClean="0"/>
              <a:t>Controller </a:t>
            </a:r>
            <a:r>
              <a:rPr lang="en-US" dirty="0" smtClean="0"/>
              <a:t>contains the control logic and manages the interaction between the View and the Model.</a:t>
            </a:r>
          </a:p>
          <a:p>
            <a:pPr lvl="3"/>
            <a:endParaRPr lang="en-US" dirty="0"/>
          </a:p>
          <a:p>
            <a:pPr lvl="1"/>
            <a:r>
              <a:rPr lang="en-US" dirty="0" smtClean="0"/>
              <a:t>By separating the user interface from the data and logic, the MVC paradigm produces applications that are easier to create and to maintain.  For example, it’s relatively easy to create a new user interface for a MVC app since it is a separate component. </a:t>
            </a:r>
            <a:endParaRPr lang="en-US" dirty="0"/>
          </a:p>
        </p:txBody>
      </p:sp>
    </p:spTree>
    <p:extLst>
      <p:ext uri="{BB962C8B-B14F-4D97-AF65-F5344CB8AC3E}">
        <p14:creationId xmlns:p14="http://schemas.microsoft.com/office/powerpoint/2010/main" val="2586750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Model-View-Controller</a:t>
            </a:r>
            <a:endParaRPr lang="en-US" dirty="0"/>
          </a:p>
        </p:txBody>
      </p:sp>
      <p:pic>
        <p:nvPicPr>
          <p:cNvPr id="1026" name="Picture 2" descr="https://openui5.hana.ondemand.com/docs/guide/loio1eb216151b1b41f1979b7b6c969670df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841" y="1539584"/>
            <a:ext cx="8145905" cy="452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68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Content Placeholder 2"/>
          <p:cNvSpPr>
            <a:spLocks noGrp="1"/>
          </p:cNvSpPr>
          <p:nvPr>
            <p:ph idx="1"/>
          </p:nvPr>
        </p:nvSpPr>
        <p:spPr>
          <a:xfrm>
            <a:off x="324538" y="1692390"/>
            <a:ext cx="11545200" cy="793115"/>
          </a:xfrm>
        </p:spPr>
        <p:txBody>
          <a:bodyPr/>
          <a:lstStyle/>
          <a:p>
            <a:r>
              <a:rPr lang="en-US" dirty="0" smtClean="0"/>
              <a:t>Models are used to manage application data.  Currently SAPUI5 supports data in XML, JSON and OData format and you can create your own implementation if necessary.</a:t>
            </a:r>
            <a:endParaRPr lang="en-US" dirty="0"/>
          </a:p>
        </p:txBody>
      </p:sp>
      <p:sp>
        <p:nvSpPr>
          <p:cNvPr id="4" name="TextBox 3"/>
          <p:cNvSpPr txBox="1"/>
          <p:nvPr/>
        </p:nvSpPr>
        <p:spPr>
          <a:xfrm>
            <a:off x="733244" y="3712942"/>
            <a:ext cx="10201511" cy="692497"/>
          </a:xfrm>
          <a:prstGeom prst="rect">
            <a:avLst/>
          </a:prstGeom>
          <a:noFill/>
        </p:spPr>
        <p:txBody>
          <a:bodyPr wrap="none" lIns="0" tIns="0" rIns="0" bIns="0" rtlCol="0">
            <a:spAutoFit/>
          </a:bodyPr>
          <a:lstStyle/>
          <a:p>
            <a:pPr>
              <a:spcBef>
                <a:spcPct val="50000"/>
              </a:spcBef>
              <a:buClr>
                <a:srgbClr val="F0AB00"/>
              </a:buClr>
              <a:buSzPct val="80000"/>
            </a:pPr>
            <a:r>
              <a:rPr lang="en-US" sz="1800" b="1"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oModel</a:t>
            </a:r>
            <a:r>
              <a:rPr lang="en-US" sz="1800" dirty="0">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sap.ui.model.odata.ODataModel</a:t>
            </a:r>
            <a:r>
              <a:rPr lang="en-US" sz="1800" dirty="0" smtClean="0">
                <a:latin typeface="Courier New" panose="02070309020205020404" pitchFamily="49" charset="0"/>
                <a:cs typeface="Courier New" panose="02070309020205020404" pitchFamily="49" charset="0"/>
              </a:rPr>
              <a:t>(&lt;URI to Service Document&gt;);</a:t>
            </a:r>
          </a:p>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6" name="TextBox 5"/>
          <p:cNvSpPr txBox="1"/>
          <p:nvPr/>
        </p:nvSpPr>
        <p:spPr>
          <a:xfrm>
            <a:off x="324000" y="2863970"/>
            <a:ext cx="9977090"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This line of code creates an OData based model.  Because the URI is the service document,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all the services defined in that document including associations will be available to the application.</a:t>
            </a:r>
          </a:p>
        </p:txBody>
      </p:sp>
      <p:sp>
        <p:nvSpPr>
          <p:cNvPr id="5" name="TextBox 4"/>
          <p:cNvSpPr txBox="1"/>
          <p:nvPr/>
        </p:nvSpPr>
        <p:spPr>
          <a:xfrm>
            <a:off x="381952" y="4599924"/>
            <a:ext cx="910505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More than one model can be created in an application if necessary by giving them names.</a:t>
            </a:r>
          </a:p>
        </p:txBody>
      </p:sp>
    </p:spTree>
    <p:extLst>
      <p:ext uri="{BB962C8B-B14F-4D97-AF65-F5344CB8AC3E}">
        <p14:creationId xmlns:p14="http://schemas.microsoft.com/office/powerpoint/2010/main" val="2953169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Controller</a:t>
            </a:r>
            <a:endParaRPr lang="en-US" dirty="0"/>
          </a:p>
        </p:txBody>
      </p:sp>
      <p:sp>
        <p:nvSpPr>
          <p:cNvPr id="3" name="Content Placeholder 2"/>
          <p:cNvSpPr>
            <a:spLocks noGrp="1"/>
          </p:cNvSpPr>
          <p:nvPr>
            <p:ph idx="1"/>
          </p:nvPr>
        </p:nvSpPr>
        <p:spPr/>
        <p:txBody>
          <a:bodyPr/>
          <a:lstStyle/>
          <a:p>
            <a:r>
              <a:rPr lang="en-US" dirty="0" smtClean="0"/>
              <a:t>Controllers are associated with views.  The controller contains several lifecycle functions such as the </a:t>
            </a:r>
            <a:r>
              <a:rPr lang="en-US" dirty="0" err="1"/>
              <a:t>o</a:t>
            </a:r>
            <a:r>
              <a:rPr lang="en-US" dirty="0" err="1" smtClean="0"/>
              <a:t>nInit</a:t>
            </a:r>
            <a:r>
              <a:rPr lang="en-US" dirty="0" smtClean="0"/>
              <a:t>() function which is called when the view is first instantiated.  In addition, you can add your own functions such as event handlers for the controls in the view.</a:t>
            </a:r>
            <a:endParaRPr lang="en-US" dirty="0"/>
          </a:p>
        </p:txBody>
      </p:sp>
      <p:pic>
        <p:nvPicPr>
          <p:cNvPr id="5" name="Picture 4"/>
          <p:cNvPicPr>
            <a:picLocks noChangeAspect="1"/>
          </p:cNvPicPr>
          <p:nvPr/>
        </p:nvPicPr>
        <p:blipFill>
          <a:blip r:embed="rId2"/>
          <a:stretch>
            <a:fillRect/>
          </a:stretch>
        </p:blipFill>
        <p:spPr>
          <a:xfrm>
            <a:off x="4162372" y="2868275"/>
            <a:ext cx="7009470" cy="3411894"/>
          </a:xfrm>
          <a:prstGeom prst="rect">
            <a:avLst/>
          </a:prstGeom>
        </p:spPr>
      </p:pic>
    </p:spTree>
    <p:extLst>
      <p:ext uri="{BB962C8B-B14F-4D97-AF65-F5344CB8AC3E}">
        <p14:creationId xmlns:p14="http://schemas.microsoft.com/office/powerpoint/2010/main" val="4203862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6_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16_9</Template>
  <TotalTime>125</TotalTime>
  <Words>957</Words>
  <Application>Microsoft Office PowerPoint</Application>
  <PresentationFormat>Custom</PresentationFormat>
  <Paragraphs>108</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Unicode MS</vt:lpstr>
      <vt:lpstr>MS PGothic</vt:lpstr>
      <vt:lpstr>Arial</vt:lpstr>
      <vt:lpstr>Courier New</vt:lpstr>
      <vt:lpstr>Symbol</vt:lpstr>
      <vt:lpstr>Wingdings</vt:lpstr>
      <vt:lpstr>Wingdings</vt:lpstr>
      <vt:lpstr>16_9</vt:lpstr>
      <vt:lpstr>SAPUI5: Application Structure</vt:lpstr>
      <vt:lpstr>Agenda – SAPUI5</vt:lpstr>
      <vt:lpstr>SAPUI5</vt:lpstr>
      <vt:lpstr>SAPUI5 / OpenUI5</vt:lpstr>
      <vt:lpstr>Model-View-Controller</vt:lpstr>
      <vt:lpstr>Model-View-Controller</vt:lpstr>
      <vt:lpstr>Model-View-Controller</vt:lpstr>
      <vt:lpstr>The Model</vt:lpstr>
      <vt:lpstr>The Controller</vt:lpstr>
      <vt:lpstr>The View</vt:lpstr>
      <vt:lpstr>SAPUI5 Namespaces</vt:lpstr>
      <vt:lpstr>Anatomy of a XML View</vt:lpstr>
      <vt:lpstr>Controls</vt:lpstr>
      <vt:lpstr>Data Binding</vt:lpstr>
      <vt:lpstr>Anatomy of an Application</vt:lpstr>
      <vt:lpstr>Anatomy of An Application</vt:lpstr>
      <vt:lpstr>Application Architecture</vt:lpstr>
      <vt:lpstr>The index.html file</vt:lpstr>
      <vt:lpstr>Bootstrapping</vt:lpstr>
      <vt:lpstr>Creating the Initial Component</vt:lpstr>
      <vt:lpstr>The Component.js file</vt:lpstr>
      <vt:lpstr>The Component.js file</vt:lpstr>
      <vt:lpstr>The Component.js file</vt:lpstr>
      <vt:lpstr>The App view</vt:lpstr>
      <vt:lpstr>Helpful Links</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Kristof Schneider</dc:creator>
  <cp:lastModifiedBy>Ross HIGHTOWER</cp:lastModifiedBy>
  <cp:revision>537</cp:revision>
  <dcterms:created xsi:type="dcterms:W3CDTF">2012-11-27T09:09:29Z</dcterms:created>
  <dcterms:modified xsi:type="dcterms:W3CDTF">2015-07-22T12:56:42Z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