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353" r:id="rId2"/>
    <p:sldId id="549" r:id="rId3"/>
    <p:sldId id="550" r:id="rId4"/>
    <p:sldId id="551" r:id="rId5"/>
    <p:sldId id="553" r:id="rId6"/>
    <p:sldId id="558" r:id="rId7"/>
    <p:sldId id="555" r:id="rId8"/>
    <p:sldId id="565" r:id="rId9"/>
    <p:sldId id="566" r:id="rId10"/>
    <p:sldId id="556" r:id="rId11"/>
    <p:sldId id="552" r:id="rId12"/>
    <p:sldId id="559" r:id="rId13"/>
    <p:sldId id="560" r:id="rId14"/>
    <p:sldId id="561" r:id="rId15"/>
    <p:sldId id="562" r:id="rId16"/>
    <p:sldId id="564" r:id="rId17"/>
    <p:sldId id="563" r:id="rId18"/>
    <p:sldId id="548" r:id="rId19"/>
    <p:sldId id="265" r:id="rId20"/>
  </p:sldIdLst>
  <p:sldSz cx="12195175" cy="6859588"/>
  <p:notesSz cx="6797675" cy="9874250"/>
  <p:defaultTextStyle>
    <a:defPPr>
      <a:defRPr lang="de-DE"/>
    </a:defPPr>
    <a:lvl1pPr marL="0" algn="l" defTabSz="1087119" rtl="0" eaLnBrk="1" latinLnBrk="0" hangingPunct="1">
      <a:defRPr lang="de-DE" sz="2100" kern="1200">
        <a:solidFill>
          <a:schemeClr val="tx1"/>
        </a:solidFill>
        <a:latin typeface="Arial"/>
        <a:ea typeface="+mn-ea"/>
        <a:cs typeface="+mn-cs"/>
      </a:defRPr>
    </a:lvl1pPr>
    <a:lvl2pPr marL="543558" algn="l" defTabSz="1087119"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7119" algn="l" defTabSz="1087119"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0669" algn="l" defTabSz="1087119" rtl="0" eaLnBrk="1" latinLnBrk="0" hangingPunct="1">
      <a:buClr>
        <a:srgbClr val="666666"/>
      </a:buClr>
      <a:buSzPct val="80000"/>
      <a:buFont typeface="Arial"/>
      <a:buChar char=""/>
      <a:defRPr lang="de-DE" sz="1300" kern="1200">
        <a:solidFill>
          <a:schemeClr val="tx1"/>
        </a:solidFill>
        <a:latin typeface="Arial"/>
        <a:ea typeface="+mn-ea"/>
        <a:cs typeface="+mn-cs"/>
      </a:defRPr>
    </a:lvl4pPr>
    <a:lvl5pPr marL="2174211" algn="l" defTabSz="1087119"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17769" algn="l" defTabSz="1087119" rtl="0" eaLnBrk="1" latinLnBrk="0" hangingPunct="1">
      <a:defRPr sz="2100" kern="1200">
        <a:solidFill>
          <a:schemeClr val="tx1"/>
        </a:solidFill>
        <a:latin typeface="+mn-lt"/>
        <a:ea typeface="+mn-ea"/>
        <a:cs typeface="+mn-cs"/>
      </a:defRPr>
    </a:lvl6pPr>
    <a:lvl7pPr marL="3261319" algn="l" defTabSz="1087119" rtl="0" eaLnBrk="1" latinLnBrk="0" hangingPunct="1">
      <a:defRPr sz="2100" kern="1200">
        <a:solidFill>
          <a:schemeClr val="tx1"/>
        </a:solidFill>
        <a:latin typeface="+mn-lt"/>
        <a:ea typeface="+mn-ea"/>
        <a:cs typeface="+mn-cs"/>
      </a:defRPr>
    </a:lvl7pPr>
    <a:lvl8pPr marL="3804870" algn="l" defTabSz="1087119" rtl="0" eaLnBrk="1" latinLnBrk="0" hangingPunct="1">
      <a:defRPr sz="2100" kern="1200">
        <a:solidFill>
          <a:schemeClr val="tx1"/>
        </a:solidFill>
        <a:latin typeface="+mn-lt"/>
        <a:ea typeface="+mn-ea"/>
        <a:cs typeface="+mn-cs"/>
      </a:defRPr>
    </a:lvl8pPr>
    <a:lvl9pPr marL="4348426" algn="l" defTabSz="1087119"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6">
          <p15:clr>
            <a:srgbClr val="A4A3A4"/>
          </p15:clr>
        </p15:guide>
        <p15:guide id="3" orient="horz" pos="1066">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ring, Niklas" initials="He" lastIdx="34" clrIdx="0"/>
  <p:cmAuthor id="1" name="Zinovyeva, Julia" initials="ZJ"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F0AB00"/>
    <a:srgbClr val="F0AC00"/>
    <a:srgbClr val="81352D"/>
    <a:srgbClr val="4FB81C"/>
    <a:srgbClr val="CCCCCC"/>
    <a:srgbClr val="999999"/>
    <a:srgbClr val="003283"/>
    <a:srgbClr val="FF0000"/>
    <a:srgbClr val="2B3F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6115" autoAdjust="0"/>
  </p:normalViewPr>
  <p:slideViewPr>
    <p:cSldViewPr snapToGrid="0" showGuides="1">
      <p:cViewPr varScale="1">
        <p:scale>
          <a:sx n="110" d="100"/>
          <a:sy n="110" d="100"/>
        </p:scale>
        <p:origin x="606" y="102"/>
      </p:cViewPr>
      <p:guideLst>
        <p:guide orient="horz" pos="4118"/>
        <p:guide orient="horz" pos="3836"/>
        <p:guide orient="horz" pos="1066"/>
        <p:guide orient="horz" pos="779"/>
        <p:guide pos="7478"/>
        <p:guide pos="205"/>
        <p:guide pos="3849"/>
        <p:guide pos="4708"/>
        <p:guide pos="4812"/>
        <p:guide pos="2865"/>
        <p:guide pos="2965"/>
      </p:guideLst>
    </p:cSldViewPr>
  </p:slideViewPr>
  <p:outlineViewPr>
    <p:cViewPr>
      <p:scale>
        <a:sx n="33" d="100"/>
        <a:sy n="33" d="100"/>
      </p:scale>
      <p:origin x="24"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2" d="100"/>
          <a:sy n="82" d="100"/>
        </p:scale>
        <p:origin x="-4002" y="-84"/>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7119" rtl="0" eaLnBrk="1" latinLnBrk="0" hangingPunct="1">
      <a:defRPr sz="1300" kern="1200">
        <a:solidFill>
          <a:schemeClr val="tx1"/>
        </a:solidFill>
        <a:latin typeface="+mn-lt"/>
        <a:ea typeface="+mn-ea"/>
        <a:cs typeface="+mn-cs"/>
      </a:defRPr>
    </a:lvl1pPr>
    <a:lvl2pPr marL="180699" indent="-180699" algn="l" defTabSz="1087119"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6637" indent="-175938" algn="l" defTabSz="1087119"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3787" indent="-158534" algn="l" defTabSz="1087119"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4211" algn="l" defTabSz="1087119" rtl="0" eaLnBrk="1" latinLnBrk="0" hangingPunct="1">
      <a:defRPr sz="1300" kern="1200">
        <a:solidFill>
          <a:schemeClr val="tx1"/>
        </a:solidFill>
        <a:latin typeface="+mn-lt"/>
        <a:ea typeface="+mn-ea"/>
        <a:cs typeface="+mn-cs"/>
      </a:defRPr>
    </a:lvl5pPr>
    <a:lvl6pPr marL="2717769" algn="l" defTabSz="1087119" rtl="0" eaLnBrk="1" latinLnBrk="0" hangingPunct="1">
      <a:defRPr sz="1300" kern="1200">
        <a:solidFill>
          <a:schemeClr val="tx1"/>
        </a:solidFill>
        <a:latin typeface="+mn-lt"/>
        <a:ea typeface="+mn-ea"/>
        <a:cs typeface="+mn-cs"/>
      </a:defRPr>
    </a:lvl6pPr>
    <a:lvl7pPr marL="3261319" algn="l" defTabSz="1087119" rtl="0" eaLnBrk="1" latinLnBrk="0" hangingPunct="1">
      <a:defRPr sz="1300" kern="1200">
        <a:solidFill>
          <a:schemeClr val="tx1"/>
        </a:solidFill>
        <a:latin typeface="+mn-lt"/>
        <a:ea typeface="+mn-ea"/>
        <a:cs typeface="+mn-cs"/>
      </a:defRPr>
    </a:lvl7pPr>
    <a:lvl8pPr marL="3804870" algn="l" defTabSz="1087119" rtl="0" eaLnBrk="1" latinLnBrk="0" hangingPunct="1">
      <a:defRPr sz="1300" kern="1200">
        <a:solidFill>
          <a:schemeClr val="tx1"/>
        </a:solidFill>
        <a:latin typeface="+mn-lt"/>
        <a:ea typeface="+mn-ea"/>
        <a:cs typeface="+mn-cs"/>
      </a:defRPr>
    </a:lvl8pPr>
    <a:lvl9pPr marL="4348426" algn="l" defTabSz="1087119"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287338" y="661988"/>
            <a:ext cx="6223000" cy="3500437"/>
          </a:xfrm>
        </p:spPr>
      </p:sp>
      <p:sp>
        <p:nvSpPr>
          <p:cNvPr id="11" name="Notes Placeholder 10"/>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690501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8101537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1" y="0"/>
            <a:ext cx="11545200" cy="2143622"/>
          </a:xfrm>
          <a:prstGeom prst="rect">
            <a:avLst/>
          </a:prstGeom>
          <a:solidFill>
            <a:schemeClr val="bg1">
              <a:alpha val="75000"/>
            </a:schemeClr>
          </a:solidFill>
          <a:ln w="6350"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8"/>
            <a:ext cx="11257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a:t>Short Presentation Title</a:t>
            </a:r>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pic>
        <p:nvPicPr>
          <p:cNvPr id="13" name="Picture 3" descr="C:\Users\D059871\Pictures\SAP_UniversityAlliances\RGB\SAP_UniversityAlliances_scrn_R_pos_stac3.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6912" t="-13535" r="-6396" b="-12414"/>
          <a:stretch/>
        </p:blipFill>
        <p:spPr bwMode="auto">
          <a:xfrm>
            <a:off x="11117642" y="6083726"/>
            <a:ext cx="751560" cy="453600"/>
          </a:xfrm>
          <a:prstGeom prst="rect">
            <a:avLst/>
          </a:prstGeom>
          <a:solidFill>
            <a:srgbClr val="FFFFFF"/>
          </a:solid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1" y="1691078"/>
            <a:ext cx="11545200" cy="4392043"/>
          </a:xfrm>
        </p:spPr>
        <p:txBody>
          <a:bodyPr/>
          <a:lstStyle>
            <a:lvl1pPr marL="180000" indent="-180000">
              <a:buFont typeface="Wingdings" panose="05000000000000000000" pitchFamily="2" charset="2"/>
              <a:buChar char="§"/>
              <a:defRPr b="0">
                <a:latin typeface="BentonSans Regular" panose="02000503000000020004" pitchFamily="2" charset="0"/>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3pPr>
              <a:defRPr>
                <a:latin typeface="BentonSans Regular" panose="02000503000000020004" pitchFamily="2" charset="0"/>
              </a:defRPr>
            </a:lvl3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0"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
        <p:nvSpPr>
          <p:cNvPr id="5" name="Text Placeholder 3"/>
          <p:cNvSpPr>
            <a:spLocks noGrp="1"/>
          </p:cNvSpPr>
          <p:nvPr>
            <p:ph type="body" sz="quarter" idx="11" hasCustomPrompt="1"/>
          </p:nvPr>
        </p:nvSpPr>
        <p:spPr>
          <a:xfrm>
            <a:off x="6208016"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1" y="324075"/>
            <a:ext cx="11545200" cy="756175"/>
          </a:xfrm>
        </p:spPr>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1"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
        <p:nvSpPr>
          <p:cNvPr id="5" name="Text Placeholder 3"/>
          <p:cNvSpPr>
            <a:spLocks noGrp="1"/>
          </p:cNvSpPr>
          <p:nvPr>
            <p:ph type="body" sz="quarter" idx="11" hasCustomPrompt="1"/>
          </p:nvPr>
        </p:nvSpPr>
        <p:spPr>
          <a:xfrm>
            <a:off x="8133316"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
        <p:nvSpPr>
          <p:cNvPr id="7" name="Text Placeholder 3"/>
          <p:cNvSpPr>
            <a:spLocks noGrp="1"/>
          </p:cNvSpPr>
          <p:nvPr>
            <p:ph type="body" sz="quarter" idx="12" hasCustomPrompt="1"/>
          </p:nvPr>
        </p:nvSpPr>
        <p:spPr>
          <a:xfrm>
            <a:off x="4228658"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7639050" y="1691080"/>
            <a:ext cx="4232275" cy="4392042"/>
          </a:xfrm>
          <a:solidFill>
            <a:schemeClr val="bg1">
              <a:lumMod val="95000"/>
            </a:schemeClr>
          </a:solidFill>
        </p:spPr>
        <p:txBody>
          <a:bodyPr tIns="1540781" anchor="t" anchorCtr="0"/>
          <a:lstStyle>
            <a:lvl1pPr algn="ctr">
              <a:defRPr b="0"/>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2" y="1691080"/>
            <a:ext cx="7149949" cy="4392042"/>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Arial"/>
              </a:rPr>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6246116" y="1692393"/>
            <a:ext cx="5662800" cy="4393017"/>
          </a:xfrm>
          <a:solidFill>
            <a:schemeClr val="bg1">
              <a:lumMod val="95000"/>
            </a:schemeClr>
          </a:solidFill>
        </p:spPr>
        <p:txBody>
          <a:bodyPr vert="horz" lIns="0" tIns="1540781" rIns="0" bIns="0" rtlCol="0" anchor="t" anchorCtr="0">
            <a:noAutofit/>
          </a:bodyPr>
          <a:lstStyle>
            <a:lvl1pPr marL="0" indent="0" algn="ctr" defTabSz="1087119" rtl="0" eaLnBrk="1" latinLnBrk="0" hangingPunct="1">
              <a:spcBef>
                <a:spcPts val="1928"/>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33525"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Arial"/>
              </a:rPr>
              <a:t>Fifth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4706969" y="1692393"/>
            <a:ext cx="7164387" cy="4393017"/>
          </a:xfrm>
          <a:solidFill>
            <a:schemeClr val="bg1">
              <a:lumMod val="95000"/>
            </a:schemeClr>
          </a:solidFill>
        </p:spPr>
        <p:txBody>
          <a:bodyPr vert="horz" lIns="0" tIns="1540781" rIns="0" bIns="0" rtlCol="0" anchor="t" anchorCtr="0">
            <a:noAutofit/>
          </a:bodyPr>
          <a:lstStyle>
            <a:lvl1pPr marL="0" indent="0" algn="ctr" defTabSz="1087119" rtl="0" eaLnBrk="1" latinLnBrk="0" hangingPunct="1">
              <a:spcBef>
                <a:spcPts val="1928"/>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393"/>
            <a:ext cx="4224188"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Arial"/>
              </a:rPr>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
        <p:nvSpPr>
          <p:cNvPr id="9" name="Picture Placeholder 4"/>
          <p:cNvSpPr>
            <a:spLocks noGrp="1"/>
          </p:cNvSpPr>
          <p:nvPr>
            <p:ph type="pic" sz="quarter" idx="15"/>
          </p:nvPr>
        </p:nvSpPr>
        <p:spPr bwMode="gray">
          <a:xfrm>
            <a:off x="324000" y="3574348"/>
            <a:ext cx="5662800" cy="2508803"/>
          </a:xfrm>
          <a:solidFill>
            <a:schemeClr val="bg1">
              <a:lumMod val="95000"/>
            </a:schemeClr>
          </a:solidFill>
        </p:spPr>
        <p:txBody>
          <a:bodyPr tIns="599193" anchor="t" anchorCtr="0"/>
          <a:lstStyle>
            <a:lvl1pPr algn="ctr">
              <a:defRPr b="0"/>
            </a:lvl1pPr>
          </a:lstStyle>
          <a:p>
            <a:r>
              <a:rPr lang="en-US"/>
              <a:t>Click icon to add picture</a:t>
            </a:r>
            <a:endParaRPr lang="en-US" dirty="0"/>
          </a:p>
        </p:txBody>
      </p:sp>
      <p:sp>
        <p:nvSpPr>
          <p:cNvPr id="11" name="Picture Placeholder 4"/>
          <p:cNvSpPr>
            <a:spLocks noGrp="1"/>
          </p:cNvSpPr>
          <p:nvPr>
            <p:ph type="pic" sz="quarter" idx="16"/>
          </p:nvPr>
        </p:nvSpPr>
        <p:spPr bwMode="gray">
          <a:xfrm>
            <a:off x="6208016" y="3574348"/>
            <a:ext cx="5662800" cy="2508803"/>
          </a:xfrm>
          <a:solidFill>
            <a:schemeClr val="bg1">
              <a:lumMod val="95000"/>
            </a:schemeClr>
          </a:solidFill>
        </p:spPr>
        <p:txBody>
          <a:bodyPr tIns="599193" anchor="t" anchorCtr="0"/>
          <a:lstStyle>
            <a:lvl1pPr algn="ctr">
              <a:defRPr b="0"/>
            </a:lvl1pPr>
          </a:lstStyle>
          <a:p>
            <a:r>
              <a:rPr lang="en-US"/>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7" name="Content Placeholder 2"/>
          <p:cNvSpPr>
            <a:spLocks noGrp="1"/>
          </p:cNvSpPr>
          <p:nvPr>
            <p:ph idx="1" hasCustomPrompt="1"/>
          </p:nvPr>
        </p:nvSpPr>
        <p:spPr>
          <a:xfrm>
            <a:off x="324001" y="1692390"/>
            <a:ext cx="11545200" cy="4393017"/>
          </a:xfrm>
        </p:spPr>
        <p:txBody>
          <a:bodyPr tIns="0"/>
          <a:lstStyle>
            <a:lvl1pPr algn="l">
              <a:defRPr b="0"/>
            </a:lvl1pPr>
          </a:lstStyle>
          <a:p>
            <a:pPr lvl="0"/>
            <a:r>
              <a:rPr lang="en-US" dirty="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BentonSans Regular" panose="02000503000000020004" pitchFamily="2" charset="0"/>
              </a:defRPr>
            </a:lvl1pPr>
          </a:lstStyle>
          <a:p>
            <a:r>
              <a:rPr lang="en-US" dirty="0"/>
              <a:t>Discussion panel</a:t>
            </a:r>
          </a:p>
        </p:txBody>
      </p:sp>
      <p:sp>
        <p:nvSpPr>
          <p:cNvPr id="5" name="Text Placeholder 4"/>
          <p:cNvSpPr>
            <a:spLocks noGrp="1"/>
          </p:cNvSpPr>
          <p:nvPr>
            <p:ph type="body" sz="quarter" idx="10" hasCustomPrompt="1"/>
          </p:nvPr>
        </p:nvSpPr>
        <p:spPr>
          <a:xfrm>
            <a:off x="324001" y="1692394"/>
            <a:ext cx="11545200" cy="3385542"/>
          </a:xfrm>
        </p:spPr>
        <p:txBody>
          <a:bodyPr>
            <a:spAutoFit/>
          </a:bodyPr>
          <a:lstStyle>
            <a:lvl1pPr>
              <a:spcBef>
                <a:spcPts val="2400"/>
              </a:spcBef>
              <a:defRPr>
                <a:latin typeface="BentonSans Regular" panose="02000503000000020004" pitchFamily="2" charset="0"/>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27086" y="6637720"/>
            <a:ext cx="141064" cy="138499"/>
          </a:xfrm>
          <a:prstGeom prst="rect">
            <a:avLst/>
          </a:prstGeom>
          <a:noFill/>
        </p:spPr>
        <p:txBody>
          <a:bodyPr wrap="none" lIns="0" tIns="0" rIns="0" bIns="0" rtlCol="0">
            <a:spAutoFit/>
          </a:bodyPr>
          <a:lstStyle/>
          <a:p>
            <a:pPr marL="111341" indent="-111341" algn="r">
              <a:buClr>
                <a:schemeClr val="accent2"/>
              </a:buClr>
              <a:buFont typeface="Arial" pitchFamily="34" charset="0"/>
              <a:buNone/>
            </a:pPr>
            <a:fld id="{0BDC132A-5C91-4078-9777-31DA19A62E0A}" type="slidenum">
              <a:rPr lang="en-US" sz="900" baseline="0" noProof="0" smtClean="0">
                <a:solidFill>
                  <a:schemeClr val="tx1"/>
                </a:solidFill>
              </a:rPr>
              <a:pPr marL="111341" indent="-111341" algn="r">
                <a:buClr>
                  <a:schemeClr val="accent2"/>
                </a:buClr>
                <a:buFont typeface="Arial" pitchFamily="34" charset="0"/>
                <a:buNone/>
              </a:pPr>
              <a:t>‹#›</a:t>
            </a:fld>
            <a:endParaRPr lang="en-US" sz="900" noProof="0" dirty="0">
              <a:solidFill>
                <a:schemeClr val="tx1"/>
              </a:solidFill>
            </a:endParaRPr>
          </a:p>
        </p:txBody>
      </p:sp>
      <p:sp>
        <p:nvSpPr>
          <p:cNvPr id="4" name="TextBox 3"/>
          <p:cNvSpPr txBox="1"/>
          <p:nvPr userDrawn="1"/>
        </p:nvSpPr>
        <p:spPr bwMode="black">
          <a:xfrm>
            <a:off x="324002" y="6622345"/>
            <a:ext cx="3314369" cy="138499"/>
          </a:xfrm>
          <a:prstGeom prst="rect">
            <a:avLst/>
          </a:prstGeom>
          <a:noFill/>
        </p:spPr>
        <p:txBody>
          <a:bodyPr wrap="none" lIns="0" tIns="0" rIns="0" bIns="0" rtlCol="0">
            <a:spAutoFit/>
          </a:bodyPr>
          <a:lstStyle/>
          <a:p>
            <a:pPr marL="133015" indent="-133015" algn="l">
              <a:buClr>
                <a:schemeClr val="tx1"/>
              </a:buClr>
              <a:buFont typeface="Arial" pitchFamily="34" charset="0"/>
              <a:buChar char="©"/>
              <a:tabLst/>
            </a:pPr>
            <a:r>
              <a:rPr lang="en-US" sz="900" noProof="0" dirty="0">
                <a:solidFill>
                  <a:schemeClr val="tx1"/>
                </a:solidFill>
              </a:rPr>
              <a:t>2015 SAP SE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1" y="0"/>
            <a:ext cx="11545200" cy="2143622"/>
          </a:xfrm>
          <a:prstGeom prst="rect">
            <a:avLst/>
          </a:prstGeom>
          <a:solidFill>
            <a:schemeClr val="bg1">
              <a:alpha val="75000"/>
            </a:schemeClr>
          </a:solidFill>
          <a:ln w="6350"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sp>
        <p:nvSpPr>
          <p:cNvPr id="9" name="Title 1"/>
          <p:cNvSpPr>
            <a:spLocks noGrp="1"/>
          </p:cNvSpPr>
          <p:nvPr>
            <p:ph type="ctrTitle" hasCustomPrompt="1"/>
          </p:nvPr>
        </p:nvSpPr>
        <p:spPr bwMode="gray">
          <a:xfrm>
            <a:off x="467999" y="324105"/>
            <a:ext cx="11257200" cy="1107997"/>
          </a:xfrm>
        </p:spPr>
        <p:txBody>
          <a:bodyPr anchor="t" anchorCtr="0">
            <a:noAutofit/>
          </a:bodyPr>
          <a:lstStyle>
            <a:lvl1pPr>
              <a:defRPr sz="3600">
                <a:solidFill>
                  <a:sysClr val="windowText" lastClr="000000"/>
                </a:solidFill>
                <a:latin typeface="BentonSans Bold" panose="02000803000000020004" pitchFamily="2" charset="0"/>
              </a:defRPr>
            </a:lvl1pPr>
          </a:lstStyle>
          <a:p>
            <a:r>
              <a:rPr lang="en-US" sz="3600" dirty="0"/>
              <a:t>Alternate Presentation Title</a:t>
            </a:r>
            <a:br>
              <a:rPr lang="en-US" sz="3600" dirty="0"/>
            </a:br>
            <a:r>
              <a:rPr lang="en-US" sz="3600" dirty="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7119" rtl="0" eaLnBrk="1" latinLnBrk="0" hangingPunct="1">
              <a:spcBef>
                <a:spcPct val="0"/>
              </a:spcBef>
              <a:buNone/>
            </a:pPr>
            <a:r>
              <a:rPr lang="en-US" sz="2900" b="1" kern="1200" noProof="0" dirty="0">
                <a:solidFill>
                  <a:schemeClr val="accent2"/>
                </a:solidFill>
                <a:latin typeface="BentonSans Regular" panose="02000503000000020004" pitchFamily="2" charset="0"/>
                <a:ea typeface="+mj-ea"/>
                <a:cs typeface="+mj-cs"/>
              </a:rPr>
              <a:t>© 2015 SAP SE or an SAP affiliate company.</a:t>
            </a:r>
            <a:r>
              <a:rPr lang="en-US" sz="2900" b="1" kern="1200" baseline="0" noProof="0" dirty="0">
                <a:solidFill>
                  <a:schemeClr val="accent2"/>
                </a:solidFill>
                <a:latin typeface="BentonSans Regular" panose="02000503000000020004" pitchFamily="2" charset="0"/>
                <a:ea typeface="+mj-ea"/>
                <a:cs typeface="+mj-cs"/>
              </a:rPr>
              <a:t> </a:t>
            </a:r>
            <a:r>
              <a:rPr lang="en-US" sz="2900" b="1" kern="1200" noProof="0" dirty="0">
                <a:solidFill>
                  <a:schemeClr val="accent2"/>
                </a:solidFill>
                <a:latin typeface="BentonSans Regular" panose="02000503000000020004" pitchFamily="2" charset="0"/>
                <a:ea typeface="+mj-ea"/>
                <a:cs typeface="+mj-cs"/>
              </a:rPr>
              <a:t>All rights reserved.</a:t>
            </a:r>
          </a:p>
        </p:txBody>
      </p:sp>
      <p:sp>
        <p:nvSpPr>
          <p:cNvPr id="5" name="TextBox 4"/>
          <p:cNvSpPr txBox="1"/>
          <p:nvPr userDrawn="1"/>
        </p:nvSpPr>
        <p:spPr bwMode="gray">
          <a:xfrm>
            <a:off x="324029" y="1692000"/>
            <a:ext cx="11547325" cy="4093428"/>
          </a:xfrm>
          <a:prstGeom prst="rect">
            <a:avLst/>
          </a:prstGeom>
          <a:noFill/>
        </p:spPr>
        <p:txBody>
          <a:bodyPr wrap="square" lIns="0" tIns="0" rIns="0" bIns="0" rtlCol="0">
            <a:spAutoFit/>
          </a:bodyPr>
          <a:lstStyle/>
          <a:p>
            <a:r>
              <a:rPr lang="en-US" sz="1200" kern="1200" dirty="0">
                <a:solidFill>
                  <a:schemeClr val="tx1"/>
                </a:solidFill>
                <a:latin typeface="BentonSans Regular" panose="02000503000000020004" pitchFamily="2" charset="0"/>
                <a:ea typeface="MS PGothic" pitchFamily="34" charset="-128"/>
                <a:cs typeface="+mn-cs"/>
              </a:rPr>
              <a:t>No part of this publication may be reproduced or transmitted in any form or for any purpose without the express permission of SAP SE or an </a:t>
            </a:r>
          </a:p>
          <a:p>
            <a:r>
              <a:rPr lang="en-US" sz="1200" kern="1200" dirty="0">
                <a:solidFill>
                  <a:schemeClr val="tx1"/>
                </a:solidFill>
                <a:latin typeface="BentonSans Regular" panose="02000503000000020004" pitchFamily="2" charset="0"/>
                <a:ea typeface="MS PGothic" pitchFamily="34" charset="-128"/>
                <a:cs typeface="+mn-cs"/>
              </a:rPr>
              <a:t>SAP affiliate company.</a:t>
            </a:r>
          </a:p>
          <a:p>
            <a:pPr>
              <a:spcBef>
                <a:spcPts val="1200"/>
              </a:spcBef>
            </a:pPr>
            <a:r>
              <a:rPr lang="en-US" sz="1200" kern="1200" dirty="0">
                <a:solidFill>
                  <a:schemeClr val="tx1"/>
                </a:solidFill>
                <a:latin typeface="BentonSans Regular" panose="02000503000000020004" pitchFamily="2" charset="0"/>
                <a:ea typeface="MS PGothic" pitchFamily="34" charset="-128"/>
                <a:cs typeface="+mn-cs"/>
              </a:rPr>
              <a:t>SAP and other SAP products and services mentioned herein as well as their respective logos are trademarks or registered trademarks of SAP SE </a:t>
            </a:r>
            <a:br>
              <a:rPr lang="en-US" sz="1200" kern="1200" dirty="0">
                <a:solidFill>
                  <a:schemeClr val="tx1"/>
                </a:solidFill>
                <a:latin typeface="BentonSans Regular" panose="02000503000000020004" pitchFamily="2" charset="0"/>
                <a:ea typeface="MS PGothic" pitchFamily="34" charset="-128"/>
                <a:cs typeface="+mn-cs"/>
              </a:rPr>
            </a:br>
            <a:r>
              <a:rPr lang="en-US" sz="1200" kern="1200" dirty="0">
                <a:solidFill>
                  <a:schemeClr val="tx1"/>
                </a:solidFill>
                <a:latin typeface="BentonSans Regular" panose="02000503000000020004" pitchFamily="2" charset="0"/>
                <a:ea typeface="MS PGothic" pitchFamily="34" charset="-128"/>
                <a:cs typeface="+mn-cs"/>
              </a:rPr>
              <a:t>(or an SAP affiliate company) in Germany and other countries. Please see </a:t>
            </a:r>
            <a:r>
              <a:rPr lang="en-US" sz="1200" kern="1200" dirty="0">
                <a:solidFill>
                  <a:schemeClr val="tx1"/>
                </a:solidFill>
                <a:latin typeface="BentonSans Regular" panose="02000503000000020004" pitchFamily="2" charset="0"/>
                <a:ea typeface="MS PGothic" pitchFamily="34" charset="-128"/>
                <a:cs typeface="+mn-cs"/>
                <a:hlinkClick r:id="rId2"/>
              </a:rPr>
              <a:t>http://global12.sap.com/corporate-en/legal/copyright/index.epx</a:t>
            </a:r>
            <a:r>
              <a:rPr lang="en-US" sz="1200" kern="1200" dirty="0">
                <a:solidFill>
                  <a:schemeClr val="tx1"/>
                </a:solidFill>
                <a:latin typeface="BentonSans Regular" panose="02000503000000020004" pitchFamily="2" charset="0"/>
                <a:ea typeface="MS PGothic" pitchFamily="34" charset="-128"/>
                <a:cs typeface="+mn-cs"/>
              </a:rPr>
              <a:t> for additional trademark information and notices.</a:t>
            </a:r>
          </a:p>
          <a:p>
            <a:pPr>
              <a:spcBef>
                <a:spcPts val="1200"/>
              </a:spcBef>
            </a:pPr>
            <a:r>
              <a:rPr lang="en-US" sz="1200" kern="1200" dirty="0">
                <a:solidFill>
                  <a:schemeClr val="tx1"/>
                </a:solidFill>
                <a:latin typeface="BentonSans Regular" panose="02000503000000020004" pitchFamily="2" charset="0"/>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BentonSans Regular" panose="02000503000000020004" pitchFamily="2" charset="0"/>
                <a:ea typeface="MS PGothic" pitchFamily="34" charset="-128"/>
                <a:cs typeface="+mn-cs"/>
              </a:rPr>
              <a:t>National product specifications may vary.</a:t>
            </a:r>
          </a:p>
          <a:p>
            <a:pPr>
              <a:spcBef>
                <a:spcPts val="1200"/>
              </a:spcBef>
            </a:pPr>
            <a:r>
              <a:rPr lang="en-US" sz="1200" kern="1200" dirty="0">
                <a:solidFill>
                  <a:schemeClr val="tx1"/>
                </a:solidFill>
                <a:latin typeface="BentonSans Regular" panose="02000503000000020004" pitchFamily="2" charset="0"/>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200" kern="1200" dirty="0">
                <a:solidFill>
                  <a:schemeClr val="tx1"/>
                </a:solidFill>
                <a:latin typeface="BentonSans Regular" panose="02000503000000020004" pitchFamily="2" charset="0"/>
                <a:ea typeface="MS PGothic" pitchFamily="34" charset="-128"/>
                <a:cs typeface="+mn-cs"/>
              </a:rPr>
            </a:br>
            <a:r>
              <a:rPr lang="en-US" sz="1200" kern="1200" dirty="0">
                <a:solidFill>
                  <a:schemeClr val="tx1"/>
                </a:solidFill>
                <a:latin typeface="BentonSans Regular" panose="02000503000000020004" pitchFamily="2" charset="0"/>
                <a:ea typeface="MS PGothic" pitchFamily="34" charset="-128"/>
                <a:cs typeface="+mn-cs"/>
              </a:rPr>
              <a:t>SAP affiliate company products and 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BentonSans Regular" panose="02000503000000020004" pitchFamily="2" charset="0"/>
                <a:ea typeface="MS PGothic"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7119" rtl="0" eaLnBrk="1" fontAlgn="auto" latinLnBrk="0" hangingPunct="1">
              <a:lnSpc>
                <a:spcPct val="100000"/>
              </a:lnSpc>
              <a:spcBef>
                <a:spcPct val="0"/>
              </a:spcBef>
              <a:spcAft>
                <a:spcPts val="0"/>
              </a:spcAft>
              <a:buClrTx/>
              <a:buSzTx/>
              <a:buFontTx/>
              <a:buNone/>
              <a:tabLst/>
              <a:defRPr/>
            </a:pPr>
            <a:r>
              <a:rPr lang="en-US" sz="2900" b="1" kern="1200" noProof="0" dirty="0">
                <a:solidFill>
                  <a:schemeClr val="accent2"/>
                </a:solidFill>
                <a:latin typeface="BentonSans Regular" panose="02000503000000020004" pitchFamily="2" charset="0"/>
                <a:ea typeface="+mj-ea"/>
                <a:cs typeface="+mj-cs"/>
              </a:rPr>
              <a:t>© 2015 SAP SE </a:t>
            </a:r>
            <a:r>
              <a:rPr lang="en-US" sz="2900" b="1" kern="1200" noProof="0" dirty="0" err="1">
                <a:solidFill>
                  <a:schemeClr val="accent2"/>
                </a:solidFill>
                <a:latin typeface="BentonSans Regular" panose="02000503000000020004" pitchFamily="2" charset="0"/>
                <a:ea typeface="+mj-ea"/>
                <a:cs typeface="+mj-cs"/>
              </a:rPr>
              <a:t>oder</a:t>
            </a:r>
            <a:r>
              <a:rPr lang="en-US" sz="2900" b="1" kern="1200" noProof="0" dirty="0">
                <a:solidFill>
                  <a:schemeClr val="accent2"/>
                </a:solidFill>
                <a:latin typeface="BentonSans Regular" panose="02000503000000020004" pitchFamily="2" charset="0"/>
                <a:ea typeface="+mj-ea"/>
                <a:cs typeface="+mj-cs"/>
              </a:rPr>
              <a:t> </a:t>
            </a:r>
            <a:r>
              <a:rPr lang="en-US" sz="2900" b="1" kern="1200" noProof="0" dirty="0" err="1">
                <a:solidFill>
                  <a:schemeClr val="accent2"/>
                </a:solidFill>
                <a:latin typeface="BentonSans Regular" panose="02000503000000020004" pitchFamily="2" charset="0"/>
                <a:ea typeface="+mj-ea"/>
                <a:cs typeface="+mj-cs"/>
              </a:rPr>
              <a:t>ein</a:t>
            </a:r>
            <a:r>
              <a:rPr lang="en-US" sz="2900" b="1" kern="1200" noProof="0" dirty="0">
                <a:solidFill>
                  <a:schemeClr val="accent2"/>
                </a:solidFill>
                <a:latin typeface="BentonSans Regular" panose="02000503000000020004" pitchFamily="2" charset="0"/>
                <a:ea typeface="+mj-ea"/>
                <a:cs typeface="+mj-cs"/>
              </a:rPr>
              <a:t> SAP-</a:t>
            </a:r>
            <a:r>
              <a:rPr lang="en-US" sz="2900" b="1" kern="1200" noProof="0" dirty="0" err="1">
                <a:solidFill>
                  <a:schemeClr val="accent2"/>
                </a:solidFill>
                <a:latin typeface="BentonSans Regular" panose="02000503000000020004" pitchFamily="2" charset="0"/>
                <a:ea typeface="+mj-ea"/>
                <a:cs typeface="+mj-cs"/>
              </a:rPr>
              <a:t>Konzernunternehmen</a:t>
            </a:r>
            <a:r>
              <a:rPr lang="en-US" sz="2900" b="1" kern="1200" noProof="0" dirty="0">
                <a:solidFill>
                  <a:schemeClr val="accent2"/>
                </a:solidFill>
                <a:latin typeface="BentonSans Regular" panose="02000503000000020004" pitchFamily="2" charset="0"/>
                <a:ea typeface="+mj-ea"/>
                <a:cs typeface="+mj-cs"/>
              </a:rPr>
              <a:t>. </a:t>
            </a:r>
            <a:br>
              <a:rPr lang="en-US" sz="2900" b="1" kern="1200" noProof="0" dirty="0">
                <a:solidFill>
                  <a:schemeClr val="accent2"/>
                </a:solidFill>
                <a:latin typeface="BentonSans Regular" panose="02000503000000020004" pitchFamily="2" charset="0"/>
                <a:ea typeface="+mj-ea"/>
                <a:cs typeface="+mj-cs"/>
              </a:rPr>
            </a:br>
            <a:r>
              <a:rPr lang="en-US" sz="2900" b="1" kern="1200" noProof="0" dirty="0" err="1">
                <a:solidFill>
                  <a:schemeClr val="accent2"/>
                </a:solidFill>
                <a:latin typeface="BentonSans Regular" panose="02000503000000020004" pitchFamily="2" charset="0"/>
                <a:ea typeface="+mj-ea"/>
                <a:cs typeface="+mj-cs"/>
              </a:rPr>
              <a:t>Alle</a:t>
            </a:r>
            <a:r>
              <a:rPr lang="en-US" sz="2900" b="1" kern="1200" noProof="0" dirty="0">
                <a:solidFill>
                  <a:schemeClr val="accent2"/>
                </a:solidFill>
                <a:latin typeface="BentonSans Regular" panose="02000503000000020004" pitchFamily="2" charset="0"/>
                <a:ea typeface="+mj-ea"/>
                <a:cs typeface="+mj-cs"/>
              </a:rPr>
              <a:t> </a:t>
            </a:r>
            <a:r>
              <a:rPr lang="en-US" sz="2900" b="1" kern="1200" noProof="0" dirty="0" err="1">
                <a:solidFill>
                  <a:schemeClr val="accent2"/>
                </a:solidFill>
                <a:latin typeface="BentonSans Regular" panose="02000503000000020004" pitchFamily="2" charset="0"/>
                <a:ea typeface="+mj-ea"/>
                <a:cs typeface="+mj-cs"/>
              </a:rPr>
              <a:t>Rechte</a:t>
            </a:r>
            <a:r>
              <a:rPr lang="en-US" sz="2900" b="1" kern="1200" noProof="0" dirty="0">
                <a:solidFill>
                  <a:schemeClr val="accent2"/>
                </a:solidFill>
                <a:latin typeface="BentonSans Regular" panose="02000503000000020004" pitchFamily="2" charset="0"/>
                <a:ea typeface="+mj-ea"/>
                <a:cs typeface="+mj-cs"/>
              </a:rPr>
              <a:t> </a:t>
            </a:r>
            <a:r>
              <a:rPr lang="en-US" sz="2900" b="1" kern="1200" noProof="0" dirty="0" err="1">
                <a:solidFill>
                  <a:schemeClr val="accent2"/>
                </a:solidFill>
                <a:latin typeface="BentonSans Regular" panose="02000503000000020004" pitchFamily="2" charset="0"/>
                <a:ea typeface="+mj-ea"/>
                <a:cs typeface="+mj-cs"/>
              </a:rPr>
              <a:t>vorbehalten</a:t>
            </a:r>
            <a:r>
              <a:rPr lang="en-US" sz="2900" b="1" kern="1200" noProof="0" dirty="0">
                <a:solidFill>
                  <a:schemeClr val="accent2"/>
                </a:solidFill>
                <a:latin typeface="BentonSans Regular" panose="02000503000000020004" pitchFamily="2" charset="0"/>
                <a:ea typeface="+mj-ea"/>
                <a:cs typeface="+mj-cs"/>
              </a:rPr>
              <a:t>.</a:t>
            </a:r>
          </a:p>
        </p:txBody>
      </p:sp>
      <p:sp>
        <p:nvSpPr>
          <p:cNvPr id="8" name="TextBox 7"/>
          <p:cNvSpPr txBox="1"/>
          <p:nvPr userDrawn="1"/>
        </p:nvSpPr>
        <p:spPr bwMode="gray">
          <a:xfrm>
            <a:off x="324029" y="1692000"/>
            <a:ext cx="11547325" cy="4278094"/>
          </a:xfrm>
          <a:prstGeom prst="rect">
            <a:avLst/>
          </a:prstGeom>
          <a:noFill/>
        </p:spPr>
        <p:txBody>
          <a:bodyPr wrap="square" lIns="0" tIns="0" rIns="0" bIns="0" rtlCol="0">
            <a:spAutoFit/>
          </a:bodyPr>
          <a:lstStyle/>
          <a:p>
            <a:r>
              <a:rPr lang="de-DE" sz="1200" kern="1200" noProof="0" dirty="0">
                <a:solidFill>
                  <a:schemeClr val="tx1"/>
                </a:solidFill>
                <a:effectLst/>
                <a:latin typeface="BentonSans Regular" panose="02000503000000020004" pitchFamily="2" charset="0"/>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ein SAP-Konzernunternehmen nicht gestattet.</a:t>
            </a:r>
          </a:p>
          <a:p>
            <a:pPr>
              <a:spcBef>
                <a:spcPts val="1200"/>
              </a:spcBef>
            </a:pPr>
            <a:r>
              <a:rPr lang="de-DE" sz="1200" kern="1200" noProof="0" dirty="0">
                <a:solidFill>
                  <a:schemeClr val="tx1"/>
                </a:solidFill>
                <a:effectLst/>
                <a:latin typeface="BentonSans Regular" panose="02000503000000020004" pitchFamily="2" charset="0"/>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BentonSans Regular" panose="02000503000000020004" pitchFamily="2" charset="0"/>
                <a:ea typeface="+mn-ea"/>
                <a:cs typeface="+mn-cs"/>
              </a:rPr>
            </a:b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von einem SAP-Konzernunternehmen) in Deutschland und verschiedenen anderen Ländern weltweit. </a:t>
            </a:r>
            <a:br>
              <a:rPr lang="de-DE" sz="1200" kern="1200" noProof="0" dirty="0">
                <a:solidFill>
                  <a:schemeClr val="tx1"/>
                </a:solidFill>
                <a:effectLst/>
                <a:latin typeface="BentonSans Regular" panose="02000503000000020004" pitchFamily="2" charset="0"/>
                <a:ea typeface="+mn-ea"/>
                <a:cs typeface="+mn-cs"/>
              </a:rPr>
            </a:br>
            <a:r>
              <a:rPr lang="de-DE" sz="1200" kern="1200" noProof="0" dirty="0">
                <a:solidFill>
                  <a:schemeClr val="tx1"/>
                </a:solidFill>
                <a:effectLst/>
                <a:latin typeface="BentonSans Regular" panose="02000503000000020004" pitchFamily="2" charset="0"/>
                <a:ea typeface="+mn-ea"/>
                <a:cs typeface="+mn-cs"/>
              </a:rPr>
              <a:t>Weitere Hinweise und Informationen zum Markenrecht finden Sie unter </a:t>
            </a:r>
            <a:r>
              <a:rPr lang="de-DE" sz="1200" kern="1200" noProof="0" dirty="0">
                <a:solidFill>
                  <a:schemeClr val="tx1"/>
                </a:solidFill>
                <a:effectLst/>
                <a:latin typeface="BentonSans Regular" panose="02000503000000020004" pitchFamily="2" charset="0"/>
                <a:ea typeface="+mn-ea"/>
                <a:cs typeface="+mn-cs"/>
                <a:hlinkClick r:id="rId2"/>
              </a:rPr>
              <a:t>http://global.sap.com/corporate-de/legal/copyright/index.epx</a:t>
            </a:r>
            <a:r>
              <a:rPr lang="de-DE" sz="1200" kern="1200" noProof="0" dirty="0">
                <a:solidFill>
                  <a:schemeClr val="tx1"/>
                </a:solidFill>
                <a:effectLst/>
                <a:latin typeface="BentonSans Regular" panose="02000503000000020004" pitchFamily="2" charset="0"/>
                <a:ea typeface="+mn-ea"/>
                <a:cs typeface="+mn-cs"/>
              </a:rPr>
              <a:t>.</a:t>
            </a:r>
          </a:p>
          <a:p>
            <a:pPr>
              <a:spcBef>
                <a:spcPts val="1200"/>
              </a:spcBef>
            </a:pPr>
            <a:r>
              <a:rPr lang="de-DE" sz="1200" kern="1200" noProof="0" dirty="0">
                <a:solidFill>
                  <a:schemeClr val="tx1"/>
                </a:solidFill>
                <a:effectLst/>
                <a:latin typeface="BentonSans Regular" panose="02000503000000020004" pitchFamily="2" charset="0"/>
                <a:ea typeface="+mn-ea"/>
                <a:cs typeface="+mn-cs"/>
              </a:rPr>
              <a:t>Die von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BentonSans Regular" panose="02000503000000020004" pitchFamily="2" charset="0"/>
                <a:ea typeface="+mn-ea"/>
                <a:cs typeface="+mn-cs"/>
              </a:rPr>
              <a:t>Produkte können länderspezifische Unterschiede aufweisen.</a:t>
            </a:r>
          </a:p>
          <a:p>
            <a:pPr>
              <a:spcBef>
                <a:spcPts val="1200"/>
              </a:spcBef>
            </a:pPr>
            <a:r>
              <a:rPr lang="de-DE" sz="1200" kern="1200" noProof="0" dirty="0">
                <a:solidFill>
                  <a:schemeClr val="tx1"/>
                </a:solidFill>
                <a:effectLst/>
                <a:latin typeface="BentonSans Regular" panose="02000503000000020004" pitchFamily="2" charset="0"/>
                <a:ea typeface="+mn-ea"/>
                <a:cs typeface="+mn-cs"/>
              </a:rPr>
              <a:t>Die vorliegenden Unterlagen werden von der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einem SAP-Konzernunternehmen bereitgestellt und dienen ausschließlich zu Informations-zwecken. </a:t>
            </a:r>
            <a:br>
              <a:rPr lang="de-DE" sz="1200" kern="1200" noProof="0" dirty="0">
                <a:solidFill>
                  <a:schemeClr val="tx1"/>
                </a:solidFill>
                <a:effectLst/>
                <a:latin typeface="BentonSans Regular" panose="02000503000000020004" pitchFamily="2" charset="0"/>
                <a:ea typeface="+mn-ea"/>
                <a:cs typeface="+mn-cs"/>
              </a:rPr>
            </a:br>
            <a:r>
              <a:rPr lang="de-DE" sz="1200" kern="1200" noProof="0" dirty="0">
                <a:solidFill>
                  <a:schemeClr val="tx1"/>
                </a:solidFill>
                <a:effectLst/>
                <a:latin typeface="BentonSans Regular" panose="02000503000000020004" pitchFamily="2" charset="0"/>
                <a:ea typeface="+mn-ea"/>
                <a:cs typeface="+mn-cs"/>
              </a:rPr>
              <a:t>Die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BentonSans Regular" panose="02000503000000020004" pitchFamily="2" charset="0"/>
                <a:ea typeface="+mn-ea"/>
                <a:cs typeface="+mn-cs"/>
              </a:rPr>
              <a:t> </a:t>
            </a:r>
            <a:r>
              <a:rPr lang="de-DE" sz="1200" kern="1200" noProof="0" dirty="0">
                <a:solidFill>
                  <a:schemeClr val="tx1"/>
                </a:solidFill>
                <a:effectLst/>
                <a:latin typeface="BentonSans Regular" panose="02000503000000020004" pitchFamily="2" charset="0"/>
                <a:ea typeface="+mn-ea"/>
                <a:cs typeface="+mn-cs"/>
              </a:rPr>
              <a:t>dieser Publikation. </a:t>
            </a:r>
            <a:br>
              <a:rPr lang="de-DE" sz="1200" kern="1200" noProof="0" dirty="0">
                <a:solidFill>
                  <a:schemeClr val="tx1"/>
                </a:solidFill>
                <a:effectLst/>
                <a:latin typeface="BentonSans Regular" panose="02000503000000020004" pitchFamily="2" charset="0"/>
                <a:ea typeface="+mn-ea"/>
                <a:cs typeface="+mn-cs"/>
              </a:rPr>
            </a:br>
            <a:r>
              <a:rPr lang="de-DE" sz="1200" kern="1200" noProof="0" dirty="0">
                <a:solidFill>
                  <a:schemeClr val="tx1"/>
                </a:solidFill>
                <a:effectLst/>
                <a:latin typeface="BentonSans Regular" panose="02000503000000020004" pitchFamily="2" charset="0"/>
                <a:ea typeface="+mn-ea"/>
                <a:cs typeface="+mn-cs"/>
              </a:rPr>
              <a:t>Die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BentonSans Regular" panose="02000503000000020004" pitchFamily="2" charset="0"/>
                <a:ea typeface="+mn-ea"/>
                <a:cs typeface="+mn-cs"/>
              </a:rPr>
              <a:t>Insbesondere sind die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ihrer Konzernunternehmen können von der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ihren Konzernunternehmen jederzeit und ohne Angabe von Gründen unangekündigt geändert werden. </a:t>
            </a:r>
            <a:br>
              <a:rPr lang="de-DE" sz="1200" kern="1200" noProof="0" dirty="0">
                <a:solidFill>
                  <a:schemeClr val="tx1"/>
                </a:solidFill>
                <a:effectLst/>
                <a:latin typeface="BentonSans Regular" panose="02000503000000020004" pitchFamily="2" charset="0"/>
                <a:ea typeface="+mn-ea"/>
                <a:cs typeface="+mn-cs"/>
              </a:rPr>
            </a:br>
            <a:r>
              <a:rPr lang="de-DE" sz="1200" kern="1200" noProof="0" dirty="0">
                <a:solidFill>
                  <a:schemeClr val="tx1"/>
                </a:solidFill>
                <a:effectLst/>
                <a:latin typeface="BentonSans Regular" panose="02000503000000020004" pitchFamily="2" charset="0"/>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302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29" y="324078"/>
            <a:ext cx="11547325"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a:t>Short Presentation Title</a:t>
            </a:r>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sp>
        <p:nvSpPr>
          <p:cNvPr id="9" name="Title 1"/>
          <p:cNvSpPr>
            <a:spLocks noGrp="1"/>
          </p:cNvSpPr>
          <p:nvPr>
            <p:ph type="ctrTitle" hasCustomPrompt="1"/>
          </p:nvPr>
        </p:nvSpPr>
        <p:spPr bwMode="gray">
          <a:xfrm>
            <a:off x="324029" y="324105"/>
            <a:ext cx="11547325" cy="1107997"/>
          </a:xfrm>
        </p:spPr>
        <p:txBody>
          <a:bodyPr anchor="t" anchorCtr="0">
            <a:noAutofit/>
          </a:bodyPr>
          <a:lstStyle>
            <a:lvl1pPr>
              <a:defRPr sz="3600">
                <a:solidFill>
                  <a:sysClr val="windowText" lastClr="000000"/>
                </a:solidFill>
                <a:latin typeface="BentonSans Bold" panose="02000803000000020004" pitchFamily="2" charset="0"/>
              </a:defRPr>
            </a:lvl1pPr>
          </a:lstStyle>
          <a:p>
            <a:r>
              <a:rPr lang="en-US" sz="3600" dirty="0"/>
              <a:t>Alternate Presentation Title</a:t>
            </a:r>
            <a:br>
              <a:rPr lang="en-US" sz="3600" dirty="0"/>
            </a:br>
            <a:r>
              <a:rPr lang="en-US" sz="3600" dirty="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1" y="0"/>
            <a:ext cx="11545200" cy="2296057"/>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a:t>Divider page</a:t>
            </a:r>
          </a:p>
        </p:txBody>
      </p:sp>
      <p:sp>
        <p:nvSpPr>
          <p:cNvPr id="93" name="Text Placeholder 92"/>
          <p:cNvSpPr>
            <a:spLocks noGrp="1"/>
          </p:cNvSpPr>
          <p:nvPr>
            <p:ph type="body" sz="quarter" idx="10" hasCustomPrompt="1"/>
          </p:nvPr>
        </p:nvSpPr>
        <p:spPr>
          <a:xfrm>
            <a:off x="324001" y="3507242"/>
            <a:ext cx="11545200" cy="620857"/>
          </a:xfrm>
        </p:spPr>
        <p:txBody>
          <a:bodyPr/>
          <a:lstStyle>
            <a:lvl1pPr>
              <a:spcBef>
                <a:spcPts val="1428"/>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pic>
        <p:nvPicPr>
          <p:cNvPr id="7" name="Picture 6" descr="cloud-supergraphic.png"/>
          <p:cNvPicPr>
            <a:picLocks noChangeAspect="1"/>
          </p:cNvPicPr>
          <p:nvPr userDrawn="1"/>
        </p:nvPicPr>
        <p:blipFill rotWithShape="1">
          <a:blip r:embed="rId3" cstate="screen">
            <a:alphaModFix amt="60000"/>
            <a:extLst>
              <a:ext uri="{28A0092B-C50C-407E-A947-70E740481C1C}">
                <a14:useLocalDpi xmlns:a14="http://schemas.microsoft.com/office/drawing/2010/main"/>
              </a:ext>
            </a:extLst>
          </a:blip>
          <a:srcRect l="10988" t="23849" b="18011"/>
          <a:stretch/>
        </p:blipFill>
        <p:spPr>
          <a:xfrm>
            <a:off x="325640" y="0"/>
            <a:ext cx="5303656" cy="2309446"/>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1" y="162038"/>
            <a:ext cx="11545200" cy="2135294"/>
          </a:xfrm>
          <a:solidFill>
            <a:schemeClr val="bg1">
              <a:lumMod val="95000"/>
            </a:schemeClr>
          </a:solidFill>
        </p:spPr>
        <p:txBody>
          <a:bodyPr tIns="59919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a:t>Divider page</a:t>
            </a:r>
          </a:p>
        </p:txBody>
      </p:sp>
      <p:sp>
        <p:nvSpPr>
          <p:cNvPr id="12" name="Rectangle 11"/>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1" y="3507242"/>
            <a:ext cx="11545200" cy="620857"/>
          </a:xfrm>
        </p:spPr>
        <p:txBody>
          <a:bodyPr/>
          <a:lstStyle>
            <a:lvl1pPr>
              <a:spcBef>
                <a:spcPts val="1428"/>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a:t>Thank you</a:t>
            </a:r>
          </a:p>
        </p:txBody>
      </p:sp>
      <p:sp>
        <p:nvSpPr>
          <p:cNvPr id="12" name="Rectangle 11"/>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1" y="4236462"/>
            <a:ext cx="11545200" cy="1846660"/>
          </a:xfrm>
        </p:spPr>
        <p:txBody>
          <a:bodyPr anchor="b" anchorCtr="0">
            <a:noAutofit/>
          </a:bodyPr>
          <a:lstStyle>
            <a:lvl1pPr>
              <a:spcBef>
                <a:spcPts val="0"/>
              </a:spcBef>
              <a:defRPr sz="2000" b="0">
                <a:latin typeface="BentonSans Regular" panose="02000503000000020004" pitchFamily="2" charset="0"/>
              </a:defRPr>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3"/>
            <a:ext cx="1826494" cy="907199"/>
          </a:xfrm>
          <a:prstGeom prst="rect">
            <a:avLst/>
          </a:prstGeom>
          <a:noFill/>
          <a:ln>
            <a:noFill/>
          </a:ln>
        </p:spPr>
      </p:pic>
      <p:sp>
        <p:nvSpPr>
          <p:cNvPr id="6" name="TextBox 5"/>
          <p:cNvSpPr txBox="1"/>
          <p:nvPr userDrawn="1"/>
        </p:nvSpPr>
        <p:spPr bwMode="black">
          <a:xfrm>
            <a:off x="324002" y="6622345"/>
            <a:ext cx="3352841" cy="138499"/>
          </a:xfrm>
          <a:prstGeom prst="rect">
            <a:avLst/>
          </a:prstGeom>
          <a:noFill/>
        </p:spPr>
        <p:txBody>
          <a:bodyPr wrap="none" lIns="0" tIns="0" rIns="0" bIns="0" rtlCol="0">
            <a:spAutoFit/>
          </a:bodyPr>
          <a:lstStyle/>
          <a:p>
            <a:pPr marL="133015" indent="-133015" algn="l">
              <a:buClr>
                <a:schemeClr val="tx1"/>
              </a:buClr>
              <a:buFont typeface="Arial" pitchFamily="34" charset="0"/>
              <a:buChar char="©"/>
              <a:tabLst/>
            </a:pPr>
            <a:r>
              <a:rPr lang="en-US" sz="900" noProof="0" dirty="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1087119" rtl="0" eaLnBrk="1" fontAlgn="auto" latinLnBrk="0" hangingPunct="1">
              <a:lnSpc>
                <a:spcPct val="100000"/>
              </a:lnSpc>
              <a:spcBef>
                <a:spcPct val="0"/>
              </a:spcBef>
              <a:spcAft>
                <a:spcPts val="0"/>
              </a:spcAft>
              <a:buClrTx/>
              <a:buSzTx/>
              <a:buFontTx/>
              <a:buNone/>
              <a:tabLst/>
              <a:defRPr sz="2800"/>
            </a:lvl1pPr>
          </a:lstStyle>
          <a:p>
            <a:r>
              <a:rPr lang="en-US" dirty="0">
                <a:solidFill>
                  <a:srgbClr val="666666"/>
                </a:solidFill>
                <a:latin typeface="BentonSans Bold" panose="02000803000000020004" pitchFamily="2" charset="0"/>
              </a:rPr>
              <a:t>Presentation Title</a:t>
            </a:r>
            <a:br>
              <a:rPr lang="en-US" dirty="0">
                <a:solidFill>
                  <a:srgbClr val="666666"/>
                </a:solidFill>
                <a:latin typeface="BentonSans Bold" panose="02000803000000020004" pitchFamily="2" charset="0"/>
              </a:rPr>
            </a:br>
            <a:r>
              <a:rPr lang="en-US" cap="small" dirty="0">
                <a:solidFill>
                  <a:srgbClr val="FFC000"/>
                </a:solidFill>
                <a:latin typeface="BentonSans Bold" panose="02000803000000020004" pitchFamily="2" charset="0"/>
              </a:rPr>
              <a:t>Table of Content</a:t>
            </a:r>
            <a:endParaRPr lang="en-US" dirty="0"/>
          </a:p>
        </p:txBody>
      </p:sp>
      <p:sp>
        <p:nvSpPr>
          <p:cNvPr id="4" name="Text Placeholder 3"/>
          <p:cNvSpPr>
            <a:spLocks noGrp="1"/>
          </p:cNvSpPr>
          <p:nvPr>
            <p:ph type="body" sz="quarter" idx="10" hasCustomPrompt="1"/>
          </p:nvPr>
        </p:nvSpPr>
        <p:spPr>
          <a:xfrm>
            <a:off x="324001" y="1692423"/>
            <a:ext cx="11545200" cy="3832705"/>
          </a:xfrm>
        </p:spPr>
        <p:txBody>
          <a:bodyPr>
            <a:noAutofit/>
          </a:bodyPr>
          <a:lstStyle>
            <a:lvl1pPr marL="180000" marR="0" indent="-180000" algn="l" defTabSz="914400" rtl="0" eaLnBrk="1" fontAlgn="auto" latinLnBrk="0" hangingPunct="1">
              <a:lnSpc>
                <a:spcPct val="100000"/>
              </a:lnSpc>
              <a:spcBef>
                <a:spcPts val="600"/>
              </a:spcBef>
              <a:spcAft>
                <a:spcPts val="0"/>
              </a:spcAft>
              <a:buClr>
                <a:schemeClr val="accent1">
                  <a:lumMod val="60000"/>
                  <a:lumOff val="40000"/>
                </a:schemeClr>
              </a:buClr>
              <a:buSzPct val="80000"/>
              <a:buFont typeface="Wingdings" panose="05000000000000000000" pitchFamily="2" charset="2"/>
              <a:buChar char="§"/>
              <a:tabLst/>
              <a:defRPr sz="2000" b="0">
                <a:solidFill>
                  <a:schemeClr val="bg2">
                    <a:lumMod val="50000"/>
                  </a:schemeClr>
                </a:solidFill>
                <a:latin typeface="BentonSans Regular" panose="02000503000000020004" pitchFamily="2" charset="0"/>
              </a:defRPr>
            </a:lvl1pPr>
            <a:lvl2pPr marL="180000" marR="0" indent="-180000" algn="l" defTabSz="914400" rtl="0" eaLnBrk="1" fontAlgn="auto" latinLnBrk="0" hangingPunct="1">
              <a:lnSpc>
                <a:spcPct val="100000"/>
              </a:lnSpc>
              <a:spcBef>
                <a:spcPts val="600"/>
              </a:spcBef>
              <a:spcAft>
                <a:spcPts val="0"/>
              </a:spcAft>
              <a:buClr>
                <a:schemeClr val="bg2">
                  <a:lumMod val="50000"/>
                </a:schemeClr>
              </a:buClr>
              <a:buSzPct val="80000"/>
              <a:buFont typeface="Wingdings" panose="05000000000000000000" pitchFamily="2" charset="2"/>
              <a:buChar char="§"/>
              <a:tabLst/>
              <a:defRPr kumimoji="0" lang="en-US" sz="2000" b="0" i="0" u="none" strike="noStrike" kern="1200" cap="none" spc="0" normalizeH="0" baseline="0" noProof="0">
                <a:ln>
                  <a:noFill/>
                </a:ln>
                <a:solidFill>
                  <a:schemeClr val="bg2">
                    <a:lumMod val="50000"/>
                  </a:schemeClr>
                </a:solidFill>
                <a:effectLst/>
                <a:uLnTx/>
                <a:uFillTx/>
                <a:latin typeface="BentonSans Regular" panose="02000503000000020004" pitchFamily="2" charset="0"/>
                <a:ea typeface="+mn-ea"/>
                <a:cs typeface="+mn-cs"/>
              </a:defRPr>
            </a:lvl2pPr>
            <a:lvl3pPr marL="360000" marR="0" indent="-180000" algn="l" defTabSz="914400" rtl="0" eaLnBrk="1" fontAlgn="auto" latinLnBrk="0" hangingPunct="1">
              <a:lnSpc>
                <a:spcPct val="100000"/>
              </a:lnSpc>
              <a:spcBef>
                <a:spcPts val="600"/>
              </a:spcBef>
              <a:spcAft>
                <a:spcPts val="0"/>
              </a:spcAft>
              <a:buClr>
                <a:srgbClr val="666666"/>
              </a:buClr>
              <a:buSzPct val="80000"/>
              <a:buFont typeface="Wingdings" panose="05000000000000000000" pitchFamily="2" charset="2"/>
              <a:buChar char="§"/>
              <a:tabLst/>
              <a:defRPr sz="1600" baseline="0">
                <a:solidFill>
                  <a:schemeClr val="bg2">
                    <a:lumMod val="50000"/>
                  </a:schemeClr>
                </a:solidFill>
                <a:latin typeface="BentonSans Regular" panose="02000503000000020004" pitchFamily="2" charset="0"/>
              </a:defRPr>
            </a:lvl3pPr>
            <a:lvl4pPr marL="540000" marR="0" indent="-179724" algn="l" defTabSz="1087119" rtl="0" eaLnBrk="1" fontAlgn="auto" latinLnBrk="0" hangingPunct="1">
              <a:lnSpc>
                <a:spcPct val="100000"/>
              </a:lnSpc>
              <a:spcBef>
                <a:spcPts val="600"/>
              </a:spcBef>
              <a:spcAft>
                <a:spcPts val="0"/>
              </a:spcAft>
              <a:buClr>
                <a:schemeClr val="bg2">
                  <a:lumMod val="50000"/>
                </a:schemeClr>
              </a:buClr>
              <a:buSzPct val="80000"/>
              <a:buFont typeface="Arial" panose="020B0604020202020204" pitchFamily="34" charset="0"/>
              <a:buChar char="•"/>
              <a:tabLst/>
              <a:defRPr sz="1400">
                <a:solidFill>
                  <a:schemeClr val="bg2">
                    <a:lumMod val="50000"/>
                  </a:schemeClr>
                </a:solidFill>
              </a:defRPr>
            </a:lvl4pPr>
            <a:lvl5pPr marL="540000" marR="0" indent="-180000" algn="l" defTabSz="914400" rtl="0" eaLnBrk="1" fontAlgn="auto" latinLnBrk="0" hangingPunct="1">
              <a:lnSpc>
                <a:spcPct val="100000"/>
              </a:lnSpc>
              <a:spcBef>
                <a:spcPts val="250"/>
              </a:spcBef>
              <a:spcAft>
                <a:spcPts val="0"/>
              </a:spcAft>
              <a:buClr>
                <a:srgbClr val="666666"/>
              </a:buClr>
              <a:buSzPct val="80000"/>
              <a:buFont typeface="Arial" panose="020B0604020202020204" pitchFamily="34" charset="0"/>
              <a:buChar char="•"/>
              <a:tabLst/>
              <a:defRPr sz="1600">
                <a:solidFill>
                  <a:schemeClr val="bg2">
                    <a:lumMod val="50000"/>
                  </a:schemeClr>
                </a:solidFill>
                <a:latin typeface="BentonSans Regular" panose="02000503000000020004" pitchFamily="2" charset="0"/>
              </a:defRPr>
            </a:lvl5pPr>
            <a:lvl6pPr marL="54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800">
                <a:latin typeface="BentonSans Regular" panose="02000503000000020004" pitchFamily="2" charset="0"/>
              </a:defRPr>
            </a:lvl6pPr>
            <a:lvl7pPr marL="54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000">
                <a:latin typeface="BentonSans Regular" panose="02000503000000020004" pitchFamily="2" charset="0"/>
              </a:defRPr>
            </a:lvl7pPr>
            <a:lvl8pPr>
              <a:defRPr sz="2000"/>
            </a:lvl8pPr>
            <a:lvl9pPr>
              <a:defRPr sz="1600"/>
            </a:lvl9pPr>
          </a:lstStyle>
          <a:p>
            <a:r>
              <a:rPr lang="en-US" dirty="0"/>
              <a:t>Agenda Item/Divider Headline</a:t>
            </a:r>
          </a:p>
          <a:p>
            <a:pPr lvl="1"/>
            <a:r>
              <a:rPr lang="en-US" dirty="0"/>
              <a:t>Details</a:t>
            </a:r>
          </a:p>
          <a:p>
            <a:pPr lvl="2"/>
            <a:r>
              <a:rPr lang="en-US" dirty="0"/>
              <a:t>Third level</a:t>
            </a:r>
          </a:p>
          <a:p>
            <a:pPr lvl="3"/>
            <a:r>
              <a:rPr lang="en-US" dirty="0"/>
              <a:t>Fourth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1" y="324075"/>
            <a:ext cx="11545200" cy="756175"/>
          </a:xfrm>
          <a:prstGeom prst="rect">
            <a:avLst/>
          </a:prstGeom>
        </p:spPr>
        <p:txBody>
          <a:bodyPr vert="horz" lIns="0" tIns="0" rIns="0" bIns="0" rtlCol="0" anchor="ctr" anchorCtr="0">
            <a:noAutofit/>
          </a:bodyPr>
          <a:lstStyle/>
          <a:p>
            <a:r>
              <a:rPr lang="en-US" dirty="0">
                <a:solidFill>
                  <a:srgbClr val="666666"/>
                </a:solidFill>
                <a:latin typeface="BentonSans Bold" panose="02000803000000020004" pitchFamily="2" charset="0"/>
              </a:rPr>
              <a:t>Presentation Title</a:t>
            </a:r>
            <a:br>
              <a:rPr lang="en-US" dirty="0">
                <a:solidFill>
                  <a:srgbClr val="666666"/>
                </a:solidFill>
                <a:latin typeface="BentonSans Bold" panose="02000803000000020004" pitchFamily="2" charset="0"/>
              </a:rPr>
            </a:br>
            <a:r>
              <a:rPr lang="en-US" cap="small" dirty="0">
                <a:solidFill>
                  <a:srgbClr val="FFC000"/>
                </a:solidFill>
                <a:latin typeface="BentonSans Bold" panose="02000803000000020004" pitchFamily="2" charset="0"/>
              </a:rPr>
              <a:t>&lt;section&gt;</a:t>
            </a:r>
            <a:endParaRPr lang="en-US" noProof="0" dirty="0"/>
          </a:p>
        </p:txBody>
      </p:sp>
      <p:sp>
        <p:nvSpPr>
          <p:cNvPr id="3" name="Text Placeholder 2"/>
          <p:cNvSpPr>
            <a:spLocks noGrp="1"/>
          </p:cNvSpPr>
          <p:nvPr>
            <p:ph type="body" idx="1"/>
          </p:nvPr>
        </p:nvSpPr>
        <p:spPr bwMode="gray">
          <a:xfrm>
            <a:off x="324001" y="1691080"/>
            <a:ext cx="11545200" cy="4392042"/>
          </a:xfrm>
          <a:prstGeom prst="rect">
            <a:avLst/>
          </a:prstGeom>
        </p:spPr>
        <p:txBody>
          <a:bodyPr vert="horz" lIns="0" tIns="0" rIns="0" bIns="0" rtlCol="0">
            <a:noAutofit/>
          </a:body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
        <p:nvSpPr>
          <p:cNvPr id="33" name="Rectangle 32"/>
          <p:cNvSpPr/>
          <p:nvPr/>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1"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1" y="6537252"/>
            <a:ext cx="11545200" cy="324075"/>
          </a:xfrm>
          <a:prstGeom prst="rect">
            <a:avLst/>
          </a:prstGeom>
          <a:solidFill>
            <a:schemeClr val="tx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2345"/>
            <a:ext cx="3400797" cy="138499"/>
          </a:xfrm>
          <a:prstGeom prst="rect">
            <a:avLst/>
          </a:prstGeom>
          <a:noFill/>
        </p:spPr>
        <p:txBody>
          <a:bodyPr wrap="none" lIns="85592" tIns="0" rIns="0" bIns="0" rtlCol="0">
            <a:spAutoFit/>
          </a:bodyPr>
          <a:lstStyle/>
          <a:p>
            <a:pPr marL="133015" indent="-133015" algn="l">
              <a:buClr>
                <a:schemeClr val="bg1"/>
              </a:buClr>
              <a:buFont typeface="Arial" pitchFamily="34" charset="0"/>
              <a:buChar char="©"/>
              <a:tabLst/>
            </a:pPr>
            <a:r>
              <a:rPr lang="en-US" sz="900" noProof="0" dirty="0">
                <a:solidFill>
                  <a:schemeClr val="bg1"/>
                </a:solidFill>
              </a:rPr>
              <a:t>2015 SAP SE or an SAP affiliate company. All rights reserved.</a:t>
            </a:r>
          </a:p>
        </p:txBody>
      </p:sp>
      <p:sp>
        <p:nvSpPr>
          <p:cNvPr id="34" name="TextBox 33"/>
          <p:cNvSpPr txBox="1"/>
          <p:nvPr/>
        </p:nvSpPr>
        <p:spPr bwMode="black">
          <a:xfrm>
            <a:off x="11634070" y="6622345"/>
            <a:ext cx="234080" cy="143663"/>
          </a:xfrm>
          <a:prstGeom prst="rect">
            <a:avLst/>
          </a:prstGeom>
          <a:noFill/>
        </p:spPr>
        <p:txBody>
          <a:bodyPr wrap="none" lIns="0" tIns="0" rIns="85592" bIns="0" rtlCol="0">
            <a:spAutoFit/>
          </a:bodyPr>
          <a:lstStyle/>
          <a:p>
            <a:pPr marL="111341" indent="-111341" algn="r">
              <a:buClr>
                <a:schemeClr val="accent2"/>
              </a:buClr>
              <a:buFont typeface="Arial" pitchFamily="34" charset="0"/>
              <a:buNone/>
            </a:pPr>
            <a:fld id="{0BDC132A-5C91-4078-9777-31DA19A62E0A}" type="slidenum">
              <a:rPr lang="en-US" sz="900" baseline="0" noProof="0" smtClean="0">
                <a:solidFill>
                  <a:schemeClr val="bg1"/>
                </a:solidFill>
              </a:rPr>
              <a:pPr marL="111341" indent="-111341" algn="r">
                <a:buClr>
                  <a:schemeClr val="accent2"/>
                </a:buClr>
                <a:buFont typeface="Arial" pitchFamily="34" charset="0"/>
                <a:buNone/>
              </a:pPr>
              <a:t>‹#›</a:t>
            </a:fld>
            <a:endParaRPr lang="en-US" sz="900" noProof="0" dirty="0">
              <a:solidFill>
                <a:schemeClr val="bg1"/>
              </a:solidFill>
            </a:endParaRPr>
          </a:p>
        </p:txBody>
      </p:sp>
      <p:sp>
        <p:nvSpPr>
          <p:cNvPr id="5" name="Information_Classification"/>
          <p:cNvSpPr txBox="1"/>
          <p:nvPr userDrawn="1"/>
        </p:nvSpPr>
        <p:spPr>
          <a:xfrm>
            <a:off x="10769601" y="6623893"/>
            <a:ext cx="322823" cy="143663"/>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Public</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 id="2147483729" r:id="rId22"/>
  </p:sldLayoutIdLst>
  <p:hf hdr="0" ftr="0" dt="0"/>
  <p:txStyles>
    <p:titleStyle>
      <a:lvl1pPr algn="l" defTabSz="1087119" rtl="0" eaLnBrk="1" latinLnBrk="0" hangingPunct="1">
        <a:spcBef>
          <a:spcPct val="0"/>
        </a:spcBef>
        <a:buNone/>
        <a:defRPr sz="2800" b="1" kern="1200" baseline="0">
          <a:solidFill>
            <a:schemeClr val="accent2"/>
          </a:solidFill>
          <a:latin typeface="+mj-lt"/>
          <a:ea typeface="+mj-ea"/>
          <a:cs typeface="+mj-cs"/>
        </a:defRPr>
      </a:lvl1pPr>
    </p:titleStyle>
    <p:bodyStyle>
      <a:lvl1pPr marL="0" indent="0" algn="l" defTabSz="1087119"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sz="1800" kern="1200">
          <a:solidFill>
            <a:schemeClr val="tx1"/>
          </a:solidFill>
          <a:latin typeface="BentonSans Regular" panose="02000503000000020004" pitchFamily="2" charset="0"/>
          <a:ea typeface="+mn-ea"/>
          <a:cs typeface="+mn-cs"/>
        </a:defRPr>
      </a:lvl2pPr>
      <a:lvl3pPr marL="179724" indent="-179724" algn="l" defTabSz="1087119" rtl="0" eaLnBrk="1" latinLnBrk="0" hangingPunct="1">
        <a:spcBef>
          <a:spcPts val="400"/>
        </a:spcBef>
        <a:buClr>
          <a:schemeClr val="accent1"/>
        </a:buClr>
        <a:buSzPct val="100000"/>
        <a:buFont typeface="Wingdings" pitchFamily="2" charset="2"/>
        <a:buChar char=""/>
        <a:defRPr sz="1700" kern="1200">
          <a:solidFill>
            <a:schemeClr val="tx1"/>
          </a:solidFill>
          <a:latin typeface="+mn-lt"/>
          <a:ea typeface="+mn-ea"/>
          <a:cs typeface="+mn-cs"/>
        </a:defRPr>
      </a:lvl3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sz="1700" kern="1200">
          <a:solidFill>
            <a:schemeClr val="tx1"/>
          </a:solidFill>
          <a:latin typeface="BentonSans Regular" panose="02000503000000020004" pitchFamily="2" charset="0"/>
          <a:ea typeface="+mn-ea"/>
          <a:cs typeface="+mn-cs"/>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sz="1600" kern="1200">
          <a:solidFill>
            <a:schemeClr val="tx1"/>
          </a:solidFill>
          <a:latin typeface="BentonSans Regular" panose="02000503000000020004" pitchFamily="2" charset="0"/>
          <a:ea typeface="+mn-ea"/>
          <a:cs typeface="+mn-cs"/>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400" kern="1200">
          <a:solidFill>
            <a:schemeClr val="tx1"/>
          </a:solidFill>
          <a:latin typeface="BentonSans Regular" panose="02000503000000020004" pitchFamily="2" charset="0"/>
          <a:ea typeface="+mn-ea"/>
          <a:cs typeface="+mn-cs"/>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400" kern="1200">
          <a:solidFill>
            <a:schemeClr val="tx1"/>
          </a:solidFill>
          <a:latin typeface="BentonSans Regular" panose="02000503000000020004" pitchFamily="2" charset="0"/>
          <a:ea typeface="+mn-ea"/>
          <a:cs typeface="+mn-cs"/>
        </a:defRPr>
      </a:lvl7pPr>
      <a:lvl8pPr marL="4076651" indent="-271780" algn="l" defTabSz="1087119"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0208" indent="-271780" algn="l" defTabSz="1087119"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7119" rtl="0" eaLnBrk="1" latinLnBrk="0" hangingPunct="1">
        <a:defRPr sz="2100" kern="1200">
          <a:solidFill>
            <a:schemeClr val="tx1"/>
          </a:solidFill>
          <a:latin typeface="+mn-lt"/>
          <a:ea typeface="+mn-ea"/>
          <a:cs typeface="+mn-cs"/>
        </a:defRPr>
      </a:lvl1pPr>
      <a:lvl2pPr marL="543558" algn="l" defTabSz="1087119" rtl="0" eaLnBrk="1" latinLnBrk="0" hangingPunct="1">
        <a:defRPr sz="2100" kern="1200">
          <a:solidFill>
            <a:schemeClr val="tx1"/>
          </a:solidFill>
          <a:latin typeface="+mn-lt"/>
          <a:ea typeface="+mn-ea"/>
          <a:cs typeface="+mn-cs"/>
        </a:defRPr>
      </a:lvl2pPr>
      <a:lvl3pPr marL="1087119" algn="l" defTabSz="1087119" rtl="0" eaLnBrk="1" latinLnBrk="0" hangingPunct="1">
        <a:defRPr sz="2100" kern="1200">
          <a:solidFill>
            <a:schemeClr val="tx1"/>
          </a:solidFill>
          <a:latin typeface="+mn-lt"/>
          <a:ea typeface="+mn-ea"/>
          <a:cs typeface="+mn-cs"/>
        </a:defRPr>
      </a:lvl3pPr>
      <a:lvl4pPr marL="1630669" algn="l" defTabSz="1087119" rtl="0" eaLnBrk="1" latinLnBrk="0" hangingPunct="1">
        <a:defRPr sz="2100" kern="1200">
          <a:solidFill>
            <a:schemeClr val="tx1"/>
          </a:solidFill>
          <a:latin typeface="+mn-lt"/>
          <a:ea typeface="+mn-ea"/>
          <a:cs typeface="+mn-cs"/>
        </a:defRPr>
      </a:lvl4pPr>
      <a:lvl5pPr marL="2174211" algn="l" defTabSz="1087119" rtl="0" eaLnBrk="1" latinLnBrk="0" hangingPunct="1">
        <a:defRPr sz="2100" kern="1200">
          <a:solidFill>
            <a:schemeClr val="tx1"/>
          </a:solidFill>
          <a:latin typeface="+mn-lt"/>
          <a:ea typeface="+mn-ea"/>
          <a:cs typeface="+mn-cs"/>
        </a:defRPr>
      </a:lvl5pPr>
      <a:lvl6pPr marL="2717769" algn="l" defTabSz="1087119" rtl="0" eaLnBrk="1" latinLnBrk="0" hangingPunct="1">
        <a:defRPr sz="2100" kern="1200">
          <a:solidFill>
            <a:schemeClr val="tx1"/>
          </a:solidFill>
          <a:latin typeface="+mn-lt"/>
          <a:ea typeface="+mn-ea"/>
          <a:cs typeface="+mn-cs"/>
        </a:defRPr>
      </a:lvl6pPr>
      <a:lvl7pPr marL="3261319" algn="l" defTabSz="1087119" rtl="0" eaLnBrk="1" latinLnBrk="0" hangingPunct="1">
        <a:defRPr sz="2100" kern="1200">
          <a:solidFill>
            <a:schemeClr val="tx1"/>
          </a:solidFill>
          <a:latin typeface="+mn-lt"/>
          <a:ea typeface="+mn-ea"/>
          <a:cs typeface="+mn-cs"/>
        </a:defRPr>
      </a:lvl7pPr>
      <a:lvl8pPr marL="3804870" algn="l" defTabSz="1087119" rtl="0" eaLnBrk="1" latinLnBrk="0" hangingPunct="1">
        <a:defRPr sz="2100" kern="1200">
          <a:solidFill>
            <a:schemeClr val="tx1"/>
          </a:solidFill>
          <a:latin typeface="+mn-lt"/>
          <a:ea typeface="+mn-ea"/>
          <a:cs typeface="+mn-cs"/>
        </a:defRPr>
      </a:lvl8pPr>
      <a:lvl9pPr marL="4348426" algn="l" defTabSz="1087119"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1" name="Rectangle 20"/>
          <p:cNvSpPr/>
          <p:nvPr/>
        </p:nvSpPr>
        <p:spPr bwMode="gray">
          <a:xfrm>
            <a:off x="325468" y="1504175"/>
            <a:ext cx="11545200" cy="1930658"/>
          </a:xfrm>
          <a:prstGeom prst="rect">
            <a:avLst/>
          </a:prstGeom>
          <a:solidFill>
            <a:srgbClr val="81352D"/>
          </a:solidFill>
          <a:ln w="9525" algn="ctr">
            <a:noFill/>
            <a:miter lim="800000"/>
            <a:headEnd/>
            <a:tailEnd/>
          </a:ln>
        </p:spPr>
        <p:txBody>
          <a:bodyPr lIns="106981" tIns="85592" rIns="106981" bIns="85592" rtlCol="0" anchor="ctr"/>
          <a:lstStyle/>
          <a:p>
            <a:pPr algn="ctr" fontAlgn="base">
              <a:spcBef>
                <a:spcPct val="50000"/>
              </a:spcBef>
              <a:spcAft>
                <a:spcPct val="0"/>
              </a:spcAft>
              <a:buClr>
                <a:srgbClr val="F0AB00"/>
              </a:buClr>
              <a:buSzPct val="80000"/>
            </a:pPr>
            <a:endParaRPr lang="en-US" sz="1900" kern="0" dirty="0">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2" name="Title 1"/>
          <p:cNvSpPr>
            <a:spLocks noGrp="1"/>
          </p:cNvSpPr>
          <p:nvPr>
            <p:ph type="title"/>
          </p:nvPr>
        </p:nvSpPr>
        <p:spPr/>
        <p:txBody>
          <a:bodyPr/>
          <a:lstStyle/>
          <a:p>
            <a:r>
              <a:rPr lang="en-US" sz="4400" dirty="0">
                <a:solidFill>
                  <a:srgbClr val="666666"/>
                </a:solidFill>
                <a:latin typeface="BentonSans Bold" panose="02000803000000020004" pitchFamily="2" charset="0"/>
              </a:rPr>
              <a:t>SAPUI5: Routing</a:t>
            </a:r>
          </a:p>
        </p:txBody>
      </p:sp>
      <p:sp>
        <p:nvSpPr>
          <p:cNvPr id="3" name="Subtitle 2"/>
          <p:cNvSpPr>
            <a:spLocks noGrp="1"/>
          </p:cNvSpPr>
          <p:nvPr>
            <p:ph type="subTitle" idx="1"/>
          </p:nvPr>
        </p:nvSpPr>
        <p:spPr>
          <a:xfrm>
            <a:off x="418909" y="1548884"/>
            <a:ext cx="5679159" cy="1885949"/>
          </a:xfrm>
        </p:spPr>
        <p:txBody>
          <a:bodyPr anchor="b"/>
          <a:lstStyle/>
          <a:p>
            <a:r>
              <a:rPr lang="en-US" sz="1200" b="1" dirty="0">
                <a:solidFill>
                  <a:schemeClr val="bg1"/>
                </a:solidFill>
                <a:latin typeface="BentonSans Book" panose="02000503000000020004" pitchFamily="2" charset="0"/>
              </a:rPr>
              <a:t>Version  	</a:t>
            </a:r>
            <a:r>
              <a:rPr lang="en-US" sz="1200" dirty="0">
                <a:solidFill>
                  <a:schemeClr val="bg1"/>
                </a:solidFill>
                <a:latin typeface="BentonSans Book" panose="02000503000000020004" pitchFamily="2" charset="0"/>
              </a:rPr>
              <a:t>1.0, July 2015</a:t>
            </a:r>
          </a:p>
          <a:p>
            <a:r>
              <a:rPr lang="en-US" sz="1200" b="1" dirty="0">
                <a:solidFill>
                  <a:schemeClr val="bg1"/>
                </a:solidFill>
                <a:latin typeface="BentonSans Book" panose="02000503000000020004" pitchFamily="2" charset="0"/>
              </a:rPr>
              <a:t>Author</a:t>
            </a:r>
            <a:r>
              <a:rPr lang="en-US" sz="1200" dirty="0">
                <a:solidFill>
                  <a:schemeClr val="bg1"/>
                </a:solidFill>
                <a:latin typeface="BentonSans Book" panose="02000503000000020004" pitchFamily="2" charset="0"/>
              </a:rPr>
              <a:t> 	Ross Hightower</a:t>
            </a:r>
          </a:p>
          <a:p>
            <a:endParaRPr lang="en-US" sz="1200" dirty="0">
              <a:solidFill>
                <a:schemeClr val="bg1"/>
              </a:solidFill>
              <a:latin typeface="BentonSans Book" panose="02000503000000020004" pitchFamily="2" charset="0"/>
            </a:endParaRPr>
          </a:p>
          <a:p>
            <a:r>
              <a:rPr lang="en-US" sz="1200" b="1" dirty="0">
                <a:solidFill>
                  <a:schemeClr val="bg1"/>
                </a:solidFill>
                <a:latin typeface="BentonSans Book" panose="02000503000000020004" pitchFamily="2" charset="0"/>
              </a:rPr>
              <a:t>Product</a:t>
            </a:r>
            <a:r>
              <a:rPr lang="en-US" sz="1200" dirty="0">
                <a:solidFill>
                  <a:schemeClr val="bg1"/>
                </a:solidFill>
                <a:latin typeface="BentonSans Book" panose="02000503000000020004" pitchFamily="2" charset="0"/>
              </a:rPr>
              <a:t> 	SAPUI5</a:t>
            </a:r>
          </a:p>
          <a:p>
            <a:endParaRPr lang="en-US" sz="1200" b="1" dirty="0">
              <a:solidFill>
                <a:schemeClr val="bg1"/>
              </a:solidFill>
              <a:latin typeface="BentonSans Book" panose="02000503000000020004" pitchFamily="2" charset="0"/>
            </a:endParaRPr>
          </a:p>
          <a:p>
            <a:r>
              <a:rPr lang="en-US" sz="1200" b="1" dirty="0">
                <a:solidFill>
                  <a:schemeClr val="bg1"/>
                </a:solidFill>
                <a:latin typeface="BentonSans Book" panose="02000503000000020004" pitchFamily="2" charset="0"/>
              </a:rPr>
              <a:t>Level</a:t>
            </a:r>
            <a:r>
              <a:rPr lang="en-US" sz="1200" dirty="0">
                <a:solidFill>
                  <a:schemeClr val="bg1"/>
                </a:solidFill>
                <a:latin typeface="BentonSans Book" panose="02000503000000020004" pitchFamily="2" charset="0"/>
              </a:rPr>
              <a:t>	Beginner</a:t>
            </a:r>
          </a:p>
          <a:p>
            <a:endParaRPr lang="en-US" sz="1200" b="1" dirty="0">
              <a:solidFill>
                <a:schemeClr val="bg1"/>
              </a:solidFill>
              <a:latin typeface="BentonSans Book" panose="02000503000000020004" pitchFamily="2" charset="0"/>
            </a:endParaRPr>
          </a:p>
          <a:p>
            <a:endParaRPr lang="en-US" sz="1200" dirty="0">
              <a:solidFill>
                <a:schemeClr val="bg1"/>
              </a:solidFill>
              <a:latin typeface="BentonSans Book" panose="02000503000000020004" pitchFamily="2" charset="0"/>
            </a:endParaRPr>
          </a:p>
          <a:p>
            <a:fld id="{B726F4F1-3762-4F99-8C5F-7E1657004F5E}" type="datetime4">
              <a:rPr lang="en-US" sz="1200" smtClean="0">
                <a:solidFill>
                  <a:schemeClr val="bg1"/>
                </a:solidFill>
                <a:latin typeface="BentonSans Book" panose="02000503000000020004" pitchFamily="2" charset="0"/>
              </a:rPr>
              <a:t>November 16, 2017</a:t>
            </a:fld>
            <a:endParaRPr lang="en-US" sz="1200" dirty="0">
              <a:solidFill>
                <a:schemeClr val="bg1"/>
              </a:solidFill>
              <a:latin typeface="BentonSans Book" panose="02000503000000020004" pitchFamily="2" charset="0"/>
            </a:endParaRPr>
          </a:p>
        </p:txBody>
      </p:sp>
      <p:sp>
        <p:nvSpPr>
          <p:cNvPr id="5" name="ConfidentialFlag"/>
          <p:cNvSpPr txBox="1"/>
          <p:nvPr/>
        </p:nvSpPr>
        <p:spPr>
          <a:xfrm>
            <a:off x="10772278" y="3250167"/>
            <a:ext cx="903831" cy="184666"/>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200" kern="0" dirty="0">
                <a:solidFill>
                  <a:schemeClr val="bg1"/>
                </a:solidFill>
                <a:latin typeface="BentonSans Book" panose="02000503000000020004" pitchFamily="2" charset="0"/>
                <a:ea typeface="Arial Unicode MS" pitchFamily="34" charset="-128"/>
                <a:cs typeface="Arial Unicode MS" pitchFamily="34" charset="-128"/>
              </a:rPr>
              <a:t>Public</a:t>
            </a:r>
          </a:p>
        </p:txBody>
      </p:sp>
      <p:sp>
        <p:nvSpPr>
          <p:cNvPr id="4" name="Rectangle 3"/>
          <p:cNvSpPr/>
          <p:nvPr/>
        </p:nvSpPr>
        <p:spPr>
          <a:xfrm>
            <a:off x="5589737" y="1769418"/>
            <a:ext cx="1282402" cy="276999"/>
          </a:xfrm>
          <a:prstGeom prst="rect">
            <a:avLst/>
          </a:prstGeom>
        </p:spPr>
        <p:txBody>
          <a:bodyPr wrap="none">
            <a:spAutoFit/>
          </a:bodyPr>
          <a:lstStyle/>
          <a:p>
            <a:r>
              <a:rPr lang="en-US" sz="1200" b="1" dirty="0">
                <a:solidFill>
                  <a:schemeClr val="bg1"/>
                </a:solidFill>
                <a:latin typeface="BentonSans Book" panose="02000503000000020004" pitchFamily="2" charset="0"/>
              </a:rPr>
              <a:t>Focus</a:t>
            </a:r>
            <a:r>
              <a:rPr lang="en-US" sz="1200" dirty="0">
                <a:solidFill>
                  <a:schemeClr val="bg1"/>
                </a:solidFill>
                <a:latin typeface="BentonSans Book" panose="02000503000000020004" pitchFamily="2" charset="0"/>
              </a:rPr>
              <a:t>	</a:t>
            </a:r>
            <a:endParaRPr lang="en-US" sz="1200" b="1" dirty="0">
              <a:solidFill>
                <a:schemeClr val="bg1"/>
              </a:solidFill>
              <a:latin typeface="BentonSans Book" panose="02000503000000020004" pitchFamily="2" charset="0"/>
            </a:endParaRPr>
          </a:p>
        </p:txBody>
      </p:sp>
      <p:sp>
        <p:nvSpPr>
          <p:cNvPr id="6" name="Rectangle 5"/>
          <p:cNvSpPr/>
          <p:nvPr/>
        </p:nvSpPr>
        <p:spPr>
          <a:xfrm>
            <a:off x="6646909" y="1748136"/>
            <a:ext cx="5029200" cy="276999"/>
          </a:xfrm>
          <a:prstGeom prst="rect">
            <a:avLst/>
          </a:prstGeom>
        </p:spPr>
        <p:txBody>
          <a:bodyPr wrap="square">
            <a:spAutoFit/>
          </a:bodyPr>
          <a:lstStyle/>
          <a:p>
            <a:r>
              <a:rPr lang="de-DE" sz="1200" dirty="0">
                <a:solidFill>
                  <a:schemeClr val="bg1"/>
                </a:solidFill>
                <a:latin typeface="BentonSans Regular" panose="02000503000000020004" pitchFamily="2" charset="0"/>
              </a:rPr>
              <a:t>Routing in SAPUI5.</a:t>
            </a:r>
            <a:endParaRPr lang="en-US" sz="1200" b="1" dirty="0">
              <a:solidFill>
                <a:schemeClr val="bg1"/>
              </a:solidFill>
              <a:latin typeface="BentonSans Regular" panose="02000503000000020004" pitchFamily="2" charset="0"/>
            </a:endParaRPr>
          </a:p>
        </p:txBody>
      </p:sp>
    </p:spTree>
    <p:extLst>
      <p:ext uri="{BB962C8B-B14F-4D97-AF65-F5344CB8AC3E}">
        <p14:creationId xmlns:p14="http://schemas.microsoft.com/office/powerpoint/2010/main" val="909468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Multiple Routes</a:t>
            </a:r>
          </a:p>
        </p:txBody>
      </p:sp>
      <p:sp>
        <p:nvSpPr>
          <p:cNvPr id="3" name="Rectangle 2"/>
          <p:cNvSpPr/>
          <p:nvPr/>
        </p:nvSpPr>
        <p:spPr>
          <a:xfrm>
            <a:off x="5408842" y="479390"/>
            <a:ext cx="6096000" cy="5262979"/>
          </a:xfrm>
          <a:prstGeom prst="rect">
            <a:avLst/>
          </a:prstGeom>
          <a:solidFill>
            <a:schemeClr val="bg1"/>
          </a:solidFill>
          <a:ln>
            <a:solidFill>
              <a:schemeClr val="tx1"/>
            </a:solidFill>
          </a:ln>
        </p:spPr>
        <p:txBody>
          <a:bodyPr>
            <a:spAutoFit/>
          </a:bodyPr>
          <a:lstStyle/>
          <a:p>
            <a:r>
              <a:rPr lang="en-US" sz="1400" dirty="0"/>
              <a:t>"routes": [</a:t>
            </a:r>
          </a:p>
          <a:p>
            <a:r>
              <a:rPr lang="en-US" sz="1400" dirty="0"/>
              <a:t>	{</a:t>
            </a:r>
          </a:p>
          <a:p>
            <a:r>
              <a:rPr lang="en-US" sz="1400" dirty="0"/>
              <a:t>		"pattern": "",</a:t>
            </a:r>
          </a:p>
          <a:p>
            <a:r>
              <a:rPr lang="en-US" sz="1400" dirty="0"/>
              <a:t>		"name": "Master",</a:t>
            </a:r>
          </a:p>
          <a:p>
            <a:r>
              <a:rPr lang="en-US" sz="1400" dirty="0"/>
              <a:t>		"target": "Master"</a:t>
            </a:r>
          </a:p>
          <a:p>
            <a:r>
              <a:rPr lang="en-US" sz="1400" dirty="0"/>
              <a:t>	},</a:t>
            </a:r>
          </a:p>
          <a:p>
            <a:r>
              <a:rPr lang="en-US" sz="1400" dirty="0"/>
              <a:t>	{</a:t>
            </a:r>
          </a:p>
          <a:p>
            <a:r>
              <a:rPr lang="en-US" sz="1400" dirty="0"/>
              <a:t>		"pattern": "Detail1/{item}",</a:t>
            </a:r>
          </a:p>
          <a:p>
            <a:r>
              <a:rPr lang="en-US" sz="1400" dirty="0"/>
              <a:t>		"name": "Detail1",</a:t>
            </a:r>
          </a:p>
          <a:p>
            <a:r>
              <a:rPr lang="en-US" sz="1400" dirty="0"/>
              <a:t>		"target": "Detail1"</a:t>
            </a:r>
          </a:p>
          <a:p>
            <a:r>
              <a:rPr lang="en-US" sz="1400" dirty="0"/>
              <a:t>	}</a:t>
            </a:r>
          </a:p>
          <a:p>
            <a:r>
              <a:rPr lang="en-US" sz="1400" dirty="0"/>
              <a:t>],</a:t>
            </a:r>
          </a:p>
          <a:p>
            <a:r>
              <a:rPr lang="en-US" sz="1400" dirty="0"/>
              <a:t>"targets": {</a:t>
            </a:r>
          </a:p>
          <a:p>
            <a:r>
              <a:rPr lang="en-US" sz="1400" dirty="0"/>
              <a:t>	"Master": {</a:t>
            </a:r>
          </a:p>
          <a:p>
            <a:r>
              <a:rPr lang="en-US" sz="1400" dirty="0"/>
              <a:t>		"</a:t>
            </a:r>
            <a:r>
              <a:rPr lang="en-US" sz="1400" dirty="0" err="1"/>
              <a:t>viewName</a:t>
            </a:r>
            <a:r>
              <a:rPr lang="en-US" sz="1400" dirty="0"/>
              <a:t>": "Master",</a:t>
            </a:r>
          </a:p>
          <a:p>
            <a:r>
              <a:rPr lang="en-US" sz="1400" dirty="0"/>
              <a:t>		"</a:t>
            </a:r>
            <a:r>
              <a:rPr lang="en-US" sz="1400" dirty="0" err="1"/>
              <a:t>controlAggregation</a:t>
            </a:r>
            <a:r>
              <a:rPr lang="en-US" sz="1400" dirty="0"/>
              <a:t>": "</a:t>
            </a:r>
            <a:r>
              <a:rPr lang="en-US" sz="1400" dirty="0" err="1"/>
              <a:t>masterPages</a:t>
            </a:r>
            <a:r>
              <a:rPr lang="en-US" sz="1400" dirty="0"/>
              <a:t>"</a:t>
            </a:r>
          </a:p>
          <a:p>
            <a:endParaRPr lang="en-US" sz="1400" dirty="0"/>
          </a:p>
          <a:p>
            <a:r>
              <a:rPr lang="en-US" sz="1400" dirty="0"/>
              <a:t>	},</a:t>
            </a:r>
          </a:p>
          <a:p>
            <a:r>
              <a:rPr lang="en-US" sz="1400" dirty="0"/>
              <a:t>	"Detail1": {</a:t>
            </a:r>
          </a:p>
          <a:p>
            <a:r>
              <a:rPr lang="en-US" sz="1400" dirty="0"/>
              <a:t>		"</a:t>
            </a:r>
            <a:r>
              <a:rPr lang="en-US" sz="1400" dirty="0" err="1"/>
              <a:t>viewName</a:t>
            </a:r>
            <a:r>
              <a:rPr lang="en-US" sz="1400" dirty="0"/>
              <a:t>": "Detail1",</a:t>
            </a:r>
          </a:p>
          <a:p>
            <a:r>
              <a:rPr lang="en-US" sz="1400" dirty="0"/>
              <a:t>		"</a:t>
            </a:r>
            <a:r>
              <a:rPr lang="en-US" sz="1400" dirty="0" err="1"/>
              <a:t>controlAggregation</a:t>
            </a:r>
            <a:r>
              <a:rPr lang="en-US" sz="1400" dirty="0"/>
              <a:t>": "</a:t>
            </a:r>
            <a:r>
              <a:rPr lang="en-US" sz="1400" dirty="0" err="1"/>
              <a:t>detailPages</a:t>
            </a:r>
            <a:r>
              <a:rPr lang="en-US" sz="1400" dirty="0"/>
              <a:t>"</a:t>
            </a:r>
          </a:p>
          <a:p>
            <a:endParaRPr lang="en-US" sz="1400" dirty="0"/>
          </a:p>
          <a:p>
            <a:r>
              <a:rPr lang="en-US" sz="1400" dirty="0"/>
              <a:t>	}</a:t>
            </a:r>
          </a:p>
          <a:p>
            <a:r>
              <a:rPr lang="en-US" sz="1400" dirty="0"/>
              <a:t>}</a:t>
            </a:r>
          </a:p>
        </p:txBody>
      </p:sp>
      <p:sp>
        <p:nvSpPr>
          <p:cNvPr id="4" name="TextBox 3"/>
          <p:cNvSpPr txBox="1"/>
          <p:nvPr/>
        </p:nvSpPr>
        <p:spPr>
          <a:xfrm>
            <a:off x="259976" y="1810871"/>
            <a:ext cx="4475584" cy="2092881"/>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Multiple routes can be defined separated by</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commas.  Only one default route can be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defined.</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The {entity} in the second route defines a</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parameter passed to the route. This is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described on a later slide.</a:t>
            </a:r>
          </a:p>
        </p:txBody>
      </p:sp>
      <p:sp>
        <p:nvSpPr>
          <p:cNvPr id="6" name="TextBox 5"/>
          <p:cNvSpPr txBox="1"/>
          <p:nvPr/>
        </p:nvSpPr>
        <p:spPr>
          <a:xfrm>
            <a:off x="324096" y="4634373"/>
            <a:ext cx="4347344" cy="1107996"/>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The route’s pattern appears in the browser</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after the #.  The # tells the browser not to</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interpret the rest of the URL because it is</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handled by the application.</a:t>
            </a:r>
          </a:p>
        </p:txBody>
      </p:sp>
      <p:pic>
        <p:nvPicPr>
          <p:cNvPr id="7" name="Picture 6"/>
          <p:cNvPicPr>
            <a:picLocks noChangeAspect="1"/>
          </p:cNvPicPr>
          <p:nvPr/>
        </p:nvPicPr>
        <p:blipFill>
          <a:blip r:embed="rId2"/>
          <a:stretch>
            <a:fillRect/>
          </a:stretch>
        </p:blipFill>
        <p:spPr>
          <a:xfrm>
            <a:off x="324001" y="5966082"/>
            <a:ext cx="6128436" cy="425482"/>
          </a:xfrm>
          <a:prstGeom prst="rect">
            <a:avLst/>
          </a:prstGeom>
        </p:spPr>
      </p:pic>
    </p:spTree>
    <p:extLst>
      <p:ext uri="{BB962C8B-B14F-4D97-AF65-F5344CB8AC3E}">
        <p14:creationId xmlns:p14="http://schemas.microsoft.com/office/powerpoint/2010/main" val="585800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Initiating Routing</a:t>
            </a:r>
          </a:p>
        </p:txBody>
      </p:sp>
      <p:sp>
        <p:nvSpPr>
          <p:cNvPr id="13" name="Rectangle 12"/>
          <p:cNvSpPr/>
          <p:nvPr/>
        </p:nvSpPr>
        <p:spPr>
          <a:xfrm>
            <a:off x="5135291" y="1541069"/>
            <a:ext cx="6096000" cy="3653885"/>
          </a:xfrm>
          <a:prstGeom prst="rect">
            <a:avLst/>
          </a:prstGeom>
          <a:ln>
            <a:solidFill>
              <a:schemeClr val="tx1"/>
            </a:solidFill>
          </a:ln>
        </p:spPr>
        <p:txBody>
          <a:bodyPr>
            <a:spAutoFit/>
          </a:bodyPr>
          <a:lstStyle/>
          <a:p>
            <a:pPr>
              <a:lnSpc>
                <a:spcPct val="107000"/>
              </a:lnSpc>
              <a:spcAft>
                <a:spcPts val="800"/>
              </a:spcAft>
            </a:pPr>
            <a:r>
              <a:rPr lang="en-US" sz="1400" dirty="0" err="1">
                <a:latin typeface="Calibri" panose="020F0502020204030204" pitchFamily="34" charset="0"/>
                <a:ea typeface="Calibri" panose="020F0502020204030204" pitchFamily="34" charset="0"/>
                <a:cs typeface="Times New Roman" panose="02020603050405020304" pitchFamily="18" charset="0"/>
              </a:rPr>
              <a:t>sap.ui.define</a:t>
            </a:r>
            <a:r>
              <a:rPr lang="en-US" sz="14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"sap/</a:t>
            </a:r>
            <a:r>
              <a:rPr lang="en-US" sz="1400" dirty="0" err="1">
                <a:latin typeface="Calibri" panose="020F0502020204030204" pitchFamily="34" charset="0"/>
                <a:ea typeface="Calibri" panose="020F0502020204030204" pitchFamily="34" charset="0"/>
                <a:cs typeface="Times New Roman" panose="02020603050405020304" pitchFamily="18" charset="0"/>
              </a:rPr>
              <a:t>ui</a:t>
            </a:r>
            <a:r>
              <a:rPr lang="en-US" sz="1400" dirty="0">
                <a:latin typeface="Calibri" panose="020F0502020204030204" pitchFamily="34" charset="0"/>
                <a:ea typeface="Calibri" panose="020F0502020204030204" pitchFamily="34" charset="0"/>
                <a:cs typeface="Times New Roman" panose="02020603050405020304" pitchFamily="18" charset="0"/>
              </a:rPr>
              <a:t>/core/</a:t>
            </a:r>
            <a:r>
              <a:rPr lang="en-US" sz="1400" dirty="0" err="1">
                <a:latin typeface="Calibri" panose="020F0502020204030204" pitchFamily="34" charset="0"/>
                <a:ea typeface="Calibri" panose="020F0502020204030204" pitchFamily="34" charset="0"/>
                <a:cs typeface="Times New Roman" panose="02020603050405020304" pitchFamily="18" charset="0"/>
              </a:rPr>
              <a:t>mvc</a:t>
            </a:r>
            <a:r>
              <a:rPr lang="en-US" sz="1400" dirty="0">
                <a:latin typeface="Calibri" panose="020F0502020204030204" pitchFamily="34" charset="0"/>
                <a:ea typeface="Calibri" panose="020F0502020204030204" pitchFamily="34" charset="0"/>
                <a:cs typeface="Times New Roman" panose="02020603050405020304" pitchFamily="18" charset="0"/>
              </a:rPr>
              <a:t>/Controller"</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function (Controller) {</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"use strict";</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return </a:t>
            </a:r>
            <a:r>
              <a:rPr lang="en-US" sz="1400" dirty="0" err="1">
                <a:latin typeface="Calibri" panose="020F0502020204030204" pitchFamily="34" charset="0"/>
                <a:ea typeface="Calibri" panose="020F0502020204030204" pitchFamily="34" charset="0"/>
                <a:cs typeface="Times New Roman" panose="02020603050405020304" pitchFamily="18" charset="0"/>
              </a:rPr>
              <a:t>Controller.extend</a:t>
            </a:r>
            <a:r>
              <a:rPr lang="en-US" sz="1400" dirty="0">
                <a:latin typeface="Calibri" panose="020F0502020204030204" pitchFamily="34" charset="0"/>
                <a:ea typeface="Calibri" panose="020F0502020204030204" pitchFamily="34" charset="0"/>
                <a:cs typeface="Times New Roman" panose="02020603050405020304" pitchFamily="18" charset="0"/>
              </a:rPr>
              <a:t>("ui5.controller.Master", {</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go: function (</a:t>
            </a:r>
            <a:r>
              <a:rPr lang="en-US" sz="1400" dirty="0" err="1">
                <a:latin typeface="Calibri" panose="020F0502020204030204" pitchFamily="34" charset="0"/>
                <a:ea typeface="Calibri" panose="020F0502020204030204" pitchFamily="34" charset="0"/>
                <a:cs typeface="Times New Roman" panose="02020603050405020304" pitchFamily="18" charset="0"/>
              </a:rPr>
              <a:t>oEvent</a:t>
            </a:r>
            <a:r>
              <a:rPr lang="en-US" sz="14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err="1">
                <a:latin typeface="Calibri" panose="020F0502020204030204" pitchFamily="34" charset="0"/>
                <a:ea typeface="Calibri" panose="020F0502020204030204" pitchFamily="34" charset="0"/>
                <a:cs typeface="Times New Roman" panose="02020603050405020304" pitchFamily="18" charset="0"/>
              </a:rPr>
              <a:t>var</a:t>
            </a: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err="1">
                <a:latin typeface="Calibri" panose="020F0502020204030204" pitchFamily="34" charset="0"/>
                <a:ea typeface="Calibri" panose="020F0502020204030204" pitchFamily="34" charset="0"/>
                <a:cs typeface="Times New Roman" panose="02020603050405020304" pitchFamily="18" charset="0"/>
              </a:rPr>
              <a:t>oRouter</a:t>
            </a:r>
            <a:r>
              <a:rPr lang="en-US" sz="1400" dirty="0">
                <a:latin typeface="Calibri" panose="020F0502020204030204" pitchFamily="34" charset="0"/>
                <a:ea typeface="Calibri" panose="020F0502020204030204" pitchFamily="34" charset="0"/>
                <a:cs typeface="Times New Roman" panose="02020603050405020304" pitchFamily="18" charset="0"/>
              </a:rPr>
              <a:t> = </a:t>
            </a:r>
            <a:r>
              <a:rPr lang="en-US" sz="1400" dirty="0" err="1">
                <a:latin typeface="Calibri" panose="020F0502020204030204" pitchFamily="34" charset="0"/>
                <a:ea typeface="Calibri" panose="020F0502020204030204" pitchFamily="34" charset="0"/>
                <a:cs typeface="Times New Roman" panose="02020603050405020304" pitchFamily="18" charset="0"/>
              </a:rPr>
              <a:t>sap.ui.core.UIComponent.getRouterFor</a:t>
            </a:r>
            <a:r>
              <a:rPr lang="en-US" sz="1400" dirty="0">
                <a:latin typeface="Calibri" panose="020F0502020204030204" pitchFamily="34" charset="0"/>
                <a:ea typeface="Calibri" panose="020F0502020204030204" pitchFamily="34" charset="0"/>
                <a:cs typeface="Times New Roman" panose="02020603050405020304" pitchFamily="18" charset="0"/>
              </a:rPr>
              <a:t>(this);</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err="1">
                <a:latin typeface="Calibri" panose="020F0502020204030204" pitchFamily="34" charset="0"/>
                <a:ea typeface="Calibri" panose="020F0502020204030204" pitchFamily="34" charset="0"/>
                <a:cs typeface="Times New Roman" panose="02020603050405020304" pitchFamily="18" charset="0"/>
              </a:rPr>
              <a:t>oRouter.navTo</a:t>
            </a:r>
            <a:r>
              <a:rPr lang="en-US" sz="1400" dirty="0">
                <a:latin typeface="Calibri" panose="020F0502020204030204" pitchFamily="34" charset="0"/>
                <a:ea typeface="Calibri" panose="020F0502020204030204" pitchFamily="34" charset="0"/>
                <a:cs typeface="Times New Roman" panose="02020603050405020304" pitchFamily="18" charset="0"/>
              </a:rPr>
              <a:t>("Detail1);</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p:cNvSpPr txBox="1"/>
          <p:nvPr/>
        </p:nvSpPr>
        <p:spPr>
          <a:xfrm>
            <a:off x="527298" y="1631576"/>
            <a:ext cx="3757439"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The router object is referenced when</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needed in a controller file</a:t>
            </a:r>
          </a:p>
        </p:txBody>
      </p:sp>
      <p:cxnSp>
        <p:nvCxnSpPr>
          <p:cNvPr id="16" name="Straight Arrow Connector 15"/>
          <p:cNvCxnSpPr/>
          <p:nvPr/>
        </p:nvCxnSpPr>
        <p:spPr>
          <a:xfrm>
            <a:off x="3617130" y="2185575"/>
            <a:ext cx="2696584" cy="146331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76619" y="4260035"/>
            <a:ext cx="3924151" cy="830997"/>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The </a:t>
            </a:r>
            <a:r>
              <a:rPr lang="en-US" sz="1800" kern="0" dirty="0" err="1">
                <a:ea typeface="Arial Unicode MS" pitchFamily="34" charset="-128"/>
                <a:cs typeface="Arial Unicode MS" pitchFamily="34" charset="-128"/>
              </a:rPr>
              <a:t>navTo</a:t>
            </a:r>
            <a:r>
              <a:rPr lang="en-US" sz="1800" kern="0" dirty="0">
                <a:ea typeface="Arial Unicode MS" pitchFamily="34" charset="-128"/>
                <a:cs typeface="Arial Unicode MS" pitchFamily="34" charset="-128"/>
              </a:rPr>
              <a:t> method of the router object</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is used to trigger a navigation.</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Detail1 is the name of the route.  </a:t>
            </a:r>
          </a:p>
        </p:txBody>
      </p:sp>
      <p:cxnSp>
        <p:nvCxnSpPr>
          <p:cNvPr id="19" name="Straight Arrow Connector 18"/>
          <p:cNvCxnSpPr/>
          <p:nvPr/>
        </p:nvCxnSpPr>
        <p:spPr>
          <a:xfrm flipV="1">
            <a:off x="4280647" y="4145280"/>
            <a:ext cx="1815954" cy="29038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0645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Initiating Routing with a Parameter</a:t>
            </a:r>
          </a:p>
        </p:txBody>
      </p:sp>
      <p:sp>
        <p:nvSpPr>
          <p:cNvPr id="3" name="Rectangle 2"/>
          <p:cNvSpPr/>
          <p:nvPr/>
        </p:nvSpPr>
        <p:spPr>
          <a:xfrm>
            <a:off x="4161210" y="3721531"/>
            <a:ext cx="7551819" cy="2308324"/>
          </a:xfrm>
          <a:prstGeom prst="rect">
            <a:avLst/>
          </a:prstGeom>
          <a:ln>
            <a:solidFill>
              <a:schemeClr val="tx1"/>
            </a:solidFill>
          </a:ln>
        </p:spPr>
        <p:txBody>
          <a:bodyPr wrap="square">
            <a:spAutoFit/>
          </a:bodyPr>
          <a:lstStyle/>
          <a:p>
            <a:r>
              <a:rPr lang="en-US" sz="1800" dirty="0" err="1"/>
              <a:t>showDetail</a:t>
            </a:r>
            <a:r>
              <a:rPr lang="en-US" sz="1800" dirty="0"/>
              <a:t> : function(</a:t>
            </a:r>
            <a:r>
              <a:rPr lang="en-US" sz="1800" dirty="0" err="1"/>
              <a:t>oEvent</a:t>
            </a:r>
            <a:r>
              <a:rPr lang="en-US" sz="1800" dirty="0"/>
              <a:t>) {</a:t>
            </a:r>
          </a:p>
          <a:p>
            <a:r>
              <a:rPr lang="en-US" sz="1800" dirty="0"/>
              <a:t>	</a:t>
            </a:r>
            <a:r>
              <a:rPr lang="en-US" sz="1800" dirty="0" err="1"/>
              <a:t>var</a:t>
            </a:r>
            <a:r>
              <a:rPr lang="en-US" sz="1800" dirty="0"/>
              <a:t> </a:t>
            </a:r>
            <a:r>
              <a:rPr lang="en-US" sz="1800" dirty="0" err="1"/>
              <a:t>oItem</a:t>
            </a:r>
            <a:r>
              <a:rPr lang="en-US" sz="1800" dirty="0"/>
              <a:t> = </a:t>
            </a:r>
            <a:r>
              <a:rPr lang="en-US" sz="1800" dirty="0" err="1"/>
              <a:t>oEvent.getSource</a:t>
            </a:r>
            <a:r>
              <a:rPr lang="en-US" sz="1800" dirty="0"/>
              <a:t>();</a:t>
            </a:r>
          </a:p>
          <a:p>
            <a:r>
              <a:rPr lang="en-US" sz="1800" dirty="0"/>
              <a:t>	</a:t>
            </a:r>
            <a:r>
              <a:rPr lang="en-US" sz="1800" dirty="0" err="1"/>
              <a:t>var</a:t>
            </a:r>
            <a:r>
              <a:rPr lang="en-US" sz="1800" dirty="0"/>
              <a:t> </a:t>
            </a:r>
            <a:r>
              <a:rPr lang="en-US" sz="1800" dirty="0" err="1"/>
              <a:t>oRouter</a:t>
            </a:r>
            <a:r>
              <a:rPr lang="en-US" sz="1800" dirty="0"/>
              <a:t> = </a:t>
            </a:r>
            <a:r>
              <a:rPr lang="en-US" sz="1800" dirty="0" err="1"/>
              <a:t>sap.ui.core.UIComponent.getRouterFor</a:t>
            </a:r>
            <a:r>
              <a:rPr lang="en-US" sz="1800" dirty="0"/>
              <a:t>(this);</a:t>
            </a:r>
          </a:p>
          <a:p>
            <a:r>
              <a:rPr lang="en-US" sz="1800" dirty="0"/>
              <a:t>	</a:t>
            </a:r>
            <a:r>
              <a:rPr lang="en-US" sz="1800" dirty="0" err="1"/>
              <a:t>oRouter.navTo</a:t>
            </a:r>
            <a:r>
              <a:rPr lang="en-US" sz="1800" dirty="0"/>
              <a:t>("Detail1", {</a:t>
            </a:r>
          </a:p>
          <a:p>
            <a:r>
              <a:rPr lang="en-US" sz="1800" dirty="0"/>
              <a:t>		item: </a:t>
            </a:r>
            <a:r>
              <a:rPr lang="en-US" sz="1800" dirty="0" err="1"/>
              <a:t>oItem.getBindingContext</a:t>
            </a:r>
            <a:r>
              <a:rPr lang="en-US" sz="1800" dirty="0"/>
              <a:t>("routing").</a:t>
            </a:r>
            <a:r>
              <a:rPr lang="en-US" sz="1800" dirty="0" err="1"/>
              <a:t>getPath</a:t>
            </a:r>
            <a:r>
              <a:rPr lang="en-US" sz="1800" dirty="0"/>
              <a:t>().</a:t>
            </a:r>
            <a:r>
              <a:rPr lang="en-US" sz="1800" dirty="0" err="1"/>
              <a:t>substr</a:t>
            </a:r>
            <a:r>
              <a:rPr lang="en-US" sz="1800" dirty="0"/>
              <a:t>(12)</a:t>
            </a:r>
          </a:p>
          <a:p>
            <a:r>
              <a:rPr lang="en-US" sz="1800" dirty="0"/>
              <a:t>	});</a:t>
            </a:r>
          </a:p>
          <a:p>
            <a:r>
              <a:rPr lang="en-US" sz="1800" dirty="0"/>
              <a:t>}</a:t>
            </a:r>
          </a:p>
        </p:txBody>
      </p:sp>
      <p:sp>
        <p:nvSpPr>
          <p:cNvPr id="4" name="TextBox 3"/>
          <p:cNvSpPr txBox="1"/>
          <p:nvPr/>
        </p:nvSpPr>
        <p:spPr>
          <a:xfrm>
            <a:off x="233138" y="1488141"/>
            <a:ext cx="11349261"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Often when a user clicks an item on a list (for example) we want to pass the some information about the clicked</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item to the target of a navigation.</a:t>
            </a:r>
          </a:p>
        </p:txBody>
      </p:sp>
      <p:sp>
        <p:nvSpPr>
          <p:cNvPr id="5" name="TextBox 4"/>
          <p:cNvSpPr txBox="1"/>
          <p:nvPr/>
        </p:nvSpPr>
        <p:spPr>
          <a:xfrm>
            <a:off x="7189694" y="2850776"/>
            <a:ext cx="4321696"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Object with information about the item that</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was clicked</a:t>
            </a:r>
          </a:p>
        </p:txBody>
      </p:sp>
      <p:cxnSp>
        <p:nvCxnSpPr>
          <p:cNvPr id="7" name="Straight Arrow Connector 6"/>
          <p:cNvCxnSpPr/>
          <p:nvPr/>
        </p:nvCxnSpPr>
        <p:spPr>
          <a:xfrm flipH="1">
            <a:off x="7189694" y="3523129"/>
            <a:ext cx="322731" cy="30480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24001" y="2466336"/>
            <a:ext cx="6403997" cy="290848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dirty="0" err="1"/>
              <a:t>oItem.getBindingContext</a:t>
            </a:r>
            <a:r>
              <a:rPr lang="en-US" sz="1800" dirty="0"/>
              <a:t>(“routing").</a:t>
            </a:r>
            <a:r>
              <a:rPr lang="en-US" sz="1800" dirty="0" err="1"/>
              <a:t>getPath</a:t>
            </a:r>
            <a:r>
              <a:rPr lang="en-US" sz="1800" dirty="0"/>
              <a:t>() retrieves the path</a:t>
            </a:r>
            <a:br>
              <a:rPr lang="en-US" sz="1800" dirty="0"/>
            </a:br>
            <a:r>
              <a:rPr lang="en-US" sz="1800" dirty="0"/>
              <a:t>to the data that is bound to the list item.  For example,</a:t>
            </a:r>
          </a:p>
          <a:p>
            <a:pPr fontAlgn="base">
              <a:spcBef>
                <a:spcPts val="600"/>
              </a:spcBef>
              <a:spcAft>
                <a:spcPct val="0"/>
              </a:spcAft>
              <a:buClr>
                <a:srgbClr val="F0AB00"/>
              </a:buClr>
              <a:buSzPct val="80000"/>
            </a:pPr>
            <a:r>
              <a:rPr lang="en-US" sz="2000" kern="0" dirty="0">
                <a:ea typeface="Arial Unicode MS" pitchFamily="34" charset="-128"/>
                <a:cs typeface="Arial Unicode MS" pitchFamily="34" charset="-128"/>
              </a:rPr>
              <a:t>/collection/0</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err="1">
                <a:ea typeface="Arial Unicode MS" pitchFamily="34" charset="-128"/>
                <a:cs typeface="Arial Unicode MS" pitchFamily="34" charset="-128"/>
              </a:rPr>
              <a:t>Substr</a:t>
            </a:r>
            <a:r>
              <a:rPr lang="en-US" sz="1800" kern="0" dirty="0">
                <a:ea typeface="Arial Unicode MS" pitchFamily="34" charset="-128"/>
                <a:cs typeface="Arial Unicode MS" pitchFamily="34" charset="-128"/>
              </a:rPr>
              <a:t>(12) retrieves the 12</a:t>
            </a:r>
            <a:r>
              <a:rPr lang="en-US" sz="1800" kern="0" baseline="30000" dirty="0">
                <a:ea typeface="Arial Unicode MS" pitchFamily="34" charset="-128"/>
                <a:cs typeface="Arial Unicode MS" pitchFamily="34" charset="-128"/>
              </a:rPr>
              <a:t>th</a:t>
            </a:r>
            <a:r>
              <a:rPr lang="en-US" sz="1800" kern="0" dirty="0">
                <a:ea typeface="Arial Unicode MS" pitchFamily="34" charset="-128"/>
                <a:cs typeface="Arial Unicode MS" pitchFamily="34" charset="-128"/>
              </a:rPr>
              <a:t>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character in the path </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The value retrieved will be passed</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as the parameter item in the route</a:t>
            </a:r>
          </a:p>
        </p:txBody>
      </p:sp>
    </p:spTree>
    <p:extLst>
      <p:ext uri="{BB962C8B-B14F-4D97-AF65-F5344CB8AC3E}">
        <p14:creationId xmlns:p14="http://schemas.microsoft.com/office/powerpoint/2010/main" val="2902303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Initiating Routing with a Parameter (continued)</a:t>
            </a:r>
          </a:p>
        </p:txBody>
      </p:sp>
      <p:sp>
        <p:nvSpPr>
          <p:cNvPr id="3" name="Rectangle 2"/>
          <p:cNvSpPr/>
          <p:nvPr/>
        </p:nvSpPr>
        <p:spPr>
          <a:xfrm>
            <a:off x="629118" y="3445657"/>
            <a:ext cx="6096000" cy="1477328"/>
          </a:xfrm>
          <a:prstGeom prst="rect">
            <a:avLst/>
          </a:prstGeom>
          <a:ln>
            <a:solidFill>
              <a:schemeClr val="tx1"/>
            </a:solidFill>
          </a:ln>
        </p:spPr>
        <p:txBody>
          <a:bodyPr>
            <a:spAutoFit/>
          </a:bodyPr>
          <a:lstStyle/>
          <a:p>
            <a:r>
              <a:rPr lang="en-US" sz="1800" dirty="0"/>
              <a:t>{</a:t>
            </a:r>
          </a:p>
          <a:p>
            <a:r>
              <a:rPr lang="en-US" sz="1800" dirty="0"/>
              <a:t>	"pattern": "Detail1/{item}",</a:t>
            </a:r>
          </a:p>
          <a:p>
            <a:r>
              <a:rPr lang="en-US" sz="1800" dirty="0"/>
              <a:t>	"name": "Detail1",</a:t>
            </a:r>
          </a:p>
          <a:p>
            <a:r>
              <a:rPr lang="en-US" sz="1800" dirty="0"/>
              <a:t>	"target": "Detail1"</a:t>
            </a:r>
          </a:p>
          <a:p>
            <a:r>
              <a:rPr lang="en-US" sz="1800" dirty="0"/>
              <a:t>}</a:t>
            </a:r>
          </a:p>
        </p:txBody>
      </p:sp>
      <p:sp>
        <p:nvSpPr>
          <p:cNvPr id="4" name="TextBox 3"/>
          <p:cNvSpPr txBox="1"/>
          <p:nvPr/>
        </p:nvSpPr>
        <p:spPr>
          <a:xfrm>
            <a:off x="673941" y="1832276"/>
            <a:ext cx="5552802"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The entity parameter is indicated in the route definition</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by curly brackets { } in the route’s pattern.</a:t>
            </a:r>
          </a:p>
        </p:txBody>
      </p:sp>
      <p:cxnSp>
        <p:nvCxnSpPr>
          <p:cNvPr id="6" name="Straight Arrow Connector 5"/>
          <p:cNvCxnSpPr/>
          <p:nvPr/>
        </p:nvCxnSpPr>
        <p:spPr>
          <a:xfrm flipH="1">
            <a:off x="3875314" y="2492188"/>
            <a:ext cx="51227" cy="111162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041341" y="3711388"/>
            <a:ext cx="3577903"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The value passed in entity appears</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in the browser’s URL</a:t>
            </a:r>
          </a:p>
        </p:txBody>
      </p:sp>
      <p:cxnSp>
        <p:nvCxnSpPr>
          <p:cNvPr id="11" name="Straight Arrow Connector 10"/>
          <p:cNvCxnSpPr/>
          <p:nvPr/>
        </p:nvCxnSpPr>
        <p:spPr>
          <a:xfrm flipH="1" flipV="1">
            <a:off x="9971314" y="3184712"/>
            <a:ext cx="454639" cy="41910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stretch>
            <a:fillRect/>
          </a:stretch>
        </p:blipFill>
        <p:spPr>
          <a:xfrm>
            <a:off x="5047660" y="2752725"/>
            <a:ext cx="4991100" cy="295275"/>
          </a:xfrm>
          <a:prstGeom prst="rect">
            <a:avLst/>
          </a:prstGeom>
        </p:spPr>
      </p:pic>
    </p:spTree>
    <p:extLst>
      <p:ext uri="{BB962C8B-B14F-4D97-AF65-F5344CB8AC3E}">
        <p14:creationId xmlns:p14="http://schemas.microsoft.com/office/powerpoint/2010/main" val="3960958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the Parameter in the Target View</a:t>
            </a:r>
          </a:p>
        </p:txBody>
      </p:sp>
      <p:sp>
        <p:nvSpPr>
          <p:cNvPr id="3" name="Rectangle 2"/>
          <p:cNvSpPr/>
          <p:nvPr/>
        </p:nvSpPr>
        <p:spPr>
          <a:xfrm>
            <a:off x="2029097" y="4493009"/>
            <a:ext cx="9612313" cy="1200329"/>
          </a:xfrm>
          <a:prstGeom prst="rect">
            <a:avLst/>
          </a:prstGeom>
          <a:ln>
            <a:solidFill>
              <a:schemeClr val="tx1"/>
            </a:solidFill>
          </a:ln>
        </p:spPr>
        <p:txBody>
          <a:bodyPr wrap="square">
            <a:spAutoFit/>
          </a:bodyPr>
          <a:lstStyle/>
          <a:p>
            <a:r>
              <a:rPr lang="en-US" sz="1800" dirty="0" err="1"/>
              <a:t>onInit</a:t>
            </a:r>
            <a:r>
              <a:rPr lang="en-US" sz="1800" dirty="0"/>
              <a:t>: function () {</a:t>
            </a:r>
          </a:p>
          <a:p>
            <a:r>
              <a:rPr lang="en-US" sz="1800" dirty="0"/>
              <a:t>	</a:t>
            </a:r>
            <a:r>
              <a:rPr lang="en-US" sz="1800" dirty="0" err="1"/>
              <a:t>var</a:t>
            </a:r>
            <a:r>
              <a:rPr lang="en-US" sz="1800" dirty="0"/>
              <a:t> </a:t>
            </a:r>
            <a:r>
              <a:rPr lang="en-US" sz="1800" dirty="0" err="1"/>
              <a:t>oRouter</a:t>
            </a:r>
            <a:r>
              <a:rPr lang="en-US" sz="1800" dirty="0"/>
              <a:t> = </a:t>
            </a:r>
            <a:r>
              <a:rPr lang="en-US" sz="1800" dirty="0" err="1"/>
              <a:t>sap.ui.core.UIComponent.getRouterFor</a:t>
            </a:r>
            <a:r>
              <a:rPr lang="en-US" sz="1800" dirty="0"/>
              <a:t>(this);</a:t>
            </a:r>
          </a:p>
          <a:p>
            <a:r>
              <a:rPr lang="en-US" sz="1800" dirty="0"/>
              <a:t>	</a:t>
            </a:r>
            <a:r>
              <a:rPr lang="en-US" sz="1800" dirty="0" err="1"/>
              <a:t>oRouter.getRoute</a:t>
            </a:r>
            <a:r>
              <a:rPr lang="en-US" sz="1800" dirty="0"/>
              <a:t>("Detail1").</a:t>
            </a:r>
            <a:r>
              <a:rPr lang="en-US" sz="1800" dirty="0" err="1"/>
              <a:t>attachPatternMatched</a:t>
            </a:r>
            <a:r>
              <a:rPr lang="en-US" sz="1800" dirty="0"/>
              <a:t>(this._</a:t>
            </a:r>
            <a:r>
              <a:rPr lang="en-US" sz="1800" dirty="0" err="1"/>
              <a:t>onObjectMatched</a:t>
            </a:r>
            <a:r>
              <a:rPr lang="en-US" sz="1800" dirty="0"/>
              <a:t>, this);</a:t>
            </a:r>
          </a:p>
          <a:p>
            <a:r>
              <a:rPr lang="en-US" sz="1800" dirty="0"/>
              <a:t>},</a:t>
            </a:r>
          </a:p>
        </p:txBody>
      </p:sp>
      <p:sp>
        <p:nvSpPr>
          <p:cNvPr id="4" name="TextBox 3"/>
          <p:cNvSpPr txBox="1"/>
          <p:nvPr/>
        </p:nvSpPr>
        <p:spPr>
          <a:xfrm>
            <a:off x="1004047" y="1837765"/>
            <a:ext cx="7951694" cy="55399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In order to process the route parameter in the target control we have to setup an event handler that will be fired when the route targets the view.</a:t>
            </a:r>
          </a:p>
        </p:txBody>
      </p:sp>
      <p:sp>
        <p:nvSpPr>
          <p:cNvPr id="5" name="TextBox 4"/>
          <p:cNvSpPr txBox="1"/>
          <p:nvPr/>
        </p:nvSpPr>
        <p:spPr>
          <a:xfrm>
            <a:off x="7646894" y="3424518"/>
            <a:ext cx="3244478"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Retrieve the application’s router</a:t>
            </a:r>
          </a:p>
        </p:txBody>
      </p:sp>
      <p:cxnSp>
        <p:nvCxnSpPr>
          <p:cNvPr id="7" name="Straight Arrow Connector 6"/>
          <p:cNvCxnSpPr/>
          <p:nvPr/>
        </p:nvCxnSpPr>
        <p:spPr>
          <a:xfrm flipH="1">
            <a:off x="8480612" y="3881718"/>
            <a:ext cx="367553" cy="75303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51012" y="3576918"/>
            <a:ext cx="7207101"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Assign the function </a:t>
            </a:r>
            <a:r>
              <a:rPr lang="en-US" sz="1800" dirty="0"/>
              <a:t>._</a:t>
            </a:r>
            <a:r>
              <a:rPr lang="en-US" sz="1800" dirty="0" err="1"/>
              <a:t>onObjectMatched</a:t>
            </a:r>
            <a:r>
              <a:rPr lang="en-US" sz="1800" kern="0" dirty="0">
                <a:ea typeface="Arial Unicode MS" pitchFamily="34" charset="-128"/>
                <a:cs typeface="Arial Unicode MS" pitchFamily="34" charset="-128"/>
              </a:rPr>
              <a:t> to handle the route matched</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event.  The function will execute when a route pattern is matched.</a:t>
            </a:r>
          </a:p>
        </p:txBody>
      </p:sp>
    </p:spTree>
    <p:extLst>
      <p:ext uri="{BB962C8B-B14F-4D97-AF65-F5344CB8AC3E}">
        <p14:creationId xmlns:p14="http://schemas.microsoft.com/office/powerpoint/2010/main" val="1207789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the Parameter in the Target View</a:t>
            </a:r>
          </a:p>
        </p:txBody>
      </p:sp>
      <p:sp>
        <p:nvSpPr>
          <p:cNvPr id="3" name="Rectangle 2"/>
          <p:cNvSpPr/>
          <p:nvPr/>
        </p:nvSpPr>
        <p:spPr>
          <a:xfrm>
            <a:off x="3370729" y="2131509"/>
            <a:ext cx="8560014" cy="1754326"/>
          </a:xfrm>
          <a:prstGeom prst="rect">
            <a:avLst/>
          </a:prstGeom>
          <a:ln>
            <a:solidFill>
              <a:schemeClr val="tx1"/>
            </a:solidFill>
          </a:ln>
        </p:spPr>
        <p:txBody>
          <a:bodyPr wrap="square">
            <a:spAutoFit/>
          </a:bodyPr>
          <a:lstStyle/>
          <a:p>
            <a:r>
              <a:rPr lang="en-US" sz="1800" dirty="0"/>
              <a:t>_</a:t>
            </a:r>
            <a:r>
              <a:rPr lang="en-US" sz="1800" dirty="0" err="1"/>
              <a:t>onObjectMatched</a:t>
            </a:r>
            <a:r>
              <a:rPr lang="en-US" sz="1800" dirty="0"/>
              <a:t>: function (</a:t>
            </a:r>
            <a:r>
              <a:rPr lang="en-US" sz="1800" dirty="0" err="1"/>
              <a:t>oEvent</a:t>
            </a:r>
            <a:r>
              <a:rPr lang="en-US" sz="1800" dirty="0"/>
              <a:t>) {</a:t>
            </a:r>
          </a:p>
          <a:p>
            <a:r>
              <a:rPr lang="en-US" sz="1800" dirty="0"/>
              <a:t>	</a:t>
            </a:r>
            <a:r>
              <a:rPr lang="en-US" sz="1800" dirty="0" err="1"/>
              <a:t>this.getView</a:t>
            </a:r>
            <a:r>
              <a:rPr lang="en-US" sz="1800" dirty="0"/>
              <a:t>().</a:t>
            </a:r>
            <a:r>
              <a:rPr lang="en-US" sz="1800" dirty="0" err="1"/>
              <a:t>bindElement</a:t>
            </a:r>
            <a:r>
              <a:rPr lang="en-US" sz="1800" dirty="0"/>
              <a:t>({</a:t>
            </a:r>
          </a:p>
          <a:p>
            <a:r>
              <a:rPr lang="en-US" sz="1800" dirty="0"/>
              <a:t>		path: "/collection/" + </a:t>
            </a:r>
            <a:r>
              <a:rPr lang="en-US" sz="1800" dirty="0" err="1"/>
              <a:t>oEvent.getParameter</a:t>
            </a:r>
            <a:r>
              <a:rPr lang="en-US" sz="1800" dirty="0"/>
              <a:t>("arguments").item,</a:t>
            </a:r>
          </a:p>
          <a:p>
            <a:r>
              <a:rPr lang="en-US" sz="1800" dirty="0"/>
              <a:t>		model: "routing"</a:t>
            </a:r>
          </a:p>
          <a:p>
            <a:r>
              <a:rPr lang="en-US" sz="1800" dirty="0"/>
              <a:t>	});</a:t>
            </a:r>
          </a:p>
          <a:p>
            <a:r>
              <a:rPr lang="en-US" sz="1800" dirty="0"/>
              <a:t>}</a:t>
            </a:r>
            <a:endParaRPr lang="en-US" dirty="0"/>
          </a:p>
        </p:txBody>
      </p:sp>
      <p:sp>
        <p:nvSpPr>
          <p:cNvPr id="4" name="TextBox 3"/>
          <p:cNvSpPr txBox="1"/>
          <p:nvPr/>
        </p:nvSpPr>
        <p:spPr>
          <a:xfrm>
            <a:off x="5701553" y="1443318"/>
            <a:ext cx="5450541"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Object with information about route event</a:t>
            </a:r>
          </a:p>
        </p:txBody>
      </p:sp>
      <p:cxnSp>
        <p:nvCxnSpPr>
          <p:cNvPr id="6" name="Straight Arrow Connector 5"/>
          <p:cNvCxnSpPr/>
          <p:nvPr/>
        </p:nvCxnSpPr>
        <p:spPr>
          <a:xfrm flipH="1">
            <a:off x="6553200" y="1828800"/>
            <a:ext cx="53788" cy="30270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24001" y="1720317"/>
            <a:ext cx="2705869"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Bind the view to the model</a:t>
            </a:r>
          </a:p>
        </p:txBody>
      </p:sp>
      <p:cxnSp>
        <p:nvCxnSpPr>
          <p:cNvPr id="9" name="Straight Arrow Connector 8"/>
          <p:cNvCxnSpPr/>
          <p:nvPr/>
        </p:nvCxnSpPr>
        <p:spPr>
          <a:xfrm>
            <a:off x="1936376" y="2131509"/>
            <a:ext cx="2411506" cy="45929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4723" y="2748492"/>
            <a:ext cx="3206006"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Construct the path in the model</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using the parameter passed</a:t>
            </a:r>
          </a:p>
        </p:txBody>
      </p:sp>
      <p:cxnSp>
        <p:nvCxnSpPr>
          <p:cNvPr id="12" name="Straight Arrow Connector 11"/>
          <p:cNvCxnSpPr/>
          <p:nvPr/>
        </p:nvCxnSpPr>
        <p:spPr>
          <a:xfrm>
            <a:off x="3370729" y="2926080"/>
            <a:ext cx="1976334" cy="870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12300" y="5161662"/>
            <a:ext cx="2778683"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Identify the model by name</a:t>
            </a:r>
          </a:p>
        </p:txBody>
      </p:sp>
      <p:cxnSp>
        <p:nvCxnSpPr>
          <p:cNvPr id="16" name="Straight Arrow Connector 15"/>
          <p:cNvCxnSpPr/>
          <p:nvPr/>
        </p:nvCxnSpPr>
        <p:spPr>
          <a:xfrm flipV="1">
            <a:off x="3596640" y="3472455"/>
            <a:ext cx="2203269" cy="157542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309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02373" y="481432"/>
            <a:ext cx="3923780" cy="5909310"/>
          </a:xfrm>
          <a:prstGeom prst="rect">
            <a:avLst/>
          </a:prstGeom>
          <a:ln>
            <a:solidFill>
              <a:schemeClr val="tx1"/>
            </a:solidFill>
          </a:ln>
        </p:spPr>
        <p:txBody>
          <a:bodyPr wrap="square">
            <a:spAutoFit/>
          </a:bodyPr>
          <a:lstStyle/>
          <a:p>
            <a:r>
              <a:rPr lang="en-US" sz="1400" dirty="0"/>
              <a:t>{</a:t>
            </a:r>
          </a:p>
          <a:p>
            <a:r>
              <a:rPr lang="en-US" sz="1400" dirty="0"/>
              <a:t>    "collection" : [</a:t>
            </a:r>
          </a:p>
          <a:p>
            <a:r>
              <a:rPr lang="en-US" sz="1400" dirty="0"/>
              <a:t>        {</a:t>
            </a:r>
          </a:p>
          <a:p>
            <a:r>
              <a:rPr lang="en-US" sz="1400" dirty="0"/>
              <a:t>            "prop1" : "A",</a:t>
            </a:r>
          </a:p>
          <a:p>
            <a:r>
              <a:rPr lang="en-US" sz="1400" dirty="0"/>
              <a:t>            "</a:t>
            </a:r>
            <a:r>
              <a:rPr lang="en-US" sz="1400" dirty="0" err="1"/>
              <a:t>subcol</a:t>
            </a:r>
            <a:r>
              <a:rPr lang="en-US" sz="1400" dirty="0"/>
              <a:t>" : [</a:t>
            </a:r>
          </a:p>
          <a:p>
            <a:r>
              <a:rPr lang="en-US" sz="1400" dirty="0"/>
              <a:t>                {</a:t>
            </a:r>
          </a:p>
          <a:p>
            <a:r>
              <a:rPr lang="en-US" sz="1400" dirty="0"/>
              <a:t>                    "subProp1" : "One"</a:t>
            </a:r>
          </a:p>
          <a:p>
            <a:r>
              <a:rPr lang="en-US" sz="1400" dirty="0"/>
              <a:t>                },</a:t>
            </a:r>
          </a:p>
          <a:p>
            <a:r>
              <a:rPr lang="en-US" sz="1400" dirty="0"/>
              <a:t>                {</a:t>
            </a:r>
          </a:p>
          <a:p>
            <a:r>
              <a:rPr lang="en-US" sz="1400" dirty="0"/>
              <a:t>                    "subProp1" : "Two"</a:t>
            </a:r>
          </a:p>
          <a:p>
            <a:r>
              <a:rPr lang="en-US" sz="1400" dirty="0"/>
              <a:t>                }</a:t>
            </a:r>
          </a:p>
          <a:p>
            <a:r>
              <a:rPr lang="en-US" sz="1400" dirty="0"/>
              <a:t>            ]</a:t>
            </a:r>
          </a:p>
          <a:p>
            <a:r>
              <a:rPr lang="en-US" sz="1400" dirty="0"/>
              <a:t>        },</a:t>
            </a:r>
          </a:p>
          <a:p>
            <a:r>
              <a:rPr lang="en-US" sz="1400" dirty="0"/>
              <a:t>        {</a:t>
            </a:r>
          </a:p>
          <a:p>
            <a:r>
              <a:rPr lang="en-US" sz="1400" dirty="0"/>
              <a:t>            "prop1" : "B",</a:t>
            </a:r>
          </a:p>
          <a:p>
            <a:r>
              <a:rPr lang="en-US" sz="1400" dirty="0"/>
              <a:t>            "</a:t>
            </a:r>
            <a:r>
              <a:rPr lang="en-US" sz="1400" dirty="0" err="1"/>
              <a:t>subcol</a:t>
            </a:r>
            <a:r>
              <a:rPr lang="en-US" sz="1400" dirty="0"/>
              <a:t>" : [</a:t>
            </a:r>
          </a:p>
          <a:p>
            <a:r>
              <a:rPr lang="en-US" sz="1400" dirty="0"/>
              <a:t>                {</a:t>
            </a:r>
          </a:p>
          <a:p>
            <a:r>
              <a:rPr lang="en-US" sz="1400" dirty="0"/>
              <a:t>                    "subProp1" : "Three"</a:t>
            </a:r>
          </a:p>
          <a:p>
            <a:r>
              <a:rPr lang="en-US" sz="1400" dirty="0"/>
              <a:t>                },</a:t>
            </a:r>
          </a:p>
          <a:p>
            <a:r>
              <a:rPr lang="en-US" sz="1400" dirty="0"/>
              <a:t>                {</a:t>
            </a:r>
          </a:p>
          <a:p>
            <a:r>
              <a:rPr lang="en-US" sz="1400" dirty="0"/>
              <a:t>                    "subProp1" : "Four"</a:t>
            </a:r>
          </a:p>
          <a:p>
            <a:r>
              <a:rPr lang="en-US" sz="1400" dirty="0"/>
              <a:t>                }</a:t>
            </a:r>
          </a:p>
          <a:p>
            <a:r>
              <a:rPr lang="en-US" sz="1400" dirty="0"/>
              <a:t>            ]</a:t>
            </a:r>
          </a:p>
          <a:p>
            <a:r>
              <a:rPr lang="en-US" sz="1400" dirty="0"/>
              <a:t>        }</a:t>
            </a:r>
          </a:p>
          <a:p>
            <a:r>
              <a:rPr lang="en-US" sz="1400" dirty="0"/>
              <a:t>        </a:t>
            </a:r>
          </a:p>
          <a:p>
            <a:r>
              <a:rPr lang="en-US" sz="1400" dirty="0"/>
              <a:t>    ]</a:t>
            </a:r>
          </a:p>
          <a:p>
            <a:r>
              <a:rPr lang="en-US" sz="1400" dirty="0"/>
              <a:t>}</a:t>
            </a:r>
          </a:p>
        </p:txBody>
      </p:sp>
      <p:sp>
        <p:nvSpPr>
          <p:cNvPr id="4" name="TextBox 3"/>
          <p:cNvSpPr txBox="1"/>
          <p:nvPr/>
        </p:nvSpPr>
        <p:spPr>
          <a:xfrm>
            <a:off x="589660" y="1059679"/>
            <a:ext cx="3513782"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Data model from Routing Exercise</a:t>
            </a:r>
          </a:p>
        </p:txBody>
      </p:sp>
    </p:spTree>
    <p:extLst>
      <p:ext uri="{BB962C8B-B14F-4D97-AF65-F5344CB8AC3E}">
        <p14:creationId xmlns:p14="http://schemas.microsoft.com/office/powerpoint/2010/main" val="3416281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Binding in Detail View</a:t>
            </a:r>
          </a:p>
        </p:txBody>
      </p:sp>
      <p:sp>
        <p:nvSpPr>
          <p:cNvPr id="3" name="Rectangle 2"/>
          <p:cNvSpPr/>
          <p:nvPr/>
        </p:nvSpPr>
        <p:spPr bwMode="gray">
          <a:xfrm>
            <a:off x="4441210" y="1524302"/>
            <a:ext cx="7252447" cy="347830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TextBox 3"/>
          <p:cNvSpPr txBox="1"/>
          <p:nvPr/>
        </p:nvSpPr>
        <p:spPr>
          <a:xfrm>
            <a:off x="4733187" y="1898583"/>
            <a:ext cx="3334246"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Detail View Binding: /collection/0</a:t>
            </a:r>
          </a:p>
        </p:txBody>
      </p:sp>
      <p:sp>
        <p:nvSpPr>
          <p:cNvPr id="5" name="Rectangle 4"/>
          <p:cNvSpPr/>
          <p:nvPr/>
        </p:nvSpPr>
        <p:spPr bwMode="gray">
          <a:xfrm>
            <a:off x="7835828" y="2532959"/>
            <a:ext cx="3021106" cy="2259106"/>
          </a:xfrm>
          <a:prstGeom prst="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TextBox 5"/>
          <p:cNvSpPr txBox="1"/>
          <p:nvPr/>
        </p:nvSpPr>
        <p:spPr>
          <a:xfrm>
            <a:off x="8214395" y="2729580"/>
            <a:ext cx="1987724"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List Binding: </a:t>
            </a:r>
            <a:r>
              <a:rPr lang="en-US" sz="1800" kern="0" dirty="0" err="1">
                <a:ea typeface="Arial Unicode MS" pitchFamily="34" charset="-128"/>
                <a:cs typeface="Arial Unicode MS" pitchFamily="34" charset="-128"/>
              </a:rPr>
              <a:t>subcol</a:t>
            </a:r>
            <a:endParaRPr lang="en-US" sz="1800" kern="0" dirty="0">
              <a:ea typeface="Arial Unicode MS" pitchFamily="34" charset="-128"/>
              <a:cs typeface="Arial Unicode MS" pitchFamily="34" charset="-128"/>
            </a:endParaRPr>
          </a:p>
        </p:txBody>
      </p:sp>
      <p:sp>
        <p:nvSpPr>
          <p:cNvPr id="7" name="TextBox 6"/>
          <p:cNvSpPr txBox="1"/>
          <p:nvPr/>
        </p:nvSpPr>
        <p:spPr>
          <a:xfrm>
            <a:off x="462775" y="1805174"/>
            <a:ext cx="2888478" cy="1384995"/>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The view is bound to /collection/0 and the list is bound to </a:t>
            </a:r>
            <a:r>
              <a:rPr lang="en-US" sz="1800" kern="0" dirty="0" err="1">
                <a:ea typeface="Arial Unicode MS" pitchFamily="34" charset="-128"/>
                <a:cs typeface="Arial Unicode MS" pitchFamily="34" charset="-128"/>
              </a:rPr>
              <a:t>subcol</a:t>
            </a:r>
            <a:r>
              <a:rPr lang="en-US" sz="1800" kern="0" dirty="0">
                <a:ea typeface="Arial Unicode MS" pitchFamily="34" charset="-128"/>
                <a:cs typeface="Arial Unicode MS" pitchFamily="34" charset="-128"/>
              </a:rPr>
              <a:t> within /collection/0 so the list is bound to /collection/0/</a:t>
            </a:r>
            <a:r>
              <a:rPr lang="en-US" sz="1800" kern="0" dirty="0" err="1">
                <a:ea typeface="Arial Unicode MS" pitchFamily="34" charset="-128"/>
                <a:cs typeface="Arial Unicode MS" pitchFamily="34" charset="-128"/>
              </a:rPr>
              <a:t>subcol</a:t>
            </a:r>
            <a:endParaRPr lang="en-US" sz="1800" kern="0" dirty="0">
              <a:ea typeface="Arial Unicode MS" pitchFamily="34" charset="-128"/>
              <a:cs typeface="Arial Unicode MS" pitchFamily="34" charset="-128"/>
            </a:endParaRPr>
          </a:p>
        </p:txBody>
      </p:sp>
      <p:sp>
        <p:nvSpPr>
          <p:cNvPr id="8" name="Rectangle 7"/>
          <p:cNvSpPr/>
          <p:nvPr/>
        </p:nvSpPr>
        <p:spPr>
          <a:xfrm>
            <a:off x="393107" y="3915093"/>
            <a:ext cx="6096000" cy="2354491"/>
          </a:xfrm>
          <a:prstGeom prst="rect">
            <a:avLst/>
          </a:prstGeom>
        </p:spPr>
        <p:txBody>
          <a:bodyPr>
            <a:spAutoFit/>
          </a:bodyPr>
          <a:lstStyle/>
          <a:p>
            <a:r>
              <a:rPr lang="en-US" dirty="0"/>
              <a:t>&lt;List </a:t>
            </a:r>
          </a:p>
          <a:p>
            <a:r>
              <a:rPr lang="en-US" dirty="0"/>
              <a:t>    </a:t>
            </a:r>
            <a:r>
              <a:rPr lang="en-US" dirty="0" err="1"/>
              <a:t>headerText</a:t>
            </a:r>
            <a:r>
              <a:rPr lang="en-US" dirty="0"/>
              <a:t>="Detail 1 List"</a:t>
            </a:r>
          </a:p>
          <a:p>
            <a:r>
              <a:rPr lang="en-US" dirty="0"/>
              <a:t>    items="{routing&gt;</a:t>
            </a:r>
            <a:r>
              <a:rPr lang="en-US" dirty="0" err="1"/>
              <a:t>subcol</a:t>
            </a:r>
            <a:r>
              <a:rPr lang="en-US" dirty="0"/>
              <a:t>}" &gt;</a:t>
            </a:r>
          </a:p>
          <a:p>
            <a:r>
              <a:rPr lang="en-US" dirty="0"/>
              <a:t>        &lt;</a:t>
            </a:r>
            <a:r>
              <a:rPr lang="en-US" dirty="0" err="1"/>
              <a:t>StandardListItem</a:t>
            </a:r>
            <a:endParaRPr lang="en-US" dirty="0"/>
          </a:p>
          <a:p>
            <a:r>
              <a:rPr lang="en-US" dirty="0"/>
              <a:t>          type="Active"</a:t>
            </a:r>
          </a:p>
          <a:p>
            <a:r>
              <a:rPr lang="en-US" dirty="0"/>
              <a:t>          title="{routing&gt;subProp1}" /&gt;</a:t>
            </a:r>
          </a:p>
          <a:p>
            <a:r>
              <a:rPr lang="en-US" dirty="0"/>
              <a:t>&lt;/List&gt;</a:t>
            </a:r>
          </a:p>
        </p:txBody>
      </p:sp>
    </p:spTree>
    <p:extLst>
      <p:ext uri="{BB962C8B-B14F-4D97-AF65-F5344CB8AC3E}">
        <p14:creationId xmlns:p14="http://schemas.microsoft.com/office/powerpoint/2010/main" val="1172202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666666"/>
                </a:solidFill>
              </a:rPr>
              <a:t>Thank you</a:t>
            </a:r>
            <a:endParaRPr lang="de-DE" dirty="0">
              <a:solidFill>
                <a:srgbClr val="666666"/>
              </a:solidFill>
            </a:endParaRPr>
          </a:p>
        </p:txBody>
      </p:sp>
      <p:sp>
        <p:nvSpPr>
          <p:cNvPr id="3" name="Text Placeholder 2"/>
          <p:cNvSpPr>
            <a:spLocks noGrp="1"/>
          </p:cNvSpPr>
          <p:nvPr>
            <p:ph type="body" sz="quarter" idx="10"/>
          </p:nvPr>
        </p:nvSpPr>
        <p:spPr/>
        <p:txBody>
          <a:bodyPr/>
          <a:lstStyle/>
          <a:p>
            <a:r>
              <a:rPr lang="en-US" dirty="0">
                <a:solidFill>
                  <a:srgbClr val="666666"/>
                </a:solidFill>
              </a:rPr>
              <a:t>Contact information:</a:t>
            </a:r>
          </a:p>
          <a:p>
            <a:endParaRPr lang="en-US" dirty="0">
              <a:solidFill>
                <a:srgbClr val="666666"/>
              </a:solidFill>
            </a:endParaRPr>
          </a:p>
          <a:p>
            <a:r>
              <a:rPr lang="en-US" dirty="0">
                <a:solidFill>
                  <a:srgbClr val="666666"/>
                </a:solidFill>
              </a:rPr>
              <a:t>Ross Hightower</a:t>
            </a:r>
          </a:p>
          <a:p>
            <a:r>
              <a:rPr lang="en-US" dirty="0">
                <a:solidFill>
                  <a:srgbClr val="666666"/>
                </a:solidFill>
              </a:rPr>
              <a:t>hightowe@uwm.edu</a:t>
            </a:r>
          </a:p>
        </p:txBody>
      </p:sp>
    </p:spTree>
    <p:extLst>
      <p:ext uri="{BB962C8B-B14F-4D97-AF65-F5344CB8AC3E}">
        <p14:creationId xmlns:p14="http://schemas.microsoft.com/office/powerpoint/2010/main" val="1713439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Routing in SAPUI5</a:t>
            </a:r>
          </a:p>
        </p:txBody>
      </p:sp>
      <p:sp>
        <p:nvSpPr>
          <p:cNvPr id="5" name="Text Placeholder 4"/>
          <p:cNvSpPr>
            <a:spLocks noGrp="1"/>
          </p:cNvSpPr>
          <p:nvPr>
            <p:ph type="body" sz="quarter" idx="10"/>
          </p:nvPr>
        </p:nvSpPr>
        <p:spPr/>
        <p:txBody>
          <a:bodyPr/>
          <a:lstStyle/>
          <a:p>
            <a:r>
              <a:rPr lang="en-US" dirty="0"/>
              <a:t>Routing is a method for implementing navigation among the views in an application.</a:t>
            </a:r>
          </a:p>
          <a:p>
            <a:r>
              <a:rPr lang="en-US" dirty="0"/>
              <a:t>Routing is not the only method to implement navigation and is more complex than other methods but it has some advantages over other methods:</a:t>
            </a:r>
          </a:p>
          <a:p>
            <a:pPr lvl="3"/>
            <a:r>
              <a:rPr lang="en-US" dirty="0"/>
              <a:t>It imposes a structure that becomes is easier to manage as an application becomes more complex</a:t>
            </a:r>
          </a:p>
          <a:p>
            <a:pPr lvl="3"/>
            <a:r>
              <a:rPr lang="en-US" dirty="0"/>
              <a:t>Each view has a unique URL:</a:t>
            </a:r>
          </a:p>
          <a:p>
            <a:pPr lvl="4"/>
            <a:r>
              <a:rPr lang="en-US" dirty="0"/>
              <a:t>When the user refreshes the browser the view they are on is refreshed.  In other methods of navigation, a browser refresh will return to the initial view of the application.</a:t>
            </a:r>
          </a:p>
          <a:p>
            <a:pPr lvl="4"/>
            <a:r>
              <a:rPr lang="en-US" dirty="0"/>
              <a:t>You can enter the URL into a browser and navigate directly to the indicated view so you could, for example, provide a URL to another person share a particular view.</a:t>
            </a:r>
          </a:p>
          <a:p>
            <a:r>
              <a:rPr lang="en-US" dirty="0"/>
              <a:t>Routing is used in many popular web development frameworks such as Angular and Ember.</a:t>
            </a:r>
          </a:p>
        </p:txBody>
      </p:sp>
    </p:spTree>
    <p:extLst>
      <p:ext uri="{BB962C8B-B14F-4D97-AF65-F5344CB8AC3E}">
        <p14:creationId xmlns:p14="http://schemas.microsoft.com/office/powerpoint/2010/main" val="1705222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52401" y="323850"/>
            <a:ext cx="11545888" cy="755650"/>
          </a:xfrm>
        </p:spPr>
        <p:txBody>
          <a:bodyPr/>
          <a:lstStyle/>
          <a:p>
            <a:r>
              <a:rPr lang="en-US" dirty="0"/>
              <a:t>Application Architecture</a:t>
            </a:r>
          </a:p>
        </p:txBody>
      </p:sp>
      <p:pic>
        <p:nvPicPr>
          <p:cNvPr id="2050" name="Picture 2" descr="http://help.sap.com/static/saphelp_hanaplatform/en/b4/d66ebee72645c1a3501a769e935541/loio0614575f0ea04cc7bc87ca53f2ea2bf5_LowR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7247" y="1247925"/>
            <a:ext cx="6552345" cy="49705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11922" y="1449574"/>
            <a:ext cx="2282676" cy="73866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Index.html file bootstraps</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UI5 libraries and loads</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the component</a:t>
            </a:r>
          </a:p>
        </p:txBody>
      </p:sp>
      <p:cxnSp>
        <p:nvCxnSpPr>
          <p:cNvPr id="7" name="Straight Arrow Connector 6"/>
          <p:cNvCxnSpPr/>
          <p:nvPr/>
        </p:nvCxnSpPr>
        <p:spPr>
          <a:xfrm>
            <a:off x="2497187" y="1809614"/>
            <a:ext cx="765085" cy="45005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107477" y="286176"/>
            <a:ext cx="5783635" cy="83099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Component defines metadata for the application, defines</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models, creates the router object which handles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navigation and loads App view.</a:t>
            </a:r>
          </a:p>
        </p:txBody>
      </p:sp>
      <p:sp>
        <p:nvSpPr>
          <p:cNvPr id="9" name="TextBox 8"/>
          <p:cNvSpPr txBox="1"/>
          <p:nvPr/>
        </p:nvSpPr>
        <p:spPr>
          <a:xfrm>
            <a:off x="9697987" y="1809614"/>
            <a:ext cx="2436564" cy="138499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App view creates the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application object which</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defines the interface</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structure: full screen or</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master/data</a:t>
            </a:r>
          </a:p>
        </p:txBody>
      </p:sp>
      <p:cxnSp>
        <p:nvCxnSpPr>
          <p:cNvPr id="11" name="Straight Arrow Connector 10"/>
          <p:cNvCxnSpPr/>
          <p:nvPr/>
        </p:nvCxnSpPr>
        <p:spPr>
          <a:xfrm>
            <a:off x="5827557" y="1154847"/>
            <a:ext cx="270030" cy="78978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9337947" y="2034639"/>
            <a:ext cx="251645" cy="15359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46937" y="3613663"/>
            <a:ext cx="3642023" cy="55399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Router object handles navigation</a:t>
            </a:r>
            <a:br>
              <a:rPr lang="en-US" sz="1800" b="1" kern="0" dirty="0">
                <a:ea typeface="Arial Unicode MS" pitchFamily="34" charset="-128"/>
                <a:cs typeface="Arial Unicode MS" pitchFamily="34" charset="-128"/>
              </a:rPr>
            </a:br>
            <a:r>
              <a:rPr lang="en-US" sz="1800" b="1" kern="0" dirty="0">
                <a:ea typeface="Arial Unicode MS" pitchFamily="34" charset="-128"/>
                <a:cs typeface="Arial Unicode MS" pitchFamily="34" charset="-128"/>
              </a:rPr>
              <a:t>between views</a:t>
            </a:r>
          </a:p>
        </p:txBody>
      </p:sp>
      <p:cxnSp>
        <p:nvCxnSpPr>
          <p:cNvPr id="16" name="Straight Arrow Connector 15"/>
          <p:cNvCxnSpPr/>
          <p:nvPr/>
        </p:nvCxnSpPr>
        <p:spPr>
          <a:xfrm>
            <a:off x="3847337" y="3890662"/>
            <a:ext cx="1575175"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61972" y="5995079"/>
            <a:ext cx="3552254"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Views make up the visual interface</a:t>
            </a:r>
          </a:p>
        </p:txBody>
      </p:sp>
      <p:cxnSp>
        <p:nvCxnSpPr>
          <p:cNvPr id="19" name="Straight Arrow Connector 18"/>
          <p:cNvCxnSpPr/>
          <p:nvPr/>
        </p:nvCxnSpPr>
        <p:spPr>
          <a:xfrm flipV="1">
            <a:off x="1926884" y="5193085"/>
            <a:ext cx="952845" cy="62197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402732" y="6272077"/>
            <a:ext cx="4360168"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Controllers assigned to views, handle logic</a:t>
            </a:r>
          </a:p>
        </p:txBody>
      </p:sp>
      <p:cxnSp>
        <p:nvCxnSpPr>
          <p:cNvPr id="22" name="Straight Arrow Connector 21"/>
          <p:cNvCxnSpPr/>
          <p:nvPr/>
        </p:nvCxnSpPr>
        <p:spPr>
          <a:xfrm flipH="1" flipV="1">
            <a:off x="7717767" y="5815059"/>
            <a:ext cx="180020" cy="40345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7028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4" grpId="0"/>
      <p:bldP spid="17"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9177" y="1415255"/>
            <a:ext cx="8704729" cy="4939494"/>
          </a:xfrm>
          <a:prstGeom prst="rect">
            <a:avLst/>
          </a:prstGeom>
          <a:ln>
            <a:solidFill>
              <a:schemeClr val="tx1"/>
            </a:solidFill>
          </a:ln>
        </p:spPr>
        <p:txBody>
          <a:bodyPr wrap="square">
            <a:spAutoFit/>
          </a:bodyPr>
          <a:lstStyle/>
          <a:p>
            <a:pPr>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"routing": {</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alibri" panose="020F0502020204030204" pitchFamily="34" charset="0"/>
                <a:ea typeface="Calibri" panose="020F0502020204030204" pitchFamily="34" charset="0"/>
                <a:cs typeface="Times New Roman" panose="02020603050405020304" pitchFamily="18" charset="0"/>
              </a:rPr>
              <a:t>	"config": {</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err="1">
                <a:latin typeface="Calibri" panose="020F0502020204030204" pitchFamily="34" charset="0"/>
                <a:ea typeface="Calibri" panose="020F0502020204030204" pitchFamily="34" charset="0"/>
                <a:cs typeface="Times New Roman" panose="02020603050405020304" pitchFamily="18" charset="0"/>
              </a:rPr>
              <a:t>routerClass</a:t>
            </a: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err="1">
                <a:latin typeface="Calibri" panose="020F0502020204030204" pitchFamily="34" charset="0"/>
                <a:ea typeface="Calibri" panose="020F0502020204030204" pitchFamily="34" charset="0"/>
                <a:cs typeface="Times New Roman" panose="02020603050405020304" pitchFamily="18" charset="0"/>
              </a:rPr>
              <a:t>sap.m.routing.Router</a:t>
            </a:r>
            <a:r>
              <a:rPr lang="en-US" sz="1400" dirty="0">
                <a:latin typeface="Calibri" panose="020F0502020204030204" pitchFamily="34" charset="0"/>
                <a:ea typeface="Calibri" panose="020F0502020204030204" pitchFamily="34" charset="0"/>
                <a:cs typeface="Times New Roman" panose="02020603050405020304" pitchFamily="18" charset="0"/>
              </a:rPr>
              <a:t>",</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err="1">
                <a:latin typeface="Calibri" panose="020F0502020204030204" pitchFamily="34" charset="0"/>
                <a:ea typeface="Calibri" panose="020F0502020204030204" pitchFamily="34" charset="0"/>
                <a:cs typeface="Times New Roman" panose="02020603050405020304" pitchFamily="18" charset="0"/>
              </a:rPr>
              <a:t>viewType</a:t>
            </a:r>
            <a:r>
              <a:rPr lang="en-US" sz="1400" dirty="0">
                <a:latin typeface="Calibri" panose="020F0502020204030204" pitchFamily="34" charset="0"/>
                <a:ea typeface="Calibri" panose="020F0502020204030204" pitchFamily="34" charset="0"/>
                <a:cs typeface="Times New Roman" panose="02020603050405020304" pitchFamily="18" charset="0"/>
              </a:rPr>
              <a:t>": "XML",</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err="1">
                <a:latin typeface="Calibri" panose="020F0502020204030204" pitchFamily="34" charset="0"/>
                <a:ea typeface="Calibri" panose="020F0502020204030204" pitchFamily="34" charset="0"/>
                <a:cs typeface="Times New Roman" panose="02020603050405020304" pitchFamily="18" charset="0"/>
              </a:rPr>
              <a:t>viewPath</a:t>
            </a:r>
            <a:r>
              <a:rPr lang="en-US" sz="1400" dirty="0">
                <a:latin typeface="Calibri" panose="020F0502020204030204" pitchFamily="34" charset="0"/>
                <a:ea typeface="Calibri" panose="020F0502020204030204" pitchFamily="34" charset="0"/>
                <a:cs typeface="Times New Roman" panose="02020603050405020304" pitchFamily="18" charset="0"/>
              </a:rPr>
              <a:t>": "ui5.view",</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err="1">
                <a:latin typeface="Calibri" panose="020F0502020204030204" pitchFamily="34" charset="0"/>
                <a:ea typeface="Calibri" panose="020F0502020204030204" pitchFamily="34" charset="0"/>
                <a:cs typeface="Times New Roman" panose="02020603050405020304" pitchFamily="18" charset="0"/>
              </a:rPr>
              <a:t>controlId</a:t>
            </a:r>
            <a:r>
              <a:rPr lang="en-US" sz="1400" dirty="0">
                <a:latin typeface="Calibri" panose="020F0502020204030204" pitchFamily="34" charset="0"/>
                <a:ea typeface="Calibri" panose="020F0502020204030204" pitchFamily="34" charset="0"/>
                <a:cs typeface="Times New Roman" panose="02020603050405020304" pitchFamily="18" charset="0"/>
              </a:rPr>
              <a:t>": "app",</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err="1">
                <a:latin typeface="Calibri" panose="020F0502020204030204" pitchFamily="34" charset="0"/>
                <a:ea typeface="Calibri" panose="020F0502020204030204" pitchFamily="34" charset="0"/>
                <a:cs typeface="Times New Roman" panose="02020603050405020304" pitchFamily="18" charset="0"/>
              </a:rPr>
              <a:t>controlAggregation</a:t>
            </a:r>
            <a:r>
              <a:rPr lang="en-US" sz="1400" dirty="0">
                <a:latin typeface="Calibri" panose="020F0502020204030204" pitchFamily="34" charset="0"/>
                <a:ea typeface="Calibri" panose="020F0502020204030204" pitchFamily="34" charset="0"/>
                <a:cs typeface="Times New Roman" panose="02020603050405020304" pitchFamily="18" charset="0"/>
              </a:rPr>
              <a:t>": "pages“</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alibri" panose="020F0502020204030204" pitchFamily="34" charset="0"/>
                <a:ea typeface="Calibri" panose="020F0502020204030204" pitchFamily="34" charset="0"/>
                <a:cs typeface="Times New Roman" panose="02020603050405020304" pitchFamily="18" charset="0"/>
              </a:rPr>
              <a:t>	},</a:t>
            </a:r>
          </a:p>
          <a:p>
            <a:pPr>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"routes": [</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alibri" panose="020F0502020204030204" pitchFamily="34" charset="0"/>
                <a:ea typeface="Calibri" panose="020F0502020204030204" pitchFamily="34" charset="0"/>
                <a:cs typeface="Times New Roman" panose="02020603050405020304" pitchFamily="18" charset="0"/>
              </a:rPr>
              <a:t>		{</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alibri" panose="020F0502020204030204" pitchFamily="34" charset="0"/>
                <a:ea typeface="Calibri" panose="020F0502020204030204" pitchFamily="34" charset="0"/>
                <a:cs typeface="Times New Roman" panose="02020603050405020304" pitchFamily="18" charset="0"/>
              </a:rPr>
              <a:t>			"pattern": "",</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alibri" panose="020F0502020204030204" pitchFamily="34" charset="0"/>
                <a:ea typeface="Calibri" panose="020F0502020204030204" pitchFamily="34" charset="0"/>
                <a:cs typeface="Times New Roman" panose="02020603050405020304" pitchFamily="18" charset="0"/>
              </a:rPr>
              <a:t>			"name": "Master",</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alibri" panose="020F0502020204030204" pitchFamily="34" charset="0"/>
                <a:ea typeface="Calibri" panose="020F0502020204030204" pitchFamily="34" charset="0"/>
                <a:cs typeface="Times New Roman" panose="02020603050405020304" pitchFamily="18" charset="0"/>
              </a:rPr>
              <a:t>			"target": "Master“</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alibri" panose="020F0502020204030204" pitchFamily="34" charset="0"/>
                <a:ea typeface="Calibri" panose="020F0502020204030204" pitchFamily="34" charset="0"/>
                <a:cs typeface="Times New Roman" panose="02020603050405020304" pitchFamily="18" charset="0"/>
              </a:rPr>
              <a:t>		}</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alibri" panose="020F0502020204030204" pitchFamily="34" charset="0"/>
                <a:ea typeface="Calibri" panose="020F0502020204030204" pitchFamily="34" charset="0"/>
                <a:cs typeface="Times New Roman" panose="02020603050405020304" pitchFamily="18" charset="0"/>
              </a:rPr>
              <a:t>	],</a:t>
            </a:r>
          </a:p>
          <a:p>
            <a:pPr>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"targets": {</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alibri" panose="020F0502020204030204" pitchFamily="34" charset="0"/>
                <a:ea typeface="Calibri" panose="020F0502020204030204" pitchFamily="34" charset="0"/>
                <a:cs typeface="Times New Roman" panose="02020603050405020304" pitchFamily="18" charset="0"/>
              </a:rPr>
              <a:t>		"Master": {</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err="1">
                <a:latin typeface="Calibri" panose="020F0502020204030204" pitchFamily="34" charset="0"/>
                <a:ea typeface="Calibri" panose="020F0502020204030204" pitchFamily="34" charset="0"/>
                <a:cs typeface="Times New Roman" panose="02020603050405020304" pitchFamily="18" charset="0"/>
              </a:rPr>
              <a:t>viewName</a:t>
            </a:r>
            <a:r>
              <a:rPr lang="en-US" sz="1400" dirty="0">
                <a:latin typeface="Calibri" panose="020F0502020204030204" pitchFamily="34" charset="0"/>
                <a:ea typeface="Calibri" panose="020F0502020204030204" pitchFamily="34" charset="0"/>
                <a:cs typeface="Times New Roman" panose="02020603050405020304" pitchFamily="18" charset="0"/>
              </a:rPr>
              <a:t>": "Master“</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alibri" panose="020F0502020204030204" pitchFamily="34" charset="0"/>
                <a:ea typeface="Calibri" panose="020F0502020204030204" pitchFamily="34" charset="0"/>
                <a:cs typeface="Times New Roman" panose="02020603050405020304" pitchFamily="18" charset="0"/>
              </a:rPr>
              <a:t>		}</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alibri" panose="020F0502020204030204" pitchFamily="34" charset="0"/>
                <a:ea typeface="Calibri" panose="020F0502020204030204" pitchFamily="34" charset="0"/>
                <a:cs typeface="Times New Roman" panose="02020603050405020304" pitchFamily="18" charset="0"/>
              </a:rPr>
              <a:t>	}		</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a:t>
            </a:r>
            <a:endParaRPr lang="en-US" sz="1400" dirty="0"/>
          </a:p>
        </p:txBody>
      </p:sp>
      <p:sp>
        <p:nvSpPr>
          <p:cNvPr id="3" name="Title 2"/>
          <p:cNvSpPr>
            <a:spLocks noGrp="1"/>
          </p:cNvSpPr>
          <p:nvPr>
            <p:ph type="title"/>
          </p:nvPr>
        </p:nvSpPr>
        <p:spPr/>
        <p:txBody>
          <a:bodyPr/>
          <a:lstStyle/>
          <a:p>
            <a:r>
              <a:rPr lang="en-US" dirty="0"/>
              <a:t>Router Configuration in manifest.js</a:t>
            </a:r>
          </a:p>
        </p:txBody>
      </p:sp>
      <p:sp>
        <p:nvSpPr>
          <p:cNvPr id="4" name="TextBox 3"/>
          <p:cNvSpPr txBox="1"/>
          <p:nvPr/>
        </p:nvSpPr>
        <p:spPr>
          <a:xfrm>
            <a:off x="205565" y="1820418"/>
            <a:ext cx="2653553" cy="83099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Config section defines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default values various</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parameters</a:t>
            </a:r>
          </a:p>
        </p:txBody>
      </p:sp>
      <p:cxnSp>
        <p:nvCxnSpPr>
          <p:cNvPr id="6" name="Straight Arrow Connector 5"/>
          <p:cNvCxnSpPr/>
          <p:nvPr/>
        </p:nvCxnSpPr>
        <p:spPr>
          <a:xfrm flipV="1">
            <a:off x="2702237" y="2002971"/>
            <a:ext cx="1382083" cy="66397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59846" y="3264351"/>
            <a:ext cx="2699272" cy="110799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The routes define the URL, name of the route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and the target in which to</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load the view</a:t>
            </a:r>
          </a:p>
        </p:txBody>
      </p:sp>
      <p:cxnSp>
        <p:nvCxnSpPr>
          <p:cNvPr id="10" name="Straight Arrow Connector 9"/>
          <p:cNvCxnSpPr/>
          <p:nvPr/>
        </p:nvCxnSpPr>
        <p:spPr>
          <a:xfrm flipV="1">
            <a:off x="2702237" y="3574136"/>
            <a:ext cx="1382083" cy="3307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5565" y="4902926"/>
            <a:ext cx="2551981" cy="830997"/>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Targets define where the</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view loads and the name</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of the view file.</a:t>
            </a:r>
          </a:p>
        </p:txBody>
      </p:sp>
      <p:cxnSp>
        <p:nvCxnSpPr>
          <p:cNvPr id="11" name="Straight Arrow Connector 10"/>
          <p:cNvCxnSpPr/>
          <p:nvPr/>
        </p:nvCxnSpPr>
        <p:spPr>
          <a:xfrm flipV="1">
            <a:off x="2656518" y="3574136"/>
            <a:ext cx="1382083" cy="3307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803265" y="5315225"/>
            <a:ext cx="1382083" cy="3307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5986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 Section</a:t>
            </a:r>
          </a:p>
        </p:txBody>
      </p:sp>
      <p:sp>
        <p:nvSpPr>
          <p:cNvPr id="3" name="Rectangle 2"/>
          <p:cNvSpPr/>
          <p:nvPr/>
        </p:nvSpPr>
        <p:spPr>
          <a:xfrm>
            <a:off x="5156649" y="1232076"/>
            <a:ext cx="6506788" cy="1815882"/>
          </a:xfrm>
          <a:prstGeom prst="rect">
            <a:avLst/>
          </a:prstGeom>
          <a:ln>
            <a:solidFill>
              <a:schemeClr val="tx1"/>
            </a:solidFill>
          </a:ln>
        </p:spPr>
        <p:txBody>
          <a:bodyPr wrap="square">
            <a:spAutoFit/>
          </a:bodyPr>
          <a:lstStyle/>
          <a:p>
            <a:r>
              <a:rPr lang="en-US" sz="1600" dirty="0">
                <a:latin typeface="Calibri" panose="020F0502020204030204" pitchFamily="34" charset="0"/>
                <a:ea typeface="Calibri" panose="020F0502020204030204" pitchFamily="34" charset="0"/>
                <a:cs typeface="Times New Roman" panose="02020603050405020304" pitchFamily="18" charset="0"/>
              </a:rPr>
              <a:t>	"config": {</a:t>
            </a:r>
            <a:br>
              <a:rPr lang="en-US" sz="1600" dirty="0">
                <a:latin typeface="Calibri" panose="020F0502020204030204" pitchFamily="34" charset="0"/>
                <a:ea typeface="Calibri" panose="020F0502020204030204" pitchFamily="34" charset="0"/>
                <a:cs typeface="Times New Roman" panose="02020603050405020304" pitchFamily="18" charset="0"/>
              </a:rPr>
            </a:br>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err="1">
                <a:latin typeface="Calibri" panose="020F0502020204030204" pitchFamily="34" charset="0"/>
                <a:ea typeface="Calibri" panose="020F0502020204030204" pitchFamily="34" charset="0"/>
                <a:cs typeface="Times New Roman" panose="02020603050405020304" pitchFamily="18" charset="0"/>
              </a:rPr>
              <a:t>routerClass</a:t>
            </a:r>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err="1">
                <a:latin typeface="Calibri" panose="020F0502020204030204" pitchFamily="34" charset="0"/>
                <a:ea typeface="Calibri" panose="020F0502020204030204" pitchFamily="34" charset="0"/>
                <a:cs typeface="Times New Roman" panose="02020603050405020304" pitchFamily="18" charset="0"/>
              </a:rPr>
              <a:t>sap.m.routing.Router</a:t>
            </a:r>
            <a:r>
              <a:rPr lang="en-US" sz="1600" dirty="0">
                <a:latin typeface="Calibri" panose="020F0502020204030204" pitchFamily="34" charset="0"/>
                <a:ea typeface="Calibri" panose="020F0502020204030204" pitchFamily="34" charset="0"/>
                <a:cs typeface="Times New Roman" panose="02020603050405020304" pitchFamily="18" charset="0"/>
              </a:rPr>
              <a:t>",</a:t>
            </a:r>
            <a:br>
              <a:rPr lang="en-US" sz="1600" dirty="0">
                <a:latin typeface="Calibri" panose="020F0502020204030204" pitchFamily="34" charset="0"/>
                <a:ea typeface="Calibri" panose="020F0502020204030204" pitchFamily="34" charset="0"/>
                <a:cs typeface="Times New Roman" panose="02020603050405020304" pitchFamily="18" charset="0"/>
              </a:rPr>
            </a:br>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err="1">
                <a:latin typeface="Calibri" panose="020F0502020204030204" pitchFamily="34" charset="0"/>
                <a:ea typeface="Calibri" panose="020F0502020204030204" pitchFamily="34" charset="0"/>
                <a:cs typeface="Times New Roman" panose="02020603050405020304" pitchFamily="18" charset="0"/>
              </a:rPr>
              <a:t>viewType</a:t>
            </a:r>
            <a:r>
              <a:rPr lang="en-US" sz="1600" dirty="0">
                <a:latin typeface="Calibri" panose="020F0502020204030204" pitchFamily="34" charset="0"/>
                <a:ea typeface="Calibri" panose="020F0502020204030204" pitchFamily="34" charset="0"/>
                <a:cs typeface="Times New Roman" panose="02020603050405020304" pitchFamily="18" charset="0"/>
              </a:rPr>
              <a:t>": "XML",</a:t>
            </a:r>
            <a:br>
              <a:rPr lang="en-US" sz="1600" dirty="0">
                <a:latin typeface="Calibri" panose="020F0502020204030204" pitchFamily="34" charset="0"/>
                <a:ea typeface="Calibri" panose="020F0502020204030204" pitchFamily="34" charset="0"/>
                <a:cs typeface="Times New Roman" panose="02020603050405020304" pitchFamily="18" charset="0"/>
              </a:rPr>
            </a:br>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err="1">
                <a:latin typeface="Calibri" panose="020F0502020204030204" pitchFamily="34" charset="0"/>
                <a:ea typeface="Calibri" panose="020F0502020204030204" pitchFamily="34" charset="0"/>
                <a:cs typeface="Times New Roman" panose="02020603050405020304" pitchFamily="18" charset="0"/>
              </a:rPr>
              <a:t>viewPath</a:t>
            </a:r>
            <a:r>
              <a:rPr lang="en-US" sz="1600" dirty="0">
                <a:latin typeface="Calibri" panose="020F0502020204030204" pitchFamily="34" charset="0"/>
                <a:ea typeface="Calibri" panose="020F0502020204030204" pitchFamily="34" charset="0"/>
                <a:cs typeface="Times New Roman" panose="02020603050405020304" pitchFamily="18" charset="0"/>
              </a:rPr>
              <a:t>": "ui5.view",</a:t>
            </a:r>
            <a:br>
              <a:rPr lang="en-US" sz="1600" dirty="0">
                <a:latin typeface="Calibri" panose="020F0502020204030204" pitchFamily="34" charset="0"/>
                <a:ea typeface="Calibri" panose="020F0502020204030204" pitchFamily="34" charset="0"/>
                <a:cs typeface="Times New Roman" panose="02020603050405020304" pitchFamily="18" charset="0"/>
              </a:rPr>
            </a:br>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err="1">
                <a:latin typeface="Calibri" panose="020F0502020204030204" pitchFamily="34" charset="0"/>
                <a:ea typeface="Calibri" panose="020F0502020204030204" pitchFamily="34" charset="0"/>
                <a:cs typeface="Times New Roman" panose="02020603050405020304" pitchFamily="18" charset="0"/>
              </a:rPr>
              <a:t>controlId</a:t>
            </a:r>
            <a:r>
              <a:rPr lang="en-US" sz="1600" dirty="0">
                <a:latin typeface="Calibri" panose="020F0502020204030204" pitchFamily="34" charset="0"/>
                <a:ea typeface="Calibri" panose="020F0502020204030204" pitchFamily="34" charset="0"/>
                <a:cs typeface="Times New Roman" panose="02020603050405020304" pitchFamily="18" charset="0"/>
              </a:rPr>
              <a:t>": "app",</a:t>
            </a:r>
            <a:br>
              <a:rPr lang="en-US" sz="1600" dirty="0">
                <a:latin typeface="Calibri" panose="020F0502020204030204" pitchFamily="34" charset="0"/>
                <a:ea typeface="Calibri" panose="020F0502020204030204" pitchFamily="34" charset="0"/>
                <a:cs typeface="Times New Roman" panose="02020603050405020304" pitchFamily="18" charset="0"/>
              </a:rPr>
            </a:br>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err="1">
                <a:latin typeface="Calibri" panose="020F0502020204030204" pitchFamily="34" charset="0"/>
                <a:ea typeface="Calibri" panose="020F0502020204030204" pitchFamily="34" charset="0"/>
                <a:cs typeface="Times New Roman" panose="02020603050405020304" pitchFamily="18" charset="0"/>
              </a:rPr>
              <a:t>controlAggregation</a:t>
            </a:r>
            <a:r>
              <a:rPr lang="en-US" sz="1600" dirty="0">
                <a:latin typeface="Calibri" panose="020F0502020204030204" pitchFamily="34" charset="0"/>
                <a:ea typeface="Calibri" panose="020F0502020204030204" pitchFamily="34" charset="0"/>
                <a:cs typeface="Times New Roman" panose="02020603050405020304" pitchFamily="18" charset="0"/>
              </a:rPr>
              <a:t>": "pages“</a:t>
            </a:r>
            <a:br>
              <a:rPr lang="en-US" sz="1600" dirty="0">
                <a:latin typeface="Calibri" panose="020F0502020204030204" pitchFamily="34" charset="0"/>
                <a:ea typeface="Calibri" panose="020F0502020204030204" pitchFamily="34" charset="0"/>
                <a:cs typeface="Times New Roman" panose="02020603050405020304" pitchFamily="18" charset="0"/>
              </a:rPr>
            </a:br>
            <a:r>
              <a:rPr lang="en-US" sz="1600" dirty="0">
                <a:latin typeface="Calibri" panose="020F0502020204030204" pitchFamily="34" charset="0"/>
                <a:ea typeface="Calibri" panose="020F0502020204030204" pitchFamily="34" charset="0"/>
                <a:cs typeface="Times New Roman" panose="02020603050405020304" pitchFamily="18" charset="0"/>
              </a:rPr>
              <a:t>	},</a:t>
            </a:r>
            <a:endParaRPr lang="en-US" sz="1600" dirty="0"/>
          </a:p>
        </p:txBody>
      </p:sp>
      <p:sp>
        <p:nvSpPr>
          <p:cNvPr id="4" name="TextBox 3"/>
          <p:cNvSpPr txBox="1"/>
          <p:nvPr/>
        </p:nvSpPr>
        <p:spPr>
          <a:xfrm>
            <a:off x="421341" y="1721224"/>
            <a:ext cx="4598894" cy="406265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The </a:t>
            </a:r>
            <a:r>
              <a:rPr lang="en-US" sz="1800" kern="0" dirty="0" err="1">
                <a:ea typeface="Arial Unicode MS" pitchFamily="34" charset="-128"/>
                <a:cs typeface="Arial Unicode MS" pitchFamily="34" charset="-128"/>
              </a:rPr>
              <a:t>config</a:t>
            </a:r>
            <a:r>
              <a:rPr lang="en-US" sz="1800" kern="0" dirty="0">
                <a:ea typeface="Arial Unicode MS" pitchFamily="34" charset="-128"/>
                <a:cs typeface="Arial Unicode MS" pitchFamily="34" charset="-128"/>
              </a:rPr>
              <a:t> object configures default values</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for route properties:</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b="1" kern="0" dirty="0" err="1">
                <a:ea typeface="Arial Unicode MS" pitchFamily="34" charset="-128"/>
                <a:cs typeface="Arial Unicode MS" pitchFamily="34" charset="-128"/>
              </a:rPr>
              <a:t>viewType</a:t>
            </a:r>
            <a:r>
              <a:rPr lang="en-US" sz="1800" kern="0" dirty="0">
                <a:ea typeface="Arial Unicode MS" pitchFamily="34" charset="-128"/>
                <a:cs typeface="Arial Unicode MS" pitchFamily="34" charset="-128"/>
              </a:rPr>
              <a:t>: type of view files</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b="1" kern="0" dirty="0" err="1">
                <a:ea typeface="Arial Unicode MS" pitchFamily="34" charset="-128"/>
                <a:cs typeface="Arial Unicode MS" pitchFamily="34" charset="-128"/>
              </a:rPr>
              <a:t>viewPath</a:t>
            </a:r>
            <a:r>
              <a:rPr lang="en-US" sz="1800" kern="0" dirty="0">
                <a:ea typeface="Arial Unicode MS" pitchFamily="34" charset="-128"/>
                <a:cs typeface="Arial Unicode MS" pitchFamily="34" charset="-128"/>
              </a:rPr>
              <a:t>: location of view files.  The ui5 in</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this case is the </a:t>
            </a:r>
            <a:r>
              <a:rPr lang="en-US" sz="1800" kern="0" dirty="0" err="1">
                <a:ea typeface="Arial Unicode MS" pitchFamily="34" charset="-128"/>
                <a:cs typeface="Arial Unicode MS" pitchFamily="34" charset="-128"/>
              </a:rPr>
              <a:t>resourceroot</a:t>
            </a:r>
            <a:r>
              <a:rPr lang="en-US" sz="1800" kern="0" dirty="0">
                <a:ea typeface="Arial Unicode MS" pitchFamily="34" charset="-128"/>
                <a:cs typeface="Arial Unicode MS" pitchFamily="34" charset="-128"/>
              </a:rPr>
              <a:t> defined in</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   the bootstrap in the index.html file and view</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   is a folder in the project.</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b="1" kern="0" dirty="0" err="1">
                <a:ea typeface="Arial Unicode MS" pitchFamily="34" charset="-128"/>
                <a:cs typeface="Arial Unicode MS" pitchFamily="34" charset="-128"/>
              </a:rPr>
              <a:t>controlId</a:t>
            </a:r>
            <a:r>
              <a:rPr lang="en-US" sz="1800" kern="0" dirty="0">
                <a:ea typeface="Arial Unicode MS" pitchFamily="34" charset="-128"/>
                <a:cs typeface="Arial Unicode MS" pitchFamily="34" charset="-128"/>
              </a:rPr>
              <a:t>: the app control created in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    the App view.</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b="1" kern="0" dirty="0" err="1">
                <a:ea typeface="Arial Unicode MS" pitchFamily="34" charset="-128"/>
                <a:cs typeface="Arial Unicode MS" pitchFamily="34" charset="-128"/>
              </a:rPr>
              <a:t>controlAggregation</a:t>
            </a:r>
            <a:r>
              <a:rPr lang="en-US" sz="1800" kern="0" dirty="0">
                <a:ea typeface="Arial Unicode MS" pitchFamily="34" charset="-128"/>
                <a:cs typeface="Arial Unicode MS" pitchFamily="34" charset="-128"/>
              </a:rPr>
              <a:t>: The aggregation on</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    the </a:t>
            </a:r>
            <a:r>
              <a:rPr lang="en-US" sz="1800" kern="0" dirty="0" err="1">
                <a:ea typeface="Arial Unicode MS" pitchFamily="34" charset="-128"/>
                <a:cs typeface="Arial Unicode MS" pitchFamily="34" charset="-128"/>
              </a:rPr>
              <a:t>controlId</a:t>
            </a:r>
            <a:r>
              <a:rPr lang="en-US" sz="1800" kern="0" dirty="0">
                <a:ea typeface="Arial Unicode MS" pitchFamily="34" charset="-128"/>
                <a:cs typeface="Arial Unicode MS" pitchFamily="34" charset="-128"/>
              </a:rPr>
              <a:t> app in which to load views</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    by default.</a:t>
            </a:r>
          </a:p>
          <a:p>
            <a:pPr fontAlgn="base">
              <a:spcBef>
                <a:spcPts val="600"/>
              </a:spcBef>
              <a:spcAft>
                <a:spcPct val="0"/>
              </a:spcAft>
              <a:buClr>
                <a:srgbClr val="F0AB00"/>
              </a:buClr>
              <a:buSzPct val="80000"/>
            </a:pPr>
            <a:endParaRPr lang="en-US" sz="1800" b="1" kern="0" dirty="0">
              <a:ea typeface="Arial Unicode MS" pitchFamily="34" charset="-128"/>
              <a:cs typeface="Arial Unicode MS" pitchFamily="34" charset="-128"/>
            </a:endParaRPr>
          </a:p>
        </p:txBody>
      </p:sp>
      <p:cxnSp>
        <p:nvCxnSpPr>
          <p:cNvPr id="6" name="Straight Arrow Connector 5"/>
          <p:cNvCxnSpPr/>
          <p:nvPr/>
        </p:nvCxnSpPr>
        <p:spPr>
          <a:xfrm>
            <a:off x="4043082" y="2088776"/>
            <a:ext cx="1201271" cy="7172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992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controlId</a:t>
            </a:r>
            <a:endParaRPr lang="en-US" dirty="0"/>
          </a:p>
        </p:txBody>
      </p:sp>
      <p:sp>
        <p:nvSpPr>
          <p:cNvPr id="3" name="Text Placeholder 2"/>
          <p:cNvSpPr>
            <a:spLocks noGrp="1"/>
          </p:cNvSpPr>
          <p:nvPr>
            <p:ph type="body" sz="quarter" idx="10"/>
          </p:nvPr>
        </p:nvSpPr>
        <p:spPr/>
        <p:txBody>
          <a:bodyPr/>
          <a:lstStyle/>
          <a:p>
            <a:r>
              <a:rPr lang="en-US" sz="2800" dirty="0"/>
              <a:t>The </a:t>
            </a:r>
            <a:r>
              <a:rPr lang="en-US" sz="2800" dirty="0" err="1"/>
              <a:t>controlId</a:t>
            </a:r>
            <a:r>
              <a:rPr lang="en-US" sz="2800" dirty="0"/>
              <a:t> defines the control which is used to display the views in the interface.  This control is defined in the App view.  The possibilities are:</a:t>
            </a:r>
          </a:p>
          <a:p>
            <a:pPr lvl="3"/>
            <a:r>
              <a:rPr lang="en-US" sz="2500" dirty="0"/>
              <a:t>The App control creates a </a:t>
            </a:r>
            <a:r>
              <a:rPr lang="en-US" sz="2500" dirty="0" err="1"/>
              <a:t>fullscreen</a:t>
            </a:r>
            <a:r>
              <a:rPr lang="en-US" sz="2500" dirty="0"/>
              <a:t> application</a:t>
            </a:r>
          </a:p>
          <a:p>
            <a:pPr lvl="3"/>
            <a:r>
              <a:rPr lang="en-US" sz="2500" dirty="0"/>
              <a:t>The </a:t>
            </a:r>
            <a:r>
              <a:rPr lang="en-US" sz="2500" dirty="0" err="1"/>
              <a:t>SplitApp</a:t>
            </a:r>
            <a:r>
              <a:rPr lang="en-US" sz="2500" dirty="0"/>
              <a:t> control creates a master/detail application</a:t>
            </a:r>
          </a:p>
          <a:p>
            <a:pPr lvl="3"/>
            <a:endParaRPr lang="en-US" sz="2500" dirty="0"/>
          </a:p>
        </p:txBody>
      </p:sp>
      <p:sp>
        <p:nvSpPr>
          <p:cNvPr id="4" name="Rectangle 3"/>
          <p:cNvSpPr/>
          <p:nvPr/>
        </p:nvSpPr>
        <p:spPr>
          <a:xfrm>
            <a:off x="5694176" y="3528576"/>
            <a:ext cx="3920604" cy="1569660"/>
          </a:xfrm>
          <a:prstGeom prst="rect">
            <a:avLst/>
          </a:prstGeom>
          <a:ln>
            <a:solidFill>
              <a:schemeClr val="tx1"/>
            </a:solidFill>
          </a:ln>
        </p:spPr>
        <p:txBody>
          <a:bodyPr wrap="square">
            <a:spAutoFit/>
          </a:bodyPr>
          <a:lstStyle/>
          <a:p>
            <a:r>
              <a:rPr lang="en-US" sz="1600" dirty="0"/>
              <a:t>&lt;</a:t>
            </a:r>
            <a:r>
              <a:rPr lang="en-US" sz="1600" dirty="0" err="1"/>
              <a:t>mvc:View</a:t>
            </a:r>
            <a:br>
              <a:rPr lang="en-US" sz="1600" dirty="0"/>
            </a:br>
            <a:r>
              <a:rPr lang="en-US" sz="1600" dirty="0"/>
              <a:t>    </a:t>
            </a:r>
            <a:r>
              <a:rPr lang="en-US" sz="1600" dirty="0" err="1"/>
              <a:t>xmlns:mvc</a:t>
            </a:r>
            <a:r>
              <a:rPr lang="en-US" sz="1600" dirty="0"/>
              <a:t>="</a:t>
            </a:r>
            <a:r>
              <a:rPr lang="en-US" sz="1600" dirty="0" err="1"/>
              <a:t>sap.ui.core.mvc</a:t>
            </a:r>
            <a:r>
              <a:rPr lang="en-US" sz="1600" dirty="0"/>
              <a:t>“</a:t>
            </a:r>
            <a:br>
              <a:rPr lang="en-US" sz="1600" dirty="0"/>
            </a:br>
            <a:r>
              <a:rPr lang="en-US" sz="1600" dirty="0"/>
              <a:t>    </a:t>
            </a:r>
            <a:r>
              <a:rPr lang="en-US" sz="1600" dirty="0" err="1"/>
              <a:t>displayBlock</a:t>
            </a:r>
            <a:r>
              <a:rPr lang="en-US" sz="1600" dirty="0"/>
              <a:t>="true“</a:t>
            </a:r>
            <a:br>
              <a:rPr lang="en-US" sz="1600" dirty="0"/>
            </a:br>
            <a:r>
              <a:rPr lang="en-US" sz="1600" dirty="0"/>
              <a:t>    </a:t>
            </a:r>
            <a:r>
              <a:rPr lang="en-US" sz="1600" dirty="0" err="1"/>
              <a:t>xmlns</a:t>
            </a:r>
            <a:r>
              <a:rPr lang="en-US" sz="1600" dirty="0"/>
              <a:t>="</a:t>
            </a:r>
            <a:r>
              <a:rPr lang="en-US" sz="1600" dirty="0" err="1"/>
              <a:t>sap.m</a:t>
            </a:r>
            <a:r>
              <a:rPr lang="en-US" sz="1600" dirty="0"/>
              <a:t>" &gt;</a:t>
            </a:r>
            <a:br>
              <a:rPr lang="en-US" sz="1600" dirty="0"/>
            </a:br>
            <a:r>
              <a:rPr lang="en-US" sz="1600" dirty="0"/>
              <a:t>        &lt;</a:t>
            </a:r>
            <a:r>
              <a:rPr lang="en-US" sz="1600" dirty="0" err="1"/>
              <a:t>SplitApp</a:t>
            </a:r>
            <a:r>
              <a:rPr lang="en-US" sz="1600" dirty="0"/>
              <a:t> id="</a:t>
            </a:r>
            <a:r>
              <a:rPr lang="en-US" sz="1600" dirty="0" err="1"/>
              <a:t>idAppControl</a:t>
            </a:r>
            <a:r>
              <a:rPr lang="en-US" sz="1600" dirty="0"/>
              <a:t>" /&gt;</a:t>
            </a:r>
            <a:br>
              <a:rPr lang="en-US" sz="1600" dirty="0"/>
            </a:br>
            <a:r>
              <a:rPr lang="en-US" sz="1600" dirty="0"/>
              <a:t>&lt;/</a:t>
            </a:r>
            <a:r>
              <a:rPr lang="en-US" sz="1600" dirty="0" err="1"/>
              <a:t>mvc:View</a:t>
            </a:r>
            <a:r>
              <a:rPr lang="en-US" sz="1600" dirty="0"/>
              <a:t>&gt;</a:t>
            </a:r>
          </a:p>
        </p:txBody>
      </p:sp>
      <p:sp>
        <p:nvSpPr>
          <p:cNvPr id="5" name="TextBox 4"/>
          <p:cNvSpPr txBox="1"/>
          <p:nvPr/>
        </p:nvSpPr>
        <p:spPr>
          <a:xfrm>
            <a:off x="188259" y="4365812"/>
            <a:ext cx="4488408" cy="830997"/>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This creates a </a:t>
            </a:r>
            <a:r>
              <a:rPr lang="en-US" sz="1800" kern="0" dirty="0" err="1">
                <a:ea typeface="Arial Unicode MS" pitchFamily="34" charset="-128"/>
                <a:cs typeface="Arial Unicode MS" pitchFamily="34" charset="-128"/>
              </a:rPr>
              <a:t>SplitApp</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targetControl</a:t>
            </a:r>
            <a:r>
              <a:rPr lang="en-US" sz="1800" kern="0" dirty="0">
                <a:ea typeface="Arial Unicode MS" pitchFamily="34" charset="-128"/>
                <a:cs typeface="Arial Unicode MS" pitchFamily="34" charset="-128"/>
              </a:rPr>
              <a:t> with id</a:t>
            </a:r>
            <a:br>
              <a:rPr lang="en-US" sz="1800" kern="0" dirty="0">
                <a:ea typeface="Arial Unicode MS" pitchFamily="34" charset="-128"/>
                <a:cs typeface="Arial Unicode MS" pitchFamily="34" charset="-128"/>
              </a:rPr>
            </a:br>
            <a:r>
              <a:rPr lang="en-US" sz="1800" kern="0" dirty="0" err="1">
                <a:ea typeface="Arial Unicode MS" pitchFamily="34" charset="-128"/>
                <a:cs typeface="Arial Unicode MS" pitchFamily="34" charset="-128"/>
              </a:rPr>
              <a:t>splitApp</a:t>
            </a:r>
            <a:r>
              <a:rPr lang="en-US" sz="1800" kern="0" dirty="0">
                <a:ea typeface="Arial Unicode MS" pitchFamily="34" charset="-128"/>
                <a:cs typeface="Arial Unicode MS" pitchFamily="34" charset="-128"/>
              </a:rPr>
              <a:t>.  The id is used in the router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configuration.</a:t>
            </a:r>
          </a:p>
        </p:txBody>
      </p:sp>
      <p:cxnSp>
        <p:nvCxnSpPr>
          <p:cNvPr id="7" name="Straight Arrow Connector 6"/>
          <p:cNvCxnSpPr/>
          <p:nvPr/>
        </p:nvCxnSpPr>
        <p:spPr>
          <a:xfrm flipV="1">
            <a:off x="4876800" y="4680642"/>
            <a:ext cx="1189022" cy="7065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7477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dirty="0" err="1">
                <a:ea typeface="Arial Unicode MS" pitchFamily="34" charset="-128"/>
                <a:cs typeface="Arial Unicode MS" pitchFamily="34" charset="-128"/>
              </a:rPr>
              <a:t>controlAggregation</a:t>
            </a:r>
            <a:endParaRPr lang="en-US" dirty="0"/>
          </a:p>
        </p:txBody>
      </p:sp>
      <p:sp>
        <p:nvSpPr>
          <p:cNvPr id="3" name="Text Placeholder 2"/>
          <p:cNvSpPr>
            <a:spLocks noGrp="1"/>
          </p:cNvSpPr>
          <p:nvPr>
            <p:ph type="body" sz="quarter" idx="10"/>
          </p:nvPr>
        </p:nvSpPr>
        <p:spPr/>
        <p:txBody>
          <a:bodyPr/>
          <a:lstStyle/>
          <a:p>
            <a:pPr lvl="2"/>
            <a:r>
              <a:rPr lang="en-US" sz="2500" dirty="0"/>
              <a:t>The views are displayed in the </a:t>
            </a:r>
            <a:r>
              <a:rPr lang="en-US" sz="2500" dirty="0" err="1"/>
              <a:t>controlId</a:t>
            </a:r>
            <a:r>
              <a:rPr lang="en-US" sz="2500" dirty="0"/>
              <a:t> by assigning them to the control’s view aggregations:</a:t>
            </a:r>
          </a:p>
          <a:p>
            <a:pPr lvl="2"/>
            <a:endParaRPr lang="en-US" sz="2500" dirty="0"/>
          </a:p>
          <a:p>
            <a:pPr lvl="3"/>
            <a:r>
              <a:rPr lang="en-US" sz="2500" dirty="0"/>
              <a:t>The App control has one aggregation called pages because it is </a:t>
            </a:r>
            <a:r>
              <a:rPr lang="en-US" sz="2500" dirty="0" err="1"/>
              <a:t>fullscreen</a:t>
            </a:r>
            <a:r>
              <a:rPr lang="en-US" sz="2500" dirty="0"/>
              <a:t> and only one view can be shown at a time</a:t>
            </a:r>
          </a:p>
          <a:p>
            <a:pPr lvl="3"/>
            <a:endParaRPr lang="en-US" sz="2500" dirty="0"/>
          </a:p>
          <a:p>
            <a:pPr lvl="3"/>
            <a:r>
              <a:rPr lang="en-US" sz="2500" dirty="0"/>
              <a:t>The </a:t>
            </a:r>
            <a:r>
              <a:rPr lang="en-US" sz="2500" dirty="0" err="1"/>
              <a:t>SplitApp</a:t>
            </a:r>
            <a:r>
              <a:rPr lang="en-US" sz="2500" dirty="0"/>
              <a:t> control has two aggregations:</a:t>
            </a:r>
          </a:p>
          <a:p>
            <a:pPr lvl="4"/>
            <a:r>
              <a:rPr lang="en-US" sz="2400" dirty="0" err="1"/>
              <a:t>masterPages</a:t>
            </a:r>
            <a:r>
              <a:rPr lang="en-US" sz="2400" dirty="0"/>
              <a:t> are views shown on the master (or left) side of the interface</a:t>
            </a:r>
          </a:p>
          <a:p>
            <a:pPr lvl="4"/>
            <a:r>
              <a:rPr lang="en-US" sz="2400" dirty="0" err="1"/>
              <a:t>detailPages</a:t>
            </a:r>
            <a:r>
              <a:rPr lang="en-US" sz="2400" dirty="0"/>
              <a:t> are views shown on the detail (or right) side of the interface</a:t>
            </a:r>
          </a:p>
        </p:txBody>
      </p:sp>
    </p:spTree>
    <p:extLst>
      <p:ext uri="{BB962C8B-B14F-4D97-AF65-F5344CB8AC3E}">
        <p14:creationId xmlns:p14="http://schemas.microsoft.com/office/powerpoint/2010/main" val="1442153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Routes Section</a:t>
            </a:r>
          </a:p>
        </p:txBody>
      </p:sp>
      <p:sp>
        <p:nvSpPr>
          <p:cNvPr id="3" name="Rectangle 2"/>
          <p:cNvSpPr/>
          <p:nvPr/>
        </p:nvSpPr>
        <p:spPr>
          <a:xfrm>
            <a:off x="5069977" y="1698286"/>
            <a:ext cx="6096000" cy="2677656"/>
          </a:xfrm>
          <a:prstGeom prst="rect">
            <a:avLst/>
          </a:prstGeom>
          <a:ln>
            <a:solidFill>
              <a:schemeClr val="tx1"/>
            </a:solidFill>
          </a:ln>
        </p:spPr>
        <p:txBody>
          <a:bodyPr>
            <a:spAutoFit/>
          </a:bodyPr>
          <a:lstStyle/>
          <a:p>
            <a:r>
              <a:rPr lang="en-US" sz="2400" dirty="0">
                <a:latin typeface="Calibri" panose="020F0502020204030204" pitchFamily="34" charset="0"/>
                <a:ea typeface="Calibri" panose="020F0502020204030204" pitchFamily="34" charset="0"/>
                <a:cs typeface="Times New Roman" panose="02020603050405020304" pitchFamily="18" charset="0"/>
              </a:rPr>
              <a:t>"routes": [</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		{</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			"pattern": "",</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			"name": "Master",</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			"target": "Master“</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		}</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sp>
        <p:nvSpPr>
          <p:cNvPr id="4" name="TextBox 3"/>
          <p:cNvSpPr txBox="1"/>
          <p:nvPr/>
        </p:nvSpPr>
        <p:spPr>
          <a:xfrm>
            <a:off x="634996" y="1698286"/>
            <a:ext cx="4557338" cy="4139595"/>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b="1" kern="0" dirty="0">
                <a:ea typeface="Arial Unicode MS" pitchFamily="34" charset="-128"/>
                <a:cs typeface="Arial Unicode MS" pitchFamily="34" charset="-128"/>
              </a:rPr>
              <a:t>pattern: </a:t>
            </a:r>
            <a:r>
              <a:rPr lang="en-US" sz="1800" kern="0" dirty="0">
                <a:ea typeface="Arial Unicode MS" pitchFamily="34" charset="-128"/>
                <a:cs typeface="Arial Unicode MS" pitchFamily="34" charset="-128"/>
              </a:rPr>
              <a:t>the string that is attached to the</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  browser URL that appears after the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  The empty string in this case </a:t>
            </a:r>
            <a:r>
              <a:rPr lang="en-US" sz="1800" dirty="0">
                <a:latin typeface="Calibri" panose="020F0502020204030204" pitchFamily="34" charset="0"/>
                <a:ea typeface="Calibri" panose="020F0502020204030204" pitchFamily="34" charset="0"/>
                <a:cs typeface="Times New Roman" panose="02020603050405020304" pitchFamily="18" charset="0"/>
              </a:rPr>
              <a:t>"“ </a:t>
            </a:r>
            <a:br>
              <a:rPr lang="en-US" sz="1800" dirty="0">
                <a:latin typeface="Calibri" panose="020F0502020204030204" pitchFamily="34" charset="0"/>
                <a:ea typeface="Calibri" panose="020F0502020204030204" pitchFamily="34" charset="0"/>
                <a:cs typeface="Times New Roman" panose="02020603050405020304" pitchFamily="18" charset="0"/>
              </a:rPr>
            </a:b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latin typeface="+mn-lt"/>
                <a:ea typeface="Calibri" panose="020F0502020204030204" pitchFamily="34" charset="0"/>
                <a:cs typeface="Times New Roman" panose="02020603050405020304" pitchFamily="18" charset="0"/>
              </a:rPr>
              <a:t>indicates this is the route invoked when the</a:t>
            </a:r>
            <a:br>
              <a:rPr lang="en-US" sz="1800" dirty="0">
                <a:latin typeface="+mn-lt"/>
                <a:ea typeface="Calibri" panose="020F0502020204030204" pitchFamily="34" charset="0"/>
                <a:cs typeface="Times New Roman" panose="02020603050405020304" pitchFamily="18" charset="0"/>
              </a:rPr>
            </a:br>
            <a:r>
              <a:rPr lang="en-US" sz="1800" dirty="0">
                <a:latin typeface="+mn-lt"/>
                <a:ea typeface="Calibri" panose="020F0502020204030204" pitchFamily="34" charset="0"/>
                <a:cs typeface="Times New Roman" panose="02020603050405020304" pitchFamily="18" charset="0"/>
              </a:rPr>
              <a:t>   application loads initially</a:t>
            </a:r>
            <a:endParaRPr lang="en-US" sz="1800" kern="0" dirty="0">
              <a:latin typeface="+mn-lt"/>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b="1" kern="0" dirty="0">
                <a:ea typeface="Arial Unicode MS" pitchFamily="34" charset="-128"/>
                <a:cs typeface="Arial Unicode MS" pitchFamily="34" charset="-128"/>
              </a:rPr>
              <a:t>name: </a:t>
            </a:r>
            <a:r>
              <a:rPr lang="en-US" sz="1800" kern="0" dirty="0">
                <a:ea typeface="Arial Unicode MS" pitchFamily="34" charset="-128"/>
                <a:cs typeface="Arial Unicode MS" pitchFamily="34" charset="-128"/>
              </a:rPr>
              <a:t>The name of the route used in</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  code.</a:t>
            </a:r>
          </a:p>
          <a:p>
            <a:pPr fontAlgn="base">
              <a:spcBef>
                <a:spcPts val="600"/>
              </a:spcBef>
              <a:spcAft>
                <a:spcPct val="0"/>
              </a:spcAft>
              <a:buClr>
                <a:srgbClr val="F0AB00"/>
              </a:buClr>
              <a:buSzPct val="80000"/>
            </a:pPr>
            <a:endParaRPr lang="en-US" sz="1800" b="1"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b="1" kern="0" dirty="0">
                <a:ea typeface="Arial Unicode MS" pitchFamily="34" charset="-128"/>
                <a:cs typeface="Arial Unicode MS" pitchFamily="34" charset="-128"/>
              </a:rPr>
              <a:t>target: </a:t>
            </a:r>
            <a:r>
              <a:rPr lang="en-US" sz="1800" kern="0" dirty="0">
                <a:ea typeface="Arial Unicode MS" pitchFamily="34" charset="-128"/>
                <a:cs typeface="Arial Unicode MS" pitchFamily="34" charset="-128"/>
              </a:rPr>
              <a:t>The target to use for the route.</a:t>
            </a:r>
            <a:endParaRPr lang="en-US" sz="1800" b="1" kern="0" dirty="0">
              <a:ea typeface="Arial Unicode MS" pitchFamily="34" charset="-128"/>
              <a:cs typeface="Arial Unicode MS" pitchFamily="34" charset="-128"/>
            </a:endParaRPr>
          </a:p>
        </p:txBody>
      </p:sp>
      <p:pic>
        <p:nvPicPr>
          <p:cNvPr id="5" name="Picture 4"/>
          <p:cNvPicPr>
            <a:picLocks noChangeAspect="1"/>
          </p:cNvPicPr>
          <p:nvPr/>
        </p:nvPicPr>
        <p:blipFill>
          <a:blip r:embed="rId2"/>
          <a:stretch>
            <a:fillRect/>
          </a:stretch>
        </p:blipFill>
        <p:spPr>
          <a:xfrm>
            <a:off x="794748" y="3405843"/>
            <a:ext cx="3755691" cy="597921"/>
          </a:xfrm>
          <a:prstGeom prst="rect">
            <a:avLst/>
          </a:prstGeom>
        </p:spPr>
      </p:pic>
    </p:spTree>
    <p:extLst>
      <p:ext uri="{BB962C8B-B14F-4D97-AF65-F5344CB8AC3E}">
        <p14:creationId xmlns:p14="http://schemas.microsoft.com/office/powerpoint/2010/main" val="3021194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Section</a:t>
            </a:r>
          </a:p>
        </p:txBody>
      </p:sp>
      <p:sp>
        <p:nvSpPr>
          <p:cNvPr id="3" name="Rectangle 2"/>
          <p:cNvSpPr/>
          <p:nvPr/>
        </p:nvSpPr>
        <p:spPr>
          <a:xfrm>
            <a:off x="4904513" y="1943912"/>
            <a:ext cx="6096000" cy="1938992"/>
          </a:xfrm>
          <a:prstGeom prst="rect">
            <a:avLst/>
          </a:prstGeom>
          <a:ln>
            <a:solidFill>
              <a:schemeClr val="tx1"/>
            </a:solidFill>
          </a:ln>
        </p:spPr>
        <p:txBody>
          <a:bodyPr>
            <a:spAutoFit/>
          </a:bodyPr>
          <a:lstStyle/>
          <a:p>
            <a:r>
              <a:rPr lang="en-US" sz="2400" dirty="0">
                <a:latin typeface="Calibri" panose="020F0502020204030204" pitchFamily="34" charset="0"/>
                <a:ea typeface="Calibri" panose="020F0502020204030204" pitchFamily="34" charset="0"/>
                <a:cs typeface="Times New Roman" panose="02020603050405020304" pitchFamily="18" charset="0"/>
              </a:rPr>
              <a:t>"targets": {</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	"Master": {</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viewName</a:t>
            </a:r>
            <a:r>
              <a:rPr lang="en-US" sz="2400" dirty="0">
                <a:latin typeface="Calibri" panose="020F0502020204030204" pitchFamily="34" charset="0"/>
                <a:ea typeface="Calibri" panose="020F0502020204030204" pitchFamily="34" charset="0"/>
                <a:cs typeface="Times New Roman" panose="02020603050405020304" pitchFamily="18" charset="0"/>
              </a:rPr>
              <a:t>": "Master“</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	}</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a:t>
            </a:r>
            <a:endParaRPr lang="en-US" dirty="0"/>
          </a:p>
        </p:txBody>
      </p:sp>
      <p:sp>
        <p:nvSpPr>
          <p:cNvPr id="4" name="TextBox 3"/>
          <p:cNvSpPr txBox="1"/>
          <p:nvPr/>
        </p:nvSpPr>
        <p:spPr>
          <a:xfrm>
            <a:off x="566057" y="2320938"/>
            <a:ext cx="3834383" cy="1184940"/>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b="1" kern="0" dirty="0" err="1">
                <a:ea typeface="Arial Unicode MS" pitchFamily="34" charset="-128"/>
                <a:cs typeface="Arial Unicode MS" pitchFamily="34" charset="-128"/>
              </a:rPr>
              <a:t>viewName</a:t>
            </a:r>
            <a:r>
              <a:rPr lang="en-US" sz="1800" b="1" kern="0" dirty="0">
                <a:ea typeface="Arial Unicode MS" pitchFamily="34" charset="-128"/>
                <a:cs typeface="Arial Unicode MS" pitchFamily="34" charset="-128"/>
              </a:rPr>
              <a:t>: </a:t>
            </a:r>
            <a:r>
              <a:rPr lang="en-US" sz="1800" kern="0" dirty="0">
                <a:ea typeface="Arial Unicode MS" pitchFamily="34" charset="-128"/>
                <a:cs typeface="Arial Unicode MS" pitchFamily="34" charset="-128"/>
              </a:rPr>
              <a:t>The name of the view file</a:t>
            </a:r>
            <a:br>
              <a:rPr lang="en-US" sz="1800" kern="0" dirty="0">
                <a:ea typeface="Arial Unicode MS" pitchFamily="34" charset="-128"/>
                <a:cs typeface="Arial Unicode MS" pitchFamily="34" charset="-128"/>
              </a:rPr>
            </a:br>
            <a:endParaRPr lang="en-US" sz="1800" b="1"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Targets can also override the default</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value for the </a:t>
            </a:r>
            <a:r>
              <a:rPr lang="en-US" sz="1800" kern="0" dirty="0" err="1">
                <a:ea typeface="Arial Unicode MS" pitchFamily="34" charset="-128"/>
                <a:cs typeface="Arial Unicode MS" pitchFamily="34" charset="-128"/>
              </a:rPr>
              <a:t>targetAggregation</a:t>
            </a:r>
            <a:endParaRPr lang="en-US"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1321787871"/>
      </p:ext>
    </p:extLst>
  </p:cSld>
  <p:clrMapOvr>
    <a:masterClrMapping/>
  </p:clrMapOvr>
</p:sld>
</file>

<file path=ppt/theme/theme1.xml><?xml version="1.0" encoding="utf-8"?>
<a:theme xmlns:a="http://schemas.openxmlformats.org/drawingml/2006/main" name="SAP_2014_16x9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992</TotalTime>
  <Words>841</Words>
  <Application>Microsoft Office PowerPoint</Application>
  <PresentationFormat>Custom</PresentationFormat>
  <Paragraphs>204</Paragraphs>
  <Slides>19</Slides>
  <Notes>2</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Arial Unicode MS</vt:lpstr>
      <vt:lpstr>MS PGothic</vt:lpstr>
      <vt:lpstr>Arial</vt:lpstr>
      <vt:lpstr>BentonSans Bold</vt:lpstr>
      <vt:lpstr>BentonSans Book</vt:lpstr>
      <vt:lpstr>BentonSans Regular</vt:lpstr>
      <vt:lpstr>Calibri</vt:lpstr>
      <vt:lpstr>Symbol</vt:lpstr>
      <vt:lpstr>Times New Roman</vt:lpstr>
      <vt:lpstr>Wingdings</vt:lpstr>
      <vt:lpstr>Wingdings</vt:lpstr>
      <vt:lpstr>SAP_2014_16x9_v1.1</vt:lpstr>
      <vt:lpstr>SAPUI5: Routing</vt:lpstr>
      <vt:lpstr>Routing in SAPUI5</vt:lpstr>
      <vt:lpstr>Application Architecture</vt:lpstr>
      <vt:lpstr>Router Configuration in manifest.js</vt:lpstr>
      <vt:lpstr>Config Section</vt:lpstr>
      <vt:lpstr>controlId</vt:lpstr>
      <vt:lpstr>controlAggregation</vt:lpstr>
      <vt:lpstr>Routes Section</vt:lpstr>
      <vt:lpstr>Target Section</vt:lpstr>
      <vt:lpstr>Defining Multiple Routes</vt:lpstr>
      <vt:lpstr>Initiating Routing</vt:lpstr>
      <vt:lpstr>Initiating Routing with a Parameter</vt:lpstr>
      <vt:lpstr>Initiating Routing with a Parameter (continued)</vt:lpstr>
      <vt:lpstr>Processing the Parameter in the Target View</vt:lpstr>
      <vt:lpstr>Processing the Parameter in the Target View</vt:lpstr>
      <vt:lpstr>PowerPoint Presentation</vt:lpstr>
      <vt:lpstr>Binding in Detail View</vt:lpstr>
      <vt:lpstr>Thank you</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Ross T Hightower</cp:lastModifiedBy>
  <cp:revision>1470</cp:revision>
  <dcterms:created xsi:type="dcterms:W3CDTF">2014-06-27T10:09:28Z</dcterms:created>
  <dcterms:modified xsi:type="dcterms:W3CDTF">2017-11-16T22:26:28Z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AdHocReviewCycleID">
    <vt:i4>1238979330</vt:i4>
  </property>
  <property fmtid="{D5CDD505-2E9C-101B-9397-08002B2CF9AE}" pid="4" name="_EmailSubject">
    <vt:lpwstr>Beschäftigung :)</vt:lpwstr>
  </property>
  <property fmtid="{D5CDD505-2E9C-101B-9397-08002B2CF9AE}" pid="5" name="_AuthorEmail">
    <vt:lpwstr>kristof.schneider@sap.com</vt:lpwstr>
  </property>
  <property fmtid="{D5CDD505-2E9C-101B-9397-08002B2CF9AE}" pid="6" name="_AuthorEmailDisplayName">
    <vt:lpwstr>Schneider, Kristof</vt:lpwstr>
  </property>
  <property fmtid="{D5CDD505-2E9C-101B-9397-08002B2CF9AE}" pid="7" name="_PreviousAdHocReviewCycleID">
    <vt:i4>-1232062894</vt:i4>
  </property>
</Properties>
</file>