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353" r:id="rId2"/>
    <p:sldId id="584" r:id="rId3"/>
    <p:sldId id="586" r:id="rId4"/>
    <p:sldId id="587" r:id="rId5"/>
    <p:sldId id="585" r:id="rId6"/>
    <p:sldId id="588" r:id="rId7"/>
    <p:sldId id="589" r:id="rId8"/>
    <p:sldId id="591" r:id="rId9"/>
    <p:sldId id="590" r:id="rId10"/>
    <p:sldId id="592" r:id="rId11"/>
    <p:sldId id="593" r:id="rId12"/>
    <p:sldId id="594" r:id="rId13"/>
    <p:sldId id="548" r:id="rId14"/>
    <p:sldId id="265" r:id="rId15"/>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85" d="100"/>
          <a:sy n="85" d="100"/>
        </p:scale>
        <p:origin x="571" y="58"/>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Core Data Services</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 HANA</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14,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An introduction to  HANA Core Data Services.</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and Associations</a:t>
            </a:r>
            <a:endParaRPr lang="en-US" dirty="0"/>
          </a:p>
        </p:txBody>
      </p:sp>
      <p:sp>
        <p:nvSpPr>
          <p:cNvPr id="3" name="Rectangle 2"/>
          <p:cNvSpPr/>
          <p:nvPr/>
        </p:nvSpPr>
        <p:spPr>
          <a:xfrm>
            <a:off x="3727660" y="1080250"/>
            <a:ext cx="8141541" cy="4524315"/>
          </a:xfrm>
          <a:prstGeom prst="rect">
            <a:avLst/>
          </a:prstGeom>
          <a:solidFill>
            <a:schemeClr val="bg1"/>
          </a:solidFill>
          <a:ln>
            <a:solidFill>
              <a:schemeClr val="tx1"/>
            </a:solidFill>
          </a:ln>
        </p:spPr>
        <p:txBody>
          <a:bodyPr wrap="square">
            <a:spAutoFit/>
          </a:bodyPr>
          <a:lstStyle/>
          <a:p>
            <a:r>
              <a:rPr lang="en-US" sz="1800" dirty="0"/>
              <a:t>@Catalog:</a:t>
            </a:r>
          </a:p>
          <a:p>
            <a:r>
              <a:rPr lang="en-US" sz="1800" dirty="0"/>
              <a:t>{ </a:t>
            </a:r>
            <a:r>
              <a:rPr lang="en-US" sz="1800" dirty="0" err="1"/>
              <a:t>tableType</a:t>
            </a:r>
            <a:r>
              <a:rPr lang="en-US" sz="1800" dirty="0"/>
              <a:t>: #COLUMN,</a:t>
            </a:r>
          </a:p>
          <a:p>
            <a:r>
              <a:rPr lang="en-US" sz="1800" dirty="0"/>
              <a:t>  index : [ { name: '</a:t>
            </a:r>
            <a:r>
              <a:rPr lang="en-US" sz="1800" dirty="0" err="1"/>
              <a:t>CustomerIDIdx</a:t>
            </a:r>
            <a:r>
              <a:rPr lang="en-US" sz="1800" dirty="0"/>
              <a:t>', order:#DESC, unique: false, </a:t>
            </a:r>
            <a:r>
              <a:rPr lang="en-US" sz="1800" dirty="0" smtClean="0"/>
              <a:t> </a:t>
            </a:r>
            <a:r>
              <a:rPr lang="en-US" sz="1800" dirty="0" err="1"/>
              <a:t>elementNames</a:t>
            </a:r>
            <a:r>
              <a:rPr lang="en-US" sz="1800" dirty="0"/>
              <a:t>:['</a:t>
            </a:r>
            <a:r>
              <a:rPr lang="en-US" sz="1800" dirty="0" err="1"/>
              <a:t>CustomerID</a:t>
            </a:r>
            <a:r>
              <a:rPr lang="en-US" sz="1800" dirty="0"/>
              <a:t>'] } ]</a:t>
            </a:r>
          </a:p>
          <a:p>
            <a:r>
              <a:rPr lang="en-US" sz="1800" dirty="0"/>
              <a:t>}</a:t>
            </a:r>
          </a:p>
          <a:p>
            <a:r>
              <a:rPr lang="en-US" sz="1800" dirty="0"/>
              <a:t>entity SALES_ORDERS { </a:t>
            </a:r>
          </a:p>
          <a:p>
            <a:r>
              <a:rPr lang="en-US" sz="1800" dirty="0"/>
              <a:t>                  </a:t>
            </a:r>
            <a:r>
              <a:rPr lang="en-US" sz="1800" dirty="0" err="1"/>
              <a:t>CreatedAt</a:t>
            </a:r>
            <a:r>
              <a:rPr lang="en-US" sz="1800" dirty="0"/>
              <a:t> : </a:t>
            </a:r>
            <a:r>
              <a:rPr lang="en-US" sz="1800" dirty="0" err="1"/>
              <a:t>LocalDate</a:t>
            </a:r>
            <a:r>
              <a:rPr lang="en-US" sz="1800" dirty="0"/>
              <a:t>;</a:t>
            </a:r>
          </a:p>
          <a:p>
            <a:r>
              <a:rPr lang="en-US" sz="1800" dirty="0"/>
              <a:t>                  </a:t>
            </a:r>
            <a:r>
              <a:rPr lang="en-US" sz="1800" dirty="0" err="1"/>
              <a:t>CreatedBy</a:t>
            </a:r>
            <a:r>
              <a:rPr lang="en-US" sz="1800" dirty="0"/>
              <a:t> : String(20);</a:t>
            </a:r>
          </a:p>
          <a:p>
            <a:r>
              <a:rPr lang="en-US" sz="1800" dirty="0"/>
              <a:t>	    </a:t>
            </a:r>
            <a:r>
              <a:rPr lang="en-US" sz="1800" dirty="0" err="1"/>
              <a:t>CustomerID</a:t>
            </a:r>
            <a:r>
              <a:rPr lang="en-US" sz="1800" dirty="0"/>
              <a:t> : String(10) not null;</a:t>
            </a:r>
          </a:p>
          <a:p>
            <a:r>
              <a:rPr lang="en-US" sz="1800" dirty="0"/>
              <a:t>    key	    ID : Association[1..*] TO SALES_ORDER_DETAILS { </a:t>
            </a:r>
            <a:r>
              <a:rPr lang="en-US" sz="1800" dirty="0" err="1"/>
              <a:t>OrderID</a:t>
            </a:r>
            <a:r>
              <a:rPr lang="en-US" sz="1800" dirty="0"/>
              <a:t> };</a:t>
            </a:r>
          </a:p>
          <a:p>
            <a:r>
              <a:rPr lang="en-US" sz="1800" dirty="0"/>
              <a:t>	    </a:t>
            </a:r>
            <a:r>
              <a:rPr lang="en-US" sz="1800" dirty="0" err="1"/>
              <a:t>GrossAmount</a:t>
            </a:r>
            <a:r>
              <a:rPr lang="en-US" sz="1800" dirty="0"/>
              <a:t> : </a:t>
            </a:r>
            <a:r>
              <a:rPr lang="en-US" sz="1800" dirty="0" err="1"/>
              <a:t>CurrencyType</a:t>
            </a:r>
            <a:r>
              <a:rPr lang="en-US" sz="1800" dirty="0"/>
              <a:t>;</a:t>
            </a:r>
          </a:p>
          <a:p>
            <a:r>
              <a:rPr lang="en-US" sz="1800" dirty="0"/>
              <a:t>	    Discount : </a:t>
            </a:r>
            <a:r>
              <a:rPr lang="en-US" sz="1800" dirty="0" err="1"/>
              <a:t>ValueType</a:t>
            </a:r>
            <a:r>
              <a:rPr lang="en-US" sz="1800" dirty="0"/>
              <a:t>;</a:t>
            </a:r>
          </a:p>
          <a:p>
            <a:r>
              <a:rPr lang="en-US" sz="1800" dirty="0"/>
              <a:t>	    Status : String(15) default 'New';</a:t>
            </a:r>
          </a:p>
          <a:p>
            <a:r>
              <a:rPr lang="en-US" sz="1800" dirty="0"/>
              <a:t>	    </a:t>
            </a:r>
            <a:r>
              <a:rPr lang="en-US" sz="1800" dirty="0" err="1"/>
              <a:t>requiredDate</a:t>
            </a:r>
            <a:r>
              <a:rPr lang="en-US" sz="1800" dirty="0"/>
              <a:t> : </a:t>
            </a:r>
            <a:r>
              <a:rPr lang="en-US" sz="1800" dirty="0" err="1"/>
              <a:t>LocalDate</a:t>
            </a:r>
            <a:r>
              <a:rPr lang="en-US" sz="1800" dirty="0"/>
              <a:t>;</a:t>
            </a:r>
          </a:p>
          <a:p>
            <a:r>
              <a:rPr lang="en-US" sz="1800" dirty="0"/>
              <a:t>	    </a:t>
            </a:r>
            <a:r>
              <a:rPr lang="en-US" sz="1800" dirty="0" err="1"/>
              <a:t>shipDate</a:t>
            </a:r>
            <a:r>
              <a:rPr lang="en-US" sz="1800" dirty="0"/>
              <a:t> : </a:t>
            </a:r>
            <a:r>
              <a:rPr lang="en-US" sz="1800" dirty="0" err="1"/>
              <a:t>LocalDate</a:t>
            </a:r>
            <a:r>
              <a:rPr lang="en-US" sz="1800" dirty="0"/>
              <a:t>;</a:t>
            </a:r>
          </a:p>
          <a:p>
            <a:r>
              <a:rPr lang="en-US" sz="1800" dirty="0"/>
              <a:t>};</a:t>
            </a:r>
          </a:p>
        </p:txBody>
      </p:sp>
      <p:sp>
        <p:nvSpPr>
          <p:cNvPr id="4" name="TextBox 3"/>
          <p:cNvSpPr txBox="1"/>
          <p:nvPr/>
        </p:nvSpPr>
        <p:spPr>
          <a:xfrm>
            <a:off x="179294" y="1712259"/>
            <a:ext cx="318035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Can create multiple indexes for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tables</a:t>
            </a:r>
          </a:p>
        </p:txBody>
      </p:sp>
      <p:sp>
        <p:nvSpPr>
          <p:cNvPr id="5" name="TextBox 4"/>
          <p:cNvSpPr txBox="1"/>
          <p:nvPr/>
        </p:nvSpPr>
        <p:spPr>
          <a:xfrm>
            <a:off x="197224" y="3684494"/>
            <a:ext cx="339836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Can create associations between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tables</a:t>
            </a:r>
          </a:p>
        </p:txBody>
      </p:sp>
    </p:spTree>
    <p:extLst>
      <p:ext uri="{BB962C8B-B14F-4D97-AF65-F5344CB8AC3E}">
        <p14:creationId xmlns:p14="http://schemas.microsoft.com/office/powerpoint/2010/main" val="7717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Rectangle 2"/>
          <p:cNvSpPr/>
          <p:nvPr/>
        </p:nvSpPr>
        <p:spPr>
          <a:xfrm>
            <a:off x="3415553" y="1794337"/>
            <a:ext cx="8310281" cy="2031325"/>
          </a:xfrm>
          <a:prstGeom prst="rect">
            <a:avLst/>
          </a:prstGeom>
          <a:ln>
            <a:solidFill>
              <a:schemeClr val="tx1"/>
            </a:solidFill>
          </a:ln>
        </p:spPr>
        <p:txBody>
          <a:bodyPr wrap="square">
            <a:spAutoFit/>
          </a:bodyPr>
          <a:lstStyle/>
          <a:p>
            <a:r>
              <a:rPr lang="en-US" dirty="0"/>
              <a:t>VIEW </a:t>
            </a:r>
            <a:r>
              <a:rPr lang="en-US" dirty="0" err="1"/>
              <a:t>CustomerSales</a:t>
            </a:r>
            <a:r>
              <a:rPr lang="en-US" dirty="0"/>
              <a:t> AS SELECT FROM CUSTOMERS</a:t>
            </a:r>
          </a:p>
          <a:p>
            <a:r>
              <a:rPr lang="en-US" dirty="0"/>
              <a:t>{</a:t>
            </a:r>
          </a:p>
          <a:p>
            <a:r>
              <a:rPr lang="en-US" dirty="0"/>
              <a:t>  </a:t>
            </a:r>
            <a:r>
              <a:rPr lang="en-US" dirty="0" err="1"/>
              <a:t>ID.Status</a:t>
            </a:r>
            <a:r>
              <a:rPr lang="en-US" dirty="0"/>
              <a:t>,</a:t>
            </a:r>
          </a:p>
          <a:p>
            <a:r>
              <a:rPr lang="en-US" dirty="0"/>
              <a:t>  </a:t>
            </a:r>
            <a:r>
              <a:rPr lang="en-US" dirty="0" err="1"/>
              <a:t>CompanyName</a:t>
            </a:r>
            <a:r>
              <a:rPr lang="en-US" dirty="0"/>
              <a:t>,</a:t>
            </a:r>
          </a:p>
          <a:p>
            <a:r>
              <a:rPr lang="en-US" dirty="0"/>
              <a:t>  sum(</a:t>
            </a:r>
            <a:r>
              <a:rPr lang="en-US" dirty="0" err="1"/>
              <a:t>ID.GrossAmount.Amount</a:t>
            </a:r>
            <a:r>
              <a:rPr lang="en-US" dirty="0"/>
              <a:t>) AS </a:t>
            </a:r>
            <a:r>
              <a:rPr lang="en-US" dirty="0" err="1"/>
              <a:t>GrossAmount</a:t>
            </a:r>
            <a:endParaRPr lang="en-US" dirty="0"/>
          </a:p>
          <a:p>
            <a:r>
              <a:rPr lang="en-US" dirty="0"/>
              <a:t>} GROUP BY </a:t>
            </a:r>
            <a:r>
              <a:rPr lang="en-US" dirty="0" err="1"/>
              <a:t>ID.Status</a:t>
            </a:r>
            <a:r>
              <a:rPr lang="en-US" dirty="0"/>
              <a:t>, </a:t>
            </a:r>
            <a:r>
              <a:rPr lang="en-US" dirty="0" err="1"/>
              <a:t>CompanyName</a:t>
            </a:r>
            <a:r>
              <a:rPr lang="en-US" dirty="0"/>
              <a:t> HAVING </a:t>
            </a:r>
            <a:r>
              <a:rPr lang="en-US" dirty="0" err="1"/>
              <a:t>ID.Status</a:t>
            </a:r>
            <a:r>
              <a:rPr lang="en-US" dirty="0"/>
              <a:t> = 'New';</a:t>
            </a:r>
          </a:p>
        </p:txBody>
      </p:sp>
      <p:sp>
        <p:nvSpPr>
          <p:cNvPr id="4" name="TextBox 3"/>
          <p:cNvSpPr txBox="1"/>
          <p:nvPr/>
        </p:nvSpPr>
        <p:spPr>
          <a:xfrm>
            <a:off x="242047" y="2321859"/>
            <a:ext cx="2693045"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Views can take advantage</a:t>
            </a:r>
            <a:r>
              <a:rPr lang="en-US" sz="1800" kern="0" dirty="0">
                <a:ea typeface="Arial Unicode MS" pitchFamily="34" charset="-128"/>
                <a:cs typeface="Arial Unicode MS" pitchFamily="34" charset="-128"/>
              </a:rPr>
              <a:t/>
            </a:r>
            <a:br>
              <a:rPr lang="en-US" sz="1800" kern="0" dirty="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of associations</a:t>
            </a:r>
          </a:p>
        </p:txBody>
      </p:sp>
      <p:cxnSp>
        <p:nvCxnSpPr>
          <p:cNvPr id="6" name="Straight Arrow Connector 5"/>
          <p:cNvCxnSpPr>
            <a:stCxn id="4" idx="3"/>
          </p:cNvCxnSpPr>
          <p:nvPr/>
        </p:nvCxnSpPr>
        <p:spPr>
          <a:xfrm>
            <a:off x="2935092" y="2598858"/>
            <a:ext cx="597002" cy="98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892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Services</a:t>
            </a:r>
            <a:endParaRPr lang="en-US" dirty="0"/>
          </a:p>
        </p:txBody>
      </p:sp>
      <p:sp>
        <p:nvSpPr>
          <p:cNvPr id="3" name="Rectangle 2"/>
          <p:cNvSpPr/>
          <p:nvPr/>
        </p:nvSpPr>
        <p:spPr>
          <a:xfrm>
            <a:off x="538483" y="2805386"/>
            <a:ext cx="11116235" cy="3323987"/>
          </a:xfrm>
          <a:prstGeom prst="rect">
            <a:avLst/>
          </a:prstGeom>
          <a:ln>
            <a:solidFill>
              <a:schemeClr val="tx1"/>
            </a:solidFill>
          </a:ln>
        </p:spPr>
        <p:txBody>
          <a:bodyPr wrap="square">
            <a:spAutoFit/>
          </a:bodyPr>
          <a:lstStyle/>
          <a:p>
            <a:r>
              <a:rPr lang="en-US" dirty="0"/>
              <a:t>service {</a:t>
            </a:r>
          </a:p>
          <a:p>
            <a:endParaRPr lang="en-US" dirty="0"/>
          </a:p>
          <a:p>
            <a:r>
              <a:rPr lang="en-US" dirty="0"/>
              <a:t>    "GBI_002.gbi.data::GBI_002.MASTERDATA.CUSTOMERS" as "Customers";</a:t>
            </a:r>
          </a:p>
          <a:p>
            <a:r>
              <a:rPr lang="en-US" dirty="0"/>
              <a:t>    "GBI_002.gbi.data::GBI_002.MASTERDATA.SALES_ORGS" as "</a:t>
            </a:r>
            <a:r>
              <a:rPr lang="en-US" dirty="0" err="1"/>
              <a:t>SalesOrg</a:t>
            </a:r>
            <a:r>
              <a:rPr lang="en-US" dirty="0"/>
              <a:t>" </a:t>
            </a:r>
          </a:p>
          <a:p>
            <a:r>
              <a:rPr lang="en-US" dirty="0"/>
              <a:t>          navigates ("</a:t>
            </a:r>
            <a:r>
              <a:rPr lang="en-US" dirty="0" err="1"/>
              <a:t>SOrg_Customers</a:t>
            </a:r>
            <a:r>
              <a:rPr lang="en-US" dirty="0"/>
              <a:t>" as "</a:t>
            </a:r>
            <a:r>
              <a:rPr lang="en-US" dirty="0" err="1"/>
              <a:t>SOrgCustomers</a:t>
            </a:r>
            <a:r>
              <a:rPr lang="en-US" dirty="0"/>
              <a:t>");</a:t>
            </a:r>
          </a:p>
          <a:p>
            <a:r>
              <a:rPr lang="en-US" dirty="0"/>
              <a:t>   </a:t>
            </a:r>
          </a:p>
          <a:p>
            <a:r>
              <a:rPr lang="en-US" dirty="0"/>
              <a:t>    association "</a:t>
            </a:r>
            <a:r>
              <a:rPr lang="en-US" dirty="0" err="1"/>
              <a:t>SOrg_Customers</a:t>
            </a:r>
            <a:r>
              <a:rPr lang="en-US" dirty="0"/>
              <a:t>" principal "</a:t>
            </a:r>
            <a:r>
              <a:rPr lang="en-US" dirty="0" err="1"/>
              <a:t>SalesOrg</a:t>
            </a:r>
            <a:r>
              <a:rPr lang="en-US" dirty="0"/>
              <a:t>"("ID") multiplicity "1"</a:t>
            </a:r>
          </a:p>
          <a:p>
            <a:r>
              <a:rPr lang="en-US" dirty="0"/>
              <a:t>    dependent "Customers"("</a:t>
            </a:r>
            <a:r>
              <a:rPr lang="en-US" dirty="0" err="1"/>
              <a:t>SalesOrgID</a:t>
            </a:r>
            <a:r>
              <a:rPr lang="en-US" dirty="0"/>
              <a:t>") multiplicity "*";</a:t>
            </a:r>
          </a:p>
          <a:p>
            <a:endParaRPr lang="en-US" dirty="0"/>
          </a:p>
          <a:p>
            <a:r>
              <a:rPr lang="en-US" dirty="0"/>
              <a:t>} </a:t>
            </a:r>
          </a:p>
        </p:txBody>
      </p:sp>
      <p:sp>
        <p:nvSpPr>
          <p:cNvPr id="4" name="TextBox 3"/>
          <p:cNvSpPr txBox="1"/>
          <p:nvPr/>
        </p:nvSpPr>
        <p:spPr>
          <a:xfrm>
            <a:off x="538483" y="1586753"/>
            <a:ext cx="1057981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oData</a:t>
            </a:r>
            <a:r>
              <a:rPr lang="en-US" sz="1800" kern="0" dirty="0" smtClean="0">
                <a:ea typeface="Arial Unicode MS" pitchFamily="34" charset="-128"/>
                <a:cs typeface="Arial Unicode MS" pitchFamily="34" charset="-128"/>
              </a:rPr>
              <a:t> services can be created with a single line of code as with the Customers service but you can also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create associations as with the </a:t>
            </a:r>
            <a:r>
              <a:rPr lang="en-US" sz="1800" kern="0" dirty="0" err="1" smtClean="0">
                <a:ea typeface="Arial Unicode MS" pitchFamily="34" charset="-128"/>
                <a:cs typeface="Arial Unicode MS" pitchFamily="34" charset="-128"/>
              </a:rPr>
              <a:t>SalesOrg</a:t>
            </a:r>
            <a:r>
              <a:rPr lang="en-US" sz="1800" kern="0" dirty="0" smtClean="0">
                <a:ea typeface="Arial Unicode MS" pitchFamily="34" charset="-128"/>
                <a:cs typeface="Arial Unicode MS" pitchFamily="34" charset="-128"/>
              </a:rPr>
              <a:t> service.</a:t>
            </a:r>
          </a:p>
        </p:txBody>
      </p:sp>
    </p:spTree>
    <p:extLst>
      <p:ext uri="{BB962C8B-B14F-4D97-AF65-F5344CB8AC3E}">
        <p14:creationId xmlns:p14="http://schemas.microsoft.com/office/powerpoint/2010/main" val="3129790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Data Services on HANA</a:t>
            </a:r>
            <a:endParaRPr lang="en-US" dirty="0"/>
          </a:p>
        </p:txBody>
      </p:sp>
      <p:sp>
        <p:nvSpPr>
          <p:cNvPr id="5" name="Text Placeholder 4"/>
          <p:cNvSpPr>
            <a:spLocks noGrp="1"/>
          </p:cNvSpPr>
          <p:nvPr>
            <p:ph type="body" sz="quarter" idx="10"/>
          </p:nvPr>
        </p:nvSpPr>
        <p:spPr/>
        <p:txBody>
          <a:bodyPr/>
          <a:lstStyle/>
          <a:p>
            <a:r>
              <a:rPr lang="en-US" dirty="0"/>
              <a:t>CDS is a semantically rich layer above SQL.  </a:t>
            </a:r>
            <a:endParaRPr lang="en-US" dirty="0" smtClean="0"/>
          </a:p>
          <a:p>
            <a:endParaRPr lang="en-US" dirty="0"/>
          </a:p>
          <a:p>
            <a:r>
              <a:rPr lang="en-US" dirty="0" smtClean="0"/>
              <a:t>CDS </a:t>
            </a:r>
            <a:r>
              <a:rPr lang="en-US" dirty="0"/>
              <a:t>artifacts are design time objects that HANA uses to create the persistence objects in the HANA repository.  </a:t>
            </a:r>
            <a:endParaRPr lang="en-US" dirty="0" smtClean="0"/>
          </a:p>
          <a:p>
            <a:endParaRPr lang="en-US" dirty="0"/>
          </a:p>
          <a:p>
            <a:r>
              <a:rPr lang="en-US" dirty="0" smtClean="0"/>
              <a:t>The </a:t>
            </a:r>
            <a:r>
              <a:rPr lang="en-US" dirty="0"/>
              <a:t>way that CDS works is by interpreting the descriptions of database objects that you create and then creating the SQL DDL statements to create the objects in the HANA database. </a:t>
            </a:r>
          </a:p>
        </p:txBody>
      </p:sp>
    </p:spTree>
    <p:extLst>
      <p:ext uri="{BB962C8B-B14F-4D97-AF65-F5344CB8AC3E}">
        <p14:creationId xmlns:p14="http://schemas.microsoft.com/office/powerpoint/2010/main" val="3573311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HANA Application Tiers</a:t>
            </a:r>
            <a:endParaRPr lang="en-US" dirty="0"/>
          </a:p>
        </p:txBody>
      </p:sp>
      <p:pic>
        <p:nvPicPr>
          <p:cNvPr id="3" name="Picture 2"/>
          <p:cNvPicPr>
            <a:picLocks noChangeAspect="1"/>
          </p:cNvPicPr>
          <p:nvPr/>
        </p:nvPicPr>
        <p:blipFill>
          <a:blip r:embed="rId2"/>
          <a:stretch>
            <a:fillRect/>
          </a:stretch>
        </p:blipFill>
        <p:spPr>
          <a:xfrm>
            <a:off x="2562692" y="1509386"/>
            <a:ext cx="6800850" cy="4486275"/>
          </a:xfrm>
          <a:prstGeom prst="rect">
            <a:avLst/>
          </a:prstGeom>
        </p:spPr>
      </p:pic>
    </p:spTree>
    <p:extLst>
      <p:ext uri="{BB962C8B-B14F-4D97-AF65-F5344CB8AC3E}">
        <p14:creationId xmlns:p14="http://schemas.microsoft.com/office/powerpoint/2010/main" val="339661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HANA Native Development</a:t>
            </a:r>
            <a:endParaRPr lang="en-US" dirty="0"/>
          </a:p>
        </p:txBody>
      </p:sp>
      <p:pic>
        <p:nvPicPr>
          <p:cNvPr id="3" name="Picture 2"/>
          <p:cNvPicPr>
            <a:picLocks noChangeAspect="1"/>
          </p:cNvPicPr>
          <p:nvPr/>
        </p:nvPicPr>
        <p:blipFill>
          <a:blip r:embed="rId2"/>
          <a:stretch>
            <a:fillRect/>
          </a:stretch>
        </p:blipFill>
        <p:spPr>
          <a:xfrm>
            <a:off x="5997388" y="1461247"/>
            <a:ext cx="5050117" cy="4853475"/>
          </a:xfrm>
          <a:prstGeom prst="rect">
            <a:avLst/>
          </a:prstGeom>
        </p:spPr>
      </p:pic>
      <p:sp>
        <p:nvSpPr>
          <p:cNvPr id="4" name="TextBox 3"/>
          <p:cNvSpPr txBox="1"/>
          <p:nvPr/>
        </p:nvSpPr>
        <p:spPr>
          <a:xfrm>
            <a:off x="484094" y="1882588"/>
            <a:ext cx="4760259" cy="34624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 HTML5, </a:t>
            </a:r>
            <a:r>
              <a:rPr lang="en-US" sz="1800" i="1" kern="0" dirty="0" smtClean="0">
                <a:ea typeface="Arial Unicode MS" pitchFamily="34" charset="-128"/>
                <a:cs typeface="Arial Unicode MS" pitchFamily="34" charset="-128"/>
              </a:rPr>
              <a:t>SAPUI5</a:t>
            </a:r>
            <a:r>
              <a:rPr lang="en-US" sz="1800" kern="0" dirty="0" smtClean="0">
                <a:ea typeface="Arial Unicode MS" pitchFamily="34" charset="-128"/>
                <a:cs typeface="Arial Unicode MS" pitchFamily="34" charset="-128"/>
              </a:rPr>
              <a:t>, </a:t>
            </a:r>
            <a:r>
              <a:rPr lang="en-US" sz="1800" i="1" kern="0" dirty="0" smtClean="0">
                <a:ea typeface="Arial Unicode MS" pitchFamily="34" charset="-128"/>
                <a:cs typeface="Arial Unicode MS" pitchFamily="34" charset="-128"/>
              </a:rPr>
              <a:t>JavaScript</a:t>
            </a: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 </a:t>
            </a:r>
            <a:r>
              <a:rPr lang="en-US" sz="1800" i="1" kern="0" dirty="0" err="1" smtClean="0">
                <a:ea typeface="Arial Unicode MS" pitchFamily="34" charset="-128"/>
                <a:cs typeface="Arial Unicode MS" pitchFamily="34" charset="-128"/>
              </a:rPr>
              <a:t>SQLScript</a:t>
            </a:r>
            <a:r>
              <a:rPr lang="en-US" sz="1800" kern="0" dirty="0" smtClean="0">
                <a:ea typeface="Arial Unicode MS" pitchFamily="34" charset="-128"/>
                <a:cs typeface="Arial Unicode MS" pitchFamily="34" charset="-128"/>
              </a:rPr>
              <a:t>, JavaScript</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Database</a:t>
            </a:r>
            <a:r>
              <a:rPr lang="en-US" sz="1800" kern="0" dirty="0" smtClean="0">
                <a:ea typeface="Arial Unicode MS" pitchFamily="34" charset="-128"/>
                <a:cs typeface="Arial Unicode MS" pitchFamily="34" charset="-128"/>
              </a:rPr>
              <a:t>: SQL, </a:t>
            </a:r>
            <a:r>
              <a:rPr lang="en-US" sz="1800" i="1" kern="0" dirty="0" smtClean="0">
                <a:ea typeface="Arial Unicode MS" pitchFamily="34" charset="-128"/>
                <a:cs typeface="Arial Unicode MS" pitchFamily="34" charset="-128"/>
              </a:rPr>
              <a:t>Views</a:t>
            </a:r>
            <a:r>
              <a:rPr lang="en-US" sz="1800" kern="0" dirty="0" smtClean="0">
                <a:ea typeface="Arial Unicode MS" pitchFamily="34" charset="-128"/>
                <a:cs typeface="Arial Unicode MS" pitchFamily="34" charset="-128"/>
              </a:rPr>
              <a:t>, </a:t>
            </a:r>
            <a:r>
              <a:rPr lang="en-US" sz="1800" i="1" kern="0" dirty="0" smtClean="0">
                <a:ea typeface="Arial Unicode MS" pitchFamily="34" charset="-128"/>
                <a:cs typeface="Arial Unicode MS" pitchFamily="34" charset="-128"/>
              </a:rPr>
              <a:t>Core Data Services</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Admin</a:t>
            </a:r>
            <a:r>
              <a:rPr lang="en-US" sz="1800" kern="0" dirty="0" smtClean="0">
                <a:ea typeface="Arial Unicode MS" pitchFamily="34" charset="-128"/>
                <a:cs typeface="Arial Unicode MS" pitchFamily="34" charset="-128"/>
              </a:rPr>
              <a:t>: Roles and Privileges</a:t>
            </a:r>
          </a:p>
        </p:txBody>
      </p:sp>
    </p:spTree>
    <p:extLst>
      <p:ext uri="{BB962C8B-B14F-4D97-AF65-F5344CB8AC3E}">
        <p14:creationId xmlns:p14="http://schemas.microsoft.com/office/powerpoint/2010/main" val="200317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gray">
          <a:xfrm>
            <a:off x="3288593" y="344011"/>
            <a:ext cx="4751294" cy="1873624"/>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54188" y="2474258"/>
            <a:ext cx="4751294" cy="4150278"/>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39" name="Group 38"/>
          <p:cNvGrpSpPr/>
          <p:nvPr/>
        </p:nvGrpSpPr>
        <p:grpSpPr>
          <a:xfrm>
            <a:off x="3334871" y="2563906"/>
            <a:ext cx="4554070" cy="1703294"/>
            <a:chOff x="3334871" y="2563906"/>
            <a:chExt cx="4554070" cy="1703294"/>
          </a:xfrm>
        </p:grpSpPr>
        <p:sp>
          <p:nvSpPr>
            <p:cNvPr id="11" name="Rectangle 10"/>
            <p:cNvSpPr/>
            <p:nvPr/>
          </p:nvSpPr>
          <p:spPr bwMode="gray">
            <a:xfrm>
              <a:off x="3334871" y="2563906"/>
              <a:ext cx="4554070" cy="1703294"/>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TextBox 13"/>
            <p:cNvSpPr txBox="1"/>
            <p:nvPr/>
          </p:nvSpPr>
          <p:spPr>
            <a:xfrm>
              <a:off x="3433482" y="2644589"/>
              <a:ext cx="1981312" cy="49244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Extended Application </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Services (XS)</a:t>
              </a:r>
            </a:p>
          </p:txBody>
        </p:sp>
      </p:grpSp>
      <p:sp>
        <p:nvSpPr>
          <p:cNvPr id="4" name="Rectangle 3"/>
          <p:cNvSpPr/>
          <p:nvPr/>
        </p:nvSpPr>
        <p:spPr bwMode="gray">
          <a:xfrm>
            <a:off x="3236259" y="345899"/>
            <a:ext cx="4751294" cy="1873624"/>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3334871" y="658555"/>
            <a:ext cx="4554070" cy="145228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6221066" y="1218482"/>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TextBox 7"/>
          <p:cNvSpPr txBox="1"/>
          <p:nvPr/>
        </p:nvSpPr>
        <p:spPr>
          <a:xfrm>
            <a:off x="3379902" y="340739"/>
            <a:ext cx="32060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Client container (Web Browser)</a:t>
            </a:r>
          </a:p>
        </p:txBody>
      </p:sp>
      <p:sp>
        <p:nvSpPr>
          <p:cNvPr id="9" name="TextBox 8"/>
          <p:cNvSpPr txBox="1"/>
          <p:nvPr/>
        </p:nvSpPr>
        <p:spPr>
          <a:xfrm>
            <a:off x="3508142" y="801061"/>
            <a:ext cx="201337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SAPUI5 Application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Frontend</a:t>
            </a:r>
          </a:p>
        </p:txBody>
      </p:sp>
      <p:sp>
        <p:nvSpPr>
          <p:cNvPr id="13" name="Rectangle 12"/>
          <p:cNvSpPr/>
          <p:nvPr/>
        </p:nvSpPr>
        <p:spPr bwMode="gray">
          <a:xfrm>
            <a:off x="3433480" y="3187114"/>
            <a:ext cx="4329953" cy="995082"/>
          </a:xfrm>
          <a:prstGeom prst="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TextBox 15"/>
          <p:cNvSpPr txBox="1"/>
          <p:nvPr/>
        </p:nvSpPr>
        <p:spPr>
          <a:xfrm>
            <a:off x="3560476" y="3284929"/>
            <a:ext cx="209031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Application Backend</a:t>
            </a:r>
          </a:p>
        </p:txBody>
      </p:sp>
      <p:cxnSp>
        <p:nvCxnSpPr>
          <p:cNvPr id="20" name="Straight Arrow Connector 19"/>
          <p:cNvCxnSpPr/>
          <p:nvPr/>
        </p:nvCxnSpPr>
        <p:spPr>
          <a:xfrm flipV="1">
            <a:off x="5775844" y="2104138"/>
            <a:ext cx="4482" cy="1074889"/>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34871" y="4437529"/>
            <a:ext cx="4554070" cy="1703294"/>
            <a:chOff x="3334871" y="4437529"/>
            <a:chExt cx="4554070" cy="1703294"/>
          </a:xfrm>
        </p:grpSpPr>
        <p:sp>
          <p:nvSpPr>
            <p:cNvPr id="12" name="Rectangle 11"/>
            <p:cNvSpPr/>
            <p:nvPr/>
          </p:nvSpPr>
          <p:spPr bwMode="gray">
            <a:xfrm>
              <a:off x="3334871" y="4437529"/>
              <a:ext cx="4554070" cy="1703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5" name="TextBox 34"/>
            <p:cNvSpPr txBox="1"/>
            <p:nvPr/>
          </p:nvSpPr>
          <p:spPr>
            <a:xfrm>
              <a:off x="3508142" y="5785645"/>
              <a:ext cx="169277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HANA Database</a:t>
              </a:r>
            </a:p>
          </p:txBody>
        </p:sp>
      </p:grpSp>
      <p:grpSp>
        <p:nvGrpSpPr>
          <p:cNvPr id="38" name="Group 37"/>
          <p:cNvGrpSpPr/>
          <p:nvPr/>
        </p:nvGrpSpPr>
        <p:grpSpPr>
          <a:xfrm>
            <a:off x="5598457" y="5447489"/>
            <a:ext cx="2164977" cy="476656"/>
            <a:chOff x="5598457" y="5447489"/>
            <a:chExt cx="2164977" cy="476656"/>
          </a:xfrm>
        </p:grpSpPr>
        <p:sp>
          <p:nvSpPr>
            <p:cNvPr id="26" name="Rectangle 25"/>
            <p:cNvSpPr/>
            <p:nvPr/>
          </p:nvSpPr>
          <p:spPr bwMode="gray">
            <a:xfrm>
              <a:off x="5598457" y="5447489"/>
              <a:ext cx="2164977" cy="476656"/>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TextBox 24"/>
            <p:cNvSpPr txBox="1"/>
            <p:nvPr/>
          </p:nvSpPr>
          <p:spPr>
            <a:xfrm>
              <a:off x="5896239" y="5573605"/>
              <a:ext cx="1671147" cy="18466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CDS Created Objects</a:t>
              </a:r>
            </a:p>
          </p:txBody>
        </p:sp>
      </p:grpSp>
      <p:grpSp>
        <p:nvGrpSpPr>
          <p:cNvPr id="40" name="Group 39"/>
          <p:cNvGrpSpPr/>
          <p:nvPr/>
        </p:nvGrpSpPr>
        <p:grpSpPr>
          <a:xfrm>
            <a:off x="6217024" y="2778443"/>
            <a:ext cx="1479176" cy="2652871"/>
            <a:chOff x="6217024" y="2778443"/>
            <a:chExt cx="1479176" cy="2652871"/>
          </a:xfrm>
        </p:grpSpPr>
        <p:sp>
          <p:nvSpPr>
            <p:cNvPr id="15" name="Rectangle 14"/>
            <p:cNvSpPr/>
            <p:nvPr/>
          </p:nvSpPr>
          <p:spPr bwMode="gray">
            <a:xfrm>
              <a:off x="6217024" y="2778443"/>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TextBox 16"/>
            <p:cNvSpPr txBox="1"/>
            <p:nvPr/>
          </p:nvSpPr>
          <p:spPr>
            <a:xfrm>
              <a:off x="6280174" y="2958807"/>
              <a:ext cx="1287212"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smtClean="0">
                  <a:ea typeface="Arial Unicode MS" pitchFamily="34" charset="-128"/>
                  <a:cs typeface="Arial Unicode MS" pitchFamily="34" charset="-128"/>
                </a:rPr>
                <a:t>oData</a:t>
              </a:r>
              <a:r>
                <a:rPr lang="en-US" sz="1600" kern="0" dirty="0" smtClean="0">
                  <a:ea typeface="Arial Unicode MS" pitchFamily="34" charset="-128"/>
                  <a:cs typeface="Arial Unicode MS" pitchFamily="34" charset="-128"/>
                </a:rPr>
                <a:t> Service</a:t>
              </a:r>
            </a:p>
          </p:txBody>
        </p:sp>
        <p:cxnSp>
          <p:nvCxnSpPr>
            <p:cNvPr id="27" name="Straight Arrow Connector 26"/>
            <p:cNvCxnSpPr/>
            <p:nvPr/>
          </p:nvCxnSpPr>
          <p:spPr>
            <a:xfrm flipV="1">
              <a:off x="7237379" y="3485819"/>
              <a:ext cx="7693" cy="1945495"/>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a:stCxn id="23" idx="2"/>
          </p:cNvCxnSpPr>
          <p:nvPr/>
        </p:nvCxnSpPr>
        <p:spPr>
          <a:xfrm flipH="1">
            <a:off x="6277534" y="5223753"/>
            <a:ext cx="1" cy="2237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5598457" y="3495621"/>
            <a:ext cx="1358155" cy="1728132"/>
            <a:chOff x="5598457" y="3495621"/>
            <a:chExt cx="1358155" cy="1728132"/>
          </a:xfrm>
        </p:grpSpPr>
        <p:sp>
          <p:nvSpPr>
            <p:cNvPr id="23" name="Rectangle 22"/>
            <p:cNvSpPr/>
            <p:nvPr/>
          </p:nvSpPr>
          <p:spPr bwMode="gray">
            <a:xfrm>
              <a:off x="5598457" y="4671228"/>
              <a:ext cx="1358155" cy="552525"/>
            </a:xfrm>
            <a:prstGeom prst="rect">
              <a:avLst/>
            </a:prstGeom>
            <a:solidFill>
              <a:schemeClr val="tx1">
                <a:lumMod val="65000"/>
                <a:lumOff val="3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TextBox 23"/>
            <p:cNvSpPr txBox="1"/>
            <p:nvPr/>
          </p:nvSpPr>
          <p:spPr>
            <a:xfrm>
              <a:off x="5814435" y="4698188"/>
              <a:ext cx="1058614" cy="484748"/>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err="1" smtClean="0">
                  <a:solidFill>
                    <a:schemeClr val="bg1"/>
                  </a:solidFill>
                  <a:ea typeface="Arial Unicode MS" pitchFamily="34" charset="-128"/>
                  <a:cs typeface="Arial Unicode MS" pitchFamily="34" charset="-128"/>
                </a:rPr>
                <a:t>createCustomer</a:t>
              </a:r>
              <a:r>
                <a:rPr lang="en-US" sz="1050" kern="0" dirty="0" smtClean="0">
                  <a:solidFill>
                    <a:schemeClr val="bg1"/>
                  </a:solidFill>
                  <a:ea typeface="Arial Unicode MS" pitchFamily="34" charset="-128"/>
                  <a:cs typeface="Arial Unicode MS" pitchFamily="34" charset="-128"/>
                </a:rPr>
                <a:t/>
              </a:r>
              <a:br>
                <a:rPr lang="en-US" sz="1050" kern="0" dirty="0" smtClean="0">
                  <a:solidFill>
                    <a:schemeClr val="bg1"/>
                  </a:solidFill>
                  <a:ea typeface="Arial Unicode MS" pitchFamily="34" charset="-128"/>
                  <a:cs typeface="Arial Unicode MS" pitchFamily="34" charset="-128"/>
                </a:rPr>
              </a:br>
              <a:r>
                <a:rPr lang="en-US" sz="1050" kern="0" dirty="0" err="1" smtClean="0">
                  <a:solidFill>
                    <a:schemeClr val="bg1"/>
                  </a:solidFill>
                  <a:ea typeface="Arial Unicode MS" pitchFamily="34" charset="-128"/>
                  <a:cs typeface="Arial Unicode MS" pitchFamily="34" charset="-128"/>
                </a:rPr>
                <a:t>SQLScript</a:t>
              </a:r>
              <a:r>
                <a:rPr lang="en-US" sz="1050" kern="0" dirty="0" smtClean="0">
                  <a:solidFill>
                    <a:schemeClr val="bg1"/>
                  </a:solidFill>
                  <a:ea typeface="Arial Unicode MS" pitchFamily="34" charset="-128"/>
                  <a:cs typeface="Arial Unicode MS" pitchFamily="34" charset="-128"/>
                </a:rPr>
                <a:t> procedure</a:t>
              </a:r>
            </a:p>
          </p:txBody>
        </p:sp>
        <p:cxnSp>
          <p:nvCxnSpPr>
            <p:cNvPr id="33" name="Straight Arrow Connector 32"/>
            <p:cNvCxnSpPr/>
            <p:nvPr/>
          </p:nvCxnSpPr>
          <p:spPr>
            <a:xfrm flipV="1">
              <a:off x="6476969" y="3495621"/>
              <a:ext cx="0" cy="1175607"/>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508142" y="6247831"/>
            <a:ext cx="14747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HANA System</a:t>
            </a:r>
          </a:p>
        </p:txBody>
      </p:sp>
      <p:sp>
        <p:nvSpPr>
          <p:cNvPr id="10" name="TextBox 9"/>
          <p:cNvSpPr txBox="1"/>
          <p:nvPr/>
        </p:nvSpPr>
        <p:spPr>
          <a:xfrm>
            <a:off x="6405208" y="1434008"/>
            <a:ext cx="1162178"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smtClean="0">
                <a:ea typeface="Arial Unicode MS" pitchFamily="34" charset="-128"/>
                <a:cs typeface="Arial Unicode MS" pitchFamily="34" charset="-128"/>
              </a:rPr>
              <a:t>oData</a:t>
            </a:r>
            <a:r>
              <a:rPr lang="en-US" sz="1600" kern="0" dirty="0" smtClean="0">
                <a:ea typeface="Arial Unicode MS" pitchFamily="34" charset="-128"/>
                <a:cs typeface="Arial Unicode MS" pitchFamily="34" charset="-128"/>
              </a:rPr>
              <a:t> model</a:t>
            </a:r>
          </a:p>
        </p:txBody>
      </p:sp>
      <p:sp>
        <p:nvSpPr>
          <p:cNvPr id="47" name="Rectangle 46"/>
          <p:cNvSpPr/>
          <p:nvPr/>
        </p:nvSpPr>
        <p:spPr bwMode="gray">
          <a:xfrm>
            <a:off x="3387205" y="656667"/>
            <a:ext cx="4554070" cy="145228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Rectangle 47"/>
          <p:cNvSpPr/>
          <p:nvPr/>
        </p:nvSpPr>
        <p:spPr bwMode="gray">
          <a:xfrm>
            <a:off x="6273400" y="1216594"/>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TextBox 48"/>
          <p:cNvSpPr txBox="1"/>
          <p:nvPr/>
        </p:nvSpPr>
        <p:spPr>
          <a:xfrm>
            <a:off x="3560476" y="799173"/>
            <a:ext cx="201337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SAPUI5 Application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Frontend</a:t>
            </a:r>
          </a:p>
        </p:txBody>
      </p:sp>
      <p:cxnSp>
        <p:nvCxnSpPr>
          <p:cNvPr id="50" name="Straight Arrow Connector 49"/>
          <p:cNvCxnSpPr/>
          <p:nvPr/>
        </p:nvCxnSpPr>
        <p:spPr>
          <a:xfrm flipV="1">
            <a:off x="7005427" y="1914851"/>
            <a:ext cx="4042" cy="842784"/>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57542" y="1432120"/>
            <a:ext cx="1162178"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smtClean="0">
                <a:ea typeface="Arial Unicode MS" pitchFamily="34" charset="-128"/>
                <a:cs typeface="Arial Unicode MS" pitchFamily="34" charset="-128"/>
              </a:rPr>
              <a:t>oData</a:t>
            </a:r>
            <a:r>
              <a:rPr lang="en-US" sz="1600" kern="0" dirty="0" smtClean="0">
                <a:ea typeface="Arial Unicode MS" pitchFamily="34" charset="-128"/>
                <a:cs typeface="Arial Unicode MS" pitchFamily="34" charset="-128"/>
              </a:rPr>
              <a:t> model</a:t>
            </a:r>
          </a:p>
        </p:txBody>
      </p:sp>
    </p:spTree>
    <p:extLst>
      <p:ext uri="{BB962C8B-B14F-4D97-AF65-F5344CB8AC3E}">
        <p14:creationId xmlns:p14="http://schemas.microsoft.com/office/powerpoint/2010/main" val="166478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 grpId="0" animBg="1"/>
      <p:bldP spid="4" grpId="0" animBg="1"/>
      <p:bldP spid="6" grpId="0" animBg="1"/>
      <p:bldP spid="7" grpId="0" animBg="1"/>
      <p:bldP spid="8" grpId="0"/>
      <p:bldP spid="9" grpId="0"/>
      <p:bldP spid="13" grpId="0" animBg="1"/>
      <p:bldP spid="16" grpId="0"/>
      <p:bldP spid="36" grpId="0"/>
      <p:bldP spid="10" grpId="0"/>
      <p:bldP spid="47" grpId="0" animBg="1"/>
      <p:bldP spid="48" grpId="0" animBg="1"/>
      <p:bldP spid="49"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 Service Design Artifacts</a:t>
            </a:r>
            <a:endParaRPr lang="en-US" dirty="0"/>
          </a:p>
        </p:txBody>
      </p:sp>
      <p:sp>
        <p:nvSpPr>
          <p:cNvPr id="3" name="Content Placeholder 2"/>
          <p:cNvSpPr>
            <a:spLocks noGrp="1"/>
          </p:cNvSpPr>
          <p:nvPr>
            <p:ph idx="1"/>
          </p:nvPr>
        </p:nvSpPr>
        <p:spPr/>
        <p:txBody>
          <a:bodyPr/>
          <a:lstStyle/>
          <a:p>
            <a:r>
              <a:rPr lang="en-US" dirty="0" smtClean="0"/>
              <a:t>Data definition file (.</a:t>
            </a:r>
            <a:r>
              <a:rPr lang="en-US" dirty="0" err="1" smtClean="0"/>
              <a:t>hdbdd</a:t>
            </a:r>
            <a:r>
              <a:rPr lang="en-US" dirty="0" smtClean="0"/>
              <a:t>) contain the descriptions of types, tables, indexes, views and associations.</a:t>
            </a:r>
          </a:p>
          <a:p>
            <a:endParaRPr lang="en-US" dirty="0" smtClean="0"/>
          </a:p>
          <a:p>
            <a:r>
              <a:rPr lang="en-US" dirty="0" smtClean="0"/>
              <a:t>Sequence files </a:t>
            </a:r>
            <a:r>
              <a:rPr lang="en-US" dirty="0" smtClean="0"/>
              <a:t>(.</a:t>
            </a:r>
            <a:r>
              <a:rPr lang="en-US" dirty="0" err="1" smtClean="0"/>
              <a:t>hdbsequence</a:t>
            </a:r>
            <a:r>
              <a:rPr lang="en-US" dirty="0" smtClean="0"/>
              <a:t>) contain definitions of sequences used for auto incrementing columns.</a:t>
            </a:r>
          </a:p>
          <a:p>
            <a:endParaRPr lang="en-US" dirty="0"/>
          </a:p>
          <a:p>
            <a:r>
              <a:rPr lang="en-US" dirty="0" smtClean="0"/>
              <a:t>Data import files (.</a:t>
            </a:r>
            <a:r>
              <a:rPr lang="en-US" dirty="0" err="1" smtClean="0"/>
              <a:t>hdbti</a:t>
            </a:r>
            <a:r>
              <a:rPr lang="en-US" dirty="0" smtClean="0"/>
              <a:t>) contain information that links csv files to database tables for importing data into tables.</a:t>
            </a:r>
            <a:endParaRPr lang="en-US" dirty="0"/>
          </a:p>
        </p:txBody>
      </p:sp>
    </p:spTree>
    <p:extLst>
      <p:ext uri="{BB962C8B-B14F-4D97-AF65-F5344CB8AC3E}">
        <p14:creationId xmlns:p14="http://schemas.microsoft.com/office/powerpoint/2010/main" val="152061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a:r>
            <a:r>
              <a:rPr lang="en-US" dirty="0" err="1" smtClean="0"/>
              <a:t>hdbdd</a:t>
            </a:r>
            <a:r>
              <a:rPr lang="en-US" dirty="0" smtClean="0"/>
              <a:t> File</a:t>
            </a:r>
            <a:endParaRPr lang="en-US" dirty="0"/>
          </a:p>
        </p:txBody>
      </p:sp>
      <p:sp>
        <p:nvSpPr>
          <p:cNvPr id="6" name="Rectangle 5"/>
          <p:cNvSpPr/>
          <p:nvPr/>
        </p:nvSpPr>
        <p:spPr>
          <a:xfrm>
            <a:off x="5487988" y="1501591"/>
            <a:ext cx="6096000" cy="4748544"/>
          </a:xfrm>
          <a:prstGeom prst="rect">
            <a:avLst/>
          </a:prstGeom>
          <a:ln>
            <a:solidFill>
              <a:schemeClr val="tx1"/>
            </a:solidFill>
          </a:ln>
        </p:spPr>
        <p:txBody>
          <a:bodyPr>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namespace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GBI_002.gbi.data</a:t>
            </a:r>
            <a:r>
              <a:rPr lang="en-US" sz="1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@Schema: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a:t>
            </a:r>
            <a:r>
              <a:rPr lang="en-US" sz="1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context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a:t>
            </a:r>
            <a:r>
              <a:rPr lang="en-US" sz="1600" dirty="0">
                <a:latin typeface="Calibri" panose="020F0502020204030204" pitchFamily="34" charset="0"/>
                <a:ea typeface="Calibri" panose="020F0502020204030204" pitchFamily="34" charset="0"/>
                <a:cs typeface="Times New Roman" panose="02020603050405020304" pitchFamily="18" charset="0"/>
              </a:rPr>
              <a:t> { </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context MASTERDATA </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context SALES </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context LOGISTICS </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51012" y="1501591"/>
            <a:ext cx="429604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namespace is the path to your design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time files</a:t>
            </a:r>
          </a:p>
        </p:txBody>
      </p:sp>
      <p:cxnSp>
        <p:nvCxnSpPr>
          <p:cNvPr id="10" name="Straight Arrow Connector 9"/>
          <p:cNvCxnSpPr>
            <a:stCxn id="8" idx="3"/>
          </p:cNvCxnSpPr>
          <p:nvPr/>
        </p:nvCxnSpPr>
        <p:spPr>
          <a:xfrm flipV="1">
            <a:off x="4547060" y="1685366"/>
            <a:ext cx="831764" cy="932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4001" y="2814918"/>
            <a:ext cx="457817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Initial context must be the same as the name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of the .</a:t>
            </a:r>
            <a:r>
              <a:rPr lang="en-US" sz="1800" kern="0" dirty="0" err="1" smtClean="0">
                <a:ea typeface="Arial Unicode MS" pitchFamily="34" charset="-128"/>
                <a:cs typeface="Arial Unicode MS" pitchFamily="34" charset="-128"/>
              </a:rPr>
              <a:t>hdbdd</a:t>
            </a:r>
            <a:r>
              <a:rPr lang="en-US" sz="1800" kern="0" dirty="0" smtClean="0">
                <a:ea typeface="Arial Unicode MS" pitchFamily="34" charset="-128"/>
                <a:cs typeface="Arial Unicode MS" pitchFamily="34" charset="-128"/>
              </a:rPr>
              <a:t> file</a:t>
            </a:r>
          </a:p>
        </p:txBody>
      </p:sp>
      <p:cxnSp>
        <p:nvCxnSpPr>
          <p:cNvPr id="13" name="Straight Arrow Connector 12"/>
          <p:cNvCxnSpPr/>
          <p:nvPr/>
        </p:nvCxnSpPr>
        <p:spPr>
          <a:xfrm flipV="1">
            <a:off x="4962942" y="2823882"/>
            <a:ext cx="415882" cy="1613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4001" y="4087906"/>
            <a:ext cx="429604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Can create nested contexts if you want to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organize tables</a:t>
            </a:r>
          </a:p>
        </p:txBody>
      </p:sp>
      <p:cxnSp>
        <p:nvCxnSpPr>
          <p:cNvPr id="16" name="Straight Arrow Connector 15"/>
          <p:cNvCxnSpPr>
            <a:stCxn id="14" idx="3"/>
          </p:cNvCxnSpPr>
          <p:nvPr/>
        </p:nvCxnSpPr>
        <p:spPr>
          <a:xfrm>
            <a:off x="4620049" y="4364905"/>
            <a:ext cx="660163" cy="403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25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Types</a:t>
            </a:r>
            <a:endParaRPr lang="en-US" dirty="0"/>
          </a:p>
        </p:txBody>
      </p:sp>
      <p:sp>
        <p:nvSpPr>
          <p:cNvPr id="3" name="Rectangle 2"/>
          <p:cNvSpPr/>
          <p:nvPr/>
        </p:nvSpPr>
        <p:spPr>
          <a:xfrm>
            <a:off x="4618412" y="1758042"/>
            <a:ext cx="6096000" cy="3323987"/>
          </a:xfrm>
          <a:prstGeom prst="rect">
            <a:avLst/>
          </a:prstGeom>
          <a:ln>
            <a:solidFill>
              <a:schemeClr val="tx1"/>
            </a:solidFill>
          </a:ln>
        </p:spPr>
        <p:txBody>
          <a:bodyPr>
            <a:spAutoFit/>
          </a:bodyPr>
          <a:lstStyle/>
          <a:p>
            <a:r>
              <a:rPr lang="en-US" dirty="0"/>
              <a:t>type </a:t>
            </a:r>
            <a:r>
              <a:rPr lang="en-US" dirty="0" err="1"/>
              <a:t>AddressType</a:t>
            </a:r>
            <a:endParaRPr lang="en-US" dirty="0"/>
          </a:p>
          <a:p>
            <a:r>
              <a:rPr lang="en-US" dirty="0"/>
              <a:t>        {</a:t>
            </a:r>
          </a:p>
          <a:p>
            <a:r>
              <a:rPr lang="en-US" dirty="0"/>
              <a:t>            Address : String(35);</a:t>
            </a:r>
          </a:p>
          <a:p>
            <a:r>
              <a:rPr lang="en-US" dirty="0"/>
              <a:t>            City : String(20);</a:t>
            </a:r>
          </a:p>
          <a:p>
            <a:r>
              <a:rPr lang="en-US" dirty="0"/>
              <a:t>            Region : String(2);</a:t>
            </a:r>
          </a:p>
          <a:p>
            <a:r>
              <a:rPr lang="en-US" dirty="0"/>
              <a:t>            Country : String(2);</a:t>
            </a:r>
          </a:p>
          <a:p>
            <a:r>
              <a:rPr lang="en-US" dirty="0"/>
              <a:t>            </a:t>
            </a:r>
            <a:r>
              <a:rPr lang="en-US" dirty="0" err="1"/>
              <a:t>Postal_code</a:t>
            </a:r>
            <a:r>
              <a:rPr lang="en-US" dirty="0"/>
              <a:t> : String(5);</a:t>
            </a:r>
          </a:p>
          <a:p>
            <a:r>
              <a:rPr lang="en-US" dirty="0"/>
              <a:t>        };</a:t>
            </a:r>
          </a:p>
          <a:p>
            <a:r>
              <a:rPr lang="en-US" dirty="0"/>
              <a:t>    type </a:t>
            </a:r>
            <a:r>
              <a:rPr lang="en-US" dirty="0" err="1"/>
              <a:t>BusinessIDType</a:t>
            </a:r>
            <a:r>
              <a:rPr lang="en-US" dirty="0"/>
              <a:t> : String(10);</a:t>
            </a:r>
          </a:p>
          <a:p>
            <a:r>
              <a:rPr lang="en-US" dirty="0"/>
              <a:t>    type </a:t>
            </a:r>
            <a:r>
              <a:rPr lang="en-US" dirty="0" err="1"/>
              <a:t>OrgUnitIDType</a:t>
            </a:r>
            <a:r>
              <a:rPr lang="en-US" dirty="0"/>
              <a:t> : String(4);</a:t>
            </a:r>
          </a:p>
        </p:txBody>
      </p:sp>
      <p:sp>
        <p:nvSpPr>
          <p:cNvPr id="4" name="TextBox 3"/>
          <p:cNvSpPr txBox="1"/>
          <p:nvPr/>
        </p:nvSpPr>
        <p:spPr>
          <a:xfrm>
            <a:off x="324001" y="2250141"/>
            <a:ext cx="407767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Custom types can ensure consistent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use of data types.</a:t>
            </a:r>
          </a:p>
        </p:txBody>
      </p:sp>
    </p:spTree>
    <p:extLst>
      <p:ext uri="{BB962C8B-B14F-4D97-AF65-F5344CB8AC3E}">
        <p14:creationId xmlns:p14="http://schemas.microsoft.com/office/powerpoint/2010/main" val="3711310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Rectangle 2"/>
          <p:cNvSpPr/>
          <p:nvPr/>
        </p:nvSpPr>
        <p:spPr>
          <a:xfrm>
            <a:off x="5604528" y="324075"/>
            <a:ext cx="6096000" cy="5397375"/>
          </a:xfrm>
          <a:prstGeom prst="rect">
            <a:avLst/>
          </a:prstGeom>
          <a:solidFill>
            <a:schemeClr val="bg1"/>
          </a:solidFill>
          <a:ln>
            <a:solidFill>
              <a:schemeClr val="tx1"/>
            </a:solidFill>
          </a:ln>
        </p:spPr>
        <p:txBody>
          <a:bodyPr>
            <a:spAutoFit/>
          </a:bodyPr>
          <a:lstStyle/>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namespace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GBI_002.gbi.data</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@Schema: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context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GBI_002</a:t>
            </a:r>
            <a:r>
              <a:rPr lang="en-US" sz="18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context MASTERDATA </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r>
              <a:rPr lang="en-US" sz="1800" b="1" dirty="0" smtClean="0">
                <a:latin typeface="Calibri" panose="020F0502020204030204" pitchFamily="34" charset="0"/>
              </a:rPr>
              <a:t>                  @</a:t>
            </a:r>
            <a:r>
              <a:rPr lang="en-US" sz="1800" b="1" dirty="0" err="1">
                <a:latin typeface="Calibri" panose="020F0502020204030204" pitchFamily="34" charset="0"/>
              </a:rPr>
              <a:t>Catalog.tableType</a:t>
            </a:r>
            <a:r>
              <a:rPr lang="en-US" sz="1800" b="1" dirty="0">
                <a:latin typeface="Calibri" panose="020F0502020204030204" pitchFamily="34" charset="0"/>
              </a:rPr>
              <a:t>: #COLUMN</a:t>
            </a:r>
          </a:p>
          <a:p>
            <a:r>
              <a:rPr lang="en-US" sz="1800" b="1" dirty="0">
                <a:latin typeface="Calibri" panose="020F0502020204030204" pitchFamily="34" charset="0"/>
              </a:rPr>
              <a:t>    	entity SALES_ORGS {</a:t>
            </a:r>
          </a:p>
          <a:p>
            <a:r>
              <a:rPr lang="en-US" sz="1800" b="1" dirty="0">
                <a:latin typeface="Calibri" panose="020F0502020204030204" pitchFamily="34" charset="0"/>
              </a:rPr>
              <a:t>    	</a:t>
            </a:r>
            <a:r>
              <a:rPr lang="en-US" sz="1800" b="1" dirty="0" smtClean="0">
                <a:latin typeface="Calibri" panose="020F0502020204030204" pitchFamily="34" charset="0"/>
              </a:rPr>
              <a:t>      key</a:t>
            </a:r>
            <a:r>
              <a:rPr lang="en-US" sz="1800" b="1" dirty="0">
                <a:latin typeface="Calibri" panose="020F0502020204030204" pitchFamily="34" charset="0"/>
              </a:rPr>
              <a:t>	ID  : </a:t>
            </a:r>
            <a:r>
              <a:rPr lang="en-US" sz="1800" b="1" dirty="0" err="1">
                <a:latin typeface="Calibri" panose="020F0502020204030204" pitchFamily="34" charset="0"/>
              </a:rPr>
              <a:t>OrgUnitIDType</a:t>
            </a:r>
            <a:r>
              <a:rPr lang="en-US" sz="1800" b="1" dirty="0">
                <a:latin typeface="Calibri" panose="020F0502020204030204" pitchFamily="34" charset="0"/>
              </a:rPr>
              <a:t>;</a:t>
            </a:r>
          </a:p>
          <a:p>
            <a:r>
              <a:rPr lang="en-US" sz="1800" b="1" dirty="0">
                <a:latin typeface="Calibri" panose="020F0502020204030204" pitchFamily="34" charset="0"/>
              </a:rPr>
              <a:t>    		</a:t>
            </a:r>
            <a:r>
              <a:rPr lang="en-US" sz="1800" b="1" dirty="0" smtClean="0">
                <a:latin typeface="Calibri" panose="020F0502020204030204" pitchFamily="34" charset="0"/>
              </a:rPr>
              <a:t>Description </a:t>
            </a:r>
            <a:r>
              <a:rPr lang="en-US" sz="1800" b="1" dirty="0">
                <a:latin typeface="Calibri" panose="020F0502020204030204" pitchFamily="34" charset="0"/>
              </a:rPr>
              <a:t>: String(16) not null;</a:t>
            </a:r>
          </a:p>
          <a:p>
            <a:r>
              <a:rPr lang="en-US" sz="1800" b="1" dirty="0">
                <a:latin typeface="Calibri" panose="020F0502020204030204" pitchFamily="34" charset="0"/>
              </a:rPr>
              <a:t>    		</a:t>
            </a:r>
            <a:r>
              <a:rPr lang="en-US" sz="1800" b="1" dirty="0" smtClean="0">
                <a:latin typeface="Calibri" panose="020F0502020204030204" pitchFamily="34" charset="0"/>
              </a:rPr>
              <a:t>Address </a:t>
            </a:r>
            <a:r>
              <a:rPr lang="en-US" sz="1800" b="1" dirty="0">
                <a:latin typeface="Calibri" panose="020F0502020204030204" pitchFamily="34" charset="0"/>
              </a:rPr>
              <a:t>: </a:t>
            </a:r>
            <a:r>
              <a:rPr lang="en-US" sz="1800" b="1" dirty="0" err="1">
                <a:latin typeface="Calibri" panose="020F0502020204030204" pitchFamily="34" charset="0"/>
              </a:rPr>
              <a:t>AddressType</a:t>
            </a:r>
            <a:r>
              <a:rPr lang="en-US" sz="1800" b="1" dirty="0">
                <a:latin typeface="Calibri" panose="020F0502020204030204" pitchFamily="34" charset="0"/>
              </a:rPr>
              <a:t>;</a:t>
            </a:r>
          </a:p>
          <a:p>
            <a:r>
              <a:rPr lang="en-US" sz="1800" b="1" dirty="0">
                <a:latin typeface="Calibri" panose="020F0502020204030204" pitchFamily="34" charset="0"/>
              </a:rPr>
              <a:t>    		</a:t>
            </a:r>
            <a:r>
              <a:rPr lang="en-US" sz="1800" b="1" dirty="0" smtClean="0">
                <a:latin typeface="Calibri" panose="020F0502020204030204" pitchFamily="34" charset="0"/>
              </a:rPr>
              <a:t>Phone </a:t>
            </a:r>
            <a:r>
              <a:rPr lang="en-US" sz="1800" b="1" dirty="0">
                <a:latin typeface="Calibri" panose="020F0502020204030204" pitchFamily="34" charset="0"/>
              </a:rPr>
              <a:t>: String(14);</a:t>
            </a:r>
          </a:p>
          <a:p>
            <a:r>
              <a:rPr lang="en-US" sz="1800" b="1" dirty="0">
                <a:latin typeface="Calibri" panose="020F0502020204030204" pitchFamily="34" charset="0"/>
              </a:rPr>
              <a:t>    		</a:t>
            </a:r>
            <a:r>
              <a:rPr lang="en-US" sz="1800" b="1" dirty="0" smtClean="0">
                <a:latin typeface="Calibri" panose="020F0502020204030204" pitchFamily="34" charset="0"/>
              </a:rPr>
              <a:t>Fax</a:t>
            </a:r>
            <a:r>
              <a:rPr lang="en-US" sz="1800" b="1" dirty="0">
                <a:latin typeface="Calibri" panose="020F0502020204030204" pitchFamily="34" charset="0"/>
              </a:rPr>
              <a:t>: String(14);</a:t>
            </a:r>
          </a:p>
          <a:p>
            <a:r>
              <a:rPr lang="en-US" sz="1800" b="1" dirty="0">
                <a:latin typeface="Calibri" panose="020F0502020204030204" pitchFamily="34" charset="0"/>
              </a:rPr>
              <a:t>    	};</a:t>
            </a:r>
          </a:p>
          <a:p>
            <a:pPr>
              <a:lnSpc>
                <a:spcPct val="107000"/>
              </a:lnSpc>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p:cNvSpPr txBox="1"/>
          <p:nvPr/>
        </p:nvSpPr>
        <p:spPr>
          <a:xfrm>
            <a:off x="493058" y="4231341"/>
            <a:ext cx="6091411" cy="1969770"/>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Creates a column oriented table in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MASTERDATA context.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Table name in repository: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GBI_002.gbi.data::GBI_002.MASTERDATA.SALES_ORGS</a:t>
            </a:r>
          </a:p>
        </p:txBody>
      </p:sp>
    </p:spTree>
    <p:extLst>
      <p:ext uri="{BB962C8B-B14F-4D97-AF65-F5344CB8AC3E}">
        <p14:creationId xmlns:p14="http://schemas.microsoft.com/office/powerpoint/2010/main" val="419682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TotalTime>
  <Words>477</Words>
  <Application>Microsoft Office PowerPoint</Application>
  <PresentationFormat>Custom</PresentationFormat>
  <Paragraphs>145</Paragraphs>
  <Slides>14</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Core Data Services</vt:lpstr>
      <vt:lpstr>Core Data Services on HANA</vt:lpstr>
      <vt:lpstr>Native HANA Application Tiers</vt:lpstr>
      <vt:lpstr>Elements of HANA Native Development</vt:lpstr>
      <vt:lpstr>PowerPoint Presentation</vt:lpstr>
      <vt:lpstr>Core Data Service Design Artifacts</vt:lpstr>
      <vt:lpstr>.hdbdd File</vt:lpstr>
      <vt:lpstr>Custom Types</vt:lpstr>
      <vt:lpstr>Creating Tables</vt:lpstr>
      <vt:lpstr>Indexes and Associations</vt:lpstr>
      <vt:lpstr>Views</vt:lpstr>
      <vt:lpstr>oData Services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1437</cp:revision>
  <dcterms:created xsi:type="dcterms:W3CDTF">2014-06-27T10:09:28Z</dcterms:created>
  <dcterms:modified xsi:type="dcterms:W3CDTF">2015-07-14T12:11:19Z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