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53" r:id="rId2"/>
    <p:sldId id="552" r:id="rId3"/>
    <p:sldId id="558" r:id="rId4"/>
    <p:sldId id="572" r:id="rId5"/>
    <p:sldId id="573" r:id="rId6"/>
    <p:sldId id="574" r:id="rId7"/>
    <p:sldId id="582" r:id="rId8"/>
    <p:sldId id="583" r:id="rId9"/>
    <p:sldId id="580" r:id="rId10"/>
    <p:sldId id="575" r:id="rId11"/>
    <p:sldId id="576" r:id="rId12"/>
    <p:sldId id="581" r:id="rId13"/>
    <p:sldId id="579" r:id="rId14"/>
    <p:sldId id="584" r:id="rId15"/>
    <p:sldId id="577" r:id="rId16"/>
    <p:sldId id="578" r:id="rId17"/>
    <p:sldId id="585" r:id="rId18"/>
    <p:sldId id="548" r:id="rId19"/>
    <p:sldId id="265" r:id="rId20"/>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B00"/>
    <a:srgbClr val="F0AC00"/>
    <a:srgbClr val="666666"/>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112" d="100"/>
          <a:sy n="112" d="100"/>
        </p:scale>
        <p:origin x="522" y="96"/>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2784"/>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SAP in th</a:t>
            </a:r>
            <a:r>
              <a:rPr lang="en-US" sz="4400" dirty="0" smtClean="0">
                <a:solidFill>
                  <a:srgbClr val="666666"/>
                </a:solidFill>
              </a:rPr>
              <a:t>e Cloud</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SAP HANA Cloud Platform</a:t>
            </a: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November 10, 2015</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smtClean="0">
                <a:solidFill>
                  <a:schemeClr val="bg1"/>
                </a:solidFill>
                <a:latin typeface="BentonSans Regular" panose="02000503000000020004" pitchFamily="2" charset="0"/>
              </a:rPr>
              <a:t>An overview of SAP Cloud prodcuts and the role of SAP HANA Cloud Platform</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Cloud Options</a:t>
            </a:r>
            <a:endParaRPr lang="en-US" dirty="0"/>
          </a:p>
        </p:txBody>
      </p:sp>
      <p:sp>
        <p:nvSpPr>
          <p:cNvPr id="3" name="Text Placeholder 2"/>
          <p:cNvSpPr>
            <a:spLocks noGrp="1"/>
          </p:cNvSpPr>
          <p:nvPr>
            <p:ph type="body" sz="quarter" idx="10"/>
          </p:nvPr>
        </p:nvSpPr>
        <p:spPr/>
        <p:txBody>
          <a:bodyPr/>
          <a:lstStyle/>
          <a:p>
            <a:r>
              <a:rPr lang="en-US" sz="2800" dirty="0" smtClean="0"/>
              <a:t>Infrastructure as a Service (</a:t>
            </a:r>
            <a:r>
              <a:rPr lang="en-US" sz="2800" dirty="0" err="1" smtClean="0"/>
              <a:t>IaaS</a:t>
            </a:r>
            <a:r>
              <a:rPr lang="en-US" sz="2800" dirty="0" smtClean="0"/>
              <a:t>)</a:t>
            </a:r>
          </a:p>
          <a:p>
            <a:pPr lvl="3"/>
            <a:r>
              <a:rPr lang="en-US" sz="2500" dirty="0" smtClean="0"/>
              <a:t>SAP HANA Enterprise Cloud (HEC)</a:t>
            </a:r>
          </a:p>
          <a:p>
            <a:pPr lvl="3"/>
            <a:r>
              <a:rPr lang="en-US" sz="2500" dirty="0" smtClean="0"/>
              <a:t>SAP HANA Infrastructure Services</a:t>
            </a:r>
          </a:p>
          <a:p>
            <a:pPr lvl="3"/>
            <a:r>
              <a:rPr lang="en-US" sz="2500" dirty="0" smtClean="0"/>
              <a:t>SAP HANA DB Services</a:t>
            </a:r>
          </a:p>
          <a:p>
            <a:r>
              <a:rPr lang="en-US" sz="2800" dirty="0" smtClean="0"/>
              <a:t>Platform as a Service (</a:t>
            </a:r>
            <a:r>
              <a:rPr lang="en-US" sz="2800" dirty="0" err="1" smtClean="0"/>
              <a:t>PaaS</a:t>
            </a:r>
            <a:r>
              <a:rPr lang="en-US" sz="2800" dirty="0" smtClean="0"/>
              <a:t>)</a:t>
            </a:r>
          </a:p>
          <a:p>
            <a:pPr lvl="3"/>
            <a:r>
              <a:rPr lang="en-US" sz="2500" dirty="0" smtClean="0"/>
              <a:t>SAP HANA Cloud Platform (HCP)</a:t>
            </a:r>
          </a:p>
          <a:p>
            <a:r>
              <a:rPr lang="en-US" sz="2800" dirty="0" smtClean="0"/>
              <a:t>Software as a Service (SaaS)</a:t>
            </a:r>
          </a:p>
          <a:p>
            <a:pPr lvl="3"/>
            <a:r>
              <a:rPr lang="en-US" sz="2500" dirty="0" err="1" smtClean="0"/>
              <a:t>SuccessFactors</a:t>
            </a:r>
            <a:r>
              <a:rPr lang="en-US" sz="2500" dirty="0" smtClean="0"/>
              <a:t>, Concur, </a:t>
            </a:r>
            <a:r>
              <a:rPr lang="en-US" sz="2500" dirty="0" err="1" smtClean="0"/>
              <a:t>Ariba</a:t>
            </a:r>
            <a:r>
              <a:rPr lang="en-US" sz="2500" dirty="0" smtClean="0"/>
              <a:t>, </a:t>
            </a:r>
            <a:r>
              <a:rPr lang="en-US" sz="2500" dirty="0" err="1" smtClean="0"/>
              <a:t>Fieldglass</a:t>
            </a:r>
            <a:r>
              <a:rPr lang="en-US" sz="2500" dirty="0" smtClean="0"/>
              <a:t>, Hybris</a:t>
            </a:r>
            <a:endParaRPr lang="en-US" sz="2500" dirty="0"/>
          </a:p>
        </p:txBody>
      </p:sp>
    </p:spTree>
    <p:extLst>
      <p:ext uri="{BB962C8B-B14F-4D97-AF65-F5344CB8AC3E}">
        <p14:creationId xmlns:p14="http://schemas.microsoft.com/office/powerpoint/2010/main" val="1929867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SAP Cloud Offerings</a:t>
            </a:r>
            <a:endParaRPr lang="en-US" dirty="0"/>
          </a:p>
        </p:txBody>
      </p:sp>
      <p:sp>
        <p:nvSpPr>
          <p:cNvPr id="5" name="Rectangle 4"/>
          <p:cNvSpPr/>
          <p:nvPr/>
        </p:nvSpPr>
        <p:spPr bwMode="gray">
          <a:xfrm>
            <a:off x="324001" y="1704975"/>
            <a:ext cx="5019524" cy="409575"/>
          </a:xfrm>
          <a:prstGeom prst="rect">
            <a:avLst/>
          </a:prstGeom>
          <a:solidFill>
            <a:schemeClr val="accent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a:t>
            </a:r>
            <a:r>
              <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rPr>
              <a:t>on-premise</a:t>
            </a: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a:t>
            </a:r>
            <a:r>
              <a:rPr kumimoji="0" lang="en-US" sz="2000" b="0" i="0" u="none" strike="noStrike" kern="0" cap="none" spc="0" normalizeH="0" noProof="0" dirty="0" smtClean="0">
                <a:ln>
                  <a:noFill/>
                </a:ln>
                <a:effectLst/>
                <a:uLnTx/>
                <a:uFillTx/>
                <a:ea typeface="Arial Unicode MS" pitchFamily="34" charset="-128"/>
                <a:cs typeface="Arial Unicode MS" pitchFamily="34" charset="-128"/>
              </a:rPr>
              <a:t>    Private Cloud    (managed)</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5429401" y="1704975"/>
            <a:ext cx="6439800" cy="409575"/>
          </a:xfrm>
          <a:prstGeom prst="rect">
            <a:avLst/>
          </a:prstGeom>
          <a:solidFill>
            <a:schemeClr val="accent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noProof="0" dirty="0" smtClean="0">
                <a:ln>
                  <a:noFill/>
                </a:ln>
                <a:effectLst/>
                <a:uLnTx/>
                <a:uFillTx/>
                <a:ea typeface="Arial Unicode MS" pitchFamily="34" charset="-128"/>
                <a:cs typeface="Arial Unicode MS" pitchFamily="34" charset="-128"/>
              </a:rPr>
              <a:t>Public Cloud</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324001" y="2638425"/>
            <a:ext cx="2628749" cy="383857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495526" y="5553075"/>
            <a:ext cx="1142849" cy="781050"/>
          </a:xfrm>
          <a:prstGeom prst="rect">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Any DB</a:t>
            </a:r>
          </a:p>
        </p:txBody>
      </p:sp>
      <p:sp>
        <p:nvSpPr>
          <p:cNvPr id="9" name="Rectangle 8"/>
          <p:cNvSpPr/>
          <p:nvPr/>
        </p:nvSpPr>
        <p:spPr bwMode="gray">
          <a:xfrm>
            <a:off x="1809901" y="5553075"/>
            <a:ext cx="10059300" cy="781050"/>
          </a:xfrm>
          <a:prstGeom prst="rect">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SAP HANA</a:t>
            </a:r>
          </a:p>
        </p:txBody>
      </p:sp>
      <p:sp>
        <p:nvSpPr>
          <p:cNvPr id="10" name="Rectangle 9"/>
          <p:cNvSpPr/>
          <p:nvPr/>
        </p:nvSpPr>
        <p:spPr bwMode="gray">
          <a:xfrm>
            <a:off x="3086212" y="2638425"/>
            <a:ext cx="2219250" cy="2819400"/>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extBox 10"/>
          <p:cNvSpPr txBox="1"/>
          <p:nvPr/>
        </p:nvSpPr>
        <p:spPr>
          <a:xfrm>
            <a:off x="3162337" y="2790825"/>
            <a:ext cx="2143125" cy="246221"/>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SAP HEC</a:t>
            </a:r>
            <a:endParaRPr lang="en-US" sz="1800" kern="0" dirty="0" smtClean="0">
              <a:ea typeface="Arial Unicode MS" pitchFamily="34" charset="-128"/>
              <a:cs typeface="Arial Unicode MS" pitchFamily="34" charset="-128"/>
            </a:endParaRPr>
          </a:p>
        </p:txBody>
      </p:sp>
      <p:sp>
        <p:nvSpPr>
          <p:cNvPr id="14" name="TextBox 13"/>
          <p:cNvSpPr txBox="1"/>
          <p:nvPr/>
        </p:nvSpPr>
        <p:spPr>
          <a:xfrm>
            <a:off x="3205119" y="4518775"/>
            <a:ext cx="1971694" cy="707886"/>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200" kern="0" dirty="0" smtClean="0">
                <a:ea typeface="Arial Unicode MS" pitchFamily="34" charset="-128"/>
                <a:cs typeface="Arial Unicode MS" pitchFamily="34" charset="-128"/>
              </a:rPr>
              <a:t>SAP S/4HANA Private Cloud</a:t>
            </a:r>
          </a:p>
          <a:p>
            <a:pPr algn="ctr" fontAlgn="base">
              <a:spcBef>
                <a:spcPts val="600"/>
              </a:spcBef>
              <a:spcAft>
                <a:spcPct val="0"/>
              </a:spcAft>
              <a:buClr>
                <a:srgbClr val="F0AB00"/>
              </a:buClr>
              <a:buSzPct val="80000"/>
            </a:pPr>
            <a:r>
              <a:rPr lang="en-US" sz="1200" kern="0" dirty="0" smtClean="0">
                <a:ea typeface="Arial Unicode MS" pitchFamily="34" charset="-128"/>
                <a:cs typeface="Arial Unicode MS" pitchFamily="34" charset="-128"/>
              </a:rPr>
              <a:t>SAP Business Suite</a:t>
            </a:r>
          </a:p>
          <a:p>
            <a:pPr algn="ctr" fontAlgn="base">
              <a:spcBef>
                <a:spcPts val="600"/>
              </a:spcBef>
              <a:spcAft>
                <a:spcPct val="0"/>
              </a:spcAft>
              <a:buClr>
                <a:srgbClr val="F0AB00"/>
              </a:buClr>
              <a:buSzPct val="80000"/>
            </a:pPr>
            <a:r>
              <a:rPr lang="en-US" sz="1200" kern="0" dirty="0" smtClean="0">
                <a:ea typeface="Arial Unicode MS" pitchFamily="34" charset="-128"/>
                <a:cs typeface="Arial Unicode MS" pitchFamily="34" charset="-128"/>
              </a:rPr>
              <a:t>SAP BW</a:t>
            </a:r>
          </a:p>
        </p:txBody>
      </p:sp>
      <p:sp>
        <p:nvSpPr>
          <p:cNvPr id="15" name="TextBox 14"/>
          <p:cNvSpPr txBox="1"/>
          <p:nvPr/>
        </p:nvSpPr>
        <p:spPr>
          <a:xfrm>
            <a:off x="3084546" y="2353359"/>
            <a:ext cx="229870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Managed Cloud as a Service</a:t>
            </a:r>
          </a:p>
        </p:txBody>
      </p:sp>
      <p:sp>
        <p:nvSpPr>
          <p:cNvPr id="16" name="Rectangle 15"/>
          <p:cNvSpPr/>
          <p:nvPr/>
        </p:nvSpPr>
        <p:spPr bwMode="gray">
          <a:xfrm>
            <a:off x="5429401" y="2638425"/>
            <a:ext cx="2581124" cy="2819400"/>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7" name="Rectangle 16"/>
          <p:cNvSpPr/>
          <p:nvPr/>
        </p:nvSpPr>
        <p:spPr bwMode="gray">
          <a:xfrm>
            <a:off x="7496175" y="4518775"/>
            <a:ext cx="4373026" cy="939050"/>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TextBox 17"/>
          <p:cNvSpPr txBox="1"/>
          <p:nvPr/>
        </p:nvSpPr>
        <p:spPr>
          <a:xfrm>
            <a:off x="5770985" y="2774677"/>
            <a:ext cx="1897955" cy="630942"/>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SAP HANA Cloud </a:t>
            </a:r>
          </a:p>
          <a:p>
            <a:pPr algn="ct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Platform</a:t>
            </a:r>
          </a:p>
        </p:txBody>
      </p:sp>
      <p:sp>
        <p:nvSpPr>
          <p:cNvPr id="19" name="TextBox 18"/>
          <p:cNvSpPr txBox="1"/>
          <p:nvPr/>
        </p:nvSpPr>
        <p:spPr>
          <a:xfrm>
            <a:off x="5674804" y="4375901"/>
            <a:ext cx="2090316" cy="800219"/>
          </a:xfrm>
          <a:prstGeom prst="rect">
            <a:avLst/>
          </a:prstGeom>
          <a:noFill/>
        </p:spPr>
        <p:txBody>
          <a:bodyPr wrap="none" lIns="0" tIns="0" rIns="0" bIns="0" rtlCol="0">
            <a:spAutoFit/>
          </a:bodyPr>
          <a:lstStyle/>
          <a:p>
            <a:pPr algn="ct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New Applications</a:t>
            </a:r>
          </a:p>
          <a:p>
            <a:pPr algn="ct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Extension Applications</a:t>
            </a:r>
          </a:p>
          <a:p>
            <a:pPr algn="ct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Infrastructure/DB Services</a:t>
            </a:r>
          </a:p>
        </p:txBody>
      </p:sp>
      <p:sp>
        <p:nvSpPr>
          <p:cNvPr id="20" name="TextBox 19"/>
          <p:cNvSpPr txBox="1"/>
          <p:nvPr/>
        </p:nvSpPr>
        <p:spPr>
          <a:xfrm>
            <a:off x="5723009" y="2353359"/>
            <a:ext cx="170238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Platform as a Service</a:t>
            </a:r>
          </a:p>
        </p:txBody>
      </p:sp>
      <p:sp>
        <p:nvSpPr>
          <p:cNvPr id="21" name="Rectangle 20"/>
          <p:cNvSpPr/>
          <p:nvPr/>
        </p:nvSpPr>
        <p:spPr bwMode="gray">
          <a:xfrm>
            <a:off x="8077200" y="2638425"/>
            <a:ext cx="3792001" cy="1737476"/>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TextBox 21"/>
          <p:cNvSpPr txBox="1"/>
          <p:nvPr/>
        </p:nvSpPr>
        <p:spPr>
          <a:xfrm>
            <a:off x="8761484" y="2353359"/>
            <a:ext cx="1742465"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Software as a Service</a:t>
            </a:r>
          </a:p>
        </p:txBody>
      </p:sp>
      <p:sp>
        <p:nvSpPr>
          <p:cNvPr id="23" name="TextBox 22"/>
          <p:cNvSpPr txBox="1"/>
          <p:nvPr/>
        </p:nvSpPr>
        <p:spPr>
          <a:xfrm>
            <a:off x="8761484" y="2739275"/>
            <a:ext cx="234679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S/4HANA Public Cloud</a:t>
            </a:r>
          </a:p>
        </p:txBody>
      </p:sp>
      <p:sp>
        <p:nvSpPr>
          <p:cNvPr id="24" name="TextBox 23"/>
          <p:cNvSpPr txBox="1"/>
          <p:nvPr/>
        </p:nvSpPr>
        <p:spPr>
          <a:xfrm>
            <a:off x="8290521" y="3263931"/>
            <a:ext cx="3288721" cy="9694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smtClean="0">
                <a:ea typeface="Arial Unicode MS" pitchFamily="34" charset="-128"/>
                <a:cs typeface="Arial Unicode MS" pitchFamily="34" charset="-128"/>
              </a:rPr>
              <a:t>Core ERP		</a:t>
            </a:r>
            <a:r>
              <a:rPr lang="en-US" sz="1200" kern="0" dirty="0" err="1" smtClean="0">
                <a:ea typeface="Arial Unicode MS" pitchFamily="34" charset="-128"/>
                <a:cs typeface="Arial Unicode MS" pitchFamily="34" charset="-128"/>
              </a:rPr>
              <a:t>SuccessFactors</a:t>
            </a:r>
            <a:endParaRPr lang="en-US" sz="12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kern="0" dirty="0" smtClean="0">
                <a:ea typeface="Arial Unicode MS" pitchFamily="34" charset="-128"/>
                <a:cs typeface="Arial Unicode MS" pitchFamily="34" charset="-128"/>
              </a:rPr>
              <a:t>Line-of-Business	</a:t>
            </a:r>
            <a:r>
              <a:rPr lang="en-US" sz="1200" kern="0" dirty="0" err="1" smtClean="0">
                <a:ea typeface="Arial Unicode MS" pitchFamily="34" charset="-128"/>
                <a:cs typeface="Arial Unicode MS" pitchFamily="34" charset="-128"/>
              </a:rPr>
              <a:t>Feildglass</a:t>
            </a:r>
            <a:endParaRPr lang="en-US" sz="12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kern="0" dirty="0" smtClean="0">
                <a:ea typeface="Arial Unicode MS" pitchFamily="34" charset="-128"/>
                <a:cs typeface="Arial Unicode MS" pitchFamily="34" charset="-128"/>
              </a:rPr>
              <a:t>Hybris		Concur</a:t>
            </a:r>
          </a:p>
          <a:p>
            <a:pPr fontAlgn="base">
              <a:spcBef>
                <a:spcPts val="600"/>
              </a:spcBef>
              <a:spcAft>
                <a:spcPct val="0"/>
              </a:spcAft>
              <a:buClr>
                <a:srgbClr val="F0AB00"/>
              </a:buClr>
              <a:buSzPct val="80000"/>
            </a:pPr>
            <a:r>
              <a:rPr lang="en-US" sz="1200" kern="0" dirty="0" smtClean="0">
                <a:ea typeface="Arial Unicode MS" pitchFamily="34" charset="-128"/>
                <a:cs typeface="Arial Unicode MS" pitchFamily="34" charset="-128"/>
              </a:rPr>
              <a:t>Cloud for Customer	</a:t>
            </a:r>
            <a:r>
              <a:rPr lang="en-US" sz="1200" kern="0" dirty="0" err="1" smtClean="0">
                <a:ea typeface="Arial Unicode MS" pitchFamily="34" charset="-128"/>
                <a:cs typeface="Arial Unicode MS" pitchFamily="34" charset="-128"/>
              </a:rPr>
              <a:t>Ariba</a:t>
            </a:r>
            <a:endParaRPr lang="en-US" sz="1200" kern="0" dirty="0" smtClean="0">
              <a:ea typeface="Arial Unicode MS" pitchFamily="34" charset="-128"/>
              <a:cs typeface="Arial Unicode MS" pitchFamily="34" charset="-128"/>
            </a:endParaRPr>
          </a:p>
        </p:txBody>
      </p:sp>
      <p:sp>
        <p:nvSpPr>
          <p:cNvPr id="25" name="TextBox 24"/>
          <p:cNvSpPr txBox="1"/>
          <p:nvPr/>
        </p:nvSpPr>
        <p:spPr>
          <a:xfrm>
            <a:off x="435545" y="2746444"/>
            <a:ext cx="2544736" cy="2846933"/>
          </a:xfrm>
          <a:prstGeom prst="rect">
            <a:avLst/>
          </a:prstGeom>
          <a:noFill/>
        </p:spPr>
        <p:txBody>
          <a:bodyPr wrap="none" lIns="0" tIns="0" rIns="0" bIns="0" rtlCol="0">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Customer Systems</a:t>
            </a:r>
          </a:p>
          <a:p>
            <a:pPr algn="ctr" defTabSz="914400" fontAlgn="base">
              <a:spcBef>
                <a:spcPct val="50000"/>
              </a:spcBef>
              <a:spcAft>
                <a:spcPct val="0"/>
              </a:spcAft>
              <a:buClr>
                <a:srgbClr val="F0AB00"/>
              </a:buClr>
              <a:buSzPct val="80000"/>
            </a:pPr>
            <a:endParaRPr lang="en-US" sz="1600" kern="0" dirty="0" smtClean="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endParaRPr lang="en-US" sz="16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endParaRPr lang="en-US" sz="1600" kern="0" dirty="0" smtClean="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endParaRPr lang="en-US" sz="16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SAP S/4HANA on-Premise </a:t>
            </a:r>
          </a:p>
          <a:p>
            <a:pPr algn="ctr" defTabSz="914400"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SAP Business Suite</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3544431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SAP HANA Cloud Platform</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1237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HANA Cloud Platform</a:t>
            </a:r>
            <a:endParaRPr lang="en-US" dirty="0"/>
          </a:p>
        </p:txBody>
      </p:sp>
      <p:sp>
        <p:nvSpPr>
          <p:cNvPr id="3" name="Text Placeholder 2"/>
          <p:cNvSpPr>
            <a:spLocks noGrp="1"/>
          </p:cNvSpPr>
          <p:nvPr>
            <p:ph type="body" sz="quarter" idx="10"/>
          </p:nvPr>
        </p:nvSpPr>
        <p:spPr/>
        <p:txBody>
          <a:bodyPr/>
          <a:lstStyle/>
          <a:p>
            <a:r>
              <a:rPr lang="en-US" sz="2400" dirty="0" smtClean="0"/>
              <a:t>SAP HCP provides a platform for creating custom applications and extensions to other SAP products</a:t>
            </a:r>
          </a:p>
          <a:p>
            <a:r>
              <a:rPr lang="en-US" sz="2400" dirty="0" smtClean="0"/>
              <a:t>It provides:</a:t>
            </a:r>
          </a:p>
          <a:p>
            <a:pPr lvl="3"/>
            <a:r>
              <a:rPr lang="en-US" sz="2100" dirty="0" smtClean="0"/>
              <a:t>Runtime containers that allow development of Java and HTML5 applications</a:t>
            </a:r>
          </a:p>
          <a:p>
            <a:pPr lvl="3"/>
            <a:r>
              <a:rPr lang="en-US" sz="2100" dirty="0" smtClean="0"/>
              <a:t>Connectivity service allows secure connections to </a:t>
            </a:r>
            <a:r>
              <a:rPr lang="en-US" sz="2100" dirty="0" err="1" smtClean="0"/>
              <a:t>on-premise</a:t>
            </a:r>
            <a:r>
              <a:rPr lang="en-US" sz="2100" dirty="0" smtClean="0"/>
              <a:t> and third-party services </a:t>
            </a:r>
          </a:p>
          <a:p>
            <a:pPr lvl="3"/>
            <a:r>
              <a:rPr lang="en-US" sz="2100" dirty="0" smtClean="0"/>
              <a:t>SAP HANA Cloud Portal allows the creation of portals that aggregate content from SaaS applications, extension apps and third-party applications.</a:t>
            </a:r>
          </a:p>
          <a:p>
            <a:pPr lvl="3"/>
            <a:r>
              <a:rPr lang="en-US" sz="2100" dirty="0" smtClean="0"/>
              <a:t>Interfaces that exchange data between </a:t>
            </a:r>
            <a:r>
              <a:rPr lang="en-US" sz="2100" dirty="0" err="1" smtClean="0"/>
              <a:t>on-premise</a:t>
            </a:r>
            <a:r>
              <a:rPr lang="en-US" sz="2100" dirty="0" smtClean="0"/>
              <a:t> and cloud systems</a:t>
            </a:r>
          </a:p>
          <a:p>
            <a:pPr lvl="3"/>
            <a:r>
              <a:rPr lang="en-US" sz="2100" dirty="0" smtClean="0"/>
              <a:t>Allows development of custom mobile applications that access </a:t>
            </a:r>
            <a:r>
              <a:rPr lang="en-US" sz="2100" dirty="0" err="1" smtClean="0"/>
              <a:t>on-premise</a:t>
            </a:r>
            <a:r>
              <a:rPr lang="en-US" sz="2100" dirty="0" smtClean="0"/>
              <a:t> and cloud systems.</a:t>
            </a:r>
            <a:endParaRPr lang="en-US" sz="2100" dirty="0"/>
          </a:p>
        </p:txBody>
      </p:sp>
    </p:spTree>
    <p:extLst>
      <p:ext uri="{BB962C8B-B14F-4D97-AF65-F5344CB8AC3E}">
        <p14:creationId xmlns:p14="http://schemas.microsoft.com/office/powerpoint/2010/main" val="2299441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lidesharecdn.com/saphcpoverviewsitnl5-131125041820-phpapp02/95/sap-hana-cloud-platform-overview-9-638.jpg?cb=13853534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68" y="510989"/>
            <a:ext cx="10462151" cy="588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63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HANA Cloud Platform</a:t>
            </a:r>
            <a:endParaRPr lang="en-US" dirty="0"/>
          </a:p>
        </p:txBody>
      </p:sp>
      <p:pic>
        <p:nvPicPr>
          <p:cNvPr id="1026" name="Picture 2" descr="https://blogs.saphana.com/wp-content/uploads/2014/03/hcp_package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625" y="1757362"/>
            <a:ext cx="9302750" cy="423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712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HCP Services</a:t>
            </a:r>
            <a:endParaRPr lang="en-US" dirty="0"/>
          </a:p>
        </p:txBody>
      </p:sp>
      <p:pic>
        <p:nvPicPr>
          <p:cNvPr id="2050" name="Picture 2" descr="https://blogs.saphana.com/wp-content/uploads/2014/03/hcp_lay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850" y="1323975"/>
            <a:ext cx="7143750"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584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mage.slidesharecdn.com/saphcpoverviewsitnl5-131125041820-phpapp02/95/sap-hana-cloud-platform-overview-7-638.jpg?cb=13853750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76" y="262806"/>
            <a:ext cx="10892118" cy="612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51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dirty="0" smtClean="0">
                <a:solidFill>
                  <a:srgbClr val="666666"/>
                </a:solidFill>
              </a:rPr>
              <a:t>Director SAP UCC</a:t>
            </a:r>
            <a:endParaRPr lang="en-US" dirty="0">
              <a:solidFill>
                <a:srgbClr val="666666"/>
              </a:solidFill>
            </a:endParaRPr>
          </a:p>
          <a:p>
            <a:r>
              <a:rPr lang="en-US" dirty="0" smtClean="0">
                <a:solidFill>
                  <a:srgbClr val="666666"/>
                </a:solidFill>
              </a:rPr>
              <a:t>University of Wisconsin-Milwaukee</a:t>
            </a:r>
            <a:endParaRPr lang="en-US" dirty="0">
              <a:solidFill>
                <a:srgbClr val="666666"/>
              </a:solidFill>
            </a:endParaRPr>
          </a:p>
          <a:p>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6666"/>
                </a:solidFill>
                <a:latin typeface="BentonSans Bold" panose="02000803000000020004" pitchFamily="2" charset="0"/>
              </a:rPr>
              <a:t>SAP in the Cloud</a:t>
            </a:r>
            <a:r>
              <a:rPr lang="en-US" sz="2000" dirty="0">
                <a:solidFill>
                  <a:srgbClr val="666666"/>
                </a:solidFill>
                <a:latin typeface="BentonSans Bold" panose="02000803000000020004" pitchFamily="2" charset="0"/>
              </a:rPr>
              <a:t/>
            </a:r>
            <a:br>
              <a:rPr lang="en-US" sz="2000"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de-DE" dirty="0"/>
          </a:p>
        </p:txBody>
      </p:sp>
      <p:sp>
        <p:nvSpPr>
          <p:cNvPr id="3" name="Text Placeholder 2"/>
          <p:cNvSpPr>
            <a:spLocks noGrp="1"/>
          </p:cNvSpPr>
          <p:nvPr>
            <p:ph type="body" sz="quarter" idx="10"/>
          </p:nvPr>
        </p:nvSpPr>
        <p:spPr/>
        <p:txBody>
          <a:bodyPr/>
          <a:lstStyle/>
          <a:p>
            <a:r>
              <a:rPr lang="pt-BR" sz="2800" dirty="0" smtClean="0"/>
              <a:t>What is the cloud?</a:t>
            </a:r>
          </a:p>
          <a:p>
            <a:r>
              <a:rPr lang="pt-BR" sz="2800" dirty="0" smtClean="0"/>
              <a:t>SAP Cloud Products</a:t>
            </a:r>
          </a:p>
          <a:p>
            <a:r>
              <a:rPr lang="pt-BR" sz="2800" dirty="0" smtClean="0"/>
              <a:t>SAP HANA Cloud Platform</a:t>
            </a:r>
            <a:endParaRPr lang="pt-BR" sz="2800" dirty="0"/>
          </a:p>
          <a:p>
            <a:endParaRPr lang="pt-BR" dirty="0"/>
          </a:p>
          <a:p>
            <a:endParaRPr lang="de-DE" dirty="0"/>
          </a:p>
        </p:txBody>
      </p:sp>
    </p:spTree>
    <p:extLst>
      <p:ext uri="{BB962C8B-B14F-4D97-AF65-F5344CB8AC3E}">
        <p14:creationId xmlns:p14="http://schemas.microsoft.com/office/powerpoint/2010/main" val="1286410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the Cloud?</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79309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 Analogy: Electrical Generation</a:t>
            </a:r>
            <a:endParaRPr lang="en-US" dirty="0"/>
          </a:p>
        </p:txBody>
      </p:sp>
      <p:sp>
        <p:nvSpPr>
          <p:cNvPr id="5" name="Text Placeholder 4"/>
          <p:cNvSpPr>
            <a:spLocks noGrp="1"/>
          </p:cNvSpPr>
          <p:nvPr>
            <p:ph type="body" sz="quarter" idx="10"/>
          </p:nvPr>
        </p:nvSpPr>
        <p:spPr/>
        <p:txBody>
          <a:bodyPr/>
          <a:lstStyle/>
          <a:p>
            <a:r>
              <a:rPr lang="en-US" dirty="0" smtClean="0"/>
              <a:t>Originally, companies generated their own electricity, maintaining electrical generation facilities</a:t>
            </a:r>
          </a:p>
          <a:p>
            <a:r>
              <a:rPr lang="en-US" dirty="0" smtClean="0"/>
              <a:t>With the invention of AC, Samuel </a:t>
            </a:r>
            <a:r>
              <a:rPr lang="en-US" dirty="0" err="1" smtClean="0"/>
              <a:t>Insull</a:t>
            </a:r>
            <a:r>
              <a:rPr lang="en-US" dirty="0"/>
              <a:t> </a:t>
            </a:r>
            <a:r>
              <a:rPr lang="en-US" dirty="0" smtClean="0"/>
              <a:t>(a protégé of Thomas Edison) believed that centralizing the generation of electricity and selling it as a commodity would be more efficient and lead to cheaper electricity</a:t>
            </a:r>
          </a:p>
          <a:p>
            <a:r>
              <a:rPr lang="en-US" dirty="0" smtClean="0"/>
              <a:t>Most people disagreed believing that outsourcing the generation of electricity was risky</a:t>
            </a:r>
          </a:p>
          <a:p>
            <a:r>
              <a:rPr lang="en-US" dirty="0" smtClean="0"/>
              <a:t>Thirty years after </a:t>
            </a:r>
            <a:r>
              <a:rPr lang="en-US" dirty="0" err="1" smtClean="0"/>
              <a:t>Insull</a:t>
            </a:r>
            <a:r>
              <a:rPr lang="en-US" dirty="0" smtClean="0"/>
              <a:t> established Commonwealth Edison Company, few companies maintained their own power plants</a:t>
            </a:r>
            <a:endParaRPr lang="en-US" dirty="0"/>
          </a:p>
        </p:txBody>
      </p:sp>
    </p:spTree>
    <p:extLst>
      <p:ext uri="{BB962C8B-B14F-4D97-AF65-F5344CB8AC3E}">
        <p14:creationId xmlns:p14="http://schemas.microsoft.com/office/powerpoint/2010/main" val="2921189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a:t>
            </a:r>
            <a:endParaRPr lang="en-US" dirty="0"/>
          </a:p>
        </p:txBody>
      </p:sp>
      <p:sp>
        <p:nvSpPr>
          <p:cNvPr id="3" name="Text Placeholder 2"/>
          <p:cNvSpPr>
            <a:spLocks noGrp="1"/>
          </p:cNvSpPr>
          <p:nvPr>
            <p:ph type="body" sz="quarter" idx="10"/>
          </p:nvPr>
        </p:nvSpPr>
        <p:spPr/>
        <p:txBody>
          <a:bodyPr/>
          <a:lstStyle/>
          <a:p>
            <a:r>
              <a:rPr lang="en-US" sz="2800" dirty="0" smtClean="0"/>
              <a:t>Cloud computing is simply the commoditization of computing resources</a:t>
            </a:r>
          </a:p>
          <a:p>
            <a:r>
              <a:rPr lang="en-US" sz="2800" dirty="0" smtClean="0"/>
              <a:t>A confluence of trends have made it possible:</a:t>
            </a:r>
          </a:p>
          <a:p>
            <a:pPr lvl="3"/>
            <a:endParaRPr lang="en-US" sz="2000" dirty="0" smtClean="0"/>
          </a:p>
          <a:p>
            <a:pPr lvl="3"/>
            <a:r>
              <a:rPr lang="en-US" sz="2000" dirty="0" smtClean="0"/>
              <a:t>The commoditization of server hardware</a:t>
            </a:r>
          </a:p>
          <a:p>
            <a:pPr lvl="3"/>
            <a:endParaRPr lang="en-US" sz="2000" dirty="0"/>
          </a:p>
          <a:p>
            <a:pPr lvl="3"/>
            <a:r>
              <a:rPr lang="en-US" sz="2000" dirty="0" smtClean="0"/>
              <a:t>High-speed, reliable and pervasive networks</a:t>
            </a:r>
          </a:p>
          <a:p>
            <a:pPr lvl="3"/>
            <a:endParaRPr lang="en-US" sz="2000" dirty="0"/>
          </a:p>
          <a:p>
            <a:pPr lvl="3"/>
            <a:r>
              <a:rPr lang="en-US" sz="2000" dirty="0" smtClean="0"/>
              <a:t>Advances in hardware virtualization</a:t>
            </a:r>
            <a:endParaRPr lang="en-US" sz="2000" dirty="0"/>
          </a:p>
        </p:txBody>
      </p:sp>
    </p:spTree>
    <p:extLst>
      <p:ext uri="{BB962C8B-B14F-4D97-AF65-F5344CB8AC3E}">
        <p14:creationId xmlns:p14="http://schemas.microsoft.com/office/powerpoint/2010/main" val="1939853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Cloud Computing will follow the Electrical Generation Path</a:t>
            </a:r>
            <a:endParaRPr lang="en-US" dirty="0"/>
          </a:p>
        </p:txBody>
      </p:sp>
      <p:sp>
        <p:nvSpPr>
          <p:cNvPr id="3" name="Text Placeholder 2"/>
          <p:cNvSpPr>
            <a:spLocks noGrp="1"/>
          </p:cNvSpPr>
          <p:nvPr>
            <p:ph type="body" sz="quarter" idx="10"/>
          </p:nvPr>
        </p:nvSpPr>
        <p:spPr/>
        <p:txBody>
          <a:bodyPr/>
          <a:lstStyle/>
          <a:p>
            <a:r>
              <a:rPr lang="en-US" sz="2800" dirty="0" smtClean="0"/>
              <a:t>Reduced operating costs</a:t>
            </a:r>
          </a:p>
          <a:p>
            <a:r>
              <a:rPr lang="en-US" sz="2800" dirty="0" smtClean="0"/>
              <a:t>Reliability</a:t>
            </a:r>
          </a:p>
          <a:p>
            <a:r>
              <a:rPr lang="en-US" sz="2800" dirty="0" smtClean="0"/>
              <a:t>Lowering of entry barrier</a:t>
            </a:r>
          </a:p>
          <a:p>
            <a:r>
              <a:rPr lang="en-US" sz="2800" dirty="0" smtClean="0"/>
              <a:t>Flexibility</a:t>
            </a:r>
          </a:p>
          <a:p>
            <a:r>
              <a:rPr lang="en-US" sz="2800" dirty="0" smtClean="0"/>
              <a:t>Universal access</a:t>
            </a:r>
            <a:endParaRPr lang="en-US" sz="2800" dirty="0"/>
          </a:p>
        </p:txBody>
      </p:sp>
    </p:spTree>
    <p:extLst>
      <p:ext uri="{BB962C8B-B14F-4D97-AF65-F5344CB8AC3E}">
        <p14:creationId xmlns:p14="http://schemas.microsoft.com/office/powerpoint/2010/main" val="1948298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Options</a:t>
            </a:r>
            <a:endParaRPr lang="en-US" dirty="0"/>
          </a:p>
        </p:txBody>
      </p:sp>
      <p:sp>
        <p:nvSpPr>
          <p:cNvPr id="3" name="Text Placeholder 2"/>
          <p:cNvSpPr>
            <a:spLocks noGrp="1"/>
          </p:cNvSpPr>
          <p:nvPr>
            <p:ph type="body" sz="quarter" idx="10"/>
          </p:nvPr>
        </p:nvSpPr>
        <p:spPr/>
        <p:txBody>
          <a:bodyPr/>
          <a:lstStyle/>
          <a:p>
            <a:r>
              <a:rPr lang="en-US" dirty="0" smtClean="0"/>
              <a:t>Infrastructure as a Service (</a:t>
            </a:r>
            <a:r>
              <a:rPr lang="en-US" dirty="0" err="1" smtClean="0"/>
              <a:t>IaaS</a:t>
            </a:r>
            <a:r>
              <a:rPr lang="en-US" dirty="0" smtClean="0"/>
              <a:t>)</a:t>
            </a:r>
          </a:p>
          <a:p>
            <a:pPr lvl="3"/>
            <a:r>
              <a:rPr lang="en-US" sz="1800" dirty="0" smtClean="0"/>
              <a:t>Provider manages hardware resources</a:t>
            </a:r>
          </a:p>
          <a:p>
            <a:pPr lvl="3"/>
            <a:r>
              <a:rPr lang="en-US" sz="1800" dirty="0" smtClean="0"/>
              <a:t>Customer is responsible for installing and maintaining OS and applications</a:t>
            </a:r>
          </a:p>
          <a:p>
            <a:pPr lvl="3"/>
            <a:endParaRPr lang="en-US" sz="1800" dirty="0" smtClean="0"/>
          </a:p>
          <a:p>
            <a:pPr lvl="2"/>
            <a:r>
              <a:rPr lang="en-US" sz="1800" dirty="0" smtClean="0"/>
              <a:t>Platform as a Service (</a:t>
            </a:r>
            <a:r>
              <a:rPr lang="en-US" sz="1800" dirty="0" err="1" smtClean="0"/>
              <a:t>PaaS</a:t>
            </a:r>
            <a:r>
              <a:rPr lang="en-US" sz="1800" dirty="0" smtClean="0"/>
              <a:t>)</a:t>
            </a:r>
          </a:p>
          <a:p>
            <a:pPr lvl="3"/>
            <a:r>
              <a:rPr lang="en-US" sz="1800" dirty="0" smtClean="0"/>
              <a:t>Provider manages hardware resources, operating system and application development platform</a:t>
            </a:r>
          </a:p>
          <a:p>
            <a:pPr lvl="3"/>
            <a:r>
              <a:rPr lang="en-US" sz="1800" dirty="0" smtClean="0"/>
              <a:t>Customer develops custom applications</a:t>
            </a:r>
          </a:p>
          <a:p>
            <a:pPr lvl="3"/>
            <a:endParaRPr lang="en-US" sz="1800" dirty="0"/>
          </a:p>
          <a:p>
            <a:pPr lvl="2"/>
            <a:r>
              <a:rPr lang="en-US" sz="1800" dirty="0" smtClean="0"/>
              <a:t>Software as a Service (SaaS)</a:t>
            </a:r>
          </a:p>
          <a:p>
            <a:pPr lvl="3"/>
            <a:r>
              <a:rPr lang="en-US" sz="1800" dirty="0" smtClean="0"/>
              <a:t>Provider manages hardware, operating system and application</a:t>
            </a:r>
          </a:p>
          <a:p>
            <a:pPr lvl="3"/>
            <a:r>
              <a:rPr lang="en-US" sz="1800" dirty="0" smtClean="0"/>
              <a:t>Customer provides customization of the application</a:t>
            </a:r>
          </a:p>
          <a:p>
            <a:pPr lvl="3"/>
            <a:endParaRPr lang="en-US" dirty="0"/>
          </a:p>
        </p:txBody>
      </p:sp>
    </p:spTree>
    <p:extLst>
      <p:ext uri="{BB962C8B-B14F-4D97-AF65-F5344CB8AC3E}">
        <p14:creationId xmlns:p14="http://schemas.microsoft.com/office/powerpoint/2010/main" val="1552348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Options</a:t>
            </a:r>
            <a:endParaRPr lang="en-US" dirty="0"/>
          </a:p>
        </p:txBody>
      </p:sp>
      <p:sp>
        <p:nvSpPr>
          <p:cNvPr id="3" name="Text Placeholder 2"/>
          <p:cNvSpPr>
            <a:spLocks noGrp="1"/>
          </p:cNvSpPr>
          <p:nvPr>
            <p:ph type="body" sz="quarter" idx="10"/>
          </p:nvPr>
        </p:nvSpPr>
        <p:spPr/>
        <p:txBody>
          <a:bodyPr/>
          <a:lstStyle/>
          <a:p>
            <a:r>
              <a:rPr lang="en-US" dirty="0" smtClean="0"/>
              <a:t>Private Cloud</a:t>
            </a:r>
          </a:p>
          <a:p>
            <a:pPr lvl="3"/>
            <a:r>
              <a:rPr lang="en-US" dirty="0" smtClean="0"/>
              <a:t>Cloud that services only a single client</a:t>
            </a:r>
          </a:p>
          <a:p>
            <a:pPr lvl="3"/>
            <a:r>
              <a:rPr lang="en-US" dirty="0" smtClean="0"/>
              <a:t>Often a</a:t>
            </a:r>
            <a:r>
              <a:rPr lang="en-US" dirty="0"/>
              <a:t> cloud computing platform that is implemented within the corporate firewall, under the control of the IT department.</a:t>
            </a:r>
            <a:endParaRPr lang="en-US" dirty="0" smtClean="0"/>
          </a:p>
          <a:p>
            <a:r>
              <a:rPr lang="en-US" dirty="0" smtClean="0"/>
              <a:t>Public Cloud</a:t>
            </a:r>
          </a:p>
          <a:p>
            <a:pPr lvl="3"/>
            <a:r>
              <a:rPr lang="en-US" dirty="0" smtClean="0"/>
              <a:t>Cloud services shared by multiple clients</a:t>
            </a:r>
          </a:p>
          <a:p>
            <a:r>
              <a:rPr lang="en-US" dirty="0" smtClean="0"/>
              <a:t>Managed Cloud as a Service</a:t>
            </a:r>
          </a:p>
          <a:p>
            <a:pPr lvl="3"/>
            <a:r>
              <a:rPr lang="en-US" dirty="0" smtClean="0"/>
              <a:t>Partner manages infrastructure as well as the software application</a:t>
            </a:r>
            <a:endParaRPr lang="en-US" dirty="0"/>
          </a:p>
          <a:p>
            <a:pPr marL="0" indent="0">
              <a:buNone/>
            </a:pPr>
            <a:endParaRPr lang="en-US" dirty="0"/>
          </a:p>
        </p:txBody>
      </p:sp>
    </p:spTree>
    <p:extLst>
      <p:ext uri="{BB962C8B-B14F-4D97-AF65-F5344CB8AC3E}">
        <p14:creationId xmlns:p14="http://schemas.microsoft.com/office/powerpoint/2010/main" val="1659881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SAP Cloud Options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56145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491</Words>
  <Application>Microsoft Office PowerPoint</Application>
  <PresentationFormat>Custom</PresentationFormat>
  <Paragraphs>116</Paragraphs>
  <Slides>19</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 Unicode MS</vt:lpstr>
      <vt:lpstr>Arial</vt:lpstr>
      <vt:lpstr>BentonSans Bold</vt:lpstr>
      <vt:lpstr>BentonSans Book</vt:lpstr>
      <vt:lpstr>BentonSans Regular</vt:lpstr>
      <vt:lpstr>MS PGothic</vt:lpstr>
      <vt:lpstr>Symbol</vt:lpstr>
      <vt:lpstr>Wingdings</vt:lpstr>
      <vt:lpstr>Wingdings</vt:lpstr>
      <vt:lpstr>SAP_2014_16x9_v1.1</vt:lpstr>
      <vt:lpstr>SAP in the Cloud</vt:lpstr>
      <vt:lpstr>SAP in the Cloud Table of Content</vt:lpstr>
      <vt:lpstr>What is the Cloud?</vt:lpstr>
      <vt:lpstr>An Analogy: Electrical Generation</vt:lpstr>
      <vt:lpstr>Cloud Computing </vt:lpstr>
      <vt:lpstr>Why Cloud Computing will follow the Electrical Generation Path</vt:lpstr>
      <vt:lpstr>Cloud Options</vt:lpstr>
      <vt:lpstr>Cloud Options</vt:lpstr>
      <vt:lpstr>SAP Cloud Options</vt:lpstr>
      <vt:lpstr>SAP Cloud Options</vt:lpstr>
      <vt:lpstr>SAP Cloud Offerings</vt:lpstr>
      <vt:lpstr>SAP HANA Cloud Platform</vt:lpstr>
      <vt:lpstr>SAP HANA Cloud Platform</vt:lpstr>
      <vt:lpstr>PowerPoint Presentation</vt:lpstr>
      <vt:lpstr>HANA Cloud Platform</vt:lpstr>
      <vt:lpstr>SAP HCP Services</vt:lpstr>
      <vt:lpstr>PowerPoint Presentation</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cp:lastModifiedBy>
  <cp:revision>1429</cp:revision>
  <dcterms:created xsi:type="dcterms:W3CDTF">2014-06-27T10:09:28Z</dcterms:created>
  <dcterms:modified xsi:type="dcterms:W3CDTF">2015-11-10T16:41:24Z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