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2"/>
  </p:notesMasterIdLst>
  <p:handoutMasterIdLst>
    <p:handoutMasterId r:id="rId23"/>
  </p:handoutMasterIdLst>
  <p:sldIdLst>
    <p:sldId id="707" r:id="rId2"/>
    <p:sldId id="842" r:id="rId3"/>
    <p:sldId id="875" r:id="rId4"/>
    <p:sldId id="850" r:id="rId5"/>
    <p:sldId id="876" r:id="rId6"/>
    <p:sldId id="852" r:id="rId7"/>
    <p:sldId id="886" r:id="rId8"/>
    <p:sldId id="878" r:id="rId9"/>
    <p:sldId id="872" r:id="rId10"/>
    <p:sldId id="880" r:id="rId11"/>
    <p:sldId id="857" r:id="rId12"/>
    <p:sldId id="882" r:id="rId13"/>
    <p:sldId id="856" r:id="rId14"/>
    <p:sldId id="879" r:id="rId15"/>
    <p:sldId id="871" r:id="rId16"/>
    <p:sldId id="854" r:id="rId17"/>
    <p:sldId id="853" r:id="rId18"/>
    <p:sldId id="877" r:id="rId19"/>
    <p:sldId id="851" r:id="rId20"/>
    <p:sldId id="874" r:id="rId21"/>
  </p:sldIdLst>
  <p:sldSz cx="12195175" cy="6859588"/>
  <p:notesSz cx="6858000" cy="9144000"/>
  <p:defaultTextStyle>
    <a:defPPr>
      <a:defRPr lang="de-DE"/>
    </a:defPPr>
    <a:lvl1pPr algn="l" defTabSz="1087438" rtl="0" fontAlgn="base">
      <a:spcBef>
        <a:spcPct val="0"/>
      </a:spcBef>
      <a:spcAft>
        <a:spcPct val="0"/>
      </a:spcAft>
      <a:defRPr sz="2100" kern="1200">
        <a:solidFill>
          <a:schemeClr val="tx1"/>
        </a:solidFill>
        <a:latin typeface="Arial" charset="0"/>
        <a:ea typeface="+mn-ea"/>
        <a:cs typeface="Arial" charset="0"/>
      </a:defRPr>
    </a:lvl1pPr>
    <a:lvl2pPr marL="542925" indent="-85725" algn="l" defTabSz="1087438" rtl="0" fontAlgn="base">
      <a:spcBef>
        <a:spcPct val="0"/>
      </a:spcBef>
      <a:spcAft>
        <a:spcPct val="0"/>
      </a:spcAft>
      <a:defRPr sz="2100" kern="1200">
        <a:solidFill>
          <a:schemeClr val="tx1"/>
        </a:solidFill>
        <a:latin typeface="Arial" charset="0"/>
        <a:ea typeface="+mn-ea"/>
        <a:cs typeface="Arial" charset="0"/>
      </a:defRPr>
    </a:lvl2pPr>
    <a:lvl3pPr marL="1087438" indent="-173038" algn="l" defTabSz="1087438" rtl="0" fontAlgn="base">
      <a:spcBef>
        <a:spcPct val="0"/>
      </a:spcBef>
      <a:spcAft>
        <a:spcPct val="0"/>
      </a:spcAft>
      <a:defRPr sz="2100" kern="1200">
        <a:solidFill>
          <a:schemeClr val="tx1"/>
        </a:solidFill>
        <a:latin typeface="Arial" charset="0"/>
        <a:ea typeface="+mn-ea"/>
        <a:cs typeface="Arial" charset="0"/>
      </a:defRPr>
    </a:lvl3pPr>
    <a:lvl4pPr marL="1631950" indent="-260350" algn="l" defTabSz="1087438" rtl="0" fontAlgn="base">
      <a:spcBef>
        <a:spcPct val="0"/>
      </a:spcBef>
      <a:spcAft>
        <a:spcPct val="0"/>
      </a:spcAft>
      <a:defRPr sz="2100" kern="1200">
        <a:solidFill>
          <a:schemeClr val="tx1"/>
        </a:solidFill>
        <a:latin typeface="Arial" charset="0"/>
        <a:ea typeface="+mn-ea"/>
        <a:cs typeface="Arial" charset="0"/>
      </a:defRPr>
    </a:lvl4pPr>
    <a:lvl5pPr marL="2176463" indent="-347663" algn="l" defTabSz="1087438" rtl="0" fontAlgn="base">
      <a:spcBef>
        <a:spcPct val="0"/>
      </a:spcBef>
      <a:spcAft>
        <a:spcPct val="0"/>
      </a:spcAft>
      <a:defRPr sz="2100" kern="1200">
        <a:solidFill>
          <a:schemeClr val="tx1"/>
        </a:solidFill>
        <a:latin typeface="Arial" charset="0"/>
        <a:ea typeface="+mn-ea"/>
        <a:cs typeface="Arial" charset="0"/>
      </a:defRPr>
    </a:lvl5pPr>
    <a:lvl6pPr marL="2286000" algn="l" defTabSz="914400" rtl="0" eaLnBrk="1" latinLnBrk="0" hangingPunct="1">
      <a:defRPr sz="2100" kern="1200">
        <a:solidFill>
          <a:schemeClr val="tx1"/>
        </a:solidFill>
        <a:latin typeface="Arial" charset="0"/>
        <a:ea typeface="+mn-ea"/>
        <a:cs typeface="Arial" charset="0"/>
      </a:defRPr>
    </a:lvl6pPr>
    <a:lvl7pPr marL="2743200" algn="l" defTabSz="914400" rtl="0" eaLnBrk="1" latinLnBrk="0" hangingPunct="1">
      <a:defRPr sz="2100" kern="1200">
        <a:solidFill>
          <a:schemeClr val="tx1"/>
        </a:solidFill>
        <a:latin typeface="Arial" charset="0"/>
        <a:ea typeface="+mn-ea"/>
        <a:cs typeface="Arial" charset="0"/>
      </a:defRPr>
    </a:lvl7pPr>
    <a:lvl8pPr marL="3200400" algn="l" defTabSz="914400" rtl="0" eaLnBrk="1" latinLnBrk="0" hangingPunct="1">
      <a:defRPr sz="2100" kern="1200">
        <a:solidFill>
          <a:schemeClr val="tx1"/>
        </a:solidFill>
        <a:latin typeface="Arial" charset="0"/>
        <a:ea typeface="+mn-ea"/>
        <a:cs typeface="Arial" charset="0"/>
      </a:defRPr>
    </a:lvl8pPr>
    <a:lvl9pPr marL="3657600" algn="l" defTabSz="914400" rtl="0" eaLnBrk="1" latinLnBrk="0" hangingPunct="1">
      <a:defRPr sz="2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nderburk" initials="A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283"/>
    <a:srgbClr val="BFBFBF"/>
    <a:srgbClr val="F0AB00"/>
    <a:srgbClr val="777777"/>
    <a:srgbClr val="999999"/>
    <a:srgbClr val="666666"/>
    <a:srgbClr val="FF0000"/>
    <a:srgbClr val="2B3F7B"/>
    <a:srgbClr val="9C2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83361" autoAdjust="0"/>
  </p:normalViewPr>
  <p:slideViewPr>
    <p:cSldViewPr snapToObjects="1">
      <p:cViewPr varScale="1">
        <p:scale>
          <a:sx n="108" d="100"/>
          <a:sy n="108" d="100"/>
        </p:scale>
        <p:origin x="360" y="102"/>
      </p:cViewPr>
      <p:guideLst>
        <p:guide orient="horz" pos="4118"/>
        <p:guide orient="horz" pos="3835"/>
        <p:guide orient="horz" pos="1065"/>
        <p:guide orient="horz" pos="779"/>
        <p:guide pos="7478"/>
        <p:guide pos="205"/>
        <p:guide pos="3849"/>
        <p:guide pos="4708"/>
        <p:guide pos="4812"/>
        <p:guide pos="2865"/>
        <p:guide pos="296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40"/>
    </p:cViewPr>
  </p:sorterViewPr>
  <p:notesViewPr>
    <p:cSldViewPr snapToObjects="1">
      <p:cViewPr varScale="1">
        <p:scale>
          <a:sx n="87" d="100"/>
          <a:sy n="87" d="100"/>
        </p:scale>
        <p:origin x="-1902" y="-7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E2BBD328-E29D-43F7-9775-0FB019E86302}" type="slidenum">
              <a:rPr lang="de-DE"/>
              <a:pPr>
                <a:defRPr/>
              </a:pPr>
              <a:t>‹#›</a:t>
            </a:fld>
            <a:endParaRPr lang="de-DE" dirty="0"/>
          </a:p>
        </p:txBody>
      </p:sp>
    </p:spTree>
    <p:extLst>
      <p:ext uri="{BB962C8B-B14F-4D97-AF65-F5344CB8AC3E}">
        <p14:creationId xmlns:p14="http://schemas.microsoft.com/office/powerpoint/2010/main" val="3071955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275" y="612775"/>
            <a:ext cx="5759450" cy="32416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549275" y="4211638"/>
            <a:ext cx="5759450" cy="3940175"/>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30091E0D-CD71-4447-9AFE-71404487F17E}" type="slidenum">
              <a:rPr lang="de-DE"/>
              <a:pPr>
                <a:defRPr/>
              </a:pPr>
              <a:t>‹#›</a:t>
            </a:fld>
            <a:endParaRPr lang="de-DE" dirty="0"/>
          </a:p>
        </p:txBody>
      </p:sp>
    </p:spTree>
    <p:extLst>
      <p:ext uri="{BB962C8B-B14F-4D97-AF65-F5344CB8AC3E}">
        <p14:creationId xmlns:p14="http://schemas.microsoft.com/office/powerpoint/2010/main" val="39953400"/>
      </p:ext>
    </p:extLst>
  </p:cSld>
  <p:clrMap bg1="lt1" tx1="dk1" bg2="lt2" tx2="dk2" accent1="accent1" accent2="accent2" accent3="accent3" accent4="accent4" accent5="accent5" accent6="accent6" hlink="hlink" folHlink="folHlink"/>
  <p:notesStyle>
    <a:lvl1pPr algn="l" defTabSz="1087438" rtl="0" fontAlgn="base">
      <a:spcBef>
        <a:spcPct val="30000"/>
      </a:spcBef>
      <a:spcAft>
        <a:spcPct val="0"/>
      </a:spcAft>
      <a:defRPr sz="1400" kern="1200">
        <a:solidFill>
          <a:schemeClr val="tx1"/>
        </a:solidFill>
        <a:latin typeface="+mn-lt"/>
        <a:ea typeface="+mn-ea"/>
        <a:cs typeface="+mn-cs"/>
      </a:defRPr>
    </a:lvl1pPr>
    <a:lvl2pPr marL="320675" indent="-214313" algn="l" defTabSz="1087438" rtl="0" fontAlgn="base">
      <a:spcBef>
        <a:spcPct val="30000"/>
      </a:spcBef>
      <a:spcAft>
        <a:spcPct val="0"/>
      </a:spcAft>
      <a:buClr>
        <a:schemeClr val="accent1"/>
      </a:buClr>
      <a:buSzPct val="100000"/>
      <a:buFont typeface="wingdings" pitchFamily="2" charset="2"/>
      <a:buChar char=""/>
      <a:defRPr sz="1400" kern="1200">
        <a:solidFill>
          <a:schemeClr val="tx1"/>
        </a:solidFill>
        <a:latin typeface="+mn-lt"/>
        <a:ea typeface="+mn-ea"/>
        <a:cs typeface="+mn-cs"/>
      </a:defRPr>
    </a:lvl2pPr>
    <a:lvl3pPr marL="533400" indent="-215900" algn="l" defTabSz="1087438" rtl="0" fontAlgn="base">
      <a:spcBef>
        <a:spcPct val="30000"/>
      </a:spcBef>
      <a:spcAft>
        <a:spcPct val="0"/>
      </a:spcAft>
      <a:buClr>
        <a:schemeClr val="accent2"/>
      </a:buClr>
      <a:buSzPct val="80000"/>
      <a:buFont typeface="Symbol" pitchFamily="18" charset="2"/>
      <a:buChar char="-"/>
      <a:defRPr sz="1200" kern="1200">
        <a:solidFill>
          <a:schemeClr val="tx1"/>
        </a:solidFill>
        <a:latin typeface="+mn-lt"/>
        <a:ea typeface="+mn-ea"/>
        <a:cs typeface="+mn-cs"/>
      </a:defRPr>
    </a:lvl3pPr>
    <a:lvl4pPr marL="1600200" indent="-228600" algn="l" defTabSz="1087438" rtl="0" fontAlgn="base">
      <a:spcBef>
        <a:spcPct val="30000"/>
      </a:spcBef>
      <a:spcAft>
        <a:spcPct val="0"/>
      </a:spcAft>
      <a:buClr>
        <a:schemeClr val="accent2"/>
      </a:buClr>
      <a:buFont typeface="Arial" charset="0"/>
      <a:buChar char="–"/>
      <a:defRPr sz="1200" kern="1200">
        <a:solidFill>
          <a:schemeClr val="tx1"/>
        </a:solidFill>
        <a:latin typeface="+mn-lt"/>
        <a:ea typeface="+mn-ea"/>
        <a:cs typeface="+mn-cs"/>
      </a:defRPr>
    </a:lvl4pPr>
    <a:lvl5pPr marL="2057400" indent="-228600" algn="l" defTabSz="1087438" rtl="0" fontAlgn="base">
      <a:spcBef>
        <a:spcPct val="30000"/>
      </a:spcBef>
      <a:spcAft>
        <a:spcPct val="0"/>
      </a:spcAft>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157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687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39995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336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078"/>
            <a:ext cx="11545200" cy="4392043"/>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24917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2391"/>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208016" y="1692391"/>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65884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756175"/>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8133317"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4228658"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97711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1079"/>
            <a:ext cx="7149950" cy="4392042"/>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57129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392"/>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678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392"/>
            <a:ext cx="4224188"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21733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080"/>
            <a:ext cx="5662800" cy="1721198"/>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6208016" y="1691080"/>
            <a:ext cx="5662800" cy="1721198"/>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415835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7" name="Content Placeholder 2"/>
          <p:cNvSpPr>
            <a:spLocks noGrp="1"/>
          </p:cNvSpPr>
          <p:nvPr>
            <p:ph idx="1"/>
          </p:nvPr>
        </p:nvSpPr>
        <p:spPr>
          <a:xfrm>
            <a:off x="324000" y="1692390"/>
            <a:ext cx="11545200" cy="4393017"/>
          </a:xfrm>
        </p:spPr>
        <p:txBody>
          <a:bodyPr/>
          <a:lstStyle>
            <a:lvl1pPr algn="l">
              <a:defRPr b="0"/>
            </a:lvl1pPr>
          </a:lstStyle>
          <a:p>
            <a:pPr lvl="0"/>
            <a:r>
              <a:rPr lang="en-US"/>
              <a:t>Click to edit Master text styles</a:t>
            </a:r>
          </a:p>
        </p:txBody>
      </p:sp>
    </p:spTree>
    <p:extLst>
      <p:ext uri="{BB962C8B-B14F-4D97-AF65-F5344CB8AC3E}">
        <p14:creationId xmlns:p14="http://schemas.microsoft.com/office/powerpoint/2010/main" val="2993989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392"/>
            <a:ext cx="11545200" cy="3385542"/>
          </a:xfrm>
        </p:spPr>
        <p:txBody>
          <a:bodyPr>
            <a:spAutoFit/>
          </a:bodyPr>
          <a:lstStyle>
            <a:lvl1pPr>
              <a:spcBef>
                <a:spcPts val="2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621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6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sp>
        <p:nvSpPr>
          <p:cNvPr id="5" name="Rectangle 10"/>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7"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30464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113" y="324075"/>
            <a:ext cx="11331150"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2014 SAP SE or an SAP affiliate company. </a:t>
            </a:r>
            <a:br>
              <a:rPr lang="en-US" sz="2900" b="1" kern="1200" noProof="0" dirty="0">
                <a:solidFill>
                  <a:schemeClr val="accent2"/>
                </a:solidFill>
                <a:latin typeface="+mj-lt"/>
                <a:ea typeface="+mj-ea"/>
                <a:cs typeface="+mj-cs"/>
              </a:rPr>
            </a:br>
            <a:r>
              <a:rPr lang="en-US" sz="29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432113" y="1692392"/>
            <a:ext cx="11331150" cy="4037003"/>
          </a:xfrm>
          <a:prstGeom prst="rect">
            <a:avLst/>
          </a:prstGeom>
          <a:noFill/>
        </p:spPr>
        <p:txBody>
          <a:bodyPr wrap="square" lIns="0" tIns="0" rIns="0" bIns="0" rtlCol="0">
            <a:spAutoFit/>
          </a:bodyPr>
          <a:lstStyle/>
          <a:p>
            <a:r>
              <a:rPr lang="en-US" sz="12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Arial"/>
                <a:ea typeface="MS PGothic" pitchFamily="34" charset="-128"/>
                <a:cs typeface="+mn-cs"/>
              </a:rPr>
              <a:t>SAP affiliate company.</a:t>
            </a:r>
          </a:p>
          <a:p>
            <a:pPr>
              <a:spcBef>
                <a:spcPts val="1429"/>
              </a:spcBef>
            </a:pPr>
            <a:r>
              <a:rPr lang="en-US" sz="12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(or an SAP affiliate company) in Germany and other countries. Please see </a:t>
            </a:r>
            <a:r>
              <a:rPr lang="en-US" sz="1200" kern="1200" dirty="0">
                <a:solidFill>
                  <a:schemeClr val="tx1"/>
                </a:solidFill>
                <a:latin typeface="Arial"/>
                <a:ea typeface="MS PGothic" pitchFamily="34" charset="-128"/>
                <a:cs typeface="+mn-cs"/>
                <a:hlinkClick r:id="rId2"/>
              </a:rPr>
              <a:t>http://global12.sap.com/corporate-en/legal/copyright/index.epx</a:t>
            </a:r>
            <a:r>
              <a:rPr lang="en-US" sz="1200" kern="1200" dirty="0">
                <a:solidFill>
                  <a:schemeClr val="tx1"/>
                </a:solidFill>
                <a:latin typeface="Arial"/>
                <a:ea typeface="MS PGothic" pitchFamily="34" charset="-128"/>
                <a:cs typeface="+mn-cs"/>
              </a:rPr>
              <a:t> for additional trademark information and notices.</a:t>
            </a:r>
          </a:p>
          <a:p>
            <a:pPr>
              <a:spcBef>
                <a:spcPts val="1429"/>
              </a:spcBef>
            </a:pPr>
            <a:r>
              <a:rPr lang="en-US" sz="12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429"/>
              </a:spcBef>
            </a:pPr>
            <a:r>
              <a:rPr lang="en-US" sz="1200" kern="1200" dirty="0">
                <a:solidFill>
                  <a:schemeClr val="tx1"/>
                </a:solidFill>
                <a:latin typeface="Arial"/>
                <a:ea typeface="MS PGothic" pitchFamily="34" charset="-128"/>
                <a:cs typeface="+mn-cs"/>
              </a:rPr>
              <a:t>National product specifications may vary.</a:t>
            </a:r>
          </a:p>
          <a:p>
            <a:pPr>
              <a:spcBef>
                <a:spcPts val="1429"/>
              </a:spcBef>
            </a:pPr>
            <a:r>
              <a:rPr lang="en-US" sz="12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services, if any. Nothing herein should be construed as constituting an additional warranty. </a:t>
            </a:r>
          </a:p>
          <a:p>
            <a:pPr>
              <a:spcBef>
                <a:spcPts val="1429"/>
              </a:spcBef>
            </a:pPr>
            <a:r>
              <a:rPr lang="en-US" sz="12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50358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594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4157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a:t>Click to edit Master text styles</a:t>
            </a:r>
          </a:p>
        </p:txBody>
      </p:sp>
    </p:spTree>
    <p:extLst>
      <p:ext uri="{BB962C8B-B14F-4D97-AF65-F5344CB8AC3E}">
        <p14:creationId xmlns:p14="http://schemas.microsoft.com/office/powerpoint/2010/main" val="2796366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6"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a:t>Click to edit Master text styles</a:t>
            </a:r>
          </a:p>
        </p:txBody>
      </p:sp>
    </p:spTree>
    <p:extLst>
      <p:ext uri="{BB962C8B-B14F-4D97-AF65-F5344CB8AC3E}">
        <p14:creationId xmlns:p14="http://schemas.microsoft.com/office/powerpoint/2010/main" val="3342109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850" y="479425"/>
            <a:ext cx="182721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236462"/>
            <a:ext cx="11545200" cy="1846659"/>
          </a:xfrm>
        </p:spPr>
        <p:txBody>
          <a:bodyPr anchor="b">
            <a:noAutofit/>
          </a:bodyPr>
          <a:lstStyle>
            <a:lvl1pPr>
              <a:spcBef>
                <a:spcPts val="0"/>
              </a:spcBef>
              <a:defRPr sz="20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85612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6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83821" y="252663"/>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4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115458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Insert page title</a:t>
            </a:r>
          </a:p>
        </p:txBody>
      </p:sp>
      <p:sp>
        <p:nvSpPr>
          <p:cNvPr id="1027" name="Text Placeholder 2"/>
          <p:cNvSpPr>
            <a:spLocks noGrp="1"/>
          </p:cNvSpPr>
          <p:nvPr>
            <p:ph type="body" idx="1"/>
          </p:nvPr>
        </p:nvSpPr>
        <p:spPr bwMode="gray">
          <a:xfrm>
            <a:off x="323850" y="1690688"/>
            <a:ext cx="115458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028" name="Rectangle 32"/>
          <p:cNvSpPr>
            <a:spLocks noChangeArrowheads="1"/>
          </p:cNvSpPr>
          <p:nvPr/>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cxnSp>
        <p:nvCxnSpPr>
          <p:cNvPr id="8" name="Straight Connector 7"/>
          <p:cNvCxnSpPr/>
          <p:nvPr/>
        </p:nvCxnSpPr>
        <p:spPr>
          <a:xfrm>
            <a:off x="323850" y="1231900"/>
            <a:ext cx="1154588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7325"/>
            <a:ext cx="11545888"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1032" name="TextBox 33"/>
          <p:cNvSpPr txBox="1">
            <a:spLocks noChangeArrowheads="1"/>
          </p:cNvSpPr>
          <p:nvPr/>
        </p:nvSpPr>
        <p:spPr bwMode="black">
          <a:xfrm>
            <a:off x="11625263" y="6637338"/>
            <a:ext cx="2428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85730" bIns="0">
            <a:spAutoFit/>
          </a:bodyPr>
          <a:lstStyle>
            <a:lvl1pPr marL="111125" indent="-111125">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algn="r">
              <a:buClr>
                <a:schemeClr val="accent2"/>
              </a:buClr>
              <a:buFont typeface="Arial" charset="0"/>
              <a:buNone/>
            </a:pPr>
            <a:fld id="{7E24D0DE-16B3-45FC-B4EC-5D4A03C55047}" type="slidenum">
              <a:rPr lang="en-US" sz="1000">
                <a:solidFill>
                  <a:schemeClr val="bg1"/>
                </a:solidFill>
              </a:rPr>
              <a:pPr algn="r">
                <a:buClr>
                  <a:schemeClr val="accent2"/>
                </a:buClr>
                <a:buFont typeface="Arial" charset="0"/>
                <a:buNone/>
              </a:pPr>
              <a:t>‹#›</a:t>
            </a:fld>
            <a:endParaRPr lang="en-US" sz="1000">
              <a:solidFill>
                <a:schemeClr val="bg1"/>
              </a:solidFill>
            </a:endParaRPr>
          </a:p>
        </p:txBody>
      </p:sp>
      <p:sp>
        <p:nvSpPr>
          <p:cNvPr id="9" name="Information_Classification"/>
          <p:cNvSpPr txBox="1"/>
          <p:nvPr/>
        </p:nvSpPr>
        <p:spPr>
          <a:xfrm>
            <a:off x="10973496" y="6638354"/>
            <a:ext cx="554639"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Customer</a:t>
            </a:r>
          </a:p>
        </p:txBody>
      </p:sp>
      <p:pic>
        <p:nvPicPr>
          <p:cNvPr id="10"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283641" y="261688"/>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userDrawn="1"/>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2014 SAP SE or an SAP affiliate company.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40" r:id="rId19"/>
    <p:sldLayoutId id="2147483741" r:id="rId20"/>
  </p:sldLayoutIdLst>
  <p:hf hdr="0" ftr="0" dt="0"/>
  <p:txStyles>
    <p:titleStyle>
      <a:lvl1pPr algn="l" defTabSz="1087438" rtl="0" eaLnBrk="1" fontAlgn="base" hangingPunct="1">
        <a:spcBef>
          <a:spcPct val="0"/>
        </a:spcBef>
        <a:spcAft>
          <a:spcPct val="0"/>
        </a:spcAft>
        <a:defRPr sz="2800" b="1" kern="1200">
          <a:solidFill>
            <a:schemeClr val="accent2"/>
          </a:solidFill>
          <a:latin typeface="+mj-lt"/>
          <a:ea typeface="+mj-ea"/>
          <a:cs typeface="+mj-cs"/>
        </a:defRPr>
      </a:lvl1pPr>
      <a:lvl2pPr algn="l" defTabSz="1087438" rtl="0" eaLnBrk="1" fontAlgn="base" hangingPunct="1">
        <a:spcBef>
          <a:spcPct val="0"/>
        </a:spcBef>
        <a:spcAft>
          <a:spcPct val="0"/>
        </a:spcAft>
        <a:defRPr sz="2800" b="1">
          <a:solidFill>
            <a:schemeClr val="accent2"/>
          </a:solidFill>
          <a:latin typeface="Arial" charset="0"/>
        </a:defRPr>
      </a:lvl2pPr>
      <a:lvl3pPr algn="l" defTabSz="1087438" rtl="0" eaLnBrk="1" fontAlgn="base" hangingPunct="1">
        <a:spcBef>
          <a:spcPct val="0"/>
        </a:spcBef>
        <a:spcAft>
          <a:spcPct val="0"/>
        </a:spcAft>
        <a:defRPr sz="2800" b="1">
          <a:solidFill>
            <a:schemeClr val="accent2"/>
          </a:solidFill>
          <a:latin typeface="Arial" charset="0"/>
        </a:defRPr>
      </a:lvl3pPr>
      <a:lvl4pPr algn="l" defTabSz="1087438" rtl="0" eaLnBrk="1" fontAlgn="base" hangingPunct="1">
        <a:spcBef>
          <a:spcPct val="0"/>
        </a:spcBef>
        <a:spcAft>
          <a:spcPct val="0"/>
        </a:spcAft>
        <a:defRPr sz="2800" b="1">
          <a:solidFill>
            <a:schemeClr val="accent2"/>
          </a:solidFill>
          <a:latin typeface="Arial" charset="0"/>
        </a:defRPr>
      </a:lvl4pPr>
      <a:lvl5pPr algn="l" defTabSz="1087438" rtl="0" eaLnBrk="1" fontAlgn="base" hangingPunct="1">
        <a:spcBef>
          <a:spcPct val="0"/>
        </a:spcBef>
        <a:spcAft>
          <a:spcPct val="0"/>
        </a:spcAft>
        <a:defRPr sz="2800" b="1">
          <a:solidFill>
            <a:schemeClr val="accent2"/>
          </a:solidFill>
          <a:latin typeface="Arial" charset="0"/>
        </a:defRPr>
      </a:lvl5pPr>
      <a:lvl6pPr marL="457200" algn="l" defTabSz="1087438" rtl="0" eaLnBrk="1" fontAlgn="base" hangingPunct="1">
        <a:spcBef>
          <a:spcPct val="0"/>
        </a:spcBef>
        <a:spcAft>
          <a:spcPct val="0"/>
        </a:spcAft>
        <a:defRPr sz="2800" b="1">
          <a:solidFill>
            <a:schemeClr val="accent2"/>
          </a:solidFill>
          <a:latin typeface="Arial" charset="0"/>
        </a:defRPr>
      </a:lvl6pPr>
      <a:lvl7pPr marL="914400" algn="l" defTabSz="1087438" rtl="0" eaLnBrk="1" fontAlgn="base" hangingPunct="1">
        <a:spcBef>
          <a:spcPct val="0"/>
        </a:spcBef>
        <a:spcAft>
          <a:spcPct val="0"/>
        </a:spcAft>
        <a:defRPr sz="2800" b="1">
          <a:solidFill>
            <a:schemeClr val="accent2"/>
          </a:solidFill>
          <a:latin typeface="Arial" charset="0"/>
        </a:defRPr>
      </a:lvl7pPr>
      <a:lvl8pPr marL="1371600" algn="l" defTabSz="1087438" rtl="0" eaLnBrk="1" fontAlgn="base" hangingPunct="1">
        <a:spcBef>
          <a:spcPct val="0"/>
        </a:spcBef>
        <a:spcAft>
          <a:spcPct val="0"/>
        </a:spcAft>
        <a:defRPr sz="2800" b="1">
          <a:solidFill>
            <a:schemeClr val="accent2"/>
          </a:solidFill>
          <a:latin typeface="Arial" charset="0"/>
        </a:defRPr>
      </a:lvl8pPr>
      <a:lvl9pPr marL="1828800" algn="l" defTabSz="1087438" rtl="0" eaLnBrk="1" fontAlgn="base" hangingPunct="1">
        <a:spcBef>
          <a:spcPct val="0"/>
        </a:spcBef>
        <a:spcAft>
          <a:spcPct val="0"/>
        </a:spcAft>
        <a:defRPr sz="2800" b="1">
          <a:solidFill>
            <a:schemeClr val="accent2"/>
          </a:solidFill>
          <a:latin typeface="Arial" charset="0"/>
        </a:defRPr>
      </a:lvl9pPr>
    </p:titleStyle>
    <p:bodyStyle>
      <a:lvl1pPr algn="l" defTabSz="1087438" rtl="0" eaLnBrk="1" fontAlgn="base" hangingPunct="1">
        <a:spcBef>
          <a:spcPts val="2400"/>
        </a:spcBef>
        <a:spcAft>
          <a:spcPct val="0"/>
        </a:spcAft>
        <a:buClr>
          <a:schemeClr val="accent1"/>
        </a:buClr>
        <a:buSzPct val="80000"/>
        <a:defRPr sz="2000" b="1" kern="1200">
          <a:solidFill>
            <a:schemeClr val="tx1"/>
          </a:solidFill>
          <a:latin typeface="+mn-lt"/>
          <a:ea typeface="+mn-ea"/>
          <a:cs typeface="+mn-cs"/>
        </a:defRPr>
      </a:lvl1pPr>
      <a:lvl2pPr algn="l" defTabSz="1087438" rtl="0" eaLnBrk="1" fontAlgn="base" hangingPunct="1">
        <a:spcBef>
          <a:spcPts val="600"/>
        </a:spcBef>
        <a:spcAft>
          <a:spcPct val="0"/>
        </a:spcAft>
        <a:buClr>
          <a:schemeClr val="accent1"/>
        </a:buClr>
        <a:buSzPct val="80000"/>
        <a:buFont typeface="wingdings" pitchFamily="2" charset="2"/>
        <a:defRPr sz="2000" kern="1200">
          <a:solidFill>
            <a:schemeClr val="tx1"/>
          </a:solidFill>
          <a:latin typeface="+mn-lt"/>
          <a:ea typeface="+mn-ea"/>
          <a:cs typeface="+mn-cs"/>
        </a:defRPr>
      </a:lvl2pPr>
      <a:lvl3pPr marL="179388" indent="-179388" algn="l" defTabSz="1087438" rtl="0" eaLnBrk="1" fontAlgn="base" hangingPunct="1">
        <a:spcBef>
          <a:spcPts val="400"/>
        </a:spcBef>
        <a:spcAft>
          <a:spcPct val="0"/>
        </a:spcAft>
        <a:buClr>
          <a:schemeClr val="accent1"/>
        </a:buClr>
        <a:buSzPct val="100000"/>
        <a:buFont typeface="wingdings" pitchFamily="2" charset="2"/>
        <a:buChar char=""/>
        <a:defRPr kern="1200">
          <a:solidFill>
            <a:schemeClr val="tx1"/>
          </a:solidFill>
          <a:latin typeface="+mn-lt"/>
          <a:ea typeface="+mn-ea"/>
          <a:cs typeface="+mn-cs"/>
        </a:defRPr>
      </a:lvl3pPr>
      <a:lvl4pPr marL="358775" indent="-179388" algn="l" defTabSz="1087438" rtl="0" eaLnBrk="1" fontAlgn="base" hangingPunct="1">
        <a:spcBef>
          <a:spcPts val="400"/>
        </a:spcBef>
        <a:spcAft>
          <a:spcPct val="0"/>
        </a:spcAft>
        <a:buClr>
          <a:schemeClr val="accent2"/>
        </a:buClr>
        <a:buSzPct val="100000"/>
        <a:buFont typeface="Arial" charset="0"/>
        <a:buChar char="–"/>
        <a:defRPr kern="1200">
          <a:solidFill>
            <a:schemeClr val="tx1"/>
          </a:solidFill>
          <a:latin typeface="+mn-lt"/>
          <a:ea typeface="+mn-ea"/>
          <a:cs typeface="+mn-cs"/>
        </a:defRPr>
      </a:lvl4pPr>
      <a:lvl5pPr marL="539750" indent="-179388" algn="l" defTabSz="1087438" rtl="0" eaLnBrk="1" fontAlgn="base" hangingPunct="1">
        <a:spcBef>
          <a:spcPts val="250"/>
        </a:spcBef>
        <a:spcAft>
          <a:spcPct val="0"/>
        </a:spcAft>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sapui5.hana.ondemand.com/sdk/" TargetMode="External"/><Relationship Id="rId2" Type="http://schemas.openxmlformats.org/officeDocument/2006/relationships/hyperlink" Target="http://scn.sap.com/community/developer-center/front-end" TargetMode="External"/><Relationship Id="rId1" Type="http://schemas.openxmlformats.org/officeDocument/2006/relationships/slideLayout" Target="../slideLayouts/slideLayout17.xml"/><Relationship Id="rId5" Type="http://schemas.openxmlformats.org/officeDocument/2006/relationships/hyperlink" Target="http://sap.github.io/openui5/index.html" TargetMode="External"/><Relationship Id="rId4" Type="http://schemas.openxmlformats.org/officeDocument/2006/relationships/hyperlink" Target="https://tools.hana.ondeman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SAP\ByD\UniversityAlliance\01_ByD\Videotraining\Input\ByD\274602_h_e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 t="17313" r="-2"/>
          <a:stretch/>
        </p:blipFill>
        <p:spPr bwMode="auto">
          <a:xfrm>
            <a:off x="0" y="-71120"/>
            <a:ext cx="12196800" cy="6930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7112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8128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67999" y="191995"/>
            <a:ext cx="11257200" cy="923330"/>
          </a:xfrm>
        </p:spPr>
        <p:txBody>
          <a:bodyPr/>
          <a:lstStyle/>
          <a:p>
            <a:r>
              <a:rPr lang="en-US" sz="3600" dirty="0"/>
              <a:t>SAPUI5: Hello World</a:t>
            </a:r>
            <a:endParaRPr lang="en-US" sz="2000" dirty="0">
              <a:solidFill>
                <a:schemeClr val="accent1"/>
              </a:solidFill>
            </a:endParaRPr>
          </a:p>
        </p:txBody>
      </p:sp>
      <p:sp>
        <p:nvSpPr>
          <p:cNvPr id="4" name="ConfidentialFlag"/>
          <p:cNvSpPr txBox="1"/>
          <p:nvPr/>
        </p:nvSpPr>
        <p:spPr>
          <a:xfrm>
            <a:off x="10909300" y="1808778"/>
            <a:ext cx="889254"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Customer</a:t>
            </a:r>
          </a:p>
        </p:txBody>
      </p:sp>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7484" y="6088062"/>
            <a:ext cx="792254" cy="4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56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index.html file</a:t>
            </a:r>
          </a:p>
        </p:txBody>
      </p:sp>
      <p:sp>
        <p:nvSpPr>
          <p:cNvPr id="3" name="Content Placeholder 2"/>
          <p:cNvSpPr>
            <a:spLocks noGrp="1"/>
          </p:cNvSpPr>
          <p:nvPr>
            <p:ph idx="1"/>
          </p:nvPr>
        </p:nvSpPr>
        <p:spPr/>
        <p:txBody>
          <a:bodyPr/>
          <a:lstStyle/>
          <a:p>
            <a:r>
              <a:rPr lang="en-US" dirty="0"/>
              <a:t>The index.html file bootstraps the application and provides an HTML element that will be the container for the HTML code generated by SAPUI5.  It consists of two main sections:</a:t>
            </a:r>
          </a:p>
          <a:p>
            <a:pPr marL="457200" indent="-457200">
              <a:buFont typeface="+mj-lt"/>
              <a:buAutoNum type="arabicPeriod"/>
            </a:pPr>
            <a:r>
              <a:rPr lang="en-US" dirty="0"/>
              <a:t>The first section, called the bootstrap, loads the core SAPUI5 library, loads a theme and defines namespaces.</a:t>
            </a:r>
          </a:p>
          <a:p>
            <a:pPr marL="457200" indent="-457200">
              <a:buFont typeface="+mj-lt"/>
              <a:buAutoNum type="arabicPeriod"/>
            </a:pPr>
            <a:r>
              <a:rPr lang="en-US" dirty="0"/>
              <a:t>The second section creates the initial component which encapsulates the application.</a:t>
            </a:r>
          </a:p>
        </p:txBody>
      </p:sp>
    </p:spTree>
    <p:extLst>
      <p:ext uri="{BB962C8B-B14F-4D97-AF65-F5344CB8AC3E}">
        <p14:creationId xmlns:p14="http://schemas.microsoft.com/office/powerpoint/2010/main" val="36683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p:sp>
        <p:nvSpPr>
          <p:cNvPr id="3" name="Content Placeholder 2"/>
          <p:cNvSpPr>
            <a:spLocks noGrp="1"/>
          </p:cNvSpPr>
          <p:nvPr>
            <p:ph idx="1"/>
          </p:nvPr>
        </p:nvSpPr>
        <p:spPr/>
        <p:txBody>
          <a:bodyPr/>
          <a:lstStyle/>
          <a:p>
            <a:r>
              <a:rPr lang="en-US" sz="1800" dirty="0"/>
              <a:t>The code below loads the sap-</a:t>
            </a:r>
            <a:r>
              <a:rPr lang="en-US" sz="1800" dirty="0" err="1"/>
              <a:t>ui</a:t>
            </a:r>
            <a:r>
              <a:rPr lang="en-US" sz="1800" dirty="0"/>
              <a:t>-core library which contains the core SAPUI5 libraries as well as jQuery.  It then loads the </a:t>
            </a:r>
            <a:r>
              <a:rPr lang="en-US" sz="1800" dirty="0" err="1"/>
              <a:t>sap.m</a:t>
            </a:r>
            <a:r>
              <a:rPr lang="en-US" sz="1800" dirty="0"/>
              <a:t> namespace which contains common controls such as buttons and labels. </a:t>
            </a:r>
          </a:p>
          <a:p>
            <a:r>
              <a:rPr lang="en-US" sz="1800" dirty="0"/>
              <a:t>The last line defines the namespace for the application.  Normally, SAPUI5 will look for application files relative to the location of the sap-ui-core.js file so we must define a namespace with which we can refer to application files that is relative to the root folder of the application.</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57226" y="3609813"/>
            <a:ext cx="5235737" cy="2475593"/>
          </a:xfrm>
          <a:prstGeom prst="rect">
            <a:avLst/>
          </a:prstGeom>
        </p:spPr>
      </p:pic>
    </p:spTree>
    <p:extLst>
      <p:ext uri="{BB962C8B-B14F-4D97-AF65-F5344CB8AC3E}">
        <p14:creationId xmlns:p14="http://schemas.microsoft.com/office/powerpoint/2010/main" val="246806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SAPUI5 Namespaces</a:t>
            </a:r>
          </a:p>
        </p:txBody>
      </p:sp>
      <p:pic>
        <p:nvPicPr>
          <p:cNvPr id="4" name="Picture 3"/>
          <p:cNvPicPr>
            <a:picLocks noChangeAspect="1"/>
          </p:cNvPicPr>
          <p:nvPr/>
        </p:nvPicPr>
        <p:blipFill>
          <a:blip r:embed="rId2"/>
          <a:stretch>
            <a:fillRect/>
          </a:stretch>
        </p:blipFill>
        <p:spPr>
          <a:xfrm>
            <a:off x="7852782" y="1674599"/>
            <a:ext cx="2495550" cy="3990975"/>
          </a:xfrm>
          <a:prstGeom prst="rect">
            <a:avLst/>
          </a:prstGeom>
        </p:spPr>
      </p:pic>
      <p:sp>
        <p:nvSpPr>
          <p:cNvPr id="5" name="TextBox 4"/>
          <p:cNvSpPr txBox="1"/>
          <p:nvPr/>
        </p:nvSpPr>
        <p:spPr>
          <a:xfrm>
            <a:off x="323850" y="2034639"/>
            <a:ext cx="6963445"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SAPUI5 consists of a large number of libraries which are referenced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using </a:t>
            </a:r>
            <a:r>
              <a:rPr lang="en-US" sz="1800" i="1" kern="0" dirty="0">
                <a:ea typeface="Arial Unicode MS" pitchFamily="34" charset="-128"/>
                <a:cs typeface="Arial Unicode MS" pitchFamily="34" charset="-128"/>
              </a:rPr>
              <a:t>namespaces</a:t>
            </a:r>
            <a:r>
              <a:rPr lang="en-US" sz="1800" kern="0" dirty="0">
                <a:ea typeface="Arial Unicode MS" pitchFamily="34" charset="-128"/>
                <a:cs typeface="Arial Unicode MS" pitchFamily="34" charset="-128"/>
              </a:rPr>
              <a:t>.  The image to the right shows the packages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contain the SAPUI5 libraries on a HANA system.  The 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sap.m</a:t>
            </a:r>
            <a:r>
              <a:rPr lang="en-US" sz="1800" kern="0" dirty="0">
                <a:ea typeface="Arial Unicode MS" pitchFamily="34" charset="-128"/>
                <a:cs typeface="Arial Unicode MS" pitchFamily="34" charset="-128"/>
              </a:rPr>
              <a:t> refers to the m package located in the sap package.</a:t>
            </a:r>
          </a:p>
        </p:txBody>
      </p:sp>
      <p:pic>
        <p:nvPicPr>
          <p:cNvPr id="6" name="Picture 5"/>
          <p:cNvPicPr>
            <a:picLocks noChangeAspect="1"/>
          </p:cNvPicPr>
          <p:nvPr/>
        </p:nvPicPr>
        <p:blipFill>
          <a:blip r:embed="rId3"/>
          <a:stretch>
            <a:fillRect/>
          </a:stretch>
        </p:blipFill>
        <p:spPr>
          <a:xfrm>
            <a:off x="333854" y="3564809"/>
            <a:ext cx="2476500" cy="2324100"/>
          </a:xfrm>
          <a:prstGeom prst="rect">
            <a:avLst/>
          </a:prstGeom>
        </p:spPr>
      </p:pic>
      <p:sp>
        <p:nvSpPr>
          <p:cNvPr id="7" name="TextBox 6"/>
          <p:cNvSpPr txBox="1"/>
          <p:nvPr/>
        </p:nvSpPr>
        <p:spPr>
          <a:xfrm>
            <a:off x="3532302" y="4419904"/>
            <a:ext cx="393697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namespace contains the actual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implementations of SAPUI5 controls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JavaScript files.</a:t>
            </a:r>
          </a:p>
        </p:txBody>
      </p:sp>
    </p:spTree>
    <p:extLst>
      <p:ext uri="{BB962C8B-B14F-4D97-AF65-F5344CB8AC3E}">
        <p14:creationId xmlns:p14="http://schemas.microsoft.com/office/powerpoint/2010/main" val="30916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the View</a:t>
            </a:r>
          </a:p>
        </p:txBody>
      </p:sp>
      <p:sp>
        <p:nvSpPr>
          <p:cNvPr id="3" name="Content Placeholder 2"/>
          <p:cNvSpPr>
            <a:spLocks noGrp="1"/>
          </p:cNvSpPr>
          <p:nvPr>
            <p:ph idx="1"/>
          </p:nvPr>
        </p:nvSpPr>
        <p:spPr>
          <a:xfrm>
            <a:off x="324000" y="1692391"/>
            <a:ext cx="11545200" cy="1017324"/>
          </a:xfrm>
        </p:spPr>
        <p:txBody>
          <a:bodyPr/>
          <a:lstStyle/>
          <a:p>
            <a:r>
              <a:rPr lang="en-US" sz="1800" dirty="0"/>
              <a:t>The index.html file doesn’t contain any code that will produce a user interface. The code below in the index.html file loads the App view which is located in the view package of the project.  </a:t>
            </a:r>
          </a:p>
        </p:txBody>
      </p:sp>
      <p:sp>
        <p:nvSpPr>
          <p:cNvPr id="7" name="TextBox 6"/>
          <p:cNvSpPr txBox="1"/>
          <p:nvPr/>
        </p:nvSpPr>
        <p:spPr>
          <a:xfrm>
            <a:off x="324000" y="6040084"/>
            <a:ext cx="823302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component is inserted into the application’s HTML using the </a:t>
            </a:r>
            <a:r>
              <a:rPr lang="en-US" sz="1800" kern="0" dirty="0" err="1">
                <a:ea typeface="Arial Unicode MS" pitchFamily="34" charset="-128"/>
                <a:cs typeface="Arial Unicode MS" pitchFamily="34" charset="-128"/>
              </a:rPr>
              <a:t>placeAt</a:t>
            </a:r>
            <a:r>
              <a:rPr lang="en-US" sz="1800" kern="0" dirty="0">
                <a:ea typeface="Arial Unicode MS" pitchFamily="34" charset="-128"/>
                <a:cs typeface="Arial Unicode MS" pitchFamily="34" charset="-128"/>
              </a:rPr>
              <a:t> method.</a:t>
            </a:r>
          </a:p>
        </p:txBody>
      </p:sp>
      <p:pic>
        <p:nvPicPr>
          <p:cNvPr id="4" name="Picture 3"/>
          <p:cNvPicPr>
            <a:picLocks noChangeAspect="1"/>
          </p:cNvPicPr>
          <p:nvPr/>
        </p:nvPicPr>
        <p:blipFill>
          <a:blip r:embed="rId2"/>
          <a:stretch>
            <a:fillRect/>
          </a:stretch>
        </p:blipFill>
        <p:spPr>
          <a:xfrm>
            <a:off x="1236390" y="3024749"/>
            <a:ext cx="7304356" cy="2690045"/>
          </a:xfrm>
          <a:prstGeom prst="rect">
            <a:avLst/>
          </a:prstGeom>
        </p:spPr>
      </p:pic>
    </p:spTree>
    <p:extLst>
      <p:ext uri="{BB962C8B-B14F-4D97-AF65-F5344CB8AC3E}">
        <p14:creationId xmlns:p14="http://schemas.microsoft.com/office/powerpoint/2010/main" val="391877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View</a:t>
            </a:r>
          </a:p>
        </p:txBody>
      </p:sp>
      <p:sp>
        <p:nvSpPr>
          <p:cNvPr id="5" name="TextBox 4"/>
          <p:cNvSpPr txBox="1"/>
          <p:nvPr/>
        </p:nvSpPr>
        <p:spPr>
          <a:xfrm>
            <a:off x="323850" y="2034639"/>
            <a:ext cx="11580093" cy="415498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view is contained within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and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tags.  In the opening tag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controller associated with the view is defined.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Note the use of the ui5 namespace that was created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index.html file.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Any namespaces required for the view are also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identified.  The fact that </a:t>
            </a:r>
            <a:r>
              <a:rPr lang="en-US" sz="1800" kern="0" dirty="0" err="1">
                <a:ea typeface="Arial Unicode MS" pitchFamily="34" charset="-128"/>
                <a:cs typeface="Arial Unicode MS" pitchFamily="34" charset="-128"/>
              </a:rPr>
              <a:t>xmlns</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sap.m</a:t>
            </a:r>
            <a:r>
              <a:rPr lang="en-US" sz="1800" kern="0" dirty="0">
                <a:ea typeface="Arial Unicode MS" pitchFamily="34" charset="-128"/>
                <a:cs typeface="Arial Unicode MS" pitchFamily="34" charset="-128"/>
              </a:rPr>
              <a:t>” does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not include a shortcut (identified by the colon)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means it is the default namespace for the view.</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xmlns:mvc</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sap.ui.core.mvc</a:t>
            </a:r>
            <a:r>
              <a:rPr lang="en-US" sz="1800" kern="0" dirty="0">
                <a:ea typeface="Arial Unicode MS" pitchFamily="34" charset="-128"/>
                <a:cs typeface="Arial Unicode MS" pitchFamily="34" charset="-128"/>
              </a:rPr>
              <a:t>” defines </a:t>
            </a:r>
            <a:r>
              <a:rPr lang="en-US" sz="1800" kern="0" dirty="0" err="1">
                <a:ea typeface="Arial Unicode MS" pitchFamily="34" charset="-128"/>
                <a:cs typeface="Arial Unicode MS" pitchFamily="34" charset="-128"/>
              </a:rPr>
              <a:t>mvc</a:t>
            </a:r>
            <a:r>
              <a:rPr lang="en-US" sz="1800" kern="0" dirty="0">
                <a:ea typeface="Arial Unicode MS" pitchFamily="34" charset="-128"/>
                <a:cs typeface="Arial Unicode MS" pitchFamily="34" charset="-128"/>
              </a:rPr>
              <a:t> as a shortcut for the </a:t>
            </a:r>
            <a:r>
              <a:rPr lang="en-US" sz="1800" kern="0" dirty="0" err="1">
                <a:ea typeface="Arial Unicode MS" pitchFamily="34" charset="-128"/>
                <a:cs typeface="Arial Unicode MS" pitchFamily="34" charset="-128"/>
              </a:rPr>
              <a:t>sap.ui.core.mvc</a:t>
            </a:r>
            <a:r>
              <a:rPr lang="en-US" sz="1800" kern="0" dirty="0">
                <a:ea typeface="Arial Unicode MS" pitchFamily="34" charset="-128"/>
                <a:cs typeface="Arial Unicode MS" pitchFamily="34" charset="-128"/>
              </a:rPr>
              <a:t> namespace.  This shortcut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used in the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tag so that SAPUI5 will know to find the library for the View control in the </a:t>
            </a:r>
            <a:r>
              <a:rPr lang="en-US" sz="1800" kern="0" dirty="0" err="1">
                <a:ea typeface="Arial Unicode MS" pitchFamily="34" charset="-128"/>
                <a:cs typeface="Arial Unicode MS" pitchFamily="34" charset="-128"/>
              </a:rPr>
              <a:t>sap.ui.core.mvc</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controls in the file follow the same structure as on the visual interface.</a:t>
            </a:r>
          </a:p>
        </p:txBody>
      </p:sp>
      <p:pic>
        <p:nvPicPr>
          <p:cNvPr id="3" name="Picture 2"/>
          <p:cNvPicPr>
            <a:picLocks noChangeAspect="1"/>
          </p:cNvPicPr>
          <p:nvPr/>
        </p:nvPicPr>
        <p:blipFill>
          <a:blip r:embed="rId2"/>
          <a:stretch>
            <a:fillRect/>
          </a:stretch>
        </p:blipFill>
        <p:spPr>
          <a:xfrm>
            <a:off x="6052582" y="1575699"/>
            <a:ext cx="4770580" cy="3357075"/>
          </a:xfrm>
          <a:prstGeom prst="rect">
            <a:avLst/>
          </a:prstGeom>
        </p:spPr>
      </p:pic>
    </p:spTree>
    <p:extLst>
      <p:ext uri="{BB962C8B-B14F-4D97-AF65-F5344CB8AC3E}">
        <p14:creationId xmlns:p14="http://schemas.microsoft.com/office/powerpoint/2010/main" val="53491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p>
        </p:txBody>
      </p:sp>
      <p:sp>
        <p:nvSpPr>
          <p:cNvPr id="3" name="Content Placeholder 2"/>
          <p:cNvSpPr>
            <a:spLocks noGrp="1"/>
          </p:cNvSpPr>
          <p:nvPr>
            <p:ph idx="1"/>
          </p:nvPr>
        </p:nvSpPr>
        <p:spPr/>
        <p:txBody>
          <a:bodyPr/>
          <a:lstStyle/>
          <a:p>
            <a:r>
              <a:rPr lang="en-US" dirty="0"/>
              <a:t>Controls are the building blocks of the user interface:</a:t>
            </a:r>
          </a:p>
          <a:p>
            <a:pPr lvl="4">
              <a:spcBef>
                <a:spcPts val="1200"/>
              </a:spcBef>
            </a:pPr>
            <a:r>
              <a:rPr lang="en-US" dirty="0"/>
              <a:t>Simple controls such as Label, Button, </a:t>
            </a:r>
            <a:r>
              <a:rPr lang="en-US" dirty="0" err="1"/>
              <a:t>TextView</a:t>
            </a:r>
            <a:br>
              <a:rPr lang="en-US" dirty="0"/>
            </a:br>
            <a:endParaRPr lang="en-US" dirty="0"/>
          </a:p>
          <a:p>
            <a:pPr lvl="4"/>
            <a:r>
              <a:rPr lang="en-US" dirty="0"/>
              <a:t>Value holders are controls that contain values such as Combo boxes and </a:t>
            </a:r>
            <a:r>
              <a:rPr lang="en-US" dirty="0" err="1"/>
              <a:t>ListBoxes</a:t>
            </a:r>
            <a:r>
              <a:rPr lang="en-US" dirty="0"/>
              <a:t> as well as controls which allow uses to make choices such as </a:t>
            </a:r>
            <a:r>
              <a:rPr lang="en-US" dirty="0" err="1"/>
              <a:t>CheckBoxes</a:t>
            </a:r>
            <a:br>
              <a:rPr lang="en-US" dirty="0"/>
            </a:br>
            <a:endParaRPr lang="en-US" dirty="0"/>
          </a:p>
          <a:p>
            <a:pPr lvl="4"/>
            <a:r>
              <a:rPr lang="en-US" dirty="0"/>
              <a:t>Layout controls are used to arrange the elements of the interface</a:t>
            </a:r>
            <a:br>
              <a:rPr lang="en-US" dirty="0"/>
            </a:br>
            <a:endParaRPr lang="en-US" dirty="0"/>
          </a:p>
          <a:p>
            <a:pPr lvl="4"/>
            <a:r>
              <a:rPr lang="en-US" dirty="0"/>
              <a:t>Complex controls allow the embedding of other controls.  An example is the table control used in the Sales app.  In a table the columns are made up of other types of controls such as </a:t>
            </a:r>
            <a:r>
              <a:rPr lang="en-US" dirty="0" err="1"/>
              <a:t>TextFields</a:t>
            </a:r>
            <a:r>
              <a:rPr lang="en-US" dirty="0"/>
              <a:t> used in the Sales app</a:t>
            </a:r>
            <a:br>
              <a:rPr lang="en-US" dirty="0"/>
            </a:br>
            <a:endParaRPr lang="en-US" dirty="0"/>
          </a:p>
          <a:p>
            <a:pPr lvl="4"/>
            <a:r>
              <a:rPr lang="en-US" dirty="0"/>
              <a:t>Dialogs are used to create dialog boxes</a:t>
            </a:r>
          </a:p>
        </p:txBody>
      </p:sp>
    </p:spTree>
    <p:extLst>
      <p:ext uri="{BB962C8B-B14F-4D97-AF65-F5344CB8AC3E}">
        <p14:creationId xmlns:p14="http://schemas.microsoft.com/office/powerpoint/2010/main" val="8382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Controller</a:t>
            </a:r>
          </a:p>
        </p:txBody>
      </p:sp>
      <p:sp>
        <p:nvSpPr>
          <p:cNvPr id="3" name="Content Placeholder 2"/>
          <p:cNvSpPr>
            <a:spLocks noGrp="1"/>
          </p:cNvSpPr>
          <p:nvPr>
            <p:ph idx="1"/>
          </p:nvPr>
        </p:nvSpPr>
        <p:spPr/>
        <p:txBody>
          <a:bodyPr/>
          <a:lstStyle/>
          <a:p>
            <a:r>
              <a:rPr lang="en-US" dirty="0"/>
              <a:t>Controllers are associated with views.  The controller contains several lifecycle functions such as the </a:t>
            </a:r>
            <a:r>
              <a:rPr lang="en-US" dirty="0" err="1"/>
              <a:t>onInit</a:t>
            </a:r>
            <a:r>
              <a:rPr lang="en-US" dirty="0"/>
              <a:t>() function which is called when the view is first instantiated.  In addition, you can add your own functions such as event handlers for the controls in the view.</a:t>
            </a:r>
          </a:p>
        </p:txBody>
      </p:sp>
      <p:pic>
        <p:nvPicPr>
          <p:cNvPr id="6" name="Picture 5"/>
          <p:cNvPicPr>
            <a:picLocks noChangeAspect="1"/>
          </p:cNvPicPr>
          <p:nvPr/>
        </p:nvPicPr>
        <p:blipFill>
          <a:blip r:embed="rId2"/>
          <a:stretch>
            <a:fillRect/>
          </a:stretch>
        </p:blipFill>
        <p:spPr>
          <a:xfrm>
            <a:off x="5062473" y="2713117"/>
            <a:ext cx="5893820" cy="3698957"/>
          </a:xfrm>
          <a:prstGeom prst="rect">
            <a:avLst/>
          </a:prstGeom>
        </p:spPr>
      </p:pic>
      <p:sp>
        <p:nvSpPr>
          <p:cNvPr id="7" name="TextBox 6"/>
          <p:cNvSpPr txBox="1"/>
          <p:nvPr/>
        </p:nvSpPr>
        <p:spPr>
          <a:xfrm>
            <a:off x="324000" y="3339784"/>
            <a:ext cx="187230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Load UI5 modules</a:t>
            </a:r>
          </a:p>
        </p:txBody>
      </p:sp>
      <p:cxnSp>
        <p:nvCxnSpPr>
          <p:cNvPr id="9" name="Straight Arrow Connector 8"/>
          <p:cNvCxnSpPr/>
          <p:nvPr/>
        </p:nvCxnSpPr>
        <p:spPr>
          <a:xfrm flipV="1">
            <a:off x="2362172" y="3204769"/>
            <a:ext cx="2700301" cy="27003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6967" y="4149874"/>
            <a:ext cx="386003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“Inject” the modules into the controller</a:t>
            </a:r>
          </a:p>
        </p:txBody>
      </p:sp>
      <p:cxnSp>
        <p:nvCxnSpPr>
          <p:cNvPr id="12" name="Straight Arrow Connector 11"/>
          <p:cNvCxnSpPr/>
          <p:nvPr/>
        </p:nvCxnSpPr>
        <p:spPr>
          <a:xfrm flipV="1">
            <a:off x="4522412" y="3879844"/>
            <a:ext cx="1080120" cy="360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86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a:t>
            </a:r>
          </a:p>
        </p:txBody>
      </p:sp>
      <p:sp>
        <p:nvSpPr>
          <p:cNvPr id="3" name="Content Placeholder 2"/>
          <p:cNvSpPr>
            <a:spLocks noGrp="1"/>
          </p:cNvSpPr>
          <p:nvPr>
            <p:ph idx="1"/>
          </p:nvPr>
        </p:nvSpPr>
        <p:spPr>
          <a:xfrm>
            <a:off x="324538" y="1692390"/>
            <a:ext cx="11545200" cy="793115"/>
          </a:xfrm>
        </p:spPr>
        <p:txBody>
          <a:bodyPr/>
          <a:lstStyle/>
          <a:p>
            <a:r>
              <a:rPr lang="en-US" dirty="0"/>
              <a:t>Models are used to manage application data.  Currently SAPUI5 supports data in XML, JSON and OData format and you can create your own implementation if necessary.</a:t>
            </a:r>
          </a:p>
        </p:txBody>
      </p:sp>
      <p:sp>
        <p:nvSpPr>
          <p:cNvPr id="6" name="TextBox 5"/>
          <p:cNvSpPr txBox="1"/>
          <p:nvPr/>
        </p:nvSpPr>
        <p:spPr>
          <a:xfrm>
            <a:off x="327100" y="3002469"/>
            <a:ext cx="10810652"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This code in the app’s controller file creates an JSON based model.  The model has a single object called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recipient with a single property called name.  </a:t>
            </a:r>
          </a:p>
        </p:txBody>
      </p:sp>
      <p:pic>
        <p:nvPicPr>
          <p:cNvPr id="7" name="Picture 6"/>
          <p:cNvPicPr>
            <a:picLocks noChangeAspect="1"/>
          </p:cNvPicPr>
          <p:nvPr/>
        </p:nvPicPr>
        <p:blipFill>
          <a:blip r:embed="rId2"/>
          <a:stretch>
            <a:fillRect/>
          </a:stretch>
        </p:blipFill>
        <p:spPr>
          <a:xfrm>
            <a:off x="1507077" y="3806602"/>
            <a:ext cx="4136630" cy="1800200"/>
          </a:xfrm>
          <a:prstGeom prst="rect">
            <a:avLst/>
          </a:prstGeom>
        </p:spPr>
      </p:pic>
      <p:sp>
        <p:nvSpPr>
          <p:cNvPr id="8" name="TextBox 7"/>
          <p:cNvSpPr txBox="1"/>
          <p:nvPr/>
        </p:nvSpPr>
        <p:spPr>
          <a:xfrm>
            <a:off x="7087697" y="4329894"/>
            <a:ext cx="36004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Create the model object</a:t>
            </a:r>
          </a:p>
        </p:txBody>
      </p:sp>
      <p:cxnSp>
        <p:nvCxnSpPr>
          <p:cNvPr id="10" name="Straight Arrow Connector 9"/>
          <p:cNvCxnSpPr/>
          <p:nvPr/>
        </p:nvCxnSpPr>
        <p:spPr>
          <a:xfrm flipH="1">
            <a:off x="5332502" y="4554919"/>
            <a:ext cx="1485165" cy="5850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22712" y="5725049"/>
            <a:ext cx="20390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Assign it to the view</a:t>
            </a:r>
          </a:p>
        </p:txBody>
      </p:sp>
      <p:cxnSp>
        <p:nvCxnSpPr>
          <p:cNvPr id="13" name="Straight Arrow Connector 12"/>
          <p:cNvCxnSpPr/>
          <p:nvPr/>
        </p:nvCxnSpPr>
        <p:spPr>
          <a:xfrm flipH="1" flipV="1">
            <a:off x="5152482" y="5500024"/>
            <a:ext cx="1845205" cy="360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6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91410" y="3400905"/>
            <a:ext cx="4122124" cy="2900754"/>
          </a:xfrm>
          <a:prstGeom prst="rect">
            <a:avLst/>
          </a:prstGeom>
        </p:spPr>
      </p:pic>
      <p:sp>
        <p:nvSpPr>
          <p:cNvPr id="2" name="Title 1"/>
          <p:cNvSpPr>
            <a:spLocks noGrp="1"/>
          </p:cNvSpPr>
          <p:nvPr>
            <p:ph type="title"/>
          </p:nvPr>
        </p:nvSpPr>
        <p:spPr/>
        <p:txBody>
          <a:bodyPr/>
          <a:lstStyle/>
          <a:p>
            <a:r>
              <a:rPr lang="en-US" dirty="0"/>
              <a:t>Data Binding</a:t>
            </a:r>
          </a:p>
        </p:txBody>
      </p:sp>
      <p:sp>
        <p:nvSpPr>
          <p:cNvPr id="5" name="TextBox 4"/>
          <p:cNvSpPr txBox="1"/>
          <p:nvPr/>
        </p:nvSpPr>
        <p:spPr>
          <a:xfrm>
            <a:off x="323850" y="1494579"/>
            <a:ext cx="11644363"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Once the model is defined, it can be bound to controls.  SAPUI5 supports two-way binding which means that changes in the data will automatically be reflected in the bound controls and changes to data on the interface will automatically be made in the model data.  There are two types of binding:</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Aggregation bindings are used when multiple items in a data set are bound to a control. This is used, for example, with List or Table controls.</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Property bindings which bind an individual data item to a control. Used for example with individual items on a List control or a Label control.</a:t>
            </a:r>
          </a:p>
        </p:txBody>
      </p:sp>
      <p:sp>
        <p:nvSpPr>
          <p:cNvPr id="9" name="TextBox 8"/>
          <p:cNvSpPr txBox="1"/>
          <p:nvPr/>
        </p:nvSpPr>
        <p:spPr>
          <a:xfrm>
            <a:off x="1147037" y="5545029"/>
            <a:ext cx="167994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Property binding</a:t>
            </a:r>
          </a:p>
        </p:txBody>
      </p:sp>
      <p:cxnSp>
        <p:nvCxnSpPr>
          <p:cNvPr id="11" name="Straight Arrow Connector 10"/>
          <p:cNvCxnSpPr/>
          <p:nvPr/>
        </p:nvCxnSpPr>
        <p:spPr>
          <a:xfrm flipV="1">
            <a:off x="2973856" y="5320004"/>
            <a:ext cx="4788916" cy="360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9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Links</a:t>
            </a:r>
          </a:p>
        </p:txBody>
      </p:sp>
      <p:sp>
        <p:nvSpPr>
          <p:cNvPr id="3" name="Content Placeholder 2"/>
          <p:cNvSpPr>
            <a:spLocks noGrp="1"/>
          </p:cNvSpPr>
          <p:nvPr>
            <p:ph sz="quarter" idx="1"/>
          </p:nvPr>
        </p:nvSpPr>
        <p:spPr>
          <a:xfrm>
            <a:off x="324000" y="1404570"/>
            <a:ext cx="11545200" cy="4905544"/>
          </a:xfrm>
        </p:spPr>
        <p:txBody>
          <a:bodyPr>
            <a:noAutofit/>
          </a:bodyPr>
          <a:lstStyle/>
          <a:p>
            <a:r>
              <a:rPr lang="en-US" dirty="0"/>
              <a:t>SAPUI5 Developer Center</a:t>
            </a:r>
          </a:p>
          <a:p>
            <a:pPr lvl="1"/>
            <a:r>
              <a:rPr lang="en-US" dirty="0">
                <a:hlinkClick r:id="rId2"/>
              </a:rPr>
              <a:t>http://scn.sap.com/community/developer-center/front-end</a:t>
            </a:r>
            <a:endParaRPr lang="en-US" dirty="0"/>
          </a:p>
          <a:p>
            <a:pPr lvl="1"/>
            <a:endParaRPr lang="en-US" dirty="0"/>
          </a:p>
          <a:p>
            <a:r>
              <a:rPr lang="en-US" dirty="0"/>
              <a:t>Documentation and Demo Kit</a:t>
            </a:r>
          </a:p>
          <a:p>
            <a:pPr lvl="1"/>
            <a:r>
              <a:rPr lang="en-US" dirty="0">
                <a:hlinkClick r:id="rId3"/>
              </a:rPr>
              <a:t>https://sapui5.hana.ondemand.com/sdk/#content/Overview.html</a:t>
            </a:r>
            <a:endParaRPr lang="en-US" dirty="0"/>
          </a:p>
          <a:p>
            <a:pPr lvl="1"/>
            <a:endParaRPr lang="en-US" dirty="0"/>
          </a:p>
          <a:p>
            <a:r>
              <a:rPr lang="en-US" dirty="0"/>
              <a:t>Install SAPUI5</a:t>
            </a:r>
          </a:p>
          <a:p>
            <a:pPr lvl="1"/>
            <a:r>
              <a:rPr lang="en-US" dirty="0">
                <a:hlinkClick r:id="rId4"/>
              </a:rPr>
              <a:t>https://tools.hana.ondemand.com/#sapui5</a:t>
            </a:r>
            <a:endParaRPr lang="en-US" dirty="0"/>
          </a:p>
          <a:p>
            <a:pPr lvl="1"/>
            <a:endParaRPr lang="en-US" dirty="0"/>
          </a:p>
          <a:p>
            <a:r>
              <a:rPr lang="en-US" dirty="0"/>
              <a:t>Install OpenUI5</a:t>
            </a:r>
          </a:p>
          <a:p>
            <a:pPr lvl="1"/>
            <a:r>
              <a:rPr lang="en-US" dirty="0">
                <a:hlinkClick r:id="rId5"/>
              </a:rPr>
              <a:t>http://sap.github.io/openui5/index.html</a:t>
            </a:r>
            <a:br>
              <a:rPr lang="en-US" dirty="0"/>
            </a:br>
            <a:br>
              <a:rPr lang="en-US" dirty="0"/>
            </a:br>
            <a:endParaRPr lang="en-US" dirty="0"/>
          </a:p>
        </p:txBody>
      </p:sp>
    </p:spTree>
    <p:extLst>
      <p:ext uri="{BB962C8B-B14F-4D97-AF65-F5344CB8AC3E}">
        <p14:creationId xmlns:p14="http://schemas.microsoft.com/office/powerpoint/2010/main" val="167576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SAPUI5</a:t>
            </a:r>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a:solidFill>
                  <a:schemeClr val="bg2">
                    <a:lumMod val="50000"/>
                  </a:schemeClr>
                </a:solidFill>
              </a:rPr>
              <a:t> SAPUI5</a:t>
            </a:r>
          </a:p>
          <a:p>
            <a:pPr>
              <a:spcAft>
                <a:spcPts val="714"/>
              </a:spcAft>
              <a:buFont typeface="Arial" pitchFamily="34" charset="0"/>
              <a:buChar char="•"/>
            </a:pPr>
            <a:r>
              <a:rPr lang="en-US" sz="1400" dirty="0">
                <a:solidFill>
                  <a:schemeClr val="bg2">
                    <a:lumMod val="50000"/>
                  </a:schemeClr>
                </a:solidFill>
              </a:rPr>
              <a:t> Model-View-Controller</a:t>
            </a:r>
          </a:p>
          <a:p>
            <a:pPr>
              <a:spcAft>
                <a:spcPts val="714"/>
              </a:spcAft>
              <a:buFont typeface="Arial" pitchFamily="34" charset="0"/>
              <a:buChar char="•"/>
            </a:pPr>
            <a:r>
              <a:rPr lang="en-US" sz="1400" dirty="0">
                <a:solidFill>
                  <a:schemeClr val="bg2">
                    <a:lumMod val="50000"/>
                  </a:schemeClr>
                </a:solidFill>
              </a:rPr>
              <a:t>Anatomy of an Application</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380980277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9476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SAPUI5</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237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SAPUI5 / OpenUI5</a:t>
            </a:r>
          </a:p>
        </p:txBody>
      </p:sp>
      <p:sp>
        <p:nvSpPr>
          <p:cNvPr id="5" name="Content Placeholder 4"/>
          <p:cNvSpPr>
            <a:spLocks noGrp="1"/>
          </p:cNvSpPr>
          <p:nvPr>
            <p:ph sz="quarter" idx="1"/>
          </p:nvPr>
        </p:nvSpPr>
        <p:spPr>
          <a:xfrm>
            <a:off x="324000" y="1692390"/>
            <a:ext cx="7528782" cy="4393017"/>
          </a:xfrm>
        </p:spPr>
        <p:txBody>
          <a:bodyPr/>
          <a:lstStyle/>
          <a:p>
            <a:pPr marL="182563" indent="-182563">
              <a:buFont typeface="Arial" pitchFamily="34" charset="0"/>
              <a:buChar char="•"/>
            </a:pPr>
            <a:r>
              <a:rPr lang="en-US" dirty="0"/>
              <a:t>SAP UI5 is a toolkit for developing client applications on both mobile and desktop platforms</a:t>
            </a:r>
          </a:p>
          <a:p>
            <a:pPr marL="182563" indent="-182563">
              <a:buFont typeface="Arial" pitchFamily="34" charset="0"/>
              <a:buChar char="•"/>
            </a:pPr>
            <a:r>
              <a:rPr lang="en-US" dirty="0"/>
              <a:t>Based on JavaScript and JQuery, SAPUI5 is a HTML5 rendering engine with a large library of simple and complex controls</a:t>
            </a:r>
          </a:p>
          <a:p>
            <a:pPr marL="182563" indent="-182563">
              <a:buFont typeface="Arial" pitchFamily="34" charset="0"/>
              <a:buChar char="•"/>
            </a:pPr>
            <a:r>
              <a:rPr lang="en-US" dirty="0"/>
              <a:t>It supports the Model-View-Controller concept and declarative UI construction</a:t>
            </a:r>
          </a:p>
          <a:p>
            <a:pPr marL="182563" indent="-182563">
              <a:buFont typeface="Arial" pitchFamily="34" charset="0"/>
              <a:buChar char="•"/>
            </a:pPr>
            <a:r>
              <a:rPr lang="en-US" dirty="0"/>
              <a:t>OpenUI5 is an open source version freely available under the Apache 2.0 Open Source license</a:t>
            </a:r>
          </a:p>
        </p:txBody>
      </p:sp>
      <p:pic>
        <p:nvPicPr>
          <p:cNvPr id="27650" name="Picture 2" descr="https://openui5.hana.ondemand.com/docs/api/images/logo_txtonly_244x55.png"/>
          <p:cNvPicPr>
            <a:picLocks noChangeAspect="1" noChangeArrowheads="1"/>
          </p:cNvPicPr>
          <p:nvPr/>
        </p:nvPicPr>
        <p:blipFill>
          <a:blip r:embed="rId2" cstate="print"/>
          <a:srcRect/>
          <a:stretch>
            <a:fillRect/>
          </a:stretch>
        </p:blipFill>
        <p:spPr bwMode="auto">
          <a:xfrm>
            <a:off x="9067917" y="1944629"/>
            <a:ext cx="2324100" cy="523875"/>
          </a:xfrm>
          <a:prstGeom prst="rect">
            <a:avLst/>
          </a:prstGeom>
          <a:noFill/>
        </p:spPr>
      </p:pic>
      <p:pic>
        <p:nvPicPr>
          <p:cNvPr id="27652" name="Picture 4" descr="http://sap.github.io/openui5/images/icotxt_white_220x72_blue_open.png"/>
          <p:cNvPicPr>
            <a:picLocks noChangeAspect="1" noChangeArrowheads="1"/>
          </p:cNvPicPr>
          <p:nvPr/>
        </p:nvPicPr>
        <p:blipFill>
          <a:blip r:embed="rId3" cstate="print"/>
          <a:srcRect/>
          <a:stretch>
            <a:fillRect/>
          </a:stretch>
        </p:blipFill>
        <p:spPr bwMode="auto">
          <a:xfrm>
            <a:off x="8972667" y="3564809"/>
            <a:ext cx="2419350" cy="685800"/>
          </a:xfrm>
          <a:prstGeom prst="rect">
            <a:avLst/>
          </a:prstGeom>
          <a:noFill/>
        </p:spPr>
      </p:pic>
    </p:spTree>
    <p:extLst>
      <p:ext uri="{BB962C8B-B14F-4D97-AF65-F5344CB8AC3E}">
        <p14:creationId xmlns:p14="http://schemas.microsoft.com/office/powerpoint/2010/main" val="75609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Model-View-Controller</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828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a:t>
            </a:r>
          </a:p>
        </p:txBody>
      </p:sp>
      <p:sp>
        <p:nvSpPr>
          <p:cNvPr id="3" name="Content Placeholder 2"/>
          <p:cNvSpPr>
            <a:spLocks noGrp="1"/>
          </p:cNvSpPr>
          <p:nvPr>
            <p:ph idx="1"/>
          </p:nvPr>
        </p:nvSpPr>
        <p:spPr>
          <a:xfrm>
            <a:off x="246362" y="1511235"/>
            <a:ext cx="11545200" cy="4393017"/>
          </a:xfrm>
        </p:spPr>
        <p:txBody>
          <a:bodyPr/>
          <a:lstStyle/>
          <a:p>
            <a:r>
              <a:rPr lang="en-US" dirty="0"/>
              <a:t>The MVC programming paradigm divides a program into three parts in order to separate the representation of data from the presentation of the data.</a:t>
            </a:r>
            <a:br>
              <a:rPr lang="en-US" dirty="0"/>
            </a:br>
            <a:endParaRPr lang="en-US" dirty="0"/>
          </a:p>
          <a:p>
            <a:pPr lvl="3"/>
            <a:r>
              <a:rPr lang="en-US" dirty="0"/>
              <a:t>The </a:t>
            </a:r>
            <a:r>
              <a:rPr lang="en-US" b="1" dirty="0"/>
              <a:t>Model</a:t>
            </a:r>
            <a:r>
              <a:rPr lang="en-US" dirty="0"/>
              <a:t> manages the data and connections to data sources, notifying the View and Controller when data has changed.</a:t>
            </a:r>
            <a:br>
              <a:rPr lang="en-US" dirty="0"/>
            </a:br>
            <a:endParaRPr lang="en-US" dirty="0"/>
          </a:p>
          <a:p>
            <a:pPr lvl="3"/>
            <a:r>
              <a:rPr lang="en-US" dirty="0"/>
              <a:t>The </a:t>
            </a:r>
            <a:r>
              <a:rPr lang="en-US" b="1" dirty="0"/>
              <a:t>View </a:t>
            </a:r>
            <a:r>
              <a:rPr lang="en-US" dirty="0"/>
              <a:t>creates the user interface. Views are bounded to Models and represent the data for the user.</a:t>
            </a:r>
            <a:br>
              <a:rPr lang="en-US" dirty="0"/>
            </a:br>
            <a:endParaRPr lang="en-US" dirty="0"/>
          </a:p>
          <a:p>
            <a:pPr lvl="3"/>
            <a:r>
              <a:rPr lang="en-US" dirty="0"/>
              <a:t>The </a:t>
            </a:r>
            <a:r>
              <a:rPr lang="en-US" b="1" dirty="0"/>
              <a:t>Controller </a:t>
            </a:r>
            <a:r>
              <a:rPr lang="en-US" dirty="0"/>
              <a:t>contains the control logic and manages the interaction between the View and the Model.</a:t>
            </a:r>
          </a:p>
          <a:p>
            <a:pPr lvl="3"/>
            <a:endParaRPr lang="en-US" dirty="0"/>
          </a:p>
          <a:p>
            <a:pPr lvl="1"/>
            <a:r>
              <a:rPr lang="en-US" dirty="0"/>
              <a:t>By separating the user interface from the data and logic, the MVC paradigm produces applications that are easier to create and to maintain.  For example, it’s relatively easy to create a new user interface for a MVC app since it is a separate component. </a:t>
            </a:r>
          </a:p>
        </p:txBody>
      </p:sp>
    </p:spTree>
    <p:extLst>
      <p:ext uri="{BB962C8B-B14F-4D97-AF65-F5344CB8AC3E}">
        <p14:creationId xmlns:p14="http://schemas.microsoft.com/office/powerpoint/2010/main" val="258675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Model-View-Controller</a:t>
            </a:r>
          </a:p>
        </p:txBody>
      </p:sp>
      <p:pic>
        <p:nvPicPr>
          <p:cNvPr id="1026"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41" y="1539584"/>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6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Anatomy of an Application</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7806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Application</a:t>
            </a:r>
          </a:p>
        </p:txBody>
      </p:sp>
      <p:sp>
        <p:nvSpPr>
          <p:cNvPr id="3" name="Content Placeholder 2"/>
          <p:cNvSpPr>
            <a:spLocks noGrp="1"/>
          </p:cNvSpPr>
          <p:nvPr>
            <p:ph idx="1"/>
          </p:nvPr>
        </p:nvSpPr>
        <p:spPr/>
        <p:txBody>
          <a:bodyPr/>
          <a:lstStyle/>
          <a:p>
            <a:r>
              <a:rPr lang="en-US" dirty="0"/>
              <a:t>One of the strengths of SAPUI5 is that there are many ways to do most things.  Unfortunately, this can make the learning curve much more difficult because there doesn’t seem to be any consistency between examples.</a:t>
            </a:r>
          </a:p>
          <a:p>
            <a:r>
              <a:rPr lang="en-US" dirty="0"/>
              <a:t>In this curriculum a consistent application structure is used,</a:t>
            </a:r>
            <a:br>
              <a:rPr lang="en-US" dirty="0"/>
            </a:br>
            <a:r>
              <a:rPr lang="en-US" dirty="0"/>
              <a:t>chosen because it seems to be an emerging standard</a:t>
            </a:r>
            <a:br>
              <a:rPr lang="en-US" dirty="0"/>
            </a:br>
            <a:r>
              <a:rPr lang="en-US" dirty="0"/>
              <a:t>approach.</a:t>
            </a:r>
          </a:p>
          <a:p>
            <a:r>
              <a:rPr lang="en-US" dirty="0"/>
              <a:t>The application shown here is the Hello World application</a:t>
            </a:r>
            <a:br>
              <a:rPr lang="en-US" dirty="0"/>
            </a:br>
            <a:r>
              <a:rPr lang="en-US" dirty="0"/>
              <a:t>described in case HD3C01. It shows the basic elements of</a:t>
            </a:r>
            <a:br>
              <a:rPr lang="en-US" dirty="0"/>
            </a:br>
            <a:r>
              <a:rPr lang="en-US" dirty="0"/>
              <a:t>an application: index.html, views and controllers.</a:t>
            </a:r>
          </a:p>
        </p:txBody>
      </p:sp>
      <p:pic>
        <p:nvPicPr>
          <p:cNvPr id="5" name="Picture 4"/>
          <p:cNvPicPr>
            <a:picLocks noChangeAspect="1"/>
          </p:cNvPicPr>
          <p:nvPr/>
        </p:nvPicPr>
        <p:blipFill>
          <a:blip r:embed="rId2"/>
          <a:stretch>
            <a:fillRect/>
          </a:stretch>
        </p:blipFill>
        <p:spPr>
          <a:xfrm>
            <a:off x="7807777" y="2619704"/>
            <a:ext cx="3637815" cy="3637815"/>
          </a:xfrm>
          <a:prstGeom prst="rect">
            <a:avLst/>
          </a:prstGeom>
        </p:spPr>
      </p:pic>
    </p:spTree>
    <p:extLst>
      <p:ext uri="{BB962C8B-B14F-4D97-AF65-F5344CB8AC3E}">
        <p14:creationId xmlns:p14="http://schemas.microsoft.com/office/powerpoint/2010/main" val="861036466"/>
      </p:ext>
    </p:extLst>
  </p:cSld>
  <p:clrMapOvr>
    <a:masterClrMapping/>
  </p:clrMapOvr>
</p:sld>
</file>

<file path=ppt/theme/theme1.xml><?xml version="1.0" encoding="utf-8"?>
<a:theme xmlns:a="http://schemas.openxmlformats.org/drawingml/2006/main" name="16_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16_9</Template>
  <TotalTime>144</TotalTime>
  <Words>688</Words>
  <Application>Microsoft Office PowerPoint</Application>
  <PresentationFormat>Custom</PresentationFormat>
  <Paragraphs>82</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MS PGothic</vt:lpstr>
      <vt:lpstr>Arial</vt:lpstr>
      <vt:lpstr>Courier New</vt:lpstr>
      <vt:lpstr>Symbol</vt:lpstr>
      <vt:lpstr>wingdings</vt:lpstr>
      <vt:lpstr>wingdings</vt:lpstr>
      <vt:lpstr>16_9</vt:lpstr>
      <vt:lpstr>SAPUI5: Hello World</vt:lpstr>
      <vt:lpstr>Agenda – SAPUI5</vt:lpstr>
      <vt:lpstr>SAPUI5</vt:lpstr>
      <vt:lpstr>SAPUI5 / OpenUI5</vt:lpstr>
      <vt:lpstr>Model-View-Controller</vt:lpstr>
      <vt:lpstr>Model-View-Controller</vt:lpstr>
      <vt:lpstr>Model-View-Controller</vt:lpstr>
      <vt:lpstr>Anatomy of an Application</vt:lpstr>
      <vt:lpstr>Anatomy of An Application</vt:lpstr>
      <vt:lpstr>The index.html file</vt:lpstr>
      <vt:lpstr>Bootstrapping</vt:lpstr>
      <vt:lpstr>SAPUI5 Namespaces</vt:lpstr>
      <vt:lpstr>Load the View</vt:lpstr>
      <vt:lpstr>The View</vt:lpstr>
      <vt:lpstr>Controls</vt:lpstr>
      <vt:lpstr>The Controller</vt:lpstr>
      <vt:lpstr>The Model</vt:lpstr>
      <vt:lpstr>Data Binding</vt:lpstr>
      <vt:lpstr>Helpful Links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Kristof Schneider</dc:creator>
  <cp:lastModifiedBy>Ross</cp:lastModifiedBy>
  <cp:revision>540</cp:revision>
  <dcterms:created xsi:type="dcterms:W3CDTF">2012-11-27T09:09:29Z</dcterms:created>
  <dcterms:modified xsi:type="dcterms:W3CDTF">2017-01-04T21:42:08Z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