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353" r:id="rId2"/>
    <p:sldId id="595" r:id="rId3"/>
    <p:sldId id="584" r:id="rId4"/>
    <p:sldId id="596" r:id="rId5"/>
    <p:sldId id="586" r:id="rId6"/>
    <p:sldId id="587" r:id="rId7"/>
    <p:sldId id="585" r:id="rId8"/>
    <p:sldId id="588" r:id="rId9"/>
    <p:sldId id="597" r:id="rId10"/>
    <p:sldId id="589" r:id="rId11"/>
    <p:sldId id="591" r:id="rId12"/>
    <p:sldId id="590" r:id="rId13"/>
    <p:sldId id="598" r:id="rId14"/>
    <p:sldId id="599" r:id="rId15"/>
    <p:sldId id="600" r:id="rId16"/>
    <p:sldId id="592" r:id="rId17"/>
    <p:sldId id="593" r:id="rId18"/>
    <p:sldId id="594" r:id="rId19"/>
    <p:sldId id="548" r:id="rId20"/>
    <p:sldId id="265" r:id="rId21"/>
  </p:sldIdLst>
  <p:sldSz cx="12195175" cy="6859588"/>
  <p:notesSz cx="6797675" cy="9874250"/>
  <p:defaultTextStyle>
    <a:defPPr>
      <a:defRPr lang="de-DE"/>
    </a:defPPr>
    <a:lvl1pPr marL="0" algn="l" defTabSz="1087119" rtl="0" eaLnBrk="1" latinLnBrk="0" hangingPunct="1">
      <a:defRPr lang="de-DE" sz="2100" kern="1200">
        <a:solidFill>
          <a:schemeClr val="tx1"/>
        </a:solidFill>
        <a:latin typeface="Arial"/>
        <a:ea typeface="+mn-ea"/>
        <a:cs typeface="+mn-cs"/>
      </a:defRPr>
    </a:lvl1pPr>
    <a:lvl2pPr marL="543558" algn="l" defTabSz="1087119"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7119" algn="l" defTabSz="1087119"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0669" algn="l" defTabSz="1087119" rtl="0" eaLnBrk="1" latinLnBrk="0" hangingPunct="1">
      <a:buClr>
        <a:srgbClr val="666666"/>
      </a:buClr>
      <a:buSzPct val="80000"/>
      <a:buFont typeface="Arial"/>
      <a:buChar char=""/>
      <a:defRPr lang="de-DE" sz="1300" kern="1200">
        <a:solidFill>
          <a:schemeClr val="tx1"/>
        </a:solidFill>
        <a:latin typeface="Arial"/>
        <a:ea typeface="+mn-ea"/>
        <a:cs typeface="+mn-cs"/>
      </a:defRPr>
    </a:lvl4pPr>
    <a:lvl5pPr marL="2174211" algn="l" defTabSz="1087119"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6">
          <p15:clr>
            <a:srgbClr val="A4A3A4"/>
          </p15:clr>
        </p15:guide>
        <p15:guide id="3" orient="horz" pos="1066">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ing, Niklas" initials="He" lastIdx="34" clrIdx="0"/>
  <p:cmAuthor id="1" name="Zinovyeva, Julia" initials="Z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0AB00"/>
    <a:srgbClr val="F0AC00"/>
    <a:srgbClr val="81352D"/>
    <a:srgbClr val="4FB81C"/>
    <a:srgbClr val="CCCCCC"/>
    <a:srgbClr val="999999"/>
    <a:srgbClr val="003283"/>
    <a:srgbClr val="FF0000"/>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6115" autoAdjust="0"/>
  </p:normalViewPr>
  <p:slideViewPr>
    <p:cSldViewPr snapToGrid="0" showGuides="1">
      <p:cViewPr varScale="1">
        <p:scale>
          <a:sx n="110" d="100"/>
          <a:sy n="110" d="100"/>
        </p:scale>
        <p:origin x="606" y="102"/>
      </p:cViewPr>
      <p:guideLst>
        <p:guide orient="horz" pos="4118"/>
        <p:guide orient="horz" pos="3836"/>
        <p:guide orient="horz" pos="1066"/>
        <p:guide orient="horz" pos="779"/>
        <p:guide pos="7478"/>
        <p:guide pos="205"/>
        <p:guide pos="3849"/>
        <p:guide pos="4708"/>
        <p:guide pos="4812"/>
        <p:guide pos="2865"/>
        <p:guide pos="2965"/>
      </p:guideLst>
    </p:cSldViewPr>
  </p:slideViewPr>
  <p:outlineViewPr>
    <p:cViewPr>
      <p:scale>
        <a:sx n="33" d="100"/>
        <a:sy n="33" d="100"/>
      </p:scale>
      <p:origin x="24"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2" d="100"/>
          <a:sy n="82" d="100"/>
        </p:scale>
        <p:origin x="-4002" y="-84"/>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7119" rtl="0" eaLnBrk="1" latinLnBrk="0" hangingPunct="1">
      <a:defRPr sz="1300" kern="1200">
        <a:solidFill>
          <a:schemeClr val="tx1"/>
        </a:solidFill>
        <a:latin typeface="+mn-lt"/>
        <a:ea typeface="+mn-ea"/>
        <a:cs typeface="+mn-cs"/>
      </a:defRPr>
    </a:lvl1pPr>
    <a:lvl2pPr marL="180699" indent="-180699" algn="l" defTabSz="1087119"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6637" indent="-175938" algn="l" defTabSz="1087119"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3787" indent="-158534" algn="l" defTabSz="1087119"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4211" algn="l" defTabSz="1087119" rtl="0" eaLnBrk="1" latinLnBrk="0" hangingPunct="1">
      <a:defRPr sz="1300" kern="1200">
        <a:solidFill>
          <a:schemeClr val="tx1"/>
        </a:solidFill>
        <a:latin typeface="+mn-lt"/>
        <a:ea typeface="+mn-ea"/>
        <a:cs typeface="+mn-cs"/>
      </a:defRPr>
    </a:lvl5pPr>
    <a:lvl6pPr marL="2717769" algn="l" defTabSz="1087119" rtl="0" eaLnBrk="1" latinLnBrk="0" hangingPunct="1">
      <a:defRPr sz="1300" kern="1200">
        <a:solidFill>
          <a:schemeClr val="tx1"/>
        </a:solidFill>
        <a:latin typeface="+mn-lt"/>
        <a:ea typeface="+mn-ea"/>
        <a:cs typeface="+mn-cs"/>
      </a:defRPr>
    </a:lvl6pPr>
    <a:lvl7pPr marL="3261319" algn="l" defTabSz="1087119" rtl="0" eaLnBrk="1" latinLnBrk="0" hangingPunct="1">
      <a:defRPr sz="1300" kern="1200">
        <a:solidFill>
          <a:schemeClr val="tx1"/>
        </a:solidFill>
        <a:latin typeface="+mn-lt"/>
        <a:ea typeface="+mn-ea"/>
        <a:cs typeface="+mn-cs"/>
      </a:defRPr>
    </a:lvl7pPr>
    <a:lvl8pPr marL="3804870" algn="l" defTabSz="1087119" rtl="0" eaLnBrk="1" latinLnBrk="0" hangingPunct="1">
      <a:defRPr sz="1300" kern="1200">
        <a:solidFill>
          <a:schemeClr val="tx1"/>
        </a:solidFill>
        <a:latin typeface="+mn-lt"/>
        <a:ea typeface="+mn-ea"/>
        <a:cs typeface="+mn-cs"/>
      </a:defRPr>
    </a:lvl8pPr>
    <a:lvl9pPr marL="4348426" algn="l" defTabSz="108711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9050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0153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8"/>
            <a:ext cx="11257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Short Presentation Title</a:t>
            </a: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13" name="Picture 3" descr="C:\Users\D059871\Pictures\SAP_UniversityAlliances\RGB\SAP_UniversityAlliances_scrn_R_pos_stac3.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912" t="-13535" r="-6396" b="-12414"/>
          <a:stretch/>
        </p:blipFill>
        <p:spPr bwMode="auto">
          <a:xfrm>
            <a:off x="11117642" y="6083726"/>
            <a:ext cx="751560" cy="453600"/>
          </a:xfrm>
          <a:prstGeom prst="rect">
            <a:avLst/>
          </a:prstGeom>
          <a:solidFill>
            <a:srgbClr val="FFFFFF"/>
          </a:solid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marL="180000" indent="-180000">
              <a:buFont typeface="Wingdings" panose="05000000000000000000" pitchFamily="2" charset="2"/>
              <a:buChar char="§"/>
              <a:defRPr b="0">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3pPr>
              <a:defRPr>
                <a:latin typeface="BentonSans Regular" panose="02000503000000020004" pitchFamily="2" charset="0"/>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5" name="Text Placeholder 3"/>
          <p:cNvSpPr>
            <a:spLocks noGrp="1"/>
          </p:cNvSpPr>
          <p:nvPr>
            <p:ph type="body" sz="quarter" idx="11" hasCustomPrompt="1"/>
          </p:nvPr>
        </p:nvSpPr>
        <p:spPr>
          <a:xfrm>
            <a:off x="6208016"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1" y="324075"/>
            <a:ext cx="11545200" cy="756175"/>
          </a:xfrm>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5" name="Text Placeholder 3"/>
          <p:cNvSpPr>
            <a:spLocks noGrp="1"/>
          </p:cNvSpPr>
          <p:nvPr>
            <p:ph type="body" sz="quarter" idx="11" hasCustomPrompt="1"/>
          </p:nvPr>
        </p:nvSpPr>
        <p:spPr>
          <a:xfrm>
            <a:off x="8133316"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7" name="Text Placeholder 3"/>
          <p:cNvSpPr>
            <a:spLocks noGrp="1"/>
          </p:cNvSpPr>
          <p:nvPr>
            <p:ph type="body" sz="quarter" idx="12" hasCustomPrompt="1"/>
          </p:nvPr>
        </p:nvSpPr>
        <p:spPr>
          <a:xfrm>
            <a:off x="4228658"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7639050" y="1691080"/>
            <a:ext cx="4232275" cy="4392042"/>
          </a:xfrm>
          <a:solidFill>
            <a:schemeClr val="bg1">
              <a:lumMod val="95000"/>
            </a:schemeClr>
          </a:solidFill>
        </p:spPr>
        <p:txBody>
          <a:bodyPr tIns="1540781"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2" y="1691080"/>
            <a:ext cx="7149949" cy="4392042"/>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6246116" y="1692393"/>
            <a:ext cx="5662800"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33525"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4706969" y="1692393"/>
            <a:ext cx="7164387"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3"/>
            <a:ext cx="4224188"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9" name="Picture Placeholder 4"/>
          <p:cNvSpPr>
            <a:spLocks noGrp="1"/>
          </p:cNvSpPr>
          <p:nvPr>
            <p:ph type="pic" sz="quarter" idx="15"/>
          </p:nvPr>
        </p:nvSpPr>
        <p:spPr bwMode="gray">
          <a:xfrm>
            <a:off x="324000" y="3574348"/>
            <a:ext cx="5662800" cy="2508803"/>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48"/>
            <a:ext cx="5662800" cy="2508803"/>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7" name="Content Placeholder 2"/>
          <p:cNvSpPr>
            <a:spLocks noGrp="1"/>
          </p:cNvSpPr>
          <p:nvPr>
            <p:ph idx="1" hasCustomPrompt="1"/>
          </p:nvPr>
        </p:nvSpPr>
        <p:spPr>
          <a:xfrm>
            <a:off x="324001" y="1692390"/>
            <a:ext cx="11545200" cy="4393017"/>
          </a:xfrm>
        </p:spPr>
        <p:txBody>
          <a:bodyPr tIns="0"/>
          <a:lstStyle>
            <a:lvl1pPr algn="l">
              <a:defRPr b="0"/>
            </a:lvl1pPr>
          </a:lstStyle>
          <a:p>
            <a:pPr lvl="0"/>
            <a:r>
              <a:rPr lang="en-US" dirty="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BentonSans Regular" panose="02000503000000020004" pitchFamily="2" charset="0"/>
              </a:defRPr>
            </a:lvl1pPr>
          </a:lstStyle>
          <a:p>
            <a:r>
              <a:rPr lang="en-US" dirty="0"/>
              <a:t>Discussion panel</a:t>
            </a:r>
          </a:p>
        </p:txBody>
      </p:sp>
      <p:sp>
        <p:nvSpPr>
          <p:cNvPr id="5" name="Text Placeholder 4"/>
          <p:cNvSpPr>
            <a:spLocks noGrp="1"/>
          </p:cNvSpPr>
          <p:nvPr>
            <p:ph type="body" sz="quarter" idx="10" hasCustomPrompt="1"/>
          </p:nvPr>
        </p:nvSpPr>
        <p:spPr>
          <a:xfrm>
            <a:off x="324001" y="1692394"/>
            <a:ext cx="11545200" cy="3385542"/>
          </a:xfrm>
        </p:spPr>
        <p:txBody>
          <a:bodyPr>
            <a:spAutoFit/>
          </a:bodyPr>
          <a:lstStyle>
            <a:lvl1pPr>
              <a:spcBef>
                <a:spcPts val="2400"/>
              </a:spcBef>
              <a:defRPr>
                <a:latin typeface="BentonSans Regular" panose="02000503000000020004" pitchFamily="2" charset="0"/>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27086" y="6637720"/>
            <a:ext cx="141064" cy="138499"/>
          </a:xfrm>
          <a:prstGeom prst="rect">
            <a:avLst/>
          </a:prstGeom>
          <a:noFill/>
        </p:spPr>
        <p:txBody>
          <a:bodyPr wrap="none" lIns="0" tIns="0" rIns="0"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tx1"/>
                </a:solidFill>
              </a:rPr>
              <a:pPr marL="111341" indent="-111341" algn="r">
                <a:buClr>
                  <a:schemeClr val="accent2"/>
                </a:buClr>
                <a:buFont typeface="Arial" pitchFamily="34" charset="0"/>
                <a:buNone/>
              </a:pPr>
              <a:t>‹#›</a:t>
            </a:fld>
            <a:endParaRPr lang="en-US" sz="900" noProof="0" dirty="0">
              <a:solidFill>
                <a:schemeClr val="tx1"/>
              </a:solidFill>
            </a:endParaRPr>
          </a:p>
        </p:txBody>
      </p:sp>
      <p:sp>
        <p:nvSpPr>
          <p:cNvPr id="4" name="TextBox 3"/>
          <p:cNvSpPr txBox="1"/>
          <p:nvPr userDrawn="1"/>
        </p:nvSpPr>
        <p:spPr bwMode="black">
          <a:xfrm>
            <a:off x="324002" y="6622345"/>
            <a:ext cx="3314369"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467999" y="324105"/>
            <a:ext cx="11257200"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a:t>Alternate Presentation Title</a:t>
            </a:r>
            <a:br>
              <a:rPr lang="en-US" sz="3600" dirty="0"/>
            </a:br>
            <a:r>
              <a:rPr lang="en-US" sz="3600" dirty="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7119" rtl="0" eaLnBrk="1" latinLnBrk="0" hangingPunct="1">
              <a:spcBef>
                <a:spcPct val="0"/>
              </a:spcBef>
              <a:buNone/>
            </a:pPr>
            <a:r>
              <a:rPr lang="en-US" sz="2900" b="1" kern="1200" noProof="0" dirty="0">
                <a:solidFill>
                  <a:schemeClr val="accent2"/>
                </a:solidFill>
                <a:latin typeface="BentonSans Regular" panose="02000503000000020004" pitchFamily="2" charset="0"/>
                <a:ea typeface="+mj-ea"/>
                <a:cs typeface="+mj-cs"/>
              </a:rPr>
              <a:t>© 2015 SAP SE or an SAP affiliate company.</a:t>
            </a:r>
            <a:r>
              <a:rPr lang="en-US" sz="2900" b="1" kern="1200" baseline="0" noProof="0" dirty="0">
                <a:solidFill>
                  <a:schemeClr val="accent2"/>
                </a:solidFill>
                <a:latin typeface="BentonSans Regular" panose="02000503000000020004" pitchFamily="2" charset="0"/>
                <a:ea typeface="+mj-ea"/>
                <a:cs typeface="+mj-cs"/>
              </a:rPr>
              <a:t> </a:t>
            </a:r>
            <a:r>
              <a:rPr lang="en-US" sz="2900" b="1" kern="1200" noProof="0" dirty="0">
                <a:solidFill>
                  <a:schemeClr val="accent2"/>
                </a:solidFill>
                <a:latin typeface="BentonSans Regular" panose="02000503000000020004" pitchFamily="2" charset="0"/>
                <a:ea typeface="+mj-ea"/>
                <a:cs typeface="+mj-cs"/>
              </a:rPr>
              <a:t>All rights reserved.</a:t>
            </a:r>
          </a:p>
        </p:txBody>
      </p:sp>
      <p:sp>
        <p:nvSpPr>
          <p:cNvPr id="5" name="TextBox 4"/>
          <p:cNvSpPr txBox="1"/>
          <p:nvPr userDrawn="1"/>
        </p:nvSpPr>
        <p:spPr bwMode="gray">
          <a:xfrm>
            <a:off x="324029" y="1692000"/>
            <a:ext cx="11547325" cy="4093428"/>
          </a:xfrm>
          <a:prstGeom prst="rect">
            <a:avLst/>
          </a:prstGeom>
          <a:noFill/>
        </p:spPr>
        <p:txBody>
          <a:bodyPr wrap="square" lIns="0" tIns="0" rIns="0" bIns="0" rtlCol="0">
            <a:spAutoFit/>
          </a:bodyPr>
          <a:lstStyle/>
          <a:p>
            <a:r>
              <a:rPr lang="en-US" sz="1200" kern="1200" dirty="0">
                <a:solidFill>
                  <a:schemeClr val="tx1"/>
                </a:solidFill>
                <a:latin typeface="BentonSans Regular" panose="02000503000000020004" pitchFamily="2" charset="0"/>
                <a:ea typeface="MS PGothic" pitchFamily="34" charset="-128"/>
                <a:cs typeface="+mn-cs"/>
              </a:rPr>
              <a:t>No part of this publication may be reproduced or transmitted in any form or for any purpose without the express permission of SAP SE or an </a:t>
            </a:r>
          </a:p>
          <a:p>
            <a:r>
              <a:rPr lang="en-US" sz="1200" kern="1200" dirty="0">
                <a:solidFill>
                  <a:schemeClr val="tx1"/>
                </a:solidFill>
                <a:latin typeface="BentonSans Regular" panose="02000503000000020004" pitchFamily="2" charset="0"/>
                <a:ea typeface="MS PGothic" pitchFamily="34" charset="-128"/>
                <a:cs typeface="+mn-cs"/>
              </a:rPr>
              <a:t>SAP affiliate company.</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SAP and other SAP products and services mentioned herein as well as their respective logos are trademarks or registered trademarks of SAP SE </a:t>
            </a:r>
            <a:br>
              <a:rPr lang="en-US" sz="1200" kern="1200" dirty="0">
                <a:solidFill>
                  <a:schemeClr val="tx1"/>
                </a:solidFill>
                <a:latin typeface="BentonSans Regular" panose="02000503000000020004" pitchFamily="2" charset="0"/>
                <a:ea typeface="MS PGothic" pitchFamily="34" charset="-128"/>
                <a:cs typeface="+mn-cs"/>
              </a:rPr>
            </a:br>
            <a:r>
              <a:rPr lang="en-US" sz="1200" kern="1200" dirty="0">
                <a:solidFill>
                  <a:schemeClr val="tx1"/>
                </a:solidFill>
                <a:latin typeface="BentonSans Regular" panose="02000503000000020004" pitchFamily="2" charset="0"/>
                <a:ea typeface="MS PGothic" pitchFamily="34" charset="-128"/>
                <a:cs typeface="+mn-cs"/>
              </a:rPr>
              <a:t>(or an SAP affiliate company) in Germany and other countries. Please see </a:t>
            </a:r>
            <a:r>
              <a:rPr lang="en-US" sz="1200" kern="1200" dirty="0">
                <a:solidFill>
                  <a:schemeClr val="tx1"/>
                </a:solidFill>
                <a:latin typeface="BentonSans Regular" panose="02000503000000020004" pitchFamily="2" charset="0"/>
                <a:ea typeface="MS PGothic" pitchFamily="34" charset="-128"/>
                <a:cs typeface="+mn-cs"/>
                <a:hlinkClick r:id="rId2"/>
              </a:rPr>
              <a:t>http://global12.sap.com/corporate-en/legal/copyright/index.epx</a:t>
            </a:r>
            <a:r>
              <a:rPr lang="en-US" sz="1200" kern="1200" dirty="0">
                <a:solidFill>
                  <a:schemeClr val="tx1"/>
                </a:solidFill>
                <a:latin typeface="BentonSans Regular" panose="02000503000000020004" pitchFamily="2" charset="0"/>
                <a:ea typeface="MS PGothic" pitchFamily="34" charset="-128"/>
                <a:cs typeface="+mn-cs"/>
              </a:rPr>
              <a:t> for additional trademark information and notices.</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National product specifications may vary.</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a:solidFill>
                  <a:schemeClr val="tx1"/>
                </a:solidFill>
                <a:latin typeface="BentonSans Regular" panose="02000503000000020004" pitchFamily="2" charset="0"/>
                <a:ea typeface="MS PGothic" pitchFamily="34" charset="-128"/>
                <a:cs typeface="+mn-cs"/>
              </a:rPr>
            </a:br>
            <a:r>
              <a:rPr lang="en-US" sz="1200" kern="1200" dirty="0">
                <a:solidFill>
                  <a:schemeClr val="tx1"/>
                </a:solidFill>
                <a:latin typeface="BentonSans Regular" panose="02000503000000020004" pitchFamily="2" charset="0"/>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7119" rtl="0" eaLnBrk="1" fontAlgn="auto" latinLnBrk="0" hangingPunct="1">
              <a:lnSpc>
                <a:spcPct val="100000"/>
              </a:lnSpc>
              <a:spcBef>
                <a:spcPct val="0"/>
              </a:spcBef>
              <a:spcAft>
                <a:spcPts val="0"/>
              </a:spcAft>
              <a:buClrTx/>
              <a:buSzTx/>
              <a:buFontTx/>
              <a:buNone/>
              <a:tabLst/>
              <a:defRPr/>
            </a:pPr>
            <a:r>
              <a:rPr lang="en-US" sz="2900" b="1" kern="1200" noProof="0" dirty="0">
                <a:solidFill>
                  <a:schemeClr val="accent2"/>
                </a:solidFill>
                <a:latin typeface="BentonSans Regular" panose="02000503000000020004" pitchFamily="2" charset="0"/>
                <a:ea typeface="+mj-ea"/>
                <a:cs typeface="+mj-cs"/>
              </a:rPr>
              <a:t>© 2015 SAP SE </a:t>
            </a:r>
            <a:r>
              <a:rPr lang="en-US" sz="2900" b="1" kern="1200" noProof="0" dirty="0" err="1">
                <a:solidFill>
                  <a:schemeClr val="accent2"/>
                </a:solidFill>
                <a:latin typeface="BentonSans Regular" panose="02000503000000020004" pitchFamily="2" charset="0"/>
                <a:ea typeface="+mj-ea"/>
                <a:cs typeface="+mj-cs"/>
              </a:rPr>
              <a:t>oder</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ein</a:t>
            </a:r>
            <a:r>
              <a:rPr lang="en-US" sz="2900" b="1" kern="1200" noProof="0" dirty="0">
                <a:solidFill>
                  <a:schemeClr val="accent2"/>
                </a:solidFill>
                <a:latin typeface="BentonSans Regular" panose="02000503000000020004" pitchFamily="2" charset="0"/>
                <a:ea typeface="+mj-ea"/>
                <a:cs typeface="+mj-cs"/>
              </a:rPr>
              <a:t> SAP-</a:t>
            </a:r>
            <a:r>
              <a:rPr lang="en-US" sz="2900" b="1" kern="1200" noProof="0" dirty="0" err="1">
                <a:solidFill>
                  <a:schemeClr val="accent2"/>
                </a:solidFill>
                <a:latin typeface="BentonSans Regular" panose="02000503000000020004" pitchFamily="2" charset="0"/>
                <a:ea typeface="+mj-ea"/>
                <a:cs typeface="+mj-cs"/>
              </a:rPr>
              <a:t>Konzernunternehmen</a:t>
            </a:r>
            <a:r>
              <a:rPr lang="en-US" sz="2900" b="1" kern="1200" noProof="0" dirty="0">
                <a:solidFill>
                  <a:schemeClr val="accent2"/>
                </a:solidFill>
                <a:latin typeface="BentonSans Regular" panose="02000503000000020004" pitchFamily="2" charset="0"/>
                <a:ea typeface="+mj-ea"/>
                <a:cs typeface="+mj-cs"/>
              </a:rPr>
              <a:t>. </a:t>
            </a:r>
            <a:br>
              <a:rPr lang="en-US" sz="2900" b="1" kern="1200" noProof="0" dirty="0">
                <a:solidFill>
                  <a:schemeClr val="accent2"/>
                </a:solidFill>
                <a:latin typeface="BentonSans Regular" panose="02000503000000020004" pitchFamily="2" charset="0"/>
                <a:ea typeface="+mj-ea"/>
                <a:cs typeface="+mj-cs"/>
              </a:rPr>
            </a:br>
            <a:r>
              <a:rPr lang="en-US" sz="2900" b="1" kern="1200" noProof="0" dirty="0" err="1">
                <a:solidFill>
                  <a:schemeClr val="accent2"/>
                </a:solidFill>
                <a:latin typeface="BentonSans Regular" panose="02000503000000020004" pitchFamily="2" charset="0"/>
                <a:ea typeface="+mj-ea"/>
                <a:cs typeface="+mj-cs"/>
              </a:rPr>
              <a:t>Alle</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Rechte</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vorbehalten</a:t>
            </a:r>
            <a:r>
              <a:rPr lang="en-US" sz="2900" b="1" kern="1200" noProof="0" dirty="0">
                <a:solidFill>
                  <a:schemeClr val="accent2"/>
                </a:solidFill>
                <a:latin typeface="BentonSans Regular" panose="02000503000000020004" pitchFamily="2" charset="0"/>
                <a:ea typeface="+mj-ea"/>
                <a:cs typeface="+mj-cs"/>
              </a:rPr>
              <a:t>.</a:t>
            </a:r>
          </a:p>
        </p:txBody>
      </p:sp>
      <p:sp>
        <p:nvSpPr>
          <p:cNvPr id="8" name="TextBox 7"/>
          <p:cNvSpPr txBox="1"/>
          <p:nvPr userDrawn="1"/>
        </p:nvSpPr>
        <p:spPr bwMode="gray">
          <a:xfrm>
            <a:off x="32402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BentonSans Regular" panose="02000503000000020004" pitchFamily="2" charset="0"/>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 SAP-Konzernunternehmen nicht gestattet.</a:t>
            </a:r>
          </a:p>
          <a:p>
            <a:pPr>
              <a:spcBef>
                <a:spcPts val="1200"/>
              </a:spcBef>
            </a:pPr>
            <a:r>
              <a:rPr lang="de-DE" sz="1200" kern="1200" noProof="0" dirty="0">
                <a:solidFill>
                  <a:schemeClr val="tx1"/>
                </a:solidFill>
                <a:effectLst/>
                <a:latin typeface="BentonSans Regular" panose="02000503000000020004" pitchFamily="2" charset="0"/>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BentonSans Regular" panose="02000503000000020004" pitchFamily="2" charset="0"/>
                <a:ea typeface="+mn-ea"/>
                <a:cs typeface="+mn-cs"/>
              </a:rPr>
            </a:b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von einem SAP-Konzernunternehmen) in Deutschland und verschiedenen anderen Ländern weltweit.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Weitere Hinweise und Informationen zum Markenrecht finden Sie unter </a:t>
            </a:r>
            <a:r>
              <a:rPr lang="de-DE" sz="1200" kern="1200" noProof="0" dirty="0">
                <a:solidFill>
                  <a:schemeClr val="tx1"/>
                </a:solidFill>
                <a:effectLst/>
                <a:latin typeface="BentonSans Regular" panose="02000503000000020004" pitchFamily="2" charset="0"/>
                <a:ea typeface="+mn-ea"/>
                <a:cs typeface="+mn-cs"/>
                <a:hlinkClick r:id="rId2"/>
              </a:rPr>
              <a:t>http://global.sap.com/corporate-de/legal/copyright/index.epx</a:t>
            </a:r>
            <a:r>
              <a:rPr lang="de-DE" sz="1200" kern="1200" noProof="0" dirty="0">
                <a:solidFill>
                  <a:schemeClr val="tx1"/>
                </a:solidFill>
                <a:effectLst/>
                <a:latin typeface="BentonSans Regular" panose="02000503000000020004" pitchFamily="2" charset="0"/>
                <a:ea typeface="+mn-ea"/>
                <a:cs typeface="+mn-cs"/>
              </a:rPr>
              <a:t>.</a:t>
            </a:r>
          </a:p>
          <a:p>
            <a:pPr>
              <a:spcBef>
                <a:spcPts val="1200"/>
              </a:spcBef>
            </a:pPr>
            <a:r>
              <a:rPr lang="de-DE" sz="1200" kern="1200" noProof="0" dirty="0">
                <a:solidFill>
                  <a:schemeClr val="tx1"/>
                </a:solidFill>
                <a:effectLst/>
                <a:latin typeface="BentonSans Regular" panose="02000503000000020004" pitchFamily="2" charset="0"/>
                <a:ea typeface="+mn-ea"/>
                <a:cs typeface="+mn-cs"/>
              </a:rPr>
              <a:t>Die von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BentonSans Regular" panose="02000503000000020004" pitchFamily="2" charset="0"/>
                <a:ea typeface="+mn-ea"/>
                <a:cs typeface="+mn-cs"/>
              </a:rPr>
              <a:t>Produkte können länderspezifische Unterschiede aufweisen.</a:t>
            </a:r>
          </a:p>
          <a:p>
            <a:pPr>
              <a:spcBef>
                <a:spcPts val="1200"/>
              </a:spcBef>
            </a:pPr>
            <a:r>
              <a:rPr lang="de-DE" sz="1200" kern="1200" noProof="0" dirty="0">
                <a:solidFill>
                  <a:schemeClr val="tx1"/>
                </a:solidFill>
                <a:effectLst/>
                <a:latin typeface="BentonSans Regular" panose="02000503000000020004" pitchFamily="2" charset="0"/>
                <a:ea typeface="+mn-ea"/>
                <a:cs typeface="+mn-cs"/>
              </a:rPr>
              <a:t>Die vorliegenden Unterlagen werden von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einem SAP-Konzernunternehmen bereitgestellt und dienen ausschließlich zu Informations-zwecken.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BentonSans Regular" panose="02000503000000020004" pitchFamily="2" charset="0"/>
                <a:ea typeface="+mn-ea"/>
                <a:cs typeface="+mn-cs"/>
              </a:rPr>
              <a:t> </a:t>
            </a:r>
            <a:r>
              <a:rPr lang="de-DE" sz="1200" kern="1200" noProof="0" dirty="0">
                <a:solidFill>
                  <a:schemeClr val="tx1"/>
                </a:solidFill>
                <a:effectLst/>
                <a:latin typeface="BentonSans Regular" panose="02000503000000020004" pitchFamily="2" charset="0"/>
                <a:ea typeface="+mn-ea"/>
                <a:cs typeface="+mn-cs"/>
              </a:rPr>
              <a:t>dieser Publikation.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BentonSans Regular" panose="02000503000000020004" pitchFamily="2" charset="0"/>
                <a:ea typeface="+mn-ea"/>
                <a:cs typeface="+mn-cs"/>
              </a:rPr>
              <a:t>Insbesondere sind 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ihrer Konzernunternehmen können von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ihren Konzernunternehmen jederzeit und ohne Angabe von Gründen unangekündigt geändert werden.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0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29" y="324078"/>
            <a:ext cx="11547325"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Short Presentation Title</a:t>
            </a:r>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324029" y="324105"/>
            <a:ext cx="11547325"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a:t>Alternate Presentation Title</a:t>
            </a:r>
            <a:br>
              <a:rPr lang="en-US" sz="3600" dirty="0"/>
            </a:br>
            <a:r>
              <a:rPr lang="en-US" sz="3600" dirty="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1" y="0"/>
            <a:ext cx="11545200" cy="2296057"/>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Divider page</a:t>
            </a: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pic>
        <p:nvPicPr>
          <p:cNvPr id="7" name="Picture 6" descr="cloud-supergraphic.png"/>
          <p:cNvPicPr>
            <a:picLocks noChangeAspect="1"/>
          </p:cNvPicPr>
          <p:nvPr userDrawn="1"/>
        </p:nvPicPr>
        <p:blipFill rotWithShape="1">
          <a:blip r:embed="rId3" cstate="screen">
            <a:alphaModFix amt="60000"/>
            <a:extLst>
              <a:ext uri="{28A0092B-C50C-407E-A947-70E740481C1C}">
                <a14:useLocalDpi xmlns:a14="http://schemas.microsoft.com/office/drawing/2010/main"/>
              </a:ext>
            </a:extLst>
          </a:blip>
          <a:srcRect l="10988" t="23849" b="18011"/>
          <a:stretch/>
        </p:blipFill>
        <p:spPr>
          <a:xfrm>
            <a:off x="325640" y="0"/>
            <a:ext cx="5303656" cy="2309446"/>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1" y="162038"/>
            <a:ext cx="11545200" cy="2135294"/>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Divider page</a:t>
            </a:r>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Thank you</a:t>
            </a:r>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4236462"/>
            <a:ext cx="11545200" cy="1846660"/>
          </a:xfrm>
        </p:spPr>
        <p:txBody>
          <a:bodyPr anchor="b" anchorCtr="0">
            <a:noAutofit/>
          </a:bodyPr>
          <a:lstStyle>
            <a:lvl1pPr>
              <a:spcBef>
                <a:spcPts val="0"/>
              </a:spcBef>
              <a:defRPr sz="2000" b="0">
                <a:latin typeface="BentonSans Regular" panose="02000503000000020004" pitchFamily="2" charset="0"/>
              </a:defRPr>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3"/>
            <a:ext cx="1826494" cy="907199"/>
          </a:xfrm>
          <a:prstGeom prst="rect">
            <a:avLst/>
          </a:prstGeom>
          <a:noFill/>
          <a:ln>
            <a:noFill/>
          </a:ln>
        </p:spPr>
      </p:pic>
      <p:sp>
        <p:nvSpPr>
          <p:cNvPr id="6" name="TextBox 5"/>
          <p:cNvSpPr txBox="1"/>
          <p:nvPr userDrawn="1"/>
        </p:nvSpPr>
        <p:spPr bwMode="black">
          <a:xfrm>
            <a:off x="324002" y="6622345"/>
            <a:ext cx="3352841"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1087119" rtl="0" eaLnBrk="1" fontAlgn="auto" latinLnBrk="0" hangingPunct="1">
              <a:lnSpc>
                <a:spcPct val="100000"/>
              </a:lnSpc>
              <a:spcBef>
                <a:spcPct val="0"/>
              </a:spcBef>
              <a:spcAft>
                <a:spcPts val="0"/>
              </a:spcAft>
              <a:buClrTx/>
              <a:buSzTx/>
              <a:buFontTx/>
              <a:buNone/>
              <a:tabLst/>
              <a:defRPr sz="2800"/>
            </a:lvl1pPr>
          </a:lstStyle>
          <a:p>
            <a:r>
              <a:rPr lang="en-US" dirty="0">
                <a:solidFill>
                  <a:srgbClr val="666666"/>
                </a:solidFill>
                <a:latin typeface="BentonSans Bold" panose="02000803000000020004" pitchFamily="2" charset="0"/>
              </a:rPr>
              <a:t>Presentation Title</a:t>
            </a:r>
            <a:br>
              <a:rPr lang="en-US"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Table of Content</a:t>
            </a:r>
            <a:endParaRPr lang="en-US" dirty="0"/>
          </a:p>
        </p:txBody>
      </p:sp>
      <p:sp>
        <p:nvSpPr>
          <p:cNvPr id="4" name="Text Placeholder 3"/>
          <p:cNvSpPr>
            <a:spLocks noGrp="1"/>
          </p:cNvSpPr>
          <p:nvPr>
            <p:ph type="body" sz="quarter" idx="10" hasCustomPrompt="1"/>
          </p:nvPr>
        </p:nvSpPr>
        <p:spPr>
          <a:xfrm>
            <a:off x="324001" y="1692423"/>
            <a:ext cx="11545200" cy="3832705"/>
          </a:xfrm>
        </p:spPr>
        <p:txBody>
          <a:bodyPr>
            <a:noAutofit/>
          </a:bodyPr>
          <a:lstStyle>
            <a:lvl1pPr marL="180000" marR="0" indent="-180000" algn="l" defTabSz="914400" rtl="0" eaLnBrk="1" fontAlgn="auto" latinLnBrk="0" hangingPunct="1">
              <a:lnSpc>
                <a:spcPct val="100000"/>
              </a:lnSpc>
              <a:spcBef>
                <a:spcPts val="600"/>
              </a:spcBef>
              <a:spcAft>
                <a:spcPts val="0"/>
              </a:spcAft>
              <a:buClr>
                <a:schemeClr val="accent1">
                  <a:lumMod val="60000"/>
                  <a:lumOff val="40000"/>
                </a:schemeClr>
              </a:buClr>
              <a:buSzPct val="80000"/>
              <a:buFont typeface="Wingdings" panose="05000000000000000000" pitchFamily="2" charset="2"/>
              <a:buChar char="§"/>
              <a:tabLst/>
              <a:defRPr sz="2000" b="0">
                <a:solidFill>
                  <a:schemeClr val="bg2">
                    <a:lumMod val="50000"/>
                  </a:schemeClr>
                </a:solidFill>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chemeClr val="bg2">
                  <a:lumMod val="50000"/>
                </a:schemeClr>
              </a:buClr>
              <a:buSzPct val="80000"/>
              <a:buFont typeface="Wingdings" panose="05000000000000000000" pitchFamily="2" charset="2"/>
              <a:buChar char="§"/>
              <a:tabLst/>
              <a:defRPr kumimoji="0" lang="en-US" sz="2000" b="0" i="0" u="none" strike="noStrike" kern="1200" cap="none" spc="0" normalizeH="0" baseline="0" noProof="0">
                <a:ln>
                  <a:noFill/>
                </a:ln>
                <a:solidFill>
                  <a:schemeClr val="bg2">
                    <a:lumMod val="50000"/>
                  </a:schemeClr>
                </a:solidFill>
                <a:effectLst/>
                <a:uLnTx/>
                <a:uFillTx/>
                <a:latin typeface="BentonSans Regular" panose="02000503000000020004" pitchFamily="2" charset="0"/>
                <a:ea typeface="+mn-ea"/>
                <a:cs typeface="+mn-cs"/>
              </a:defRPr>
            </a:lvl2pPr>
            <a:lvl3pPr marL="360000" marR="0" indent="-180000" algn="l" defTabSz="914400" rtl="0" eaLnBrk="1" fontAlgn="auto" latinLnBrk="0" hangingPunct="1">
              <a:lnSpc>
                <a:spcPct val="100000"/>
              </a:lnSpc>
              <a:spcBef>
                <a:spcPts val="600"/>
              </a:spcBef>
              <a:spcAft>
                <a:spcPts val="0"/>
              </a:spcAft>
              <a:buClr>
                <a:srgbClr val="666666"/>
              </a:buClr>
              <a:buSzPct val="80000"/>
              <a:buFont typeface="Wingdings" panose="05000000000000000000" pitchFamily="2" charset="2"/>
              <a:buChar char="§"/>
              <a:tabLst/>
              <a:defRPr sz="1600" baseline="0">
                <a:solidFill>
                  <a:schemeClr val="bg2">
                    <a:lumMod val="50000"/>
                  </a:schemeClr>
                </a:solidFill>
                <a:latin typeface="BentonSans Regular" panose="02000503000000020004" pitchFamily="2" charset="0"/>
              </a:defRPr>
            </a:lvl3pPr>
            <a:lvl4pPr marL="540000" marR="0" indent="-179724" algn="l" defTabSz="1087119" rtl="0" eaLnBrk="1" fontAlgn="auto" latinLnBrk="0" hangingPunct="1">
              <a:lnSpc>
                <a:spcPct val="100000"/>
              </a:lnSpc>
              <a:spcBef>
                <a:spcPts val="600"/>
              </a:spcBef>
              <a:spcAft>
                <a:spcPts val="0"/>
              </a:spcAft>
              <a:buClr>
                <a:schemeClr val="bg2">
                  <a:lumMod val="50000"/>
                </a:schemeClr>
              </a:buClr>
              <a:buSzPct val="80000"/>
              <a:buFont typeface="Arial" panose="020B0604020202020204" pitchFamily="34" charset="0"/>
              <a:buChar char="•"/>
              <a:tabLst/>
              <a:defRPr sz="1400">
                <a:solidFill>
                  <a:schemeClr val="bg2">
                    <a:lumMod val="50000"/>
                  </a:schemeClr>
                </a:solidFill>
              </a:defRPr>
            </a:lvl4pPr>
            <a:lvl5pPr marL="540000" marR="0" indent="-180000" algn="l" defTabSz="914400" rtl="0" eaLnBrk="1" fontAlgn="auto" latinLnBrk="0" hangingPunct="1">
              <a:lnSpc>
                <a:spcPct val="100000"/>
              </a:lnSpc>
              <a:spcBef>
                <a:spcPts val="250"/>
              </a:spcBef>
              <a:spcAft>
                <a:spcPts val="0"/>
              </a:spcAft>
              <a:buClr>
                <a:srgbClr val="666666"/>
              </a:buClr>
              <a:buSzPct val="80000"/>
              <a:buFont typeface="Arial" panose="020B0604020202020204" pitchFamily="34" charset="0"/>
              <a:buChar char="•"/>
              <a:tabLst/>
              <a:defRPr sz="1600">
                <a:solidFill>
                  <a:schemeClr val="bg2">
                    <a:lumMod val="50000"/>
                  </a:schemeClr>
                </a:solidFill>
                <a:latin typeface="BentonSans Regular" panose="02000503000000020004" pitchFamily="2" charset="0"/>
              </a:defRPr>
            </a:lvl5pPr>
            <a:lvl6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800">
                <a:latin typeface="BentonSans Regular" panose="02000503000000020004" pitchFamily="2" charset="0"/>
              </a:defRPr>
            </a:lvl6pPr>
            <a:lvl7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000">
                <a:latin typeface="BentonSans Regular" panose="02000503000000020004" pitchFamily="2" charset="0"/>
              </a:defRPr>
            </a:lvl7pPr>
            <a:lvl8pPr>
              <a:defRPr sz="2000"/>
            </a:lvl8pPr>
            <a:lvl9pPr>
              <a:defRPr sz="1600"/>
            </a:lvl9pPr>
          </a:lstStyle>
          <a:p>
            <a:r>
              <a:rPr lang="en-US" dirty="0"/>
              <a:t>Agenda Item/Divider Headline</a:t>
            </a:r>
          </a:p>
          <a:p>
            <a:pPr lvl="1"/>
            <a:r>
              <a:rPr lang="en-US" dirty="0"/>
              <a:t>Details</a:t>
            </a:r>
          </a:p>
          <a:p>
            <a:pPr lvl="2"/>
            <a:r>
              <a:rPr lang="en-US" dirty="0"/>
              <a:t>Third level</a:t>
            </a:r>
          </a:p>
          <a:p>
            <a:pPr lvl="3"/>
            <a:r>
              <a:rPr lang="en-US" dirty="0"/>
              <a:t>Fourth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1" y="324075"/>
            <a:ext cx="11545200" cy="756175"/>
          </a:xfrm>
          <a:prstGeom prst="rect">
            <a:avLst/>
          </a:prstGeom>
        </p:spPr>
        <p:txBody>
          <a:bodyPr vert="horz" lIns="0" tIns="0" rIns="0" bIns="0" rtlCol="0" anchor="ctr" anchorCtr="0">
            <a:noAutofit/>
          </a:bodyPr>
          <a:lstStyle/>
          <a:p>
            <a:r>
              <a:rPr lang="en-US" dirty="0">
                <a:solidFill>
                  <a:srgbClr val="666666"/>
                </a:solidFill>
                <a:latin typeface="BentonSans Bold" panose="02000803000000020004" pitchFamily="2" charset="0"/>
              </a:rPr>
              <a:t>Presentation Title</a:t>
            </a:r>
            <a:br>
              <a:rPr lang="en-US"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&lt;section&gt;</a:t>
            </a:r>
            <a:endParaRPr lang="en-US" noProof="0" dirty="0"/>
          </a:p>
        </p:txBody>
      </p:sp>
      <p:sp>
        <p:nvSpPr>
          <p:cNvPr id="3" name="Text Placeholder 2"/>
          <p:cNvSpPr>
            <a:spLocks noGrp="1"/>
          </p:cNvSpPr>
          <p:nvPr>
            <p:ph type="body" idx="1"/>
          </p:nvPr>
        </p:nvSpPr>
        <p:spPr bwMode="gray">
          <a:xfrm>
            <a:off x="324001" y="1691080"/>
            <a:ext cx="11545200" cy="4392042"/>
          </a:xfrm>
          <a:prstGeom prst="rect">
            <a:avLst/>
          </a:prstGeom>
        </p:spPr>
        <p:txBody>
          <a:bodyPr vert="horz" lIns="0" tIns="0" rIns="0" bIns="0" rtlCol="0">
            <a:noAutofit/>
          </a:body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33" name="Rectangle 32"/>
          <p:cNvSpPr/>
          <p:nvPr/>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1"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1" y="6537252"/>
            <a:ext cx="11545200" cy="324075"/>
          </a:xfrm>
          <a:prstGeom prst="rect">
            <a:avLst/>
          </a:prstGeom>
          <a:solidFill>
            <a:schemeClr val="tx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2345"/>
            <a:ext cx="3400797" cy="138499"/>
          </a:xfrm>
          <a:prstGeom prst="rect">
            <a:avLst/>
          </a:prstGeom>
          <a:noFill/>
        </p:spPr>
        <p:txBody>
          <a:bodyPr wrap="none" lIns="85592" tIns="0" rIns="0" bIns="0" rtlCol="0">
            <a:spAutoFit/>
          </a:bodyPr>
          <a:lstStyle/>
          <a:p>
            <a:pPr marL="133015" indent="-133015" algn="l">
              <a:buClr>
                <a:schemeClr val="bg1"/>
              </a:buClr>
              <a:buFont typeface="Arial" pitchFamily="34" charset="0"/>
              <a:buChar char="©"/>
              <a:tabLst/>
            </a:pPr>
            <a:r>
              <a:rPr lang="en-US" sz="900" noProof="0" dirty="0">
                <a:solidFill>
                  <a:schemeClr val="bg1"/>
                </a:solidFill>
              </a:rPr>
              <a:t>2015 SAP SE or an SAP affiliate company. All rights reserved.</a:t>
            </a:r>
          </a:p>
        </p:txBody>
      </p:sp>
      <p:sp>
        <p:nvSpPr>
          <p:cNvPr id="34" name="TextBox 33"/>
          <p:cNvSpPr txBox="1"/>
          <p:nvPr/>
        </p:nvSpPr>
        <p:spPr bwMode="black">
          <a:xfrm>
            <a:off x="11634070" y="6622345"/>
            <a:ext cx="234080" cy="143663"/>
          </a:xfrm>
          <a:prstGeom prst="rect">
            <a:avLst/>
          </a:prstGeom>
          <a:noFill/>
        </p:spPr>
        <p:txBody>
          <a:bodyPr wrap="none" lIns="0" tIns="0" rIns="85592"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bg1"/>
                </a:solidFill>
              </a:rPr>
              <a:pPr marL="111341" indent="-111341"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69601" y="6623893"/>
            <a:ext cx="322823" cy="143663"/>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29" r:id="rId22"/>
  </p:sldLayoutIdLst>
  <p:hf hdr="0" ftr="0" dt="0"/>
  <p:txStyles>
    <p:titleStyle>
      <a:lvl1pPr algn="l" defTabSz="1087119" rtl="0" eaLnBrk="1" latinLnBrk="0" hangingPunct="1">
        <a:spcBef>
          <a:spcPct val="0"/>
        </a:spcBef>
        <a:buNone/>
        <a:defRPr sz="2800" b="1" kern="1200" baseline="0">
          <a:solidFill>
            <a:schemeClr val="accent2"/>
          </a:solidFill>
          <a:latin typeface="+mj-lt"/>
          <a:ea typeface="+mj-ea"/>
          <a:cs typeface="+mj-cs"/>
        </a:defRPr>
      </a:lvl1pPr>
    </p:titleStyle>
    <p:bodyStyle>
      <a:lvl1pPr marL="0" indent="0" algn="l" defTabSz="1087119"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sz="1800" kern="1200">
          <a:solidFill>
            <a:schemeClr val="tx1"/>
          </a:solidFill>
          <a:latin typeface="BentonSans Regular" panose="02000503000000020004" pitchFamily="2" charset="0"/>
          <a:ea typeface="+mn-ea"/>
          <a:cs typeface="+mn-cs"/>
        </a:defRPr>
      </a:lvl2pPr>
      <a:lvl3pPr marL="179724" indent="-179724" algn="l" defTabSz="1087119" rtl="0" eaLnBrk="1" latinLnBrk="0" hangingPunct="1">
        <a:spcBef>
          <a:spcPts val="400"/>
        </a:spcBef>
        <a:buClr>
          <a:schemeClr val="accent1"/>
        </a:buClr>
        <a:buSzPct val="100000"/>
        <a:buFont typeface="Wingdings" pitchFamily="2" charset="2"/>
        <a:buChar char=""/>
        <a:defRPr sz="1700" kern="1200">
          <a:solidFill>
            <a:schemeClr val="tx1"/>
          </a:solidFill>
          <a:latin typeface="+mn-lt"/>
          <a:ea typeface="+mn-ea"/>
          <a:cs typeface="+mn-cs"/>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sz="1700" kern="1200">
          <a:solidFill>
            <a:schemeClr val="tx1"/>
          </a:solidFill>
          <a:latin typeface="BentonSans Regular" panose="02000503000000020004" pitchFamily="2" charset="0"/>
          <a:ea typeface="+mn-ea"/>
          <a:cs typeface="+mn-cs"/>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sz="1600" kern="1200">
          <a:solidFill>
            <a:schemeClr val="tx1"/>
          </a:solidFill>
          <a:latin typeface="BentonSans Regular" panose="02000503000000020004" pitchFamily="2" charset="0"/>
          <a:ea typeface="+mn-ea"/>
          <a:cs typeface="+mn-cs"/>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7pPr>
      <a:lvl8pPr marL="4076651"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0208"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7119" rtl="0" eaLnBrk="1" latinLnBrk="0" hangingPunct="1">
        <a:defRPr sz="2100" kern="1200">
          <a:solidFill>
            <a:schemeClr val="tx1"/>
          </a:solidFill>
          <a:latin typeface="+mn-lt"/>
          <a:ea typeface="+mn-ea"/>
          <a:cs typeface="+mn-cs"/>
        </a:defRPr>
      </a:lvl1pPr>
      <a:lvl2pPr marL="543558" algn="l" defTabSz="1087119" rtl="0" eaLnBrk="1" latinLnBrk="0" hangingPunct="1">
        <a:defRPr sz="2100" kern="1200">
          <a:solidFill>
            <a:schemeClr val="tx1"/>
          </a:solidFill>
          <a:latin typeface="+mn-lt"/>
          <a:ea typeface="+mn-ea"/>
          <a:cs typeface="+mn-cs"/>
        </a:defRPr>
      </a:lvl2pPr>
      <a:lvl3pPr marL="1087119" algn="l" defTabSz="1087119" rtl="0" eaLnBrk="1" latinLnBrk="0" hangingPunct="1">
        <a:defRPr sz="2100" kern="1200">
          <a:solidFill>
            <a:schemeClr val="tx1"/>
          </a:solidFill>
          <a:latin typeface="+mn-lt"/>
          <a:ea typeface="+mn-ea"/>
          <a:cs typeface="+mn-cs"/>
        </a:defRPr>
      </a:lvl3pPr>
      <a:lvl4pPr marL="1630669" algn="l" defTabSz="1087119" rtl="0" eaLnBrk="1" latinLnBrk="0" hangingPunct="1">
        <a:defRPr sz="2100" kern="1200">
          <a:solidFill>
            <a:schemeClr val="tx1"/>
          </a:solidFill>
          <a:latin typeface="+mn-lt"/>
          <a:ea typeface="+mn-ea"/>
          <a:cs typeface="+mn-cs"/>
        </a:defRPr>
      </a:lvl4pPr>
      <a:lvl5pPr marL="2174211" algn="l" defTabSz="1087119" rtl="0" eaLnBrk="1" latinLnBrk="0" hangingPunct="1">
        <a:defRPr sz="2100" kern="1200">
          <a:solidFill>
            <a:schemeClr val="tx1"/>
          </a:solidFill>
          <a:latin typeface="+mn-lt"/>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20"/>
          <p:cNvSpPr/>
          <p:nvPr/>
        </p:nvSpPr>
        <p:spPr bwMode="gray">
          <a:xfrm>
            <a:off x="325468" y="1504175"/>
            <a:ext cx="11545200" cy="1930658"/>
          </a:xfrm>
          <a:prstGeom prst="rect">
            <a:avLst/>
          </a:prstGeom>
          <a:solidFill>
            <a:srgbClr val="81352D"/>
          </a:solidFill>
          <a:ln w="9525" algn="ctr">
            <a:noFill/>
            <a:miter lim="800000"/>
            <a:headEnd/>
            <a:tailEnd/>
          </a:ln>
        </p:spPr>
        <p:txBody>
          <a:bodyPr lIns="106981" tIns="85592" rIns="106981" bIns="85592" rtlCol="0" anchor="ctr"/>
          <a:lstStyle/>
          <a:p>
            <a:pPr algn="ctr" fontAlgn="base">
              <a:spcBef>
                <a:spcPct val="50000"/>
              </a:spcBef>
              <a:spcAft>
                <a:spcPct val="0"/>
              </a:spcAft>
              <a:buClr>
                <a:srgbClr val="F0AB00"/>
              </a:buClr>
              <a:buSzPct val="80000"/>
            </a:pPr>
            <a:endParaRPr lang="en-US" sz="1900" kern="0" dirty="0">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2" name="Title 1"/>
          <p:cNvSpPr>
            <a:spLocks noGrp="1"/>
          </p:cNvSpPr>
          <p:nvPr>
            <p:ph type="title"/>
          </p:nvPr>
        </p:nvSpPr>
        <p:spPr/>
        <p:txBody>
          <a:bodyPr/>
          <a:lstStyle/>
          <a:p>
            <a:r>
              <a:rPr lang="en-US" sz="4400" dirty="0">
                <a:solidFill>
                  <a:srgbClr val="666666"/>
                </a:solidFill>
                <a:latin typeface="BentonSans Bold" panose="02000803000000020004" pitchFamily="2" charset="0"/>
              </a:rPr>
              <a:t>Core Data Services</a:t>
            </a:r>
          </a:p>
        </p:txBody>
      </p:sp>
      <p:sp>
        <p:nvSpPr>
          <p:cNvPr id="3" name="Subtitle 2"/>
          <p:cNvSpPr>
            <a:spLocks noGrp="1"/>
          </p:cNvSpPr>
          <p:nvPr>
            <p:ph type="subTitle" idx="1"/>
          </p:nvPr>
        </p:nvSpPr>
        <p:spPr>
          <a:xfrm>
            <a:off x="418909" y="1548884"/>
            <a:ext cx="5679159" cy="1885949"/>
          </a:xfrm>
        </p:spPr>
        <p:txBody>
          <a:bodyPr anchor="b"/>
          <a:lstStyle/>
          <a:p>
            <a:r>
              <a:rPr lang="en-US" sz="1200" b="1" dirty="0">
                <a:solidFill>
                  <a:schemeClr val="bg1"/>
                </a:solidFill>
                <a:latin typeface="BentonSans Book" panose="02000503000000020004" pitchFamily="2" charset="0"/>
              </a:rPr>
              <a:t>Version  	</a:t>
            </a:r>
            <a:r>
              <a:rPr lang="en-US" sz="1200" dirty="0">
                <a:solidFill>
                  <a:schemeClr val="bg1"/>
                </a:solidFill>
                <a:latin typeface="BentonSans Book" panose="02000503000000020004" pitchFamily="2" charset="0"/>
              </a:rPr>
              <a:t>1.0, July 2015</a:t>
            </a:r>
          </a:p>
          <a:p>
            <a:r>
              <a:rPr lang="en-US" sz="1200" b="1" dirty="0">
                <a:solidFill>
                  <a:schemeClr val="bg1"/>
                </a:solidFill>
                <a:latin typeface="BentonSans Book" panose="02000503000000020004" pitchFamily="2" charset="0"/>
              </a:rPr>
              <a:t>Author</a:t>
            </a:r>
            <a:r>
              <a:rPr lang="en-US" sz="1200" dirty="0">
                <a:solidFill>
                  <a:schemeClr val="bg1"/>
                </a:solidFill>
                <a:latin typeface="BentonSans Book" panose="02000503000000020004" pitchFamily="2" charset="0"/>
              </a:rPr>
              <a:t> 	Ross Hightower</a:t>
            </a:r>
          </a:p>
          <a:p>
            <a:endParaRPr lang="en-US" sz="1200" dirty="0">
              <a:solidFill>
                <a:schemeClr val="bg1"/>
              </a:solidFill>
              <a:latin typeface="BentonSans Book" panose="02000503000000020004" pitchFamily="2" charset="0"/>
            </a:endParaRPr>
          </a:p>
          <a:p>
            <a:r>
              <a:rPr lang="en-US" sz="1200" b="1" dirty="0">
                <a:solidFill>
                  <a:schemeClr val="bg1"/>
                </a:solidFill>
                <a:latin typeface="BentonSans Book" panose="02000503000000020004" pitchFamily="2" charset="0"/>
              </a:rPr>
              <a:t>Product</a:t>
            </a:r>
            <a:r>
              <a:rPr lang="en-US" sz="1200" dirty="0">
                <a:solidFill>
                  <a:schemeClr val="bg1"/>
                </a:solidFill>
                <a:latin typeface="BentonSans Book" panose="02000503000000020004" pitchFamily="2" charset="0"/>
              </a:rPr>
              <a:t> 	SAP HANA</a:t>
            </a:r>
          </a:p>
          <a:p>
            <a:endParaRPr lang="en-US" sz="1200" b="1" dirty="0">
              <a:solidFill>
                <a:schemeClr val="bg1"/>
              </a:solidFill>
              <a:latin typeface="BentonSans Book" panose="02000503000000020004" pitchFamily="2" charset="0"/>
            </a:endParaRPr>
          </a:p>
          <a:p>
            <a:r>
              <a:rPr lang="en-US" sz="1200" b="1" dirty="0">
                <a:solidFill>
                  <a:schemeClr val="bg1"/>
                </a:solidFill>
                <a:latin typeface="BentonSans Book" panose="02000503000000020004" pitchFamily="2" charset="0"/>
              </a:rPr>
              <a:t>Level</a:t>
            </a:r>
            <a:r>
              <a:rPr lang="en-US" sz="1200" dirty="0">
                <a:solidFill>
                  <a:schemeClr val="bg1"/>
                </a:solidFill>
                <a:latin typeface="BentonSans Book" panose="02000503000000020004" pitchFamily="2" charset="0"/>
              </a:rPr>
              <a:t>	Beginner</a:t>
            </a:r>
          </a:p>
          <a:p>
            <a:endParaRPr lang="en-US" sz="1200" b="1" dirty="0">
              <a:solidFill>
                <a:schemeClr val="bg1"/>
              </a:solidFill>
              <a:latin typeface="BentonSans Book" panose="02000503000000020004" pitchFamily="2" charset="0"/>
            </a:endParaRPr>
          </a:p>
          <a:p>
            <a:endParaRPr lang="en-US" sz="1200" dirty="0">
              <a:solidFill>
                <a:schemeClr val="bg1"/>
              </a:solidFill>
              <a:latin typeface="BentonSans Book" panose="02000503000000020004" pitchFamily="2" charset="0"/>
            </a:endParaRPr>
          </a:p>
          <a:p>
            <a:fld id="{B726F4F1-3762-4F99-8C5F-7E1657004F5E}" type="datetime4">
              <a:rPr lang="en-US" sz="1200" smtClean="0">
                <a:solidFill>
                  <a:schemeClr val="bg1"/>
                </a:solidFill>
                <a:latin typeface="BentonSans Book" panose="02000503000000020004" pitchFamily="2" charset="0"/>
              </a:rPr>
              <a:t>March 27, 2018</a:t>
            </a:fld>
            <a:endParaRPr lang="en-US" sz="1200" dirty="0">
              <a:solidFill>
                <a:schemeClr val="bg1"/>
              </a:solidFill>
              <a:latin typeface="BentonSans Book" panose="02000503000000020004" pitchFamily="2" charset="0"/>
            </a:endParaRPr>
          </a:p>
        </p:txBody>
      </p:sp>
      <p:sp>
        <p:nvSpPr>
          <p:cNvPr id="5" name="ConfidentialFlag"/>
          <p:cNvSpPr txBox="1"/>
          <p:nvPr/>
        </p:nvSpPr>
        <p:spPr>
          <a:xfrm>
            <a:off x="10772278" y="3250167"/>
            <a:ext cx="903831" cy="184666"/>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200" kern="0" dirty="0">
                <a:solidFill>
                  <a:schemeClr val="bg1"/>
                </a:solidFill>
                <a:latin typeface="BentonSans Book" panose="02000503000000020004" pitchFamily="2" charset="0"/>
                <a:ea typeface="Arial Unicode MS" pitchFamily="34" charset="-128"/>
                <a:cs typeface="Arial Unicode MS" pitchFamily="34" charset="-128"/>
              </a:rPr>
              <a:t>Public</a:t>
            </a:r>
          </a:p>
        </p:txBody>
      </p:sp>
      <p:sp>
        <p:nvSpPr>
          <p:cNvPr id="4" name="Rectangle 3"/>
          <p:cNvSpPr/>
          <p:nvPr/>
        </p:nvSpPr>
        <p:spPr>
          <a:xfrm>
            <a:off x="5589737" y="1769418"/>
            <a:ext cx="1282402" cy="276999"/>
          </a:xfrm>
          <a:prstGeom prst="rect">
            <a:avLst/>
          </a:prstGeom>
        </p:spPr>
        <p:txBody>
          <a:bodyPr wrap="none">
            <a:spAutoFit/>
          </a:bodyPr>
          <a:lstStyle/>
          <a:p>
            <a:r>
              <a:rPr lang="en-US" sz="1200" b="1" dirty="0">
                <a:solidFill>
                  <a:schemeClr val="bg1"/>
                </a:solidFill>
                <a:latin typeface="BentonSans Book" panose="02000503000000020004" pitchFamily="2" charset="0"/>
              </a:rPr>
              <a:t>Focus</a:t>
            </a:r>
            <a:r>
              <a:rPr lang="en-US" sz="1200" dirty="0">
                <a:solidFill>
                  <a:schemeClr val="bg1"/>
                </a:solidFill>
                <a:latin typeface="BentonSans Book" panose="02000503000000020004" pitchFamily="2" charset="0"/>
              </a:rPr>
              <a:t>	</a:t>
            </a:r>
            <a:endParaRPr lang="en-US" sz="1200" b="1" dirty="0">
              <a:solidFill>
                <a:schemeClr val="bg1"/>
              </a:solidFill>
              <a:latin typeface="BentonSans Book" panose="02000503000000020004" pitchFamily="2" charset="0"/>
            </a:endParaRPr>
          </a:p>
        </p:txBody>
      </p:sp>
      <p:sp>
        <p:nvSpPr>
          <p:cNvPr id="6" name="Rectangle 5"/>
          <p:cNvSpPr/>
          <p:nvPr/>
        </p:nvSpPr>
        <p:spPr>
          <a:xfrm>
            <a:off x="6646909" y="1748136"/>
            <a:ext cx="5029200" cy="276999"/>
          </a:xfrm>
          <a:prstGeom prst="rect">
            <a:avLst/>
          </a:prstGeom>
        </p:spPr>
        <p:txBody>
          <a:bodyPr wrap="square">
            <a:spAutoFit/>
          </a:bodyPr>
          <a:lstStyle/>
          <a:p>
            <a:r>
              <a:rPr lang="de-DE" sz="1200" dirty="0">
                <a:solidFill>
                  <a:schemeClr val="bg1"/>
                </a:solidFill>
                <a:latin typeface="BentonSans Regular" panose="02000503000000020004" pitchFamily="2" charset="0"/>
              </a:rPr>
              <a:t>An introduction to  HANA Core Data Services.</a:t>
            </a:r>
            <a:endParaRPr lang="en-US" sz="1200" b="1" dirty="0">
              <a:solidFill>
                <a:schemeClr val="bg1"/>
              </a:solidFill>
              <a:latin typeface="BentonSans Regular" panose="02000503000000020004" pitchFamily="2" charset="0"/>
            </a:endParaRPr>
          </a:p>
        </p:txBody>
      </p:sp>
    </p:spTree>
    <p:extLst>
      <p:ext uri="{BB962C8B-B14F-4D97-AF65-F5344CB8AC3E}">
        <p14:creationId xmlns:p14="http://schemas.microsoft.com/office/powerpoint/2010/main" val="909468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Hierarchical Contexts</a:t>
            </a:r>
          </a:p>
        </p:txBody>
      </p:sp>
      <p:sp>
        <p:nvSpPr>
          <p:cNvPr id="6" name="Rectangle 5"/>
          <p:cNvSpPr/>
          <p:nvPr/>
        </p:nvSpPr>
        <p:spPr>
          <a:xfrm>
            <a:off x="5487988" y="1501591"/>
            <a:ext cx="6096000" cy="4016421"/>
          </a:xfrm>
          <a:prstGeom prst="rect">
            <a:avLst/>
          </a:prstGeom>
          <a:ln>
            <a:solidFill>
              <a:schemeClr val="tx1"/>
            </a:solidFill>
          </a:ln>
        </p:spPr>
        <p:txBody>
          <a:bodyPr>
            <a:spAutoFit/>
          </a:bodyPr>
          <a:lstStyle/>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namespace GBI_106.data;</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@Schema: ' GBI_106'</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context CPCC { </a:t>
            </a:r>
          </a:p>
          <a:p>
            <a:pPr>
              <a:lnSpc>
                <a:spcPct val="107000"/>
              </a:lnSpc>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context MASTERDATA {</a:t>
            </a:r>
          </a:p>
          <a:p>
            <a:pPr>
              <a:lnSpc>
                <a:spcPct val="107000"/>
              </a:lnSpc>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p:cNvSpPr txBox="1"/>
          <p:nvPr/>
        </p:nvSpPr>
        <p:spPr>
          <a:xfrm>
            <a:off x="324001" y="2066151"/>
            <a:ext cx="4296048" cy="189282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Can create nested contexts if you want to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organize artifacts</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Anything defined in an outer context is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accessible from an inner context</a:t>
            </a:r>
          </a:p>
        </p:txBody>
      </p:sp>
      <p:cxnSp>
        <p:nvCxnSpPr>
          <p:cNvPr id="16" name="Straight Arrow Connector 15"/>
          <p:cNvCxnSpPr>
            <a:cxnSpLocks/>
          </p:cNvCxnSpPr>
          <p:nvPr/>
        </p:nvCxnSpPr>
        <p:spPr>
          <a:xfrm>
            <a:off x="4620049" y="2542903"/>
            <a:ext cx="1754625" cy="96689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625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Data Types</a:t>
            </a:r>
          </a:p>
        </p:txBody>
      </p:sp>
      <p:sp>
        <p:nvSpPr>
          <p:cNvPr id="3" name="Rectangle 2"/>
          <p:cNvSpPr/>
          <p:nvPr/>
        </p:nvSpPr>
        <p:spPr>
          <a:xfrm>
            <a:off x="4618412" y="1758042"/>
            <a:ext cx="6096000" cy="3323987"/>
          </a:xfrm>
          <a:prstGeom prst="rect">
            <a:avLst/>
          </a:prstGeom>
          <a:ln>
            <a:solidFill>
              <a:schemeClr val="tx1"/>
            </a:solidFill>
          </a:ln>
        </p:spPr>
        <p:txBody>
          <a:bodyPr>
            <a:spAutoFit/>
          </a:bodyPr>
          <a:lstStyle/>
          <a:p>
            <a:r>
              <a:rPr lang="en-US" dirty="0"/>
              <a:t>type </a:t>
            </a:r>
            <a:r>
              <a:rPr lang="en-US" dirty="0" err="1"/>
              <a:t>AddressType</a:t>
            </a:r>
            <a:endParaRPr lang="en-US" dirty="0"/>
          </a:p>
          <a:p>
            <a:r>
              <a:rPr lang="en-US" dirty="0"/>
              <a:t>        {</a:t>
            </a:r>
          </a:p>
          <a:p>
            <a:r>
              <a:rPr lang="en-US" dirty="0"/>
              <a:t>            Address : String(35);</a:t>
            </a:r>
          </a:p>
          <a:p>
            <a:r>
              <a:rPr lang="en-US" dirty="0"/>
              <a:t>            City : String(20);</a:t>
            </a:r>
          </a:p>
          <a:p>
            <a:r>
              <a:rPr lang="en-US" dirty="0"/>
              <a:t>            Region : String(2);</a:t>
            </a:r>
          </a:p>
          <a:p>
            <a:r>
              <a:rPr lang="en-US" dirty="0"/>
              <a:t>            Country : String(2);</a:t>
            </a:r>
          </a:p>
          <a:p>
            <a:r>
              <a:rPr lang="en-US" dirty="0"/>
              <a:t>            </a:t>
            </a:r>
            <a:r>
              <a:rPr lang="en-US" dirty="0" err="1"/>
              <a:t>Postal_code</a:t>
            </a:r>
            <a:r>
              <a:rPr lang="en-US" dirty="0"/>
              <a:t> : String(5);</a:t>
            </a:r>
          </a:p>
          <a:p>
            <a:r>
              <a:rPr lang="en-US" dirty="0"/>
              <a:t>        };</a:t>
            </a:r>
          </a:p>
          <a:p>
            <a:r>
              <a:rPr lang="en-US" dirty="0"/>
              <a:t>    type </a:t>
            </a:r>
            <a:r>
              <a:rPr lang="en-US" dirty="0" err="1"/>
              <a:t>BusinessIDType</a:t>
            </a:r>
            <a:r>
              <a:rPr lang="en-US" dirty="0"/>
              <a:t> : String(10);</a:t>
            </a:r>
          </a:p>
          <a:p>
            <a:r>
              <a:rPr lang="en-US" dirty="0"/>
              <a:t>    type </a:t>
            </a:r>
            <a:r>
              <a:rPr lang="en-US" dirty="0" err="1"/>
              <a:t>OrgUnitIDType</a:t>
            </a:r>
            <a:r>
              <a:rPr lang="en-US" dirty="0"/>
              <a:t> : String(4);</a:t>
            </a:r>
          </a:p>
        </p:txBody>
      </p:sp>
      <p:sp>
        <p:nvSpPr>
          <p:cNvPr id="4" name="TextBox 3"/>
          <p:cNvSpPr txBox="1"/>
          <p:nvPr/>
        </p:nvSpPr>
        <p:spPr>
          <a:xfrm>
            <a:off x="324001" y="2075970"/>
            <a:ext cx="4077670"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Custom types can ensure consistent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use of data types across entities.</a:t>
            </a:r>
          </a:p>
        </p:txBody>
      </p:sp>
    </p:spTree>
    <p:extLst>
      <p:ext uri="{BB962C8B-B14F-4D97-AF65-F5344CB8AC3E}">
        <p14:creationId xmlns:p14="http://schemas.microsoft.com/office/powerpoint/2010/main" val="3711310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Tables</a:t>
            </a:r>
          </a:p>
        </p:txBody>
      </p:sp>
      <p:sp>
        <p:nvSpPr>
          <p:cNvPr id="3" name="Rectangle 2"/>
          <p:cNvSpPr/>
          <p:nvPr/>
        </p:nvSpPr>
        <p:spPr>
          <a:xfrm>
            <a:off x="5604528" y="324075"/>
            <a:ext cx="6096000" cy="5397375"/>
          </a:xfrm>
          <a:prstGeom prst="rect">
            <a:avLst/>
          </a:prstGeom>
          <a:solidFill>
            <a:schemeClr val="bg1"/>
          </a:solidFill>
          <a:ln>
            <a:solidFill>
              <a:schemeClr val="tx1"/>
            </a:solidFill>
          </a:ln>
        </p:spPr>
        <p:txBody>
          <a:bodyPr>
            <a:spAutoFit/>
          </a:bodyPr>
          <a:lstStyle/>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namespace GBI_002.gbi.data;</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@Schema: 'GBI_002'</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context GBI_002 { </a:t>
            </a:r>
          </a:p>
          <a:p>
            <a:pPr>
              <a:lnSpc>
                <a:spcPct val="107000"/>
              </a:lnSpc>
              <a:spcAft>
                <a:spcPts val="80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context MASTERDATA {</a:t>
            </a:r>
          </a:p>
          <a:p>
            <a:r>
              <a:rPr lang="en-US" sz="1800" b="1" dirty="0">
                <a:latin typeface="Calibri" panose="020F0502020204030204" pitchFamily="34" charset="0"/>
              </a:rPr>
              <a:t>                  @</a:t>
            </a:r>
            <a:r>
              <a:rPr lang="en-US" sz="1800" b="1" dirty="0" err="1">
                <a:latin typeface="Calibri" panose="020F0502020204030204" pitchFamily="34" charset="0"/>
              </a:rPr>
              <a:t>Catalog.tableType</a:t>
            </a:r>
            <a:r>
              <a:rPr lang="en-US" sz="1800" b="1" dirty="0">
                <a:latin typeface="Calibri" panose="020F0502020204030204" pitchFamily="34" charset="0"/>
              </a:rPr>
              <a:t>: #COLUMN</a:t>
            </a:r>
          </a:p>
          <a:p>
            <a:r>
              <a:rPr lang="en-US" sz="1800" b="1" dirty="0">
                <a:latin typeface="Calibri" panose="020F0502020204030204" pitchFamily="34" charset="0"/>
              </a:rPr>
              <a:t>    	entity SALES_ORGS {</a:t>
            </a:r>
          </a:p>
          <a:p>
            <a:r>
              <a:rPr lang="en-US" sz="1800" b="1" dirty="0">
                <a:latin typeface="Calibri" panose="020F0502020204030204" pitchFamily="34" charset="0"/>
              </a:rPr>
              <a:t>    	      key	ID  : </a:t>
            </a:r>
            <a:r>
              <a:rPr lang="en-US" sz="1800" b="1" dirty="0" err="1">
                <a:latin typeface="Calibri" panose="020F0502020204030204" pitchFamily="34" charset="0"/>
              </a:rPr>
              <a:t>OrgUnitIDType</a:t>
            </a:r>
            <a:r>
              <a:rPr lang="en-US" sz="1800" b="1" dirty="0">
                <a:latin typeface="Calibri" panose="020F0502020204030204" pitchFamily="34" charset="0"/>
              </a:rPr>
              <a:t>;</a:t>
            </a:r>
          </a:p>
          <a:p>
            <a:r>
              <a:rPr lang="en-US" sz="1800" b="1" dirty="0">
                <a:latin typeface="Calibri" panose="020F0502020204030204" pitchFamily="34" charset="0"/>
              </a:rPr>
              <a:t>    		Description : String(16);</a:t>
            </a:r>
          </a:p>
          <a:p>
            <a:r>
              <a:rPr lang="en-US" sz="1800" b="1" dirty="0">
                <a:latin typeface="Calibri" panose="020F0502020204030204" pitchFamily="34" charset="0"/>
              </a:rPr>
              <a:t>    		Address : </a:t>
            </a:r>
            <a:r>
              <a:rPr lang="en-US" sz="1800" b="1" dirty="0" err="1">
                <a:latin typeface="Calibri" panose="020F0502020204030204" pitchFamily="34" charset="0"/>
              </a:rPr>
              <a:t>AddressType</a:t>
            </a:r>
            <a:r>
              <a:rPr lang="en-US" sz="1800" b="1" dirty="0">
                <a:latin typeface="Calibri" panose="020F0502020204030204" pitchFamily="34" charset="0"/>
              </a:rPr>
              <a:t>;</a:t>
            </a:r>
          </a:p>
          <a:p>
            <a:r>
              <a:rPr lang="en-US" sz="1800" b="1" dirty="0">
                <a:latin typeface="Calibri" panose="020F0502020204030204" pitchFamily="34" charset="0"/>
              </a:rPr>
              <a:t>    		Phone : String(14);</a:t>
            </a:r>
          </a:p>
          <a:p>
            <a:r>
              <a:rPr lang="en-US" sz="1800" b="1" dirty="0">
                <a:latin typeface="Calibri" panose="020F0502020204030204" pitchFamily="34" charset="0"/>
              </a:rPr>
              <a:t>    		Fax: String(14);</a:t>
            </a:r>
          </a:p>
          <a:p>
            <a:r>
              <a:rPr lang="en-US" sz="1800" b="1" dirty="0">
                <a:latin typeface="Calibri" panose="020F0502020204030204" pitchFamily="34" charset="0"/>
              </a:rPr>
              <a:t>    	};</a:t>
            </a:r>
          </a:p>
          <a:p>
            <a:pPr>
              <a:lnSpc>
                <a:spcPct val="107000"/>
              </a:lnSpc>
              <a:spcAft>
                <a:spcPts val="80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4" name="TextBox 3"/>
          <p:cNvSpPr txBox="1"/>
          <p:nvPr/>
        </p:nvSpPr>
        <p:spPr>
          <a:xfrm>
            <a:off x="531856" y="3533268"/>
            <a:ext cx="6091411" cy="267765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Creates a column oriented table in the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MASTERDATA context.</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Table name in repository:</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GBI_002.gbi.data::GBI_002.MASTERDATA.SALES_ORGS</a:t>
            </a:r>
          </a:p>
        </p:txBody>
      </p:sp>
      <p:sp>
        <p:nvSpPr>
          <p:cNvPr id="5" name="TextBox 4">
            <a:extLst>
              <a:ext uri="{FF2B5EF4-FFF2-40B4-BE49-F238E27FC236}">
                <a16:creationId xmlns:a16="http://schemas.microsoft.com/office/drawing/2014/main" id="{8F016F10-ABF8-4022-A772-E2C682928834}"/>
              </a:ext>
            </a:extLst>
          </p:cNvPr>
          <p:cNvSpPr txBox="1"/>
          <p:nvPr/>
        </p:nvSpPr>
        <p:spPr>
          <a:xfrm>
            <a:off x="618309" y="2412274"/>
            <a:ext cx="4539704"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Annotations provide direction to the SQL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engine and allow you to add metadata to the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database</a:t>
            </a:r>
          </a:p>
        </p:txBody>
      </p:sp>
      <p:cxnSp>
        <p:nvCxnSpPr>
          <p:cNvPr id="7" name="Straight Arrow Connector 6">
            <a:extLst>
              <a:ext uri="{FF2B5EF4-FFF2-40B4-BE49-F238E27FC236}">
                <a16:creationId xmlns:a16="http://schemas.microsoft.com/office/drawing/2014/main" id="{DCD2B12C-90DB-4BFE-B7A8-21B1F536F243}"/>
              </a:ext>
            </a:extLst>
          </p:cNvPr>
          <p:cNvCxnSpPr>
            <a:cxnSpLocks/>
          </p:cNvCxnSpPr>
          <p:nvPr/>
        </p:nvCxnSpPr>
        <p:spPr>
          <a:xfrm>
            <a:off x="5268686" y="2847703"/>
            <a:ext cx="1254034" cy="11321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193BEB1D-CD66-48A3-9AA9-7C17E5EE3FBD}"/>
              </a:ext>
            </a:extLst>
          </p:cNvPr>
          <p:cNvSpPr/>
          <p:nvPr/>
        </p:nvSpPr>
        <p:spPr>
          <a:xfrm rot="16200000">
            <a:off x="1234523" y="4827924"/>
            <a:ext cx="322217" cy="1736728"/>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81694353-601D-4C00-9F0F-819DCD4F6135}"/>
              </a:ext>
            </a:extLst>
          </p:cNvPr>
          <p:cNvSpPr txBox="1"/>
          <p:nvPr/>
        </p:nvSpPr>
        <p:spPr>
          <a:xfrm>
            <a:off x="799314" y="5245182"/>
            <a:ext cx="12311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Namespace</a:t>
            </a:r>
          </a:p>
        </p:txBody>
      </p:sp>
      <p:sp>
        <p:nvSpPr>
          <p:cNvPr id="11" name="Right Brace 10">
            <a:extLst>
              <a:ext uri="{FF2B5EF4-FFF2-40B4-BE49-F238E27FC236}">
                <a16:creationId xmlns:a16="http://schemas.microsoft.com/office/drawing/2014/main" id="{F712F6CC-C991-40DB-ACF5-1AE515713697}"/>
              </a:ext>
            </a:extLst>
          </p:cNvPr>
          <p:cNvSpPr/>
          <p:nvPr/>
        </p:nvSpPr>
        <p:spPr>
          <a:xfrm rot="16200000">
            <a:off x="3527004" y="4446638"/>
            <a:ext cx="322217" cy="2499299"/>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A086D980-DFA4-4D6B-B60B-B5CEE72A1F0B}"/>
              </a:ext>
            </a:extLst>
          </p:cNvPr>
          <p:cNvSpPr txBox="1"/>
          <p:nvPr/>
        </p:nvSpPr>
        <p:spPr>
          <a:xfrm>
            <a:off x="2930762" y="5258179"/>
            <a:ext cx="1308050"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Context path</a:t>
            </a:r>
          </a:p>
        </p:txBody>
      </p:sp>
    </p:spTree>
    <p:extLst>
      <p:ext uri="{BB962C8B-B14F-4D97-AF65-F5344CB8AC3E}">
        <p14:creationId xmlns:p14="http://schemas.microsoft.com/office/powerpoint/2010/main" val="41968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CD25-F691-4FFB-925A-2633B3608D56}"/>
              </a:ext>
            </a:extLst>
          </p:cNvPr>
          <p:cNvSpPr>
            <a:spLocks noGrp="1"/>
          </p:cNvSpPr>
          <p:nvPr>
            <p:ph type="title"/>
          </p:nvPr>
        </p:nvSpPr>
        <p:spPr/>
        <p:txBody>
          <a:bodyPr/>
          <a:lstStyle/>
          <a:p>
            <a:r>
              <a:rPr lang="en-US" dirty="0"/>
              <a:t>Indexes</a:t>
            </a:r>
          </a:p>
        </p:txBody>
      </p:sp>
      <p:sp>
        <p:nvSpPr>
          <p:cNvPr id="3" name="Rectangle 2">
            <a:extLst>
              <a:ext uri="{FF2B5EF4-FFF2-40B4-BE49-F238E27FC236}">
                <a16:creationId xmlns:a16="http://schemas.microsoft.com/office/drawing/2014/main" id="{F450480B-39B1-46D7-AB4A-D64F2C9C62E2}"/>
              </a:ext>
            </a:extLst>
          </p:cNvPr>
          <p:cNvSpPr/>
          <p:nvPr/>
        </p:nvSpPr>
        <p:spPr>
          <a:xfrm>
            <a:off x="3248297" y="324075"/>
            <a:ext cx="8452231" cy="6017545"/>
          </a:xfrm>
          <a:prstGeom prst="rect">
            <a:avLst/>
          </a:prstGeom>
          <a:solidFill>
            <a:schemeClr val="bg1"/>
          </a:solidFill>
          <a:ln>
            <a:solidFill>
              <a:schemeClr val="tx1"/>
            </a:solidFill>
          </a:ln>
        </p:spPr>
        <p:txBody>
          <a:bodyPr wrap="square">
            <a:spAutoFit/>
          </a:bodyPr>
          <a:lstStyle/>
          <a:p>
            <a:pPr>
              <a:lnSpc>
                <a:spcPct val="107000"/>
              </a:lnSpc>
              <a:spcAft>
                <a:spcPts val="80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context MASTERDATA {</a:t>
            </a:r>
          </a:p>
          <a:p>
            <a:r>
              <a:rPr lang="en-US" sz="1800" dirty="0"/>
              <a:t>	@Catalog:</a:t>
            </a:r>
          </a:p>
          <a:p>
            <a:r>
              <a:rPr lang="en-US" sz="1800" dirty="0"/>
              <a:t>	{ </a:t>
            </a:r>
            <a:r>
              <a:rPr lang="en-US" sz="1800" dirty="0" err="1"/>
              <a:t>tableType</a:t>
            </a:r>
            <a:r>
              <a:rPr lang="en-US" sz="1800" dirty="0"/>
              <a:t>: #COLUMN,</a:t>
            </a:r>
          </a:p>
          <a:p>
            <a:r>
              <a:rPr lang="en-US" sz="1800" dirty="0"/>
              <a:t>  	index : [ { name: '</a:t>
            </a:r>
            <a:r>
              <a:rPr lang="en-US" sz="1800" dirty="0" err="1"/>
              <a:t>CustomerIDIdx</a:t>
            </a:r>
            <a:r>
              <a:rPr lang="en-US" sz="1800" dirty="0"/>
              <a:t>', order:#DESC, unique: false,  	</a:t>
            </a:r>
            <a:r>
              <a:rPr lang="en-US" sz="1800" dirty="0" err="1"/>
              <a:t>elementNames</a:t>
            </a:r>
            <a:r>
              <a:rPr lang="en-US" sz="1800" dirty="0"/>
              <a:t>:['</a:t>
            </a:r>
            <a:r>
              <a:rPr lang="en-US" sz="1800" dirty="0" err="1"/>
              <a:t>CustomerID</a:t>
            </a:r>
            <a:r>
              <a:rPr lang="en-US" sz="1800" dirty="0"/>
              <a:t>’,’</a:t>
            </a:r>
            <a:r>
              <a:rPr lang="en-US" sz="1800" dirty="0" err="1"/>
              <a:t>requiredDate</a:t>
            </a:r>
            <a:r>
              <a:rPr lang="en-US" sz="1800" dirty="0"/>
              <a:t>’] } ]</a:t>
            </a:r>
          </a:p>
          <a:p>
            <a:r>
              <a:rPr lang="en-US" sz="1800" dirty="0"/>
              <a:t>	}</a:t>
            </a:r>
          </a:p>
          <a:p>
            <a:r>
              <a:rPr lang="en-US" sz="1800" b="1" dirty="0">
                <a:latin typeface="Calibri" panose="020F0502020204030204" pitchFamily="34" charset="0"/>
              </a:rPr>
              <a:t>    	</a:t>
            </a:r>
            <a:r>
              <a:rPr lang="en-US" sz="1800" dirty="0"/>
              <a:t>entity SALES_ORDERS { </a:t>
            </a:r>
          </a:p>
          <a:p>
            <a:r>
              <a:rPr lang="en-US" sz="1800" dirty="0"/>
              <a:t>                  	</a:t>
            </a:r>
            <a:r>
              <a:rPr lang="en-US" sz="1800" dirty="0" err="1"/>
              <a:t>CreatedAt</a:t>
            </a:r>
            <a:r>
              <a:rPr lang="en-US" sz="1800" dirty="0"/>
              <a:t> : </a:t>
            </a:r>
            <a:r>
              <a:rPr lang="en-US" sz="1800" dirty="0" err="1"/>
              <a:t>LocalDate</a:t>
            </a:r>
            <a:r>
              <a:rPr lang="en-US" sz="1800" dirty="0"/>
              <a:t>;</a:t>
            </a:r>
          </a:p>
          <a:p>
            <a:r>
              <a:rPr lang="en-US" sz="1800" dirty="0"/>
              <a:t>                  	</a:t>
            </a:r>
            <a:r>
              <a:rPr lang="en-US" sz="1800" dirty="0" err="1"/>
              <a:t>CreatedBy</a:t>
            </a:r>
            <a:r>
              <a:rPr lang="en-US" sz="1800" dirty="0"/>
              <a:t> : String(20);</a:t>
            </a:r>
          </a:p>
          <a:p>
            <a:r>
              <a:rPr lang="en-US" sz="1800" dirty="0"/>
              <a:t>	    	</a:t>
            </a:r>
            <a:r>
              <a:rPr lang="en-US" sz="1800" dirty="0" err="1"/>
              <a:t>CustomerID</a:t>
            </a:r>
            <a:r>
              <a:rPr lang="en-US" sz="1800" dirty="0"/>
              <a:t> : String(10) not null;</a:t>
            </a:r>
          </a:p>
          <a:p>
            <a:r>
              <a:rPr lang="en-US" sz="1800" dirty="0"/>
              <a:t>    	key	ID : </a:t>
            </a:r>
            <a:r>
              <a:rPr lang="en-US" sz="1800" dirty="0" err="1"/>
              <a:t>BusinessIDType</a:t>
            </a:r>
            <a:r>
              <a:rPr lang="en-US" sz="1800" dirty="0"/>
              <a:t>;</a:t>
            </a:r>
          </a:p>
          <a:p>
            <a:r>
              <a:rPr lang="en-US" sz="1800" dirty="0"/>
              <a:t>	    	</a:t>
            </a:r>
            <a:r>
              <a:rPr lang="en-US" sz="1800" dirty="0" err="1"/>
              <a:t>GrossAmount</a:t>
            </a:r>
            <a:r>
              <a:rPr lang="en-US" sz="1800" dirty="0"/>
              <a:t> : </a:t>
            </a:r>
            <a:r>
              <a:rPr lang="en-US" sz="1800" dirty="0" err="1"/>
              <a:t>CurrencyType</a:t>
            </a:r>
            <a:r>
              <a:rPr lang="en-US" sz="1800" dirty="0"/>
              <a:t>;</a:t>
            </a:r>
          </a:p>
          <a:p>
            <a:r>
              <a:rPr lang="en-US" sz="1800" dirty="0"/>
              <a:t>	    	Discount : </a:t>
            </a:r>
            <a:r>
              <a:rPr lang="en-US" sz="1800" dirty="0" err="1"/>
              <a:t>ValueType</a:t>
            </a:r>
            <a:r>
              <a:rPr lang="en-US" sz="1800" dirty="0"/>
              <a:t>;</a:t>
            </a:r>
          </a:p>
          <a:p>
            <a:r>
              <a:rPr lang="en-US" sz="1800" dirty="0"/>
              <a:t>	    	Status : String(15) default 'New';</a:t>
            </a:r>
          </a:p>
          <a:p>
            <a:r>
              <a:rPr lang="en-US" sz="1800" dirty="0"/>
              <a:t>	    	</a:t>
            </a:r>
            <a:r>
              <a:rPr lang="en-US" sz="1800" dirty="0" err="1"/>
              <a:t>requiredDate</a:t>
            </a:r>
            <a:r>
              <a:rPr lang="en-US" sz="1800" dirty="0"/>
              <a:t> : </a:t>
            </a:r>
            <a:r>
              <a:rPr lang="en-US" sz="1800" dirty="0" err="1"/>
              <a:t>LocalDate</a:t>
            </a:r>
            <a:r>
              <a:rPr lang="en-US" sz="1800" dirty="0"/>
              <a:t>;</a:t>
            </a:r>
          </a:p>
          <a:p>
            <a:r>
              <a:rPr lang="en-US" sz="1800" dirty="0"/>
              <a:t>	    	</a:t>
            </a:r>
            <a:r>
              <a:rPr lang="en-US" sz="1800" dirty="0" err="1"/>
              <a:t>shipDate</a:t>
            </a:r>
            <a:r>
              <a:rPr lang="en-US" sz="1800" dirty="0"/>
              <a:t> : </a:t>
            </a:r>
            <a:r>
              <a:rPr lang="en-US" sz="1800" dirty="0" err="1"/>
              <a:t>LocalDate</a:t>
            </a:r>
            <a:r>
              <a:rPr lang="en-US" sz="1800" dirty="0"/>
              <a:t>;</a:t>
            </a:r>
          </a:p>
          <a:p>
            <a:r>
              <a:rPr lang="en-US" sz="1800" dirty="0"/>
              <a:t>	};</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852887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C8D6-01FB-4370-88D7-A9AEFFD004FF}"/>
              </a:ext>
            </a:extLst>
          </p:cNvPr>
          <p:cNvSpPr>
            <a:spLocks noGrp="1"/>
          </p:cNvSpPr>
          <p:nvPr>
            <p:ph type="title"/>
          </p:nvPr>
        </p:nvSpPr>
        <p:spPr/>
        <p:txBody>
          <a:bodyPr/>
          <a:lstStyle/>
          <a:p>
            <a:r>
              <a:rPr lang="en-US" dirty="0"/>
              <a:t>Associations</a:t>
            </a:r>
          </a:p>
        </p:txBody>
      </p:sp>
      <p:sp>
        <p:nvSpPr>
          <p:cNvPr id="3" name="TextBox 2">
            <a:extLst>
              <a:ext uri="{FF2B5EF4-FFF2-40B4-BE49-F238E27FC236}">
                <a16:creationId xmlns:a16="http://schemas.microsoft.com/office/drawing/2014/main" id="{636E4EC1-C6BE-48D1-AB3B-C345544A1CAB}"/>
              </a:ext>
            </a:extLst>
          </p:cNvPr>
          <p:cNvSpPr txBox="1"/>
          <p:nvPr/>
        </p:nvSpPr>
        <p:spPr>
          <a:xfrm>
            <a:off x="4900562" y="702162"/>
            <a:ext cx="6968639" cy="5416868"/>
          </a:xfrm>
          <a:prstGeom prst="rect">
            <a:avLst/>
          </a:prstGeom>
          <a:noFill/>
          <a:ln>
            <a:solidFill>
              <a:schemeClr val="tx1"/>
            </a:solidFill>
          </a:ln>
        </p:spPr>
        <p:txBody>
          <a:bodyPr wrap="none" lIns="0" tIns="0" rIns="0" bIns="0" rtlCol="0">
            <a:spAutoFit/>
          </a:bodyPr>
          <a:lstStyle/>
          <a:p>
            <a:r>
              <a:rPr lang="en-US" sz="1600" dirty="0"/>
              <a:t>entity Customer { </a:t>
            </a:r>
          </a:p>
          <a:p>
            <a:pPr lvl="1">
              <a:buNone/>
            </a:pPr>
            <a:r>
              <a:rPr lang="en-US" sz="1600" dirty="0"/>
              <a:t>key id : Integer; </a:t>
            </a:r>
          </a:p>
          <a:p>
            <a:pPr lvl="1">
              <a:buNone/>
            </a:pPr>
            <a:r>
              <a:rPr lang="en-US" sz="1600" dirty="0"/>
              <a:t>orders : Association[*] to </a:t>
            </a:r>
            <a:r>
              <a:rPr lang="en-US" sz="1600" dirty="0" err="1"/>
              <a:t>SalesOrder</a:t>
            </a:r>
            <a:r>
              <a:rPr lang="en-US" sz="1600" dirty="0"/>
              <a:t> on </a:t>
            </a:r>
            <a:r>
              <a:rPr lang="en-US" sz="1600" dirty="0" err="1"/>
              <a:t>orders.cust_id</a:t>
            </a:r>
            <a:r>
              <a:rPr lang="en-US" sz="1600" dirty="0"/>
              <a:t> = id; </a:t>
            </a:r>
          </a:p>
          <a:p>
            <a:pPr lvl="1">
              <a:buNone/>
            </a:pPr>
            <a:r>
              <a:rPr lang="en-US" sz="1600" dirty="0"/>
              <a:t>name : String(80);</a:t>
            </a:r>
          </a:p>
          <a:p>
            <a:r>
              <a:rPr lang="en-US" sz="1600" dirty="0"/>
              <a:t>};</a:t>
            </a:r>
          </a:p>
          <a:p>
            <a:endParaRPr lang="en-US" sz="1600" dirty="0"/>
          </a:p>
          <a:p>
            <a:r>
              <a:rPr lang="en-US" sz="1600" dirty="0"/>
              <a:t>entity </a:t>
            </a:r>
            <a:r>
              <a:rPr lang="en-US" sz="1600" dirty="0" err="1"/>
              <a:t>SalesOrder</a:t>
            </a:r>
            <a:r>
              <a:rPr lang="en-US" sz="1600" dirty="0"/>
              <a:t> { </a:t>
            </a:r>
          </a:p>
          <a:p>
            <a:pPr lvl="1">
              <a:buNone/>
            </a:pPr>
            <a:r>
              <a:rPr lang="en-US" sz="1600" dirty="0"/>
              <a:t>key id : Integer; </a:t>
            </a:r>
          </a:p>
          <a:p>
            <a:pPr lvl="1">
              <a:buNone/>
            </a:pPr>
            <a:r>
              <a:rPr lang="en-US" sz="1600" dirty="0" err="1"/>
              <a:t>cust_id</a:t>
            </a:r>
            <a:r>
              <a:rPr lang="en-US" sz="1600" dirty="0"/>
              <a:t> : Integer; </a:t>
            </a:r>
          </a:p>
          <a:p>
            <a:pPr lvl="1">
              <a:buNone/>
            </a:pPr>
            <a:r>
              <a:rPr lang="en-US" sz="1600" dirty="0"/>
              <a:t>customer: Association[1] to Customer on customer.id = </a:t>
            </a:r>
            <a:r>
              <a:rPr lang="en-US" sz="1600" dirty="0" err="1"/>
              <a:t>cust_id</a:t>
            </a:r>
            <a:r>
              <a:rPr lang="en-US" sz="1600" dirty="0"/>
              <a:t>; </a:t>
            </a:r>
          </a:p>
          <a:p>
            <a:pPr lvl="1">
              <a:buNone/>
            </a:pPr>
            <a:r>
              <a:rPr lang="en-US" sz="1600" dirty="0"/>
              <a:t>items : Association[*] to Item on </a:t>
            </a:r>
            <a:r>
              <a:rPr lang="en-US" sz="1600" dirty="0" err="1"/>
              <a:t>items.order_id</a:t>
            </a:r>
            <a:r>
              <a:rPr lang="en-US" sz="1600" dirty="0"/>
              <a:t> = id; </a:t>
            </a:r>
          </a:p>
          <a:p>
            <a:pPr lvl="1">
              <a:buNone/>
            </a:pPr>
            <a:r>
              <a:rPr lang="en-US" sz="1600" dirty="0"/>
              <a:t>status: String(20); </a:t>
            </a:r>
          </a:p>
          <a:p>
            <a:pPr lvl="1">
              <a:buNone/>
            </a:pPr>
            <a:r>
              <a:rPr lang="en-US" sz="1600" dirty="0"/>
              <a:t>date : </a:t>
            </a:r>
            <a:r>
              <a:rPr lang="en-US" sz="1600" dirty="0" err="1"/>
              <a:t>LocalDate</a:t>
            </a:r>
            <a:r>
              <a:rPr lang="en-US" sz="1600" dirty="0"/>
              <a:t>;</a:t>
            </a:r>
          </a:p>
          <a:p>
            <a:r>
              <a:rPr lang="en-US" sz="1600" dirty="0"/>
              <a:t>};</a:t>
            </a:r>
          </a:p>
          <a:p>
            <a:endParaRPr lang="en-US" sz="1600" dirty="0"/>
          </a:p>
          <a:p>
            <a:r>
              <a:rPr lang="en-US" sz="1600" dirty="0"/>
              <a:t>entity Item { </a:t>
            </a:r>
          </a:p>
          <a:p>
            <a:pPr lvl="1">
              <a:buNone/>
            </a:pPr>
            <a:r>
              <a:rPr lang="en-US" sz="1600" dirty="0"/>
              <a:t>key id : Integer; </a:t>
            </a:r>
          </a:p>
          <a:p>
            <a:pPr lvl="1">
              <a:buNone/>
            </a:pPr>
            <a:r>
              <a:rPr lang="en-US" sz="1600" dirty="0" err="1"/>
              <a:t>order_id</a:t>
            </a:r>
            <a:r>
              <a:rPr lang="en-US" sz="1600" dirty="0"/>
              <a:t> : Integer; </a:t>
            </a:r>
          </a:p>
          <a:p>
            <a:pPr lvl="1">
              <a:buNone/>
            </a:pPr>
            <a:r>
              <a:rPr lang="en-US" sz="1600" dirty="0" err="1"/>
              <a:t>salesOrder</a:t>
            </a:r>
            <a:r>
              <a:rPr lang="en-US" sz="1600" dirty="0"/>
              <a:t> : Association[1] to </a:t>
            </a:r>
            <a:r>
              <a:rPr lang="en-US" sz="1600" dirty="0" err="1"/>
              <a:t>SalesOrder</a:t>
            </a:r>
            <a:r>
              <a:rPr lang="en-US" sz="1600" dirty="0"/>
              <a:t> on salesOrder.id = </a:t>
            </a:r>
            <a:r>
              <a:rPr lang="en-US" sz="1600" dirty="0" err="1"/>
              <a:t>order_id</a:t>
            </a:r>
            <a:r>
              <a:rPr lang="en-US" sz="1600" dirty="0"/>
              <a:t>; </a:t>
            </a:r>
          </a:p>
          <a:p>
            <a:pPr lvl="1">
              <a:buNone/>
            </a:pPr>
            <a:r>
              <a:rPr lang="en-US" sz="1600" dirty="0" err="1"/>
              <a:t>descr</a:t>
            </a:r>
            <a:r>
              <a:rPr lang="en-US" sz="1600" dirty="0"/>
              <a:t> : String(100); </a:t>
            </a:r>
          </a:p>
          <a:p>
            <a:pPr lvl="1">
              <a:buNone/>
            </a:pPr>
            <a:r>
              <a:rPr lang="en-US" sz="1600" dirty="0"/>
              <a:t>price : Decimal(8,2); </a:t>
            </a:r>
          </a:p>
          <a:p>
            <a:r>
              <a:rPr lang="en-US" sz="1600" dirty="0"/>
              <a:t>};</a:t>
            </a:r>
            <a:endParaRPr lang="en-US" sz="1200" kern="0" dirty="0">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DCB657AD-B24B-438B-8511-349BCE34FA76}"/>
              </a:ext>
            </a:extLst>
          </p:cNvPr>
          <p:cNvSpPr txBox="1"/>
          <p:nvPr/>
        </p:nvSpPr>
        <p:spPr>
          <a:xfrm>
            <a:off x="282540" y="1863634"/>
            <a:ext cx="3603551"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Creates a one-to-many relationship</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between </a:t>
            </a:r>
            <a:r>
              <a:rPr lang="en-US" sz="1800" kern="0" dirty="0" err="1">
                <a:ea typeface="Arial Unicode MS" pitchFamily="34" charset="-128"/>
                <a:cs typeface="Arial Unicode MS" pitchFamily="34" charset="-128"/>
              </a:rPr>
              <a:t>SalesOrder</a:t>
            </a:r>
            <a:r>
              <a:rPr lang="en-US" sz="1800" kern="0" dirty="0">
                <a:ea typeface="Arial Unicode MS" pitchFamily="34" charset="-128"/>
                <a:cs typeface="Arial Unicode MS" pitchFamily="34" charset="-128"/>
              </a:rPr>
              <a:t> and Customer</a:t>
            </a:r>
          </a:p>
        </p:txBody>
      </p:sp>
      <p:cxnSp>
        <p:nvCxnSpPr>
          <p:cNvPr id="6" name="Straight Arrow Connector 5">
            <a:extLst>
              <a:ext uri="{FF2B5EF4-FFF2-40B4-BE49-F238E27FC236}">
                <a16:creationId xmlns:a16="http://schemas.microsoft.com/office/drawing/2014/main" id="{8432757B-429A-4936-BDE9-68DCDF5F5B77}"/>
              </a:ext>
            </a:extLst>
          </p:cNvPr>
          <p:cNvCxnSpPr>
            <a:cxnSpLocks/>
          </p:cNvCxnSpPr>
          <p:nvPr/>
        </p:nvCxnSpPr>
        <p:spPr>
          <a:xfrm>
            <a:off x="4032069" y="2246811"/>
            <a:ext cx="1227908" cy="78377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594A8F7-656C-4D6C-963D-1EC1F8B306F3}"/>
              </a:ext>
            </a:extLst>
          </p:cNvPr>
          <p:cNvCxnSpPr/>
          <p:nvPr/>
        </p:nvCxnSpPr>
        <p:spPr>
          <a:xfrm flipV="1">
            <a:off x="4032069" y="1367246"/>
            <a:ext cx="1245325" cy="87085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960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513A-0946-41EB-B4C9-C1E119FF1CE4}"/>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2D235678-D1C8-4366-8AEA-601448A52E11}"/>
              </a:ext>
            </a:extLst>
          </p:cNvPr>
          <p:cNvSpPr txBox="1"/>
          <p:nvPr/>
        </p:nvSpPr>
        <p:spPr>
          <a:xfrm>
            <a:off x="3866606" y="2133600"/>
            <a:ext cx="4055597" cy="1338828"/>
          </a:xfrm>
          <a:prstGeom prst="rect">
            <a:avLst/>
          </a:prstGeom>
          <a:noFill/>
          <a:ln>
            <a:solidFill>
              <a:schemeClr val="tx1"/>
            </a:solidFill>
          </a:ln>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view C1 as select from Customer {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name,</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orders[status='open'].id as </a:t>
            </a:r>
            <a:r>
              <a:rPr lang="en-US" sz="1800" kern="0" dirty="0" err="1">
                <a:ea typeface="Arial Unicode MS" pitchFamily="34" charset="-128"/>
                <a:cs typeface="Arial Unicode MS" pitchFamily="34" charset="-128"/>
              </a:rPr>
              <a:t>orderId</a:t>
            </a: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3041786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Indexes and Associations</a:t>
            </a:r>
          </a:p>
        </p:txBody>
      </p:sp>
      <p:sp>
        <p:nvSpPr>
          <p:cNvPr id="3" name="Rectangle 2"/>
          <p:cNvSpPr/>
          <p:nvPr/>
        </p:nvSpPr>
        <p:spPr>
          <a:xfrm>
            <a:off x="3727660" y="1080250"/>
            <a:ext cx="8141541" cy="4524315"/>
          </a:xfrm>
          <a:prstGeom prst="rect">
            <a:avLst/>
          </a:prstGeom>
          <a:solidFill>
            <a:schemeClr val="bg1"/>
          </a:solidFill>
          <a:ln>
            <a:solidFill>
              <a:schemeClr val="tx1"/>
            </a:solidFill>
          </a:ln>
        </p:spPr>
        <p:txBody>
          <a:bodyPr wrap="square">
            <a:spAutoFit/>
          </a:bodyPr>
          <a:lstStyle/>
          <a:p>
            <a:r>
              <a:rPr lang="en-US" sz="1800" dirty="0"/>
              <a:t>@Catalog:</a:t>
            </a:r>
          </a:p>
          <a:p>
            <a:r>
              <a:rPr lang="en-US" sz="1800" dirty="0"/>
              <a:t>{ </a:t>
            </a:r>
            <a:r>
              <a:rPr lang="en-US" sz="1800" dirty="0" err="1"/>
              <a:t>tableType</a:t>
            </a:r>
            <a:r>
              <a:rPr lang="en-US" sz="1800" dirty="0"/>
              <a:t>: #COLUMN,</a:t>
            </a:r>
          </a:p>
          <a:p>
            <a:r>
              <a:rPr lang="en-US" sz="1800" dirty="0"/>
              <a:t>  index : [ { name: '</a:t>
            </a:r>
            <a:r>
              <a:rPr lang="en-US" sz="1800" dirty="0" err="1"/>
              <a:t>CustomerIDIdx</a:t>
            </a:r>
            <a:r>
              <a:rPr lang="en-US" sz="1800" dirty="0"/>
              <a:t>', order:#DESC, unique: false,  </a:t>
            </a:r>
            <a:r>
              <a:rPr lang="en-US" sz="1800" dirty="0" err="1"/>
              <a:t>elementNames</a:t>
            </a:r>
            <a:r>
              <a:rPr lang="en-US" sz="1800" dirty="0"/>
              <a:t>:['</a:t>
            </a:r>
            <a:r>
              <a:rPr lang="en-US" sz="1800" dirty="0" err="1"/>
              <a:t>CustomerID</a:t>
            </a:r>
            <a:r>
              <a:rPr lang="en-US" sz="1800" dirty="0"/>
              <a:t>’,’</a:t>
            </a:r>
            <a:r>
              <a:rPr lang="en-US" sz="1800" dirty="0" err="1"/>
              <a:t>requiredDate</a:t>
            </a:r>
            <a:r>
              <a:rPr lang="en-US" sz="1800" dirty="0"/>
              <a:t>’] } ]</a:t>
            </a:r>
          </a:p>
          <a:p>
            <a:r>
              <a:rPr lang="en-US" sz="1800" dirty="0"/>
              <a:t>}</a:t>
            </a:r>
          </a:p>
          <a:p>
            <a:r>
              <a:rPr lang="en-US" sz="1800" dirty="0"/>
              <a:t>entity SALES_ORDERS { </a:t>
            </a:r>
          </a:p>
          <a:p>
            <a:r>
              <a:rPr lang="en-US" sz="1800" dirty="0"/>
              <a:t>                  </a:t>
            </a:r>
            <a:r>
              <a:rPr lang="en-US" sz="1800" dirty="0" err="1"/>
              <a:t>CreatedAt</a:t>
            </a:r>
            <a:r>
              <a:rPr lang="en-US" sz="1800" dirty="0"/>
              <a:t> : </a:t>
            </a:r>
            <a:r>
              <a:rPr lang="en-US" sz="1800" dirty="0" err="1"/>
              <a:t>LocalDate</a:t>
            </a:r>
            <a:r>
              <a:rPr lang="en-US" sz="1800" dirty="0"/>
              <a:t>;</a:t>
            </a:r>
          </a:p>
          <a:p>
            <a:r>
              <a:rPr lang="en-US" sz="1800" dirty="0"/>
              <a:t>                  </a:t>
            </a:r>
            <a:r>
              <a:rPr lang="en-US" sz="1800" dirty="0" err="1"/>
              <a:t>CreatedBy</a:t>
            </a:r>
            <a:r>
              <a:rPr lang="en-US" sz="1800" dirty="0"/>
              <a:t> : String(20);</a:t>
            </a:r>
          </a:p>
          <a:p>
            <a:r>
              <a:rPr lang="en-US" sz="1800" dirty="0"/>
              <a:t>	    </a:t>
            </a:r>
            <a:r>
              <a:rPr lang="en-US" sz="1800" dirty="0" err="1"/>
              <a:t>CustomerID</a:t>
            </a:r>
            <a:r>
              <a:rPr lang="en-US" sz="1800" dirty="0"/>
              <a:t> : String(10) not null;</a:t>
            </a:r>
          </a:p>
          <a:p>
            <a:r>
              <a:rPr lang="en-US" sz="1800" dirty="0"/>
              <a:t>    key	    ID : Association[1..*] TO SALES_ORDER_DETAILS { </a:t>
            </a:r>
            <a:r>
              <a:rPr lang="en-US" sz="1800" dirty="0" err="1"/>
              <a:t>OrderID</a:t>
            </a:r>
            <a:r>
              <a:rPr lang="en-US" sz="1800" dirty="0"/>
              <a:t> };</a:t>
            </a:r>
          </a:p>
          <a:p>
            <a:r>
              <a:rPr lang="en-US" sz="1800" dirty="0"/>
              <a:t>	    </a:t>
            </a:r>
            <a:r>
              <a:rPr lang="en-US" sz="1800" dirty="0" err="1"/>
              <a:t>GrossAmount</a:t>
            </a:r>
            <a:r>
              <a:rPr lang="en-US" sz="1800" dirty="0"/>
              <a:t> : </a:t>
            </a:r>
            <a:r>
              <a:rPr lang="en-US" sz="1800" dirty="0" err="1"/>
              <a:t>CurrencyType</a:t>
            </a:r>
            <a:r>
              <a:rPr lang="en-US" sz="1800" dirty="0"/>
              <a:t>;</a:t>
            </a:r>
          </a:p>
          <a:p>
            <a:r>
              <a:rPr lang="en-US" sz="1800" dirty="0"/>
              <a:t>	    Discount : </a:t>
            </a:r>
            <a:r>
              <a:rPr lang="en-US" sz="1800" dirty="0" err="1"/>
              <a:t>ValueType</a:t>
            </a:r>
            <a:r>
              <a:rPr lang="en-US" sz="1800" dirty="0"/>
              <a:t>;</a:t>
            </a:r>
          </a:p>
          <a:p>
            <a:r>
              <a:rPr lang="en-US" sz="1800" dirty="0"/>
              <a:t>	    Status : String(15) default 'New';</a:t>
            </a:r>
          </a:p>
          <a:p>
            <a:r>
              <a:rPr lang="en-US" sz="1800" dirty="0"/>
              <a:t>	    </a:t>
            </a:r>
            <a:r>
              <a:rPr lang="en-US" sz="1800" dirty="0" err="1"/>
              <a:t>requiredDate</a:t>
            </a:r>
            <a:r>
              <a:rPr lang="en-US" sz="1800" dirty="0"/>
              <a:t> : </a:t>
            </a:r>
            <a:r>
              <a:rPr lang="en-US" sz="1800" dirty="0" err="1"/>
              <a:t>LocalDate</a:t>
            </a:r>
            <a:r>
              <a:rPr lang="en-US" sz="1800" dirty="0"/>
              <a:t>;</a:t>
            </a:r>
          </a:p>
          <a:p>
            <a:r>
              <a:rPr lang="en-US" sz="1800" dirty="0"/>
              <a:t>	    </a:t>
            </a:r>
            <a:r>
              <a:rPr lang="en-US" sz="1800" dirty="0" err="1"/>
              <a:t>shipDate</a:t>
            </a:r>
            <a:r>
              <a:rPr lang="en-US" sz="1800" dirty="0"/>
              <a:t> : </a:t>
            </a:r>
            <a:r>
              <a:rPr lang="en-US" sz="1800" dirty="0" err="1"/>
              <a:t>LocalDate</a:t>
            </a:r>
            <a:r>
              <a:rPr lang="en-US" sz="1800" dirty="0"/>
              <a:t>;</a:t>
            </a:r>
          </a:p>
          <a:p>
            <a:r>
              <a:rPr lang="en-US" sz="1800" dirty="0"/>
              <a:t>};</a:t>
            </a:r>
          </a:p>
        </p:txBody>
      </p:sp>
      <p:sp>
        <p:nvSpPr>
          <p:cNvPr id="4" name="TextBox 3"/>
          <p:cNvSpPr txBox="1"/>
          <p:nvPr/>
        </p:nvSpPr>
        <p:spPr>
          <a:xfrm>
            <a:off x="179294" y="1712259"/>
            <a:ext cx="3180358"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Can create multiple indexes for</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tables</a:t>
            </a:r>
          </a:p>
        </p:txBody>
      </p:sp>
      <p:sp>
        <p:nvSpPr>
          <p:cNvPr id="5" name="TextBox 4"/>
          <p:cNvSpPr txBox="1"/>
          <p:nvPr/>
        </p:nvSpPr>
        <p:spPr>
          <a:xfrm>
            <a:off x="197224" y="3684494"/>
            <a:ext cx="3398366"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Can create associations between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tables</a:t>
            </a:r>
          </a:p>
        </p:txBody>
      </p:sp>
    </p:spTree>
    <p:extLst>
      <p:ext uri="{BB962C8B-B14F-4D97-AF65-F5344CB8AC3E}">
        <p14:creationId xmlns:p14="http://schemas.microsoft.com/office/powerpoint/2010/main" val="77172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Rectangle 2"/>
          <p:cNvSpPr/>
          <p:nvPr/>
        </p:nvSpPr>
        <p:spPr>
          <a:xfrm>
            <a:off x="3415553" y="1794337"/>
            <a:ext cx="8310281" cy="2031325"/>
          </a:xfrm>
          <a:prstGeom prst="rect">
            <a:avLst/>
          </a:prstGeom>
          <a:ln>
            <a:solidFill>
              <a:schemeClr val="tx1"/>
            </a:solidFill>
          </a:ln>
        </p:spPr>
        <p:txBody>
          <a:bodyPr wrap="square">
            <a:spAutoFit/>
          </a:bodyPr>
          <a:lstStyle/>
          <a:p>
            <a:r>
              <a:rPr lang="en-US" dirty="0"/>
              <a:t>VIEW </a:t>
            </a:r>
            <a:r>
              <a:rPr lang="en-US" dirty="0" err="1"/>
              <a:t>CustomerSales</a:t>
            </a:r>
            <a:r>
              <a:rPr lang="en-US" dirty="0"/>
              <a:t> AS SELECT FROM CUSTOMERS</a:t>
            </a:r>
          </a:p>
          <a:p>
            <a:r>
              <a:rPr lang="en-US" dirty="0"/>
              <a:t>{</a:t>
            </a:r>
          </a:p>
          <a:p>
            <a:r>
              <a:rPr lang="en-US" dirty="0"/>
              <a:t>  </a:t>
            </a:r>
            <a:r>
              <a:rPr lang="en-US" dirty="0" err="1"/>
              <a:t>ID.Status</a:t>
            </a:r>
            <a:r>
              <a:rPr lang="en-US" dirty="0"/>
              <a:t>,</a:t>
            </a:r>
          </a:p>
          <a:p>
            <a:r>
              <a:rPr lang="en-US" dirty="0"/>
              <a:t>  </a:t>
            </a:r>
            <a:r>
              <a:rPr lang="en-US" dirty="0" err="1"/>
              <a:t>CompanyName</a:t>
            </a:r>
            <a:r>
              <a:rPr lang="en-US" dirty="0"/>
              <a:t>,</a:t>
            </a:r>
          </a:p>
          <a:p>
            <a:r>
              <a:rPr lang="en-US" dirty="0"/>
              <a:t>  sum(</a:t>
            </a:r>
            <a:r>
              <a:rPr lang="en-US" dirty="0" err="1"/>
              <a:t>ID.GrossAmount.Amount</a:t>
            </a:r>
            <a:r>
              <a:rPr lang="en-US" dirty="0"/>
              <a:t>) AS </a:t>
            </a:r>
            <a:r>
              <a:rPr lang="en-US" dirty="0" err="1"/>
              <a:t>GrossAmount</a:t>
            </a:r>
            <a:endParaRPr lang="en-US" dirty="0"/>
          </a:p>
          <a:p>
            <a:r>
              <a:rPr lang="en-US" dirty="0"/>
              <a:t>} GROUP BY </a:t>
            </a:r>
            <a:r>
              <a:rPr lang="en-US" dirty="0" err="1"/>
              <a:t>ID.Status</a:t>
            </a:r>
            <a:r>
              <a:rPr lang="en-US" dirty="0"/>
              <a:t>, </a:t>
            </a:r>
            <a:r>
              <a:rPr lang="en-US" dirty="0" err="1"/>
              <a:t>CompanyName</a:t>
            </a:r>
            <a:r>
              <a:rPr lang="en-US" dirty="0"/>
              <a:t> HAVING </a:t>
            </a:r>
            <a:r>
              <a:rPr lang="en-US" dirty="0" err="1"/>
              <a:t>ID.Status</a:t>
            </a:r>
            <a:r>
              <a:rPr lang="en-US" dirty="0"/>
              <a:t> = 'New';</a:t>
            </a:r>
          </a:p>
        </p:txBody>
      </p:sp>
      <p:sp>
        <p:nvSpPr>
          <p:cNvPr id="4" name="TextBox 3"/>
          <p:cNvSpPr txBox="1"/>
          <p:nvPr/>
        </p:nvSpPr>
        <p:spPr>
          <a:xfrm>
            <a:off x="242047" y="2321859"/>
            <a:ext cx="2693045"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Views can take advantage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of associations</a:t>
            </a:r>
          </a:p>
        </p:txBody>
      </p:sp>
      <p:cxnSp>
        <p:nvCxnSpPr>
          <p:cNvPr id="6" name="Straight Arrow Connector 5"/>
          <p:cNvCxnSpPr>
            <a:stCxn id="4" idx="3"/>
          </p:cNvCxnSpPr>
          <p:nvPr/>
        </p:nvCxnSpPr>
        <p:spPr>
          <a:xfrm>
            <a:off x="2935092" y="2598858"/>
            <a:ext cx="597002" cy="987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892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oData</a:t>
            </a:r>
            <a:r>
              <a:rPr lang="en-US" dirty="0"/>
              <a:t> Services</a:t>
            </a:r>
          </a:p>
        </p:txBody>
      </p:sp>
      <p:sp>
        <p:nvSpPr>
          <p:cNvPr id="3" name="Rectangle 2"/>
          <p:cNvSpPr/>
          <p:nvPr/>
        </p:nvSpPr>
        <p:spPr>
          <a:xfrm>
            <a:off x="538483" y="2805386"/>
            <a:ext cx="11116235" cy="3323987"/>
          </a:xfrm>
          <a:prstGeom prst="rect">
            <a:avLst/>
          </a:prstGeom>
          <a:ln>
            <a:solidFill>
              <a:schemeClr val="tx1"/>
            </a:solidFill>
          </a:ln>
        </p:spPr>
        <p:txBody>
          <a:bodyPr wrap="square">
            <a:spAutoFit/>
          </a:bodyPr>
          <a:lstStyle/>
          <a:p>
            <a:r>
              <a:rPr lang="en-US" dirty="0"/>
              <a:t>service {</a:t>
            </a:r>
          </a:p>
          <a:p>
            <a:endParaRPr lang="en-US" dirty="0"/>
          </a:p>
          <a:p>
            <a:r>
              <a:rPr lang="en-US" dirty="0"/>
              <a:t>    "GBI_002.gbi.data::GBI_002.MASTERDATA.CUSTOMERS" as "Customers";</a:t>
            </a:r>
          </a:p>
          <a:p>
            <a:r>
              <a:rPr lang="en-US" dirty="0"/>
              <a:t>    "GBI_002.gbi.data::GBI_002.MASTERDATA.SALES_ORGS" as "</a:t>
            </a:r>
            <a:r>
              <a:rPr lang="en-US" dirty="0" err="1"/>
              <a:t>SalesOrg</a:t>
            </a:r>
            <a:r>
              <a:rPr lang="en-US" dirty="0"/>
              <a:t>" </a:t>
            </a:r>
          </a:p>
          <a:p>
            <a:r>
              <a:rPr lang="en-US" dirty="0"/>
              <a:t>          navigates ("</a:t>
            </a:r>
            <a:r>
              <a:rPr lang="en-US" dirty="0" err="1"/>
              <a:t>SOrg_Customers</a:t>
            </a:r>
            <a:r>
              <a:rPr lang="en-US" dirty="0"/>
              <a:t>" as "</a:t>
            </a:r>
            <a:r>
              <a:rPr lang="en-US" dirty="0" err="1"/>
              <a:t>SOrgCustomers</a:t>
            </a:r>
            <a:r>
              <a:rPr lang="en-US" dirty="0"/>
              <a:t>");</a:t>
            </a:r>
          </a:p>
          <a:p>
            <a:r>
              <a:rPr lang="en-US" dirty="0"/>
              <a:t>   </a:t>
            </a:r>
          </a:p>
          <a:p>
            <a:r>
              <a:rPr lang="en-US" dirty="0"/>
              <a:t>    association "</a:t>
            </a:r>
            <a:r>
              <a:rPr lang="en-US" dirty="0" err="1"/>
              <a:t>SOrg_Customers</a:t>
            </a:r>
            <a:r>
              <a:rPr lang="en-US" dirty="0"/>
              <a:t>" principal "</a:t>
            </a:r>
            <a:r>
              <a:rPr lang="en-US" dirty="0" err="1"/>
              <a:t>SalesOrg</a:t>
            </a:r>
            <a:r>
              <a:rPr lang="en-US" dirty="0"/>
              <a:t>"("ID") multiplicity "1"</a:t>
            </a:r>
          </a:p>
          <a:p>
            <a:r>
              <a:rPr lang="en-US" dirty="0"/>
              <a:t>    dependent "Customers"("</a:t>
            </a:r>
            <a:r>
              <a:rPr lang="en-US" dirty="0" err="1"/>
              <a:t>SalesOrgID</a:t>
            </a:r>
            <a:r>
              <a:rPr lang="en-US" dirty="0"/>
              <a:t>") multiplicity "*";</a:t>
            </a:r>
          </a:p>
          <a:p>
            <a:endParaRPr lang="en-US" dirty="0"/>
          </a:p>
          <a:p>
            <a:r>
              <a:rPr lang="en-US" dirty="0"/>
              <a:t>} </a:t>
            </a:r>
          </a:p>
        </p:txBody>
      </p:sp>
      <p:sp>
        <p:nvSpPr>
          <p:cNvPr id="4" name="TextBox 3"/>
          <p:cNvSpPr txBox="1"/>
          <p:nvPr/>
        </p:nvSpPr>
        <p:spPr>
          <a:xfrm>
            <a:off x="538483" y="1586753"/>
            <a:ext cx="10579819"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oData</a:t>
            </a:r>
            <a:r>
              <a:rPr lang="en-US" sz="1800" kern="0" dirty="0">
                <a:ea typeface="Arial Unicode MS" pitchFamily="34" charset="-128"/>
                <a:cs typeface="Arial Unicode MS" pitchFamily="34" charset="-128"/>
              </a:rPr>
              <a:t> services can be created with a single line of code as with the Customers service but you can also</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create associations as with the </a:t>
            </a:r>
            <a:r>
              <a:rPr lang="en-US" sz="1800" kern="0" dirty="0" err="1">
                <a:ea typeface="Arial Unicode MS" pitchFamily="34" charset="-128"/>
                <a:cs typeface="Arial Unicode MS" pitchFamily="34" charset="-128"/>
              </a:rPr>
              <a:t>SalesOrg</a:t>
            </a:r>
            <a:r>
              <a:rPr lang="en-US" sz="1800" kern="0" dirty="0">
                <a:ea typeface="Arial Unicode MS" pitchFamily="34" charset="-128"/>
                <a:cs typeface="Arial Unicode MS" pitchFamily="34" charset="-128"/>
              </a:rPr>
              <a:t> service.</a:t>
            </a:r>
          </a:p>
        </p:txBody>
      </p:sp>
    </p:spTree>
    <p:extLst>
      <p:ext uri="{BB962C8B-B14F-4D97-AF65-F5344CB8AC3E}">
        <p14:creationId xmlns:p14="http://schemas.microsoft.com/office/powerpoint/2010/main" val="3129790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666666"/>
                </a:solidFill>
              </a:rPr>
              <a:t>Thank you</a:t>
            </a:r>
            <a:endParaRPr lang="de-DE" dirty="0">
              <a:solidFill>
                <a:srgbClr val="666666"/>
              </a:solidFill>
            </a:endParaRPr>
          </a:p>
        </p:txBody>
      </p:sp>
      <p:sp>
        <p:nvSpPr>
          <p:cNvPr id="3" name="Text Placeholder 2"/>
          <p:cNvSpPr>
            <a:spLocks noGrp="1"/>
          </p:cNvSpPr>
          <p:nvPr>
            <p:ph type="body" sz="quarter" idx="10"/>
          </p:nvPr>
        </p:nvSpPr>
        <p:spPr/>
        <p:txBody>
          <a:bodyPr/>
          <a:lstStyle/>
          <a:p>
            <a:r>
              <a:rPr lang="en-US" dirty="0">
                <a:solidFill>
                  <a:srgbClr val="666666"/>
                </a:solidFill>
              </a:rPr>
              <a:t>Contact information:</a:t>
            </a:r>
          </a:p>
          <a:p>
            <a:endParaRPr lang="en-US" dirty="0">
              <a:solidFill>
                <a:srgbClr val="666666"/>
              </a:solidFill>
            </a:endParaRPr>
          </a:p>
          <a:p>
            <a:r>
              <a:rPr lang="en-US" dirty="0">
                <a:solidFill>
                  <a:srgbClr val="666666"/>
                </a:solidFill>
              </a:rPr>
              <a:t>Ross Hightower</a:t>
            </a:r>
          </a:p>
          <a:p>
            <a:r>
              <a:rPr lang="en-US">
                <a:solidFill>
                  <a:srgbClr val="666666"/>
                </a:solidFill>
              </a:rPr>
              <a:t>hightowe@uwm.edu</a:t>
            </a:r>
            <a:endParaRPr lang="en-US" dirty="0">
              <a:solidFill>
                <a:srgbClr val="666666"/>
              </a:solidFill>
            </a:endParaRPr>
          </a:p>
        </p:txBody>
      </p:sp>
    </p:spTree>
    <p:extLst>
      <p:ext uri="{BB962C8B-B14F-4D97-AF65-F5344CB8AC3E}">
        <p14:creationId xmlns:p14="http://schemas.microsoft.com/office/powerpoint/2010/main" val="171343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D50D8C-FA85-4C03-86EF-E68ABB779645}"/>
              </a:ext>
            </a:extLst>
          </p:cNvPr>
          <p:cNvSpPr/>
          <p:nvPr/>
        </p:nvSpPr>
        <p:spPr>
          <a:xfrm>
            <a:off x="881154" y="528406"/>
            <a:ext cx="6096000" cy="1708160"/>
          </a:xfrm>
          <a:prstGeom prst="rect">
            <a:avLst/>
          </a:prstGeom>
        </p:spPr>
        <p:txBody>
          <a:bodyPr>
            <a:spAutoFit/>
          </a:bodyPr>
          <a:lstStyle/>
          <a:p>
            <a:r>
              <a:rPr lang="en-US" dirty="0">
                <a:solidFill>
                  <a:srgbClr val="000000"/>
                </a:solidFill>
                <a:latin typeface="Arial" panose="020B0604020202020204" pitchFamily="34" charset="0"/>
              </a:rPr>
              <a:t>With the availability of the SAP HANA platform there has been a paradigm shift in the way business applications are developed at SAP. The rule-of-thumb is:</a:t>
            </a:r>
            <a:r>
              <a:rPr lang="en-US" dirty="0">
                <a:solidFill>
                  <a:srgbClr val="444444"/>
                </a:solidFill>
                <a:latin typeface="Arial" panose="020B0604020202020204" pitchFamily="34" charset="0"/>
              </a:rPr>
              <a:t> </a:t>
            </a:r>
            <a:r>
              <a:rPr lang="en-US" i="1" dirty="0">
                <a:solidFill>
                  <a:srgbClr val="2E74B5"/>
                </a:solidFill>
                <a:latin typeface="Arial" panose="020B0604020202020204" pitchFamily="34" charset="0"/>
              </a:rPr>
              <a:t>Do as much as you can in the</a:t>
            </a:r>
            <a:r>
              <a:rPr lang="en-US" dirty="0">
                <a:solidFill>
                  <a:srgbClr val="444444"/>
                </a:solidFill>
                <a:latin typeface="Arial" panose="020B0604020202020204" pitchFamily="34" charset="0"/>
              </a:rPr>
              <a:t> </a:t>
            </a:r>
            <a:r>
              <a:rPr lang="en-US" i="1" dirty="0">
                <a:solidFill>
                  <a:srgbClr val="2E74B5"/>
                </a:solidFill>
                <a:latin typeface="Arial" panose="020B0604020202020204" pitchFamily="34" charset="0"/>
              </a:rPr>
              <a:t>database to get the best performance</a:t>
            </a:r>
            <a:r>
              <a:rPr lang="en-US" dirty="0">
                <a:solidFill>
                  <a:srgbClr val="333333"/>
                </a:solidFill>
                <a:latin typeface="Arial" panose="020B0604020202020204" pitchFamily="34" charset="0"/>
              </a:rPr>
              <a:t>.</a:t>
            </a:r>
            <a:endParaRPr lang="en-US" dirty="0"/>
          </a:p>
        </p:txBody>
      </p:sp>
    </p:spTree>
    <p:extLst>
      <p:ext uri="{BB962C8B-B14F-4D97-AF65-F5344CB8AC3E}">
        <p14:creationId xmlns:p14="http://schemas.microsoft.com/office/powerpoint/2010/main" val="4043273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Core Data Services on HANA</a:t>
            </a:r>
          </a:p>
        </p:txBody>
      </p:sp>
      <p:sp>
        <p:nvSpPr>
          <p:cNvPr id="5" name="Text Placeholder 4"/>
          <p:cNvSpPr>
            <a:spLocks noGrp="1"/>
          </p:cNvSpPr>
          <p:nvPr>
            <p:ph type="body" sz="quarter" idx="10"/>
          </p:nvPr>
        </p:nvSpPr>
        <p:spPr/>
        <p:txBody>
          <a:bodyPr/>
          <a:lstStyle/>
          <a:p>
            <a:r>
              <a:rPr lang="en-US" dirty="0"/>
              <a:t>CDS is a semantically rich layer above SQL.  </a:t>
            </a:r>
          </a:p>
          <a:p>
            <a:endParaRPr lang="en-US" dirty="0"/>
          </a:p>
          <a:p>
            <a:r>
              <a:rPr lang="en-US" dirty="0"/>
              <a:t>CDS artifacts are design time objects that HANA uses to create the persistence objects in the HANA repository.  </a:t>
            </a:r>
          </a:p>
          <a:p>
            <a:endParaRPr lang="en-US" dirty="0"/>
          </a:p>
          <a:p>
            <a:r>
              <a:rPr lang="en-US" dirty="0"/>
              <a:t>The way that CDS works is by interpreting the descriptions of database objects that you create and then creating the SQL DDL statements to create the objects in the HANA database. </a:t>
            </a:r>
          </a:p>
        </p:txBody>
      </p:sp>
    </p:spTree>
    <p:extLst>
      <p:ext uri="{BB962C8B-B14F-4D97-AF65-F5344CB8AC3E}">
        <p14:creationId xmlns:p14="http://schemas.microsoft.com/office/powerpoint/2010/main" val="3573311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8CE035-E547-499F-AE5E-9EDB5AEE437D}"/>
              </a:ext>
            </a:extLst>
          </p:cNvPr>
          <p:cNvSpPr>
            <a:spLocks noGrp="1"/>
          </p:cNvSpPr>
          <p:nvPr>
            <p:ph type="title"/>
          </p:nvPr>
        </p:nvSpPr>
        <p:spPr/>
        <p:txBody>
          <a:bodyPr/>
          <a:lstStyle/>
          <a:p>
            <a:r>
              <a:rPr lang="en-US" dirty="0"/>
              <a:t>Core Data Services</a:t>
            </a:r>
          </a:p>
        </p:txBody>
      </p:sp>
      <p:pic>
        <p:nvPicPr>
          <p:cNvPr id="5" name="Picture 4">
            <a:extLst>
              <a:ext uri="{FF2B5EF4-FFF2-40B4-BE49-F238E27FC236}">
                <a16:creationId xmlns:a16="http://schemas.microsoft.com/office/drawing/2014/main" id="{F68199F0-DB8A-41CE-8F33-3EED1202E35F}"/>
              </a:ext>
            </a:extLst>
          </p:cNvPr>
          <p:cNvPicPr>
            <a:picLocks noChangeAspect="1"/>
          </p:cNvPicPr>
          <p:nvPr/>
        </p:nvPicPr>
        <p:blipFill>
          <a:blip r:embed="rId2"/>
          <a:stretch>
            <a:fillRect/>
          </a:stretch>
        </p:blipFill>
        <p:spPr>
          <a:xfrm>
            <a:off x="1422002" y="1796770"/>
            <a:ext cx="8967993" cy="3840813"/>
          </a:xfrm>
          <a:prstGeom prst="rect">
            <a:avLst/>
          </a:prstGeom>
        </p:spPr>
      </p:pic>
    </p:spTree>
    <p:extLst>
      <p:ext uri="{BB962C8B-B14F-4D97-AF65-F5344CB8AC3E}">
        <p14:creationId xmlns:p14="http://schemas.microsoft.com/office/powerpoint/2010/main" val="113492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HANA Application Tiers</a:t>
            </a:r>
          </a:p>
        </p:txBody>
      </p:sp>
      <p:pic>
        <p:nvPicPr>
          <p:cNvPr id="3" name="Picture 2"/>
          <p:cNvPicPr>
            <a:picLocks noChangeAspect="1"/>
          </p:cNvPicPr>
          <p:nvPr/>
        </p:nvPicPr>
        <p:blipFill>
          <a:blip r:embed="rId2"/>
          <a:stretch>
            <a:fillRect/>
          </a:stretch>
        </p:blipFill>
        <p:spPr>
          <a:xfrm>
            <a:off x="2562692" y="1509386"/>
            <a:ext cx="6800850" cy="4486275"/>
          </a:xfrm>
          <a:prstGeom prst="rect">
            <a:avLst/>
          </a:prstGeom>
        </p:spPr>
      </p:pic>
    </p:spTree>
    <p:extLst>
      <p:ext uri="{BB962C8B-B14F-4D97-AF65-F5344CB8AC3E}">
        <p14:creationId xmlns:p14="http://schemas.microsoft.com/office/powerpoint/2010/main" val="339661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HANA Native Development</a:t>
            </a:r>
          </a:p>
        </p:txBody>
      </p:sp>
      <p:pic>
        <p:nvPicPr>
          <p:cNvPr id="3" name="Picture 2"/>
          <p:cNvPicPr>
            <a:picLocks noChangeAspect="1"/>
          </p:cNvPicPr>
          <p:nvPr/>
        </p:nvPicPr>
        <p:blipFill>
          <a:blip r:embed="rId2"/>
          <a:stretch>
            <a:fillRect/>
          </a:stretch>
        </p:blipFill>
        <p:spPr>
          <a:xfrm>
            <a:off x="5997388" y="1461247"/>
            <a:ext cx="5050117" cy="4853475"/>
          </a:xfrm>
          <a:prstGeom prst="rect">
            <a:avLst/>
          </a:prstGeom>
        </p:spPr>
      </p:pic>
      <p:sp>
        <p:nvSpPr>
          <p:cNvPr id="4" name="TextBox 3"/>
          <p:cNvSpPr txBox="1"/>
          <p:nvPr/>
        </p:nvSpPr>
        <p:spPr>
          <a:xfrm>
            <a:off x="484094" y="1882588"/>
            <a:ext cx="4760259" cy="346248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Client</a:t>
            </a:r>
            <a:r>
              <a:rPr lang="en-US" sz="1800" kern="0" dirty="0">
                <a:ea typeface="Arial Unicode MS" pitchFamily="34" charset="-128"/>
                <a:cs typeface="Arial Unicode MS" pitchFamily="34" charset="-128"/>
              </a:rPr>
              <a:t>: HTML5, </a:t>
            </a:r>
            <a:r>
              <a:rPr lang="en-US" sz="1800" i="1" kern="0" dirty="0">
                <a:ea typeface="Arial Unicode MS" pitchFamily="34" charset="-128"/>
                <a:cs typeface="Arial Unicode MS" pitchFamily="34" charset="-128"/>
              </a:rPr>
              <a:t>SAPUI5</a:t>
            </a:r>
            <a:r>
              <a:rPr lang="en-US" sz="1800" kern="0" dirty="0">
                <a:ea typeface="Arial Unicode MS" pitchFamily="34" charset="-128"/>
                <a:cs typeface="Arial Unicode MS" pitchFamily="34" charset="-128"/>
              </a:rPr>
              <a:t>, </a:t>
            </a:r>
            <a:r>
              <a:rPr lang="en-US" sz="1800" i="1" kern="0" dirty="0">
                <a:ea typeface="Arial Unicode MS" pitchFamily="34" charset="-128"/>
                <a:cs typeface="Arial Unicode MS" pitchFamily="34" charset="-128"/>
              </a:rPr>
              <a:t>JavaScript</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Server</a:t>
            </a:r>
            <a:r>
              <a:rPr lang="en-US" sz="1800" kern="0" dirty="0">
                <a:ea typeface="Arial Unicode MS" pitchFamily="34" charset="-128"/>
                <a:cs typeface="Arial Unicode MS" pitchFamily="34" charset="-128"/>
              </a:rPr>
              <a:t>: </a:t>
            </a:r>
            <a:r>
              <a:rPr lang="en-US" sz="1800" i="1" kern="0" dirty="0" err="1">
                <a:ea typeface="Arial Unicode MS" pitchFamily="34" charset="-128"/>
                <a:cs typeface="Arial Unicode MS" pitchFamily="34" charset="-128"/>
              </a:rPr>
              <a:t>SQLScript</a:t>
            </a:r>
            <a:r>
              <a:rPr lang="en-US" sz="1800" kern="0" dirty="0">
                <a:ea typeface="Arial Unicode MS" pitchFamily="34" charset="-128"/>
                <a:cs typeface="Arial Unicode MS" pitchFamily="34" charset="-128"/>
              </a:rPr>
              <a:t>, JavaScript</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Database</a:t>
            </a:r>
            <a:r>
              <a:rPr lang="en-US" sz="1800" kern="0" dirty="0">
                <a:ea typeface="Arial Unicode MS" pitchFamily="34" charset="-128"/>
                <a:cs typeface="Arial Unicode MS" pitchFamily="34" charset="-128"/>
              </a:rPr>
              <a:t>: SQL, </a:t>
            </a:r>
            <a:r>
              <a:rPr lang="en-US" sz="1800" i="1" kern="0" dirty="0">
                <a:ea typeface="Arial Unicode MS" pitchFamily="34" charset="-128"/>
                <a:cs typeface="Arial Unicode MS" pitchFamily="34" charset="-128"/>
              </a:rPr>
              <a:t>Views</a:t>
            </a:r>
            <a:r>
              <a:rPr lang="en-US" sz="1800" kern="0" dirty="0">
                <a:ea typeface="Arial Unicode MS" pitchFamily="34" charset="-128"/>
                <a:cs typeface="Arial Unicode MS" pitchFamily="34" charset="-128"/>
              </a:rPr>
              <a:t>, </a:t>
            </a:r>
            <a:r>
              <a:rPr lang="en-US" sz="1800" i="1" kern="0" dirty="0">
                <a:ea typeface="Arial Unicode MS" pitchFamily="34" charset="-128"/>
                <a:cs typeface="Arial Unicode MS" pitchFamily="34" charset="-128"/>
              </a:rPr>
              <a:t>Core Data Services</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Admin</a:t>
            </a:r>
            <a:r>
              <a:rPr lang="en-US" sz="1800" kern="0" dirty="0">
                <a:ea typeface="Arial Unicode MS" pitchFamily="34" charset="-128"/>
                <a:cs typeface="Arial Unicode MS" pitchFamily="34" charset="-128"/>
              </a:rPr>
              <a:t>: Roles and Privileges</a:t>
            </a:r>
          </a:p>
        </p:txBody>
      </p:sp>
    </p:spTree>
    <p:extLst>
      <p:ext uri="{BB962C8B-B14F-4D97-AF65-F5344CB8AC3E}">
        <p14:creationId xmlns:p14="http://schemas.microsoft.com/office/powerpoint/2010/main" val="200317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gray">
          <a:xfrm>
            <a:off x="3288593" y="344011"/>
            <a:ext cx="4751294" cy="1873624"/>
          </a:xfrm>
          <a:prstGeom prst="rect">
            <a:avLst/>
          </a:prstGeom>
          <a:solidFill>
            <a:schemeClr val="bg1">
              <a:lumMod val="9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p:cNvSpPr/>
          <p:nvPr/>
        </p:nvSpPr>
        <p:spPr bwMode="gray">
          <a:xfrm>
            <a:off x="3254188" y="2474258"/>
            <a:ext cx="4751294" cy="4150278"/>
          </a:xfrm>
          <a:prstGeom prst="rect">
            <a:avLst/>
          </a:prstGeom>
          <a:solidFill>
            <a:schemeClr val="bg1">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39" name="Group 38"/>
          <p:cNvGrpSpPr/>
          <p:nvPr/>
        </p:nvGrpSpPr>
        <p:grpSpPr>
          <a:xfrm>
            <a:off x="3334871" y="2563906"/>
            <a:ext cx="4554070" cy="1703294"/>
            <a:chOff x="3334871" y="2563906"/>
            <a:chExt cx="4554070" cy="1703294"/>
          </a:xfrm>
        </p:grpSpPr>
        <p:sp>
          <p:nvSpPr>
            <p:cNvPr id="11" name="Rectangle 10"/>
            <p:cNvSpPr/>
            <p:nvPr/>
          </p:nvSpPr>
          <p:spPr bwMode="gray">
            <a:xfrm>
              <a:off x="3334871" y="2563906"/>
              <a:ext cx="4554070" cy="1703294"/>
            </a:xfrm>
            <a:prstGeom prst="rect">
              <a:avLst/>
            </a:prstGeom>
            <a:solidFill>
              <a:schemeClr val="tx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TextBox 13"/>
            <p:cNvSpPr txBox="1"/>
            <p:nvPr/>
          </p:nvSpPr>
          <p:spPr>
            <a:xfrm>
              <a:off x="3433482" y="2644589"/>
              <a:ext cx="1981312" cy="49244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Extended Application </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Services (XS)</a:t>
              </a:r>
            </a:p>
          </p:txBody>
        </p:sp>
      </p:grpSp>
      <p:sp>
        <p:nvSpPr>
          <p:cNvPr id="4" name="Rectangle 3"/>
          <p:cNvSpPr/>
          <p:nvPr/>
        </p:nvSpPr>
        <p:spPr bwMode="gray">
          <a:xfrm>
            <a:off x="3236259" y="345899"/>
            <a:ext cx="4751294" cy="1873624"/>
          </a:xfrm>
          <a:prstGeom prst="rect">
            <a:avLst/>
          </a:prstGeom>
          <a:solidFill>
            <a:schemeClr val="bg1">
              <a:lumMod val="9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5"/>
          <p:cNvSpPr/>
          <p:nvPr/>
        </p:nvSpPr>
        <p:spPr bwMode="gray">
          <a:xfrm>
            <a:off x="3334871" y="658555"/>
            <a:ext cx="4554070" cy="1452283"/>
          </a:xfrm>
          <a:prstGeom prst="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p:nvSpPr>
        <p:spPr bwMode="gray">
          <a:xfrm>
            <a:off x="6221066" y="1218482"/>
            <a:ext cx="1479176" cy="71717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TextBox 7"/>
          <p:cNvSpPr txBox="1"/>
          <p:nvPr/>
        </p:nvSpPr>
        <p:spPr>
          <a:xfrm>
            <a:off x="3379902" y="340739"/>
            <a:ext cx="32060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Client container (Web Browser)</a:t>
            </a:r>
          </a:p>
        </p:txBody>
      </p:sp>
      <p:sp>
        <p:nvSpPr>
          <p:cNvPr id="9" name="TextBox 8"/>
          <p:cNvSpPr txBox="1"/>
          <p:nvPr/>
        </p:nvSpPr>
        <p:spPr>
          <a:xfrm>
            <a:off x="3508142" y="801061"/>
            <a:ext cx="2013372"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SAPUI5 Application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Frontend</a:t>
            </a:r>
          </a:p>
        </p:txBody>
      </p:sp>
      <p:sp>
        <p:nvSpPr>
          <p:cNvPr id="13" name="Rectangle 12"/>
          <p:cNvSpPr/>
          <p:nvPr/>
        </p:nvSpPr>
        <p:spPr bwMode="gray">
          <a:xfrm>
            <a:off x="3433480" y="3187114"/>
            <a:ext cx="4329953" cy="995082"/>
          </a:xfrm>
          <a:prstGeom prst="rect">
            <a:avLst/>
          </a:prstGeom>
          <a:solidFill>
            <a:schemeClr val="accent1">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TextBox 15"/>
          <p:cNvSpPr txBox="1"/>
          <p:nvPr/>
        </p:nvSpPr>
        <p:spPr>
          <a:xfrm>
            <a:off x="3560476" y="3284929"/>
            <a:ext cx="209031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Application Backend</a:t>
            </a:r>
          </a:p>
        </p:txBody>
      </p:sp>
      <p:cxnSp>
        <p:nvCxnSpPr>
          <p:cNvPr id="20" name="Straight Arrow Connector 19"/>
          <p:cNvCxnSpPr/>
          <p:nvPr/>
        </p:nvCxnSpPr>
        <p:spPr>
          <a:xfrm flipV="1">
            <a:off x="5775844" y="2104138"/>
            <a:ext cx="4482" cy="1074889"/>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3334871" y="4437529"/>
            <a:ext cx="4554070" cy="1703294"/>
            <a:chOff x="3334871" y="4437529"/>
            <a:chExt cx="4554070" cy="1703294"/>
          </a:xfrm>
        </p:grpSpPr>
        <p:sp>
          <p:nvSpPr>
            <p:cNvPr id="12" name="Rectangle 11"/>
            <p:cNvSpPr/>
            <p:nvPr/>
          </p:nvSpPr>
          <p:spPr bwMode="gray">
            <a:xfrm>
              <a:off x="3334871" y="4437529"/>
              <a:ext cx="4554070" cy="170329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5" name="TextBox 34"/>
            <p:cNvSpPr txBox="1"/>
            <p:nvPr/>
          </p:nvSpPr>
          <p:spPr>
            <a:xfrm>
              <a:off x="3508142" y="5785645"/>
              <a:ext cx="1692771"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HANA Database</a:t>
              </a:r>
            </a:p>
          </p:txBody>
        </p:sp>
      </p:grpSp>
      <p:grpSp>
        <p:nvGrpSpPr>
          <p:cNvPr id="38" name="Group 37"/>
          <p:cNvGrpSpPr/>
          <p:nvPr/>
        </p:nvGrpSpPr>
        <p:grpSpPr>
          <a:xfrm>
            <a:off x="5598457" y="5447489"/>
            <a:ext cx="2164977" cy="476656"/>
            <a:chOff x="5598457" y="5447489"/>
            <a:chExt cx="2164977" cy="476656"/>
          </a:xfrm>
        </p:grpSpPr>
        <p:sp>
          <p:nvSpPr>
            <p:cNvPr id="26" name="Rectangle 25"/>
            <p:cNvSpPr/>
            <p:nvPr/>
          </p:nvSpPr>
          <p:spPr bwMode="gray">
            <a:xfrm>
              <a:off x="5598457" y="5447489"/>
              <a:ext cx="2164977" cy="476656"/>
            </a:xfrm>
            <a:prstGeom prst="rect">
              <a:avLst/>
            </a:prstGeom>
            <a:solidFill>
              <a:schemeClr val="bg1">
                <a:lumMod val="8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 name="TextBox 24"/>
            <p:cNvSpPr txBox="1"/>
            <p:nvPr/>
          </p:nvSpPr>
          <p:spPr>
            <a:xfrm>
              <a:off x="5896239" y="5573605"/>
              <a:ext cx="1671147" cy="184666"/>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CDS Created Objects</a:t>
              </a:r>
            </a:p>
          </p:txBody>
        </p:sp>
      </p:grpSp>
      <p:grpSp>
        <p:nvGrpSpPr>
          <p:cNvPr id="40" name="Group 39"/>
          <p:cNvGrpSpPr/>
          <p:nvPr/>
        </p:nvGrpSpPr>
        <p:grpSpPr>
          <a:xfrm>
            <a:off x="6217024" y="2778443"/>
            <a:ext cx="1479176" cy="2652871"/>
            <a:chOff x="6217024" y="2778443"/>
            <a:chExt cx="1479176" cy="2652871"/>
          </a:xfrm>
        </p:grpSpPr>
        <p:sp>
          <p:nvSpPr>
            <p:cNvPr id="15" name="Rectangle 14"/>
            <p:cNvSpPr/>
            <p:nvPr/>
          </p:nvSpPr>
          <p:spPr bwMode="gray">
            <a:xfrm>
              <a:off x="6217024" y="2778443"/>
              <a:ext cx="1479176" cy="71717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TextBox 16"/>
            <p:cNvSpPr txBox="1"/>
            <p:nvPr/>
          </p:nvSpPr>
          <p:spPr>
            <a:xfrm>
              <a:off x="6280174" y="2958807"/>
              <a:ext cx="1287212" cy="24622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600" kern="0" dirty="0" err="1">
                  <a:ea typeface="Arial Unicode MS" pitchFamily="34" charset="-128"/>
                  <a:cs typeface="Arial Unicode MS" pitchFamily="34" charset="-128"/>
                </a:rPr>
                <a:t>oData</a:t>
              </a:r>
              <a:r>
                <a:rPr lang="en-US" sz="1600" kern="0" dirty="0">
                  <a:ea typeface="Arial Unicode MS" pitchFamily="34" charset="-128"/>
                  <a:cs typeface="Arial Unicode MS" pitchFamily="34" charset="-128"/>
                </a:rPr>
                <a:t> Service</a:t>
              </a:r>
            </a:p>
          </p:txBody>
        </p:sp>
        <p:cxnSp>
          <p:nvCxnSpPr>
            <p:cNvPr id="27" name="Straight Arrow Connector 26"/>
            <p:cNvCxnSpPr/>
            <p:nvPr/>
          </p:nvCxnSpPr>
          <p:spPr>
            <a:xfrm flipV="1">
              <a:off x="7237379" y="3485819"/>
              <a:ext cx="7693" cy="1945495"/>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9" name="Straight Arrow Connector 28"/>
          <p:cNvCxnSpPr>
            <a:stCxn id="23" idx="2"/>
          </p:cNvCxnSpPr>
          <p:nvPr/>
        </p:nvCxnSpPr>
        <p:spPr>
          <a:xfrm flipH="1">
            <a:off x="6277534" y="5223753"/>
            <a:ext cx="1" cy="22373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5598457" y="3495621"/>
            <a:ext cx="1358155" cy="1728132"/>
            <a:chOff x="5598457" y="3495621"/>
            <a:chExt cx="1358155" cy="1728132"/>
          </a:xfrm>
        </p:grpSpPr>
        <p:sp>
          <p:nvSpPr>
            <p:cNvPr id="23" name="Rectangle 22"/>
            <p:cNvSpPr/>
            <p:nvPr/>
          </p:nvSpPr>
          <p:spPr bwMode="gray">
            <a:xfrm>
              <a:off x="5598457" y="4671228"/>
              <a:ext cx="1358155" cy="552525"/>
            </a:xfrm>
            <a:prstGeom prst="rect">
              <a:avLst/>
            </a:prstGeom>
            <a:solidFill>
              <a:schemeClr val="tx1">
                <a:lumMod val="65000"/>
                <a:lumOff val="3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extBox 23"/>
            <p:cNvSpPr txBox="1"/>
            <p:nvPr/>
          </p:nvSpPr>
          <p:spPr>
            <a:xfrm>
              <a:off x="5814435" y="4698188"/>
              <a:ext cx="1058614" cy="484748"/>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050" kern="0" dirty="0" err="1">
                  <a:solidFill>
                    <a:schemeClr val="bg1"/>
                  </a:solidFill>
                  <a:ea typeface="Arial Unicode MS" pitchFamily="34" charset="-128"/>
                  <a:cs typeface="Arial Unicode MS" pitchFamily="34" charset="-128"/>
                </a:rPr>
                <a:t>createCustomer</a:t>
              </a:r>
              <a:br>
                <a:rPr lang="en-US" sz="1050" kern="0" dirty="0">
                  <a:solidFill>
                    <a:schemeClr val="bg1"/>
                  </a:solidFill>
                  <a:ea typeface="Arial Unicode MS" pitchFamily="34" charset="-128"/>
                  <a:cs typeface="Arial Unicode MS" pitchFamily="34" charset="-128"/>
                </a:rPr>
              </a:br>
              <a:r>
                <a:rPr lang="en-US" sz="1050" kern="0" dirty="0" err="1">
                  <a:solidFill>
                    <a:schemeClr val="bg1"/>
                  </a:solidFill>
                  <a:ea typeface="Arial Unicode MS" pitchFamily="34" charset="-128"/>
                  <a:cs typeface="Arial Unicode MS" pitchFamily="34" charset="-128"/>
                </a:rPr>
                <a:t>SQLScript</a:t>
              </a:r>
              <a:r>
                <a:rPr lang="en-US" sz="1050" kern="0" dirty="0">
                  <a:solidFill>
                    <a:schemeClr val="bg1"/>
                  </a:solidFill>
                  <a:ea typeface="Arial Unicode MS" pitchFamily="34" charset="-128"/>
                  <a:cs typeface="Arial Unicode MS" pitchFamily="34" charset="-128"/>
                </a:rPr>
                <a:t> procedure</a:t>
              </a:r>
            </a:p>
          </p:txBody>
        </p:sp>
        <p:cxnSp>
          <p:nvCxnSpPr>
            <p:cNvPr id="33" name="Straight Arrow Connector 32"/>
            <p:cNvCxnSpPr/>
            <p:nvPr/>
          </p:nvCxnSpPr>
          <p:spPr>
            <a:xfrm flipV="1">
              <a:off x="6476969" y="3495621"/>
              <a:ext cx="0" cy="1175607"/>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3508142" y="6247831"/>
            <a:ext cx="1474763"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HANA System</a:t>
            </a:r>
          </a:p>
        </p:txBody>
      </p:sp>
      <p:sp>
        <p:nvSpPr>
          <p:cNvPr id="10" name="TextBox 9"/>
          <p:cNvSpPr txBox="1"/>
          <p:nvPr/>
        </p:nvSpPr>
        <p:spPr>
          <a:xfrm>
            <a:off x="6405208" y="1434008"/>
            <a:ext cx="1162178" cy="24622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600" kern="0" dirty="0" err="1">
                <a:ea typeface="Arial Unicode MS" pitchFamily="34" charset="-128"/>
                <a:cs typeface="Arial Unicode MS" pitchFamily="34" charset="-128"/>
              </a:rPr>
              <a:t>oData</a:t>
            </a:r>
            <a:r>
              <a:rPr lang="en-US" sz="1600" kern="0" dirty="0">
                <a:ea typeface="Arial Unicode MS" pitchFamily="34" charset="-128"/>
                <a:cs typeface="Arial Unicode MS" pitchFamily="34" charset="-128"/>
              </a:rPr>
              <a:t> model</a:t>
            </a:r>
          </a:p>
        </p:txBody>
      </p:sp>
      <p:sp>
        <p:nvSpPr>
          <p:cNvPr id="47" name="Rectangle 46"/>
          <p:cNvSpPr/>
          <p:nvPr/>
        </p:nvSpPr>
        <p:spPr bwMode="gray">
          <a:xfrm>
            <a:off x="3387205" y="656667"/>
            <a:ext cx="4554070" cy="1452283"/>
          </a:xfrm>
          <a:prstGeom prst="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8" name="Rectangle 47"/>
          <p:cNvSpPr/>
          <p:nvPr/>
        </p:nvSpPr>
        <p:spPr bwMode="gray">
          <a:xfrm>
            <a:off x="6273400" y="1216594"/>
            <a:ext cx="1479176" cy="71717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TextBox 48"/>
          <p:cNvSpPr txBox="1"/>
          <p:nvPr/>
        </p:nvSpPr>
        <p:spPr>
          <a:xfrm>
            <a:off x="3560476" y="799173"/>
            <a:ext cx="2013372"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SAPUI5 Application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Frontend</a:t>
            </a:r>
          </a:p>
        </p:txBody>
      </p:sp>
      <p:cxnSp>
        <p:nvCxnSpPr>
          <p:cNvPr id="50" name="Straight Arrow Connector 49"/>
          <p:cNvCxnSpPr/>
          <p:nvPr/>
        </p:nvCxnSpPr>
        <p:spPr>
          <a:xfrm flipV="1">
            <a:off x="7005427" y="1914851"/>
            <a:ext cx="4042" cy="842784"/>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457542" y="1432120"/>
            <a:ext cx="1162178" cy="24622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600" kern="0" dirty="0" err="1">
                <a:ea typeface="Arial Unicode MS" pitchFamily="34" charset="-128"/>
                <a:cs typeface="Arial Unicode MS" pitchFamily="34" charset="-128"/>
              </a:rPr>
              <a:t>oData</a:t>
            </a:r>
            <a:r>
              <a:rPr lang="en-US" sz="1600" kern="0" dirty="0">
                <a:ea typeface="Arial Unicode MS" pitchFamily="34" charset="-128"/>
                <a:cs typeface="Arial Unicode MS" pitchFamily="34" charset="-128"/>
              </a:rPr>
              <a:t> model</a:t>
            </a:r>
          </a:p>
        </p:txBody>
      </p:sp>
    </p:spTree>
    <p:extLst>
      <p:ext uri="{BB962C8B-B14F-4D97-AF65-F5344CB8AC3E}">
        <p14:creationId xmlns:p14="http://schemas.microsoft.com/office/powerpoint/2010/main" val="166478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par>
                                <p:cTn id="36" presetID="10" presetClass="entr" presetSubtype="0"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500"/>
                                        <p:tgtEl>
                                          <p:spTgt spid="5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500"/>
                                        <p:tgtEl>
                                          <p:spTgt spid="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500"/>
                                        <p:tgtEl>
                                          <p:spTgt spid="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500"/>
                                        <p:tgtEl>
                                          <p:spTgt spid="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500"/>
                                        <p:tgtEl>
                                          <p:spTgt spid="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fade">
                                      <p:cBhvr>
                                        <p:cTn id="73" dur="500"/>
                                        <p:tgtEl>
                                          <p:spTgt spid="1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fade">
                                      <p:cBhvr>
                                        <p:cTn id="76" dur="500"/>
                                        <p:tgtEl>
                                          <p:spTgt spid="4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500"/>
                                        <p:tgtEl>
                                          <p:spTgt spid="4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500"/>
                                        <p:tgtEl>
                                          <p:spTgt spid="4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fade">
                                      <p:cBhvr>
                                        <p:cTn id="8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 grpId="0" animBg="1"/>
      <p:bldP spid="4" grpId="0" animBg="1"/>
      <p:bldP spid="6" grpId="0" animBg="1"/>
      <p:bldP spid="7" grpId="0" animBg="1"/>
      <p:bldP spid="8" grpId="0"/>
      <p:bldP spid="9" grpId="0"/>
      <p:bldP spid="13" grpId="0" animBg="1"/>
      <p:bldP spid="16" grpId="0"/>
      <p:bldP spid="36" grpId="0"/>
      <p:bldP spid="10" grpId="0"/>
      <p:bldP spid="47" grpId="0" animBg="1"/>
      <p:bldP spid="48" grpId="0" animBg="1"/>
      <p:bldP spid="49" grpId="0"/>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Data Service Design Artifacts</a:t>
            </a:r>
          </a:p>
        </p:txBody>
      </p:sp>
      <p:sp>
        <p:nvSpPr>
          <p:cNvPr id="3" name="Content Placeholder 2"/>
          <p:cNvSpPr>
            <a:spLocks noGrp="1"/>
          </p:cNvSpPr>
          <p:nvPr>
            <p:ph idx="1"/>
          </p:nvPr>
        </p:nvSpPr>
        <p:spPr/>
        <p:txBody>
          <a:bodyPr/>
          <a:lstStyle/>
          <a:p>
            <a:r>
              <a:rPr lang="en-US" dirty="0"/>
              <a:t>Data definition file (.</a:t>
            </a:r>
            <a:r>
              <a:rPr lang="en-US" dirty="0" err="1"/>
              <a:t>hdbdd</a:t>
            </a:r>
            <a:r>
              <a:rPr lang="en-US" dirty="0"/>
              <a:t>) contain the descriptions of types, tables, indexes, views and associations.</a:t>
            </a:r>
          </a:p>
          <a:p>
            <a:endParaRPr lang="en-US" dirty="0"/>
          </a:p>
          <a:p>
            <a:r>
              <a:rPr lang="en-US" dirty="0"/>
              <a:t>Sequence files (.</a:t>
            </a:r>
            <a:r>
              <a:rPr lang="en-US" dirty="0" err="1"/>
              <a:t>hdbsequence</a:t>
            </a:r>
            <a:r>
              <a:rPr lang="en-US" dirty="0"/>
              <a:t>) contain definitions of sequences used for auto incrementing columns.</a:t>
            </a:r>
          </a:p>
          <a:p>
            <a:endParaRPr lang="en-US" dirty="0"/>
          </a:p>
          <a:p>
            <a:r>
              <a:rPr lang="en-US" dirty="0"/>
              <a:t>Data import files (.</a:t>
            </a:r>
            <a:r>
              <a:rPr lang="en-US" dirty="0" err="1"/>
              <a:t>hdbti</a:t>
            </a:r>
            <a:r>
              <a:rPr lang="en-US" dirty="0"/>
              <a:t>) contain information that links csv files to database tables for importing data into tables.</a:t>
            </a:r>
          </a:p>
        </p:txBody>
      </p:sp>
    </p:spTree>
    <p:extLst>
      <p:ext uri="{BB962C8B-B14F-4D97-AF65-F5344CB8AC3E}">
        <p14:creationId xmlns:p14="http://schemas.microsoft.com/office/powerpoint/2010/main" val="15206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7C14-4B58-46D1-8EDD-3CAE003F570E}"/>
              </a:ext>
            </a:extLst>
          </p:cNvPr>
          <p:cNvSpPr>
            <a:spLocks noGrp="1"/>
          </p:cNvSpPr>
          <p:nvPr>
            <p:ph type="title"/>
          </p:nvPr>
        </p:nvSpPr>
        <p:spPr/>
        <p:txBody>
          <a:bodyPr/>
          <a:lstStyle/>
          <a:p>
            <a:r>
              <a:rPr lang="en-US" dirty="0"/>
              <a:t>.</a:t>
            </a:r>
            <a:r>
              <a:rPr lang="en-US" dirty="0" err="1"/>
              <a:t>hdbdd</a:t>
            </a:r>
            <a:r>
              <a:rPr lang="en-US" dirty="0"/>
              <a:t> File</a:t>
            </a:r>
          </a:p>
        </p:txBody>
      </p:sp>
      <p:sp>
        <p:nvSpPr>
          <p:cNvPr id="4" name="Rectangle 3">
            <a:extLst>
              <a:ext uri="{FF2B5EF4-FFF2-40B4-BE49-F238E27FC236}">
                <a16:creationId xmlns:a16="http://schemas.microsoft.com/office/drawing/2014/main" id="{2EE5F1CE-2627-4D41-B715-2C8565855B94}"/>
              </a:ext>
            </a:extLst>
          </p:cNvPr>
          <p:cNvSpPr/>
          <p:nvPr/>
        </p:nvSpPr>
        <p:spPr>
          <a:xfrm>
            <a:off x="5505405" y="1497083"/>
            <a:ext cx="6096000" cy="2976328"/>
          </a:xfrm>
          <a:prstGeom prst="rect">
            <a:avLst/>
          </a:prstGeom>
          <a:ln>
            <a:solidFill>
              <a:schemeClr val="tx1"/>
            </a:solidFill>
          </a:ln>
        </p:spPr>
        <p:txBody>
          <a:bodyPr>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namespace GBI_106.data;</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@Schema: ' GBI_106'</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context CPCC { </a:t>
            </a:r>
          </a:p>
          <a:p>
            <a:pPr>
              <a:lnSpc>
                <a:spcPct val="107000"/>
              </a:lnSpc>
              <a:spcAft>
                <a:spcPts val="8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t>
            </a:r>
          </a:p>
        </p:txBody>
      </p:sp>
      <p:sp>
        <p:nvSpPr>
          <p:cNvPr id="5" name="TextBox 4">
            <a:extLst>
              <a:ext uri="{FF2B5EF4-FFF2-40B4-BE49-F238E27FC236}">
                <a16:creationId xmlns:a16="http://schemas.microsoft.com/office/drawing/2014/main" id="{7BC3AAF2-0EFA-45E6-AAED-1A2C0CA66802}"/>
              </a:ext>
            </a:extLst>
          </p:cNvPr>
          <p:cNvSpPr txBox="1"/>
          <p:nvPr/>
        </p:nvSpPr>
        <p:spPr>
          <a:xfrm>
            <a:off x="251012" y="1501591"/>
            <a:ext cx="4296048"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namespace is the path to your design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time files</a:t>
            </a:r>
          </a:p>
        </p:txBody>
      </p:sp>
      <p:cxnSp>
        <p:nvCxnSpPr>
          <p:cNvPr id="6" name="Straight Arrow Connector 5">
            <a:extLst>
              <a:ext uri="{FF2B5EF4-FFF2-40B4-BE49-F238E27FC236}">
                <a16:creationId xmlns:a16="http://schemas.microsoft.com/office/drawing/2014/main" id="{6979EE2F-E076-44BE-9A1F-D1E8CE26CE4D}"/>
              </a:ext>
            </a:extLst>
          </p:cNvPr>
          <p:cNvCxnSpPr>
            <a:cxnSpLocks/>
          </p:cNvCxnSpPr>
          <p:nvPr/>
        </p:nvCxnSpPr>
        <p:spPr>
          <a:xfrm>
            <a:off x="4610350" y="1685366"/>
            <a:ext cx="768474"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1FC6FFE-4F6B-40BF-AD65-43AC88105EC2}"/>
              </a:ext>
            </a:extLst>
          </p:cNvPr>
          <p:cNvSpPr txBox="1"/>
          <p:nvPr/>
        </p:nvSpPr>
        <p:spPr>
          <a:xfrm>
            <a:off x="324001" y="4025409"/>
            <a:ext cx="4578176"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Initial context must be the same as the name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of the .</a:t>
            </a:r>
            <a:r>
              <a:rPr lang="en-US" sz="1800" kern="0" dirty="0" err="1">
                <a:ea typeface="Arial Unicode MS" pitchFamily="34" charset="-128"/>
                <a:cs typeface="Arial Unicode MS" pitchFamily="34" charset="-128"/>
              </a:rPr>
              <a:t>hdbdd</a:t>
            </a:r>
            <a:r>
              <a:rPr lang="en-US" sz="1800" kern="0" dirty="0">
                <a:ea typeface="Arial Unicode MS" pitchFamily="34" charset="-128"/>
                <a:cs typeface="Arial Unicode MS" pitchFamily="34" charset="-128"/>
              </a:rPr>
              <a:t> file</a:t>
            </a:r>
          </a:p>
        </p:txBody>
      </p:sp>
      <p:cxnSp>
        <p:nvCxnSpPr>
          <p:cNvPr id="8" name="Straight Arrow Connector 7">
            <a:extLst>
              <a:ext uri="{FF2B5EF4-FFF2-40B4-BE49-F238E27FC236}">
                <a16:creationId xmlns:a16="http://schemas.microsoft.com/office/drawing/2014/main" id="{C47C3870-8B7F-49BF-877B-244827A22682}"/>
              </a:ext>
            </a:extLst>
          </p:cNvPr>
          <p:cNvCxnSpPr>
            <a:cxnSpLocks/>
          </p:cNvCxnSpPr>
          <p:nvPr/>
        </p:nvCxnSpPr>
        <p:spPr>
          <a:xfrm flipV="1">
            <a:off x="4995850" y="3461840"/>
            <a:ext cx="382974" cy="56356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1E00ACF-B7F6-45C9-A9AA-5B3CC4BDC82A}"/>
              </a:ext>
            </a:extLst>
          </p:cNvPr>
          <p:cNvSpPr txBox="1"/>
          <p:nvPr/>
        </p:nvSpPr>
        <p:spPr>
          <a:xfrm>
            <a:off x="426720" y="2769326"/>
            <a:ext cx="196207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target Schema</a:t>
            </a:r>
          </a:p>
        </p:txBody>
      </p:sp>
      <p:cxnSp>
        <p:nvCxnSpPr>
          <p:cNvPr id="13" name="Straight Arrow Connector 12">
            <a:extLst>
              <a:ext uri="{FF2B5EF4-FFF2-40B4-BE49-F238E27FC236}">
                <a16:creationId xmlns:a16="http://schemas.microsoft.com/office/drawing/2014/main" id="{7D0E5BE6-C8B0-4025-97AA-18821E66E0D5}"/>
              </a:ext>
            </a:extLst>
          </p:cNvPr>
          <p:cNvCxnSpPr/>
          <p:nvPr/>
        </p:nvCxnSpPr>
        <p:spPr>
          <a:xfrm flipV="1">
            <a:off x="2508069" y="2763500"/>
            <a:ext cx="2997336" cy="13849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599892"/>
      </p:ext>
    </p:extLst>
  </p:cSld>
  <p:clrMapOvr>
    <a:masterClrMapping/>
  </p:clrMapOvr>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2886</TotalTime>
  <Words>771</Words>
  <Application>Microsoft Office PowerPoint</Application>
  <PresentationFormat>Custom</PresentationFormat>
  <Paragraphs>208</Paragraphs>
  <Slides>20</Slides>
  <Notes>2</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 Unicode MS</vt:lpstr>
      <vt:lpstr>MS PGothic</vt:lpstr>
      <vt:lpstr>Arial</vt:lpstr>
      <vt:lpstr>BentonSans Bold</vt:lpstr>
      <vt:lpstr>BentonSans Book</vt:lpstr>
      <vt:lpstr>BentonSans Regular</vt:lpstr>
      <vt:lpstr>Calibri</vt:lpstr>
      <vt:lpstr>Symbol</vt:lpstr>
      <vt:lpstr>Times New Roman</vt:lpstr>
      <vt:lpstr>wingdings</vt:lpstr>
      <vt:lpstr>wingdings</vt:lpstr>
      <vt:lpstr>SAP_2014_16x9_v1.1</vt:lpstr>
      <vt:lpstr>Core Data Services</vt:lpstr>
      <vt:lpstr>PowerPoint Presentation</vt:lpstr>
      <vt:lpstr>Core Data Services on HANA</vt:lpstr>
      <vt:lpstr>Core Data Services</vt:lpstr>
      <vt:lpstr>Native HANA Application Tiers</vt:lpstr>
      <vt:lpstr>Elements of HANA Native Development</vt:lpstr>
      <vt:lpstr>PowerPoint Presentation</vt:lpstr>
      <vt:lpstr>Core Data Service Design Artifacts</vt:lpstr>
      <vt:lpstr>.hdbdd File</vt:lpstr>
      <vt:lpstr>Hierarchical Contexts</vt:lpstr>
      <vt:lpstr>Custom Data Types</vt:lpstr>
      <vt:lpstr>Creating Tables</vt:lpstr>
      <vt:lpstr>Indexes</vt:lpstr>
      <vt:lpstr>Associations</vt:lpstr>
      <vt:lpstr>PowerPoint Presentation</vt:lpstr>
      <vt:lpstr>Indexes and Associations</vt:lpstr>
      <vt:lpstr>Views</vt:lpstr>
      <vt:lpstr>oData Services</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Ross T Hightower</cp:lastModifiedBy>
  <cp:revision>1444</cp:revision>
  <dcterms:created xsi:type="dcterms:W3CDTF">2014-06-27T10:09:28Z</dcterms:created>
  <dcterms:modified xsi:type="dcterms:W3CDTF">2018-03-28T14:33:14Z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1238979330</vt:i4>
  </property>
  <property fmtid="{D5CDD505-2E9C-101B-9397-08002B2CF9AE}" pid="4" name="_EmailSubject">
    <vt:lpwstr>Beschäftigung :)</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-1232062894</vt:i4>
  </property>
</Properties>
</file>