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53" r:id="rId2"/>
    <p:sldId id="549" r:id="rId3"/>
    <p:sldId id="550" r:id="rId4"/>
    <p:sldId id="551" r:id="rId5"/>
    <p:sldId id="552" r:id="rId6"/>
    <p:sldId id="553" r:id="rId7"/>
    <p:sldId id="554" r:id="rId8"/>
    <p:sldId id="556" r:id="rId9"/>
    <p:sldId id="557" r:id="rId10"/>
    <p:sldId id="555" r:id="rId11"/>
    <p:sldId id="558" r:id="rId12"/>
    <p:sldId id="548" r:id="rId13"/>
    <p:sldId id="265" r:id="rId14"/>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84" d="100"/>
          <a:sy n="84" d="100"/>
        </p:scale>
        <p:origin x="77" y="91"/>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SAPUI5: Data Binding</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September 17,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Data binding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Binding</a:t>
            </a:r>
            <a:endParaRPr lang="en-US" dirty="0"/>
          </a:p>
        </p:txBody>
      </p:sp>
      <p:sp>
        <p:nvSpPr>
          <p:cNvPr id="3" name="Rectangle 2"/>
          <p:cNvSpPr/>
          <p:nvPr/>
        </p:nvSpPr>
        <p:spPr>
          <a:xfrm>
            <a:off x="1207008" y="2910114"/>
            <a:ext cx="8037576" cy="1971374"/>
          </a:xfrm>
          <a:prstGeom prst="rect">
            <a:avLst/>
          </a:prstGeom>
          <a:ln>
            <a:solidFill>
              <a:schemeClr val="tx1"/>
            </a:solidFill>
          </a:ln>
        </p:spPr>
        <p:txBody>
          <a:bodyPr wrap="square">
            <a:spAutoFit/>
          </a:bodyPr>
          <a:lstStyle/>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&lt;</a:t>
            </a:r>
            <a:r>
              <a:rPr lang="en-US" sz="1800" dirty="0" err="1">
                <a:latin typeface="Calibri" panose="020F0502020204030204" pitchFamily="34" charset="0"/>
                <a:ea typeface="Calibri" panose="020F0502020204030204" pitchFamily="34" charset="0"/>
                <a:cs typeface="Times New Roman" panose="02020603050405020304" pitchFamily="18" charset="0"/>
              </a:rPr>
              <a:t>TileContainer</a:t>
            </a:r>
            <a:r>
              <a:rPr lang="en-US" sz="1800" dirty="0">
                <a:latin typeface="Calibri" panose="020F0502020204030204" pitchFamily="34" charset="0"/>
                <a:ea typeface="Calibri" panose="020F0502020204030204" pitchFamily="34" charset="0"/>
                <a:cs typeface="Times New Roman" panose="02020603050405020304" pitchFamily="18" charset="0"/>
              </a:rPr>
              <a:t> id="</a:t>
            </a:r>
            <a:r>
              <a:rPr lang="en-US" sz="1800" dirty="0" err="1">
                <a:latin typeface="Calibri" panose="020F0502020204030204" pitchFamily="34" charset="0"/>
                <a:ea typeface="Calibri" panose="020F0502020204030204" pitchFamily="34" charset="0"/>
                <a:cs typeface="Times New Roman" panose="02020603050405020304" pitchFamily="18" charset="0"/>
              </a:rPr>
              <a:t>caseTiles</a:t>
            </a:r>
            <a:r>
              <a:rPr lang="en-US" sz="1800" dirty="0">
                <a:latin typeface="Calibri" panose="020F0502020204030204" pitchFamily="34" charset="0"/>
                <a:ea typeface="Calibri" panose="020F0502020204030204" pitchFamily="34" charset="0"/>
                <a:cs typeface="Times New Roman" panose="02020603050405020304" pitchFamily="18" charset="0"/>
              </a:rPr>
              <a:t>" height="50%" tiles</a:t>
            </a:r>
            <a:r>
              <a:rPr lang="en-US" sz="1800" dirty="0" smtClean="0">
                <a:latin typeface="Calibri" panose="020F0502020204030204" pitchFamily="34" charset="0"/>
                <a:ea typeface="Calibri" panose="020F0502020204030204" pitchFamily="34" charset="0"/>
                <a:cs typeface="Times New Roman" panose="02020603050405020304" pitchFamily="18" charset="0"/>
              </a:rPr>
              <a:t>="{hello</a:t>
            </a:r>
            <a:r>
              <a:rPr lang="en-US" sz="1800" dirty="0">
                <a:latin typeface="Calibri" panose="020F0502020204030204" pitchFamily="34" charset="0"/>
                <a:ea typeface="Calibri" panose="020F0502020204030204" pitchFamily="34" charset="0"/>
                <a:cs typeface="Times New Roman" panose="02020603050405020304" pitchFamily="18" charset="0"/>
              </a:rPr>
              <a:t>&gt;/</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HelloCollection</a:t>
            </a:r>
            <a:r>
              <a:rPr lang="en-US" sz="1800" dirty="0" smtClean="0">
                <a:latin typeface="Calibri" panose="020F0502020204030204" pitchFamily="34" charset="0"/>
                <a:ea typeface="Calibri" panose="020F0502020204030204" pitchFamily="34" charset="0"/>
                <a:cs typeface="Times New Roman" panose="02020603050405020304" pitchFamily="18"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&lt;</a:t>
            </a:r>
            <a:r>
              <a:rPr lang="en-US" sz="1800" dirty="0" err="1">
                <a:latin typeface="Calibri" panose="020F0502020204030204" pitchFamily="34" charset="0"/>
                <a:ea typeface="Calibri" panose="020F0502020204030204" pitchFamily="34" charset="0"/>
                <a:cs typeface="Times New Roman" panose="02020603050405020304" pitchFamily="18" charset="0"/>
              </a:rPr>
              <a:t>StandardTile</a:t>
            </a:r>
            <a:r>
              <a:rPr lang="en-US" sz="1800" dirty="0">
                <a:latin typeface="Calibri" panose="020F0502020204030204" pitchFamily="34" charset="0"/>
                <a:ea typeface="Calibri" panose="020F0502020204030204" pitchFamily="34" charset="0"/>
                <a:cs typeface="Times New Roman" panose="02020603050405020304" pitchFamily="18" charset="0"/>
              </a:rPr>
              <a:t> id="</a:t>
            </a:r>
            <a:r>
              <a:rPr lang="en-US" sz="1800" dirty="0" err="1">
                <a:latin typeface="Calibri" panose="020F0502020204030204" pitchFamily="34" charset="0"/>
                <a:ea typeface="Calibri" panose="020F0502020204030204" pitchFamily="34" charset="0"/>
                <a:cs typeface="Times New Roman" panose="02020603050405020304" pitchFamily="18" charset="0"/>
              </a:rPr>
              <a:t>tileId</a:t>
            </a:r>
            <a:r>
              <a:rPr lang="en-US" sz="1800" dirty="0">
                <a:latin typeface="Calibri" panose="020F0502020204030204" pitchFamily="34" charset="0"/>
                <a:ea typeface="Calibri" panose="020F0502020204030204" pitchFamily="34" charset="0"/>
                <a:cs typeface="Times New Roman" panose="02020603050405020304" pitchFamily="18" charset="0"/>
              </a:rPr>
              <a:t>" press="</a:t>
            </a:r>
            <a:r>
              <a:rPr lang="en-US" sz="1800" dirty="0" err="1">
                <a:latin typeface="Calibri" panose="020F0502020204030204" pitchFamily="34" charset="0"/>
                <a:ea typeface="Calibri" panose="020F0502020204030204" pitchFamily="34" charset="0"/>
                <a:cs typeface="Times New Roman" panose="02020603050405020304" pitchFamily="18" charset="0"/>
              </a:rPr>
              <a:t>doIt</a:t>
            </a:r>
            <a:r>
              <a:rPr lang="en-US" sz="1800" dirty="0">
                <a:latin typeface="Calibri" panose="020F0502020204030204" pitchFamily="34" charset="0"/>
                <a:ea typeface="Calibri" panose="020F0502020204030204" pitchFamily="34" charset="0"/>
                <a:cs typeface="Times New Roman" panose="02020603050405020304" pitchFamily="18" charset="0"/>
              </a:rPr>
              <a:t>" icon="sap-icon://hello-world"</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title="{hello&gt;Greeting}"</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info="{hello&gt;Language}"  /&gt;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&lt;/</a:t>
            </a:r>
            <a:r>
              <a:rPr lang="en-US" sz="1800" dirty="0" err="1">
                <a:latin typeface="Calibri" panose="020F0502020204030204" pitchFamily="34" charset="0"/>
                <a:ea typeface="Calibri" panose="020F0502020204030204" pitchFamily="34" charset="0"/>
                <a:cs typeface="Times New Roman" panose="02020603050405020304" pitchFamily="18" charset="0"/>
              </a:rPr>
              <a:t>TileContainer</a:t>
            </a:r>
            <a:r>
              <a:rPr lang="en-US" sz="1800" dirty="0">
                <a:latin typeface="Calibri" panose="020F0502020204030204" pitchFamily="34"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227064" y="1409627"/>
            <a:ext cx="5424562" cy="90794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Aggregation binding to array in data source. SAPUI5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w</a:t>
            </a:r>
            <a:r>
              <a:rPr lang="en-US" sz="1800" kern="0" dirty="0" smtClean="0">
                <a:ea typeface="Arial Unicode MS" pitchFamily="34" charset="-128"/>
                <a:cs typeface="Arial Unicode MS" pitchFamily="34" charset="-128"/>
              </a:rPr>
              <a:t>ill create a tile for each item in the array using the</a:t>
            </a:r>
            <a:br>
              <a:rPr lang="en-US" sz="1800" kern="0" dirty="0" smtClean="0">
                <a:ea typeface="Arial Unicode MS" pitchFamily="34" charset="-128"/>
                <a:cs typeface="Arial Unicode MS" pitchFamily="34" charset="-128"/>
              </a:rPr>
            </a:br>
            <a:r>
              <a:rPr lang="en-US" sz="1800" kern="0" dirty="0" err="1" smtClean="0">
                <a:ea typeface="Arial Unicode MS" pitchFamily="34" charset="-128"/>
                <a:cs typeface="Arial Unicode MS" pitchFamily="34" charset="-128"/>
              </a:rPr>
              <a:t>StandardTile</a:t>
            </a:r>
            <a:r>
              <a:rPr lang="en-US" sz="1800" kern="0" dirty="0" smtClean="0">
                <a:ea typeface="Arial Unicode MS" pitchFamily="34" charset="-128"/>
                <a:cs typeface="Arial Unicode MS" pitchFamily="34" charset="-128"/>
              </a:rPr>
              <a:t> control as the template for the tiles.</a:t>
            </a:r>
          </a:p>
        </p:txBody>
      </p:sp>
      <p:cxnSp>
        <p:nvCxnSpPr>
          <p:cNvPr id="6" name="Straight Arrow Connector 5"/>
          <p:cNvCxnSpPr/>
          <p:nvPr/>
        </p:nvCxnSpPr>
        <p:spPr>
          <a:xfrm flipH="1">
            <a:off x="7004304" y="2404872"/>
            <a:ext cx="265176" cy="5052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34056" y="1849767"/>
            <a:ext cx="12695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Model name</a:t>
            </a:r>
          </a:p>
        </p:txBody>
      </p:sp>
      <p:cxnSp>
        <p:nvCxnSpPr>
          <p:cNvPr id="9" name="Straight Arrow Connector 8"/>
          <p:cNvCxnSpPr/>
          <p:nvPr/>
        </p:nvCxnSpPr>
        <p:spPr>
          <a:xfrm>
            <a:off x="4334256" y="2029968"/>
            <a:ext cx="1792224" cy="8801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33657" y="5248230"/>
            <a:ext cx="8771632"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Property bindings to individual elements.  Note the lack of a leading /.  This means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binding is relative binding and, in this case, it is relative to the specific item in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aggregation binding for which the tile is being created.</a:t>
            </a:r>
          </a:p>
        </p:txBody>
      </p:sp>
      <p:cxnSp>
        <p:nvCxnSpPr>
          <p:cNvPr id="14" name="Straight Arrow Connector 13"/>
          <p:cNvCxnSpPr/>
          <p:nvPr/>
        </p:nvCxnSpPr>
        <p:spPr>
          <a:xfrm flipH="1" flipV="1">
            <a:off x="3739896" y="4489704"/>
            <a:ext cx="64008" cy="69494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68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 Functions</a:t>
            </a:r>
            <a:endParaRPr lang="en-US" dirty="0"/>
          </a:p>
        </p:txBody>
      </p:sp>
      <p:sp>
        <p:nvSpPr>
          <p:cNvPr id="4" name="Text Placeholder 3"/>
          <p:cNvSpPr>
            <a:spLocks noGrp="1"/>
          </p:cNvSpPr>
          <p:nvPr>
            <p:ph type="body" sz="quarter" idx="10"/>
          </p:nvPr>
        </p:nvSpPr>
        <p:spPr/>
        <p:txBody>
          <a:bodyPr/>
          <a:lstStyle/>
          <a:p>
            <a:r>
              <a:rPr lang="en-US" sz="2800" kern="0" dirty="0">
                <a:ea typeface="Arial Unicode MS" pitchFamily="34" charset="-128"/>
                <a:cs typeface="Arial Unicode MS" pitchFamily="34" charset="-128"/>
              </a:rPr>
              <a:t>If you want to modify the data from model before it is displayed you can use a formatter function.  </a:t>
            </a:r>
            <a:endParaRPr lang="en-US" sz="2800" kern="0" dirty="0" smtClean="0">
              <a:ea typeface="Arial Unicode MS" pitchFamily="34" charset="-128"/>
              <a:cs typeface="Arial Unicode MS" pitchFamily="34" charset="-128"/>
            </a:endParaRPr>
          </a:p>
          <a:p>
            <a:r>
              <a:rPr lang="en-US" sz="2800" kern="0" dirty="0" smtClean="0">
                <a:ea typeface="Arial Unicode MS" pitchFamily="34" charset="-128"/>
                <a:cs typeface="Arial Unicode MS" pitchFamily="34" charset="-128"/>
              </a:rPr>
              <a:t>For example, if </a:t>
            </a:r>
            <a:r>
              <a:rPr lang="en-US" sz="2800" kern="0" dirty="0">
                <a:ea typeface="Arial Unicode MS" pitchFamily="34" charset="-128"/>
                <a:cs typeface="Arial Unicode MS" pitchFamily="34" charset="-128"/>
              </a:rPr>
              <a:t>you want to convert a temperature from Kelvin to Celsius or you if the data element is a image filename </a:t>
            </a:r>
            <a:r>
              <a:rPr lang="en-US" sz="2800" kern="0" dirty="0" smtClean="0">
                <a:ea typeface="Arial Unicode MS" pitchFamily="34" charset="-128"/>
                <a:cs typeface="Arial Unicode MS" pitchFamily="34" charset="-128"/>
              </a:rPr>
              <a:t>and you </a:t>
            </a:r>
            <a:r>
              <a:rPr lang="en-US" sz="2800" kern="0" dirty="0">
                <a:ea typeface="Arial Unicode MS" pitchFamily="34" charset="-128"/>
                <a:cs typeface="Arial Unicode MS" pitchFamily="34" charset="-128"/>
              </a:rPr>
              <a:t>want to construct a URL</a:t>
            </a:r>
            <a:r>
              <a:rPr lang="en-US" sz="2800" kern="0" dirty="0" smtClean="0">
                <a:ea typeface="Arial Unicode MS" pitchFamily="34" charset="-128"/>
                <a:cs typeface="Arial Unicode MS" pitchFamily="34" charset="-128"/>
              </a:rPr>
              <a:t>.</a:t>
            </a:r>
          </a:p>
          <a:p>
            <a:r>
              <a:rPr lang="en-US" sz="2800" kern="0" dirty="0" smtClean="0">
                <a:ea typeface="Arial Unicode MS" pitchFamily="34" charset="-128"/>
                <a:cs typeface="Arial Unicode MS" pitchFamily="34" charset="-128"/>
              </a:rPr>
              <a:t>If a formatter function is specified, the data value is passed to the function and the return value is displayed in the control</a:t>
            </a:r>
            <a:endParaRPr lang="en-US" sz="2800" kern="0" dirty="0">
              <a:ea typeface="Arial Unicode MS" pitchFamily="34" charset="-128"/>
              <a:cs typeface="Arial Unicode MS" pitchFamily="34" charset="-128"/>
            </a:endParaRPr>
          </a:p>
          <a:p>
            <a:endParaRPr lang="en-US" dirty="0"/>
          </a:p>
        </p:txBody>
      </p:sp>
    </p:spTree>
    <p:extLst>
      <p:ext uri="{BB962C8B-B14F-4D97-AF65-F5344CB8AC3E}">
        <p14:creationId xmlns:p14="http://schemas.microsoft.com/office/powerpoint/2010/main" val="1714934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Model-View-Controller</a:t>
            </a:r>
            <a:endParaRPr lang="en-US" dirty="0"/>
          </a:p>
        </p:txBody>
      </p:sp>
      <p:pic>
        <p:nvPicPr>
          <p:cNvPr id="5" name="Picture 2" descr="https://openui5.hana.ondemand.com/docs/guide/loio1eb216151b1b41f1979b7b6c969670df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535" y="1423043"/>
            <a:ext cx="8145905" cy="452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67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Binding</a:t>
            </a:r>
            <a:endParaRPr lang="en-US" dirty="0"/>
          </a:p>
        </p:txBody>
      </p:sp>
      <p:sp>
        <p:nvSpPr>
          <p:cNvPr id="4" name="Text Placeholder 3"/>
          <p:cNvSpPr>
            <a:spLocks noGrp="1"/>
          </p:cNvSpPr>
          <p:nvPr>
            <p:ph type="body" sz="quarter" idx="10"/>
          </p:nvPr>
        </p:nvSpPr>
        <p:spPr/>
        <p:txBody>
          <a:bodyPr/>
          <a:lstStyle/>
          <a:p>
            <a:r>
              <a:rPr lang="en-US" sz="2800" dirty="0" smtClean="0"/>
              <a:t>Data in models are </a:t>
            </a:r>
            <a:r>
              <a:rPr lang="en-US" sz="2800" i="1" dirty="0" smtClean="0"/>
              <a:t>bound</a:t>
            </a:r>
            <a:r>
              <a:rPr lang="en-US" sz="2800" dirty="0" smtClean="0"/>
              <a:t> to controls in views and the model manages the binding.</a:t>
            </a:r>
          </a:p>
          <a:p>
            <a:r>
              <a:rPr lang="en-US" sz="2800" dirty="0" smtClean="0"/>
              <a:t>There are three binding modes:</a:t>
            </a:r>
          </a:p>
          <a:p>
            <a:pPr lvl="3"/>
            <a:r>
              <a:rPr lang="en-US" sz="2000" dirty="0" smtClean="0"/>
              <a:t>One-time binding – data is copied from the model to the view but if the model data changes, the view is not updated.</a:t>
            </a:r>
          </a:p>
          <a:p>
            <a:pPr lvl="3"/>
            <a:r>
              <a:rPr lang="en-US" sz="2000" dirty="0" smtClean="0"/>
              <a:t>One-way binding – data from the model is displayed in the view but changes to the data in the view are not transferred to the model.  If the data in the model changes the data in the view is updated.</a:t>
            </a:r>
          </a:p>
          <a:p>
            <a:pPr lvl="3"/>
            <a:r>
              <a:rPr lang="en-US" sz="2000" dirty="0" smtClean="0"/>
              <a:t>Two-way binding – two way flow of data between the model and the view.  Changes in one are reflected in the other.  Two-way binding is the default binding method.</a:t>
            </a:r>
          </a:p>
          <a:p>
            <a:pPr lvl="3"/>
            <a:endParaRPr lang="en-US" sz="2000" dirty="0"/>
          </a:p>
          <a:p>
            <a:pPr lvl="2"/>
            <a:endParaRPr lang="en-US" sz="2000" dirty="0" smtClean="0"/>
          </a:p>
          <a:p>
            <a:pPr lvl="3"/>
            <a:endParaRPr lang="en-US" sz="2000" dirty="0"/>
          </a:p>
        </p:txBody>
      </p:sp>
    </p:spTree>
    <p:extLst>
      <p:ext uri="{BB962C8B-B14F-4D97-AF65-F5344CB8AC3E}">
        <p14:creationId xmlns:p14="http://schemas.microsoft.com/office/powerpoint/2010/main" val="1016529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Text Placeholder 2"/>
          <p:cNvSpPr>
            <a:spLocks noGrp="1"/>
          </p:cNvSpPr>
          <p:nvPr>
            <p:ph type="body" sz="quarter" idx="10"/>
          </p:nvPr>
        </p:nvSpPr>
        <p:spPr/>
        <p:txBody>
          <a:bodyPr/>
          <a:lstStyle/>
          <a:p>
            <a:pPr lvl="3"/>
            <a:r>
              <a:rPr lang="en-US" sz="2400" dirty="0"/>
              <a:t>There are two types of bindings</a:t>
            </a:r>
            <a:r>
              <a:rPr lang="en-US" sz="2400" dirty="0" smtClean="0"/>
              <a:t>:</a:t>
            </a:r>
          </a:p>
          <a:p>
            <a:pPr lvl="4"/>
            <a:r>
              <a:rPr lang="en-US" sz="2300" dirty="0" smtClean="0"/>
              <a:t>Single property – a single value from the model is bound to a property in a control. For example, the value property of an Input control is bound to a </a:t>
            </a:r>
            <a:r>
              <a:rPr lang="en-US" sz="2300" dirty="0" err="1" smtClean="0"/>
              <a:t>firstname</a:t>
            </a:r>
            <a:r>
              <a:rPr lang="en-US" sz="2300" dirty="0" smtClean="0"/>
              <a:t> property in the model</a:t>
            </a:r>
            <a:br>
              <a:rPr lang="en-US" sz="2300" dirty="0" smtClean="0"/>
            </a:br>
            <a:r>
              <a:rPr lang="en-US" sz="2300" dirty="0" smtClean="0"/>
              <a:t/>
            </a:r>
            <a:br>
              <a:rPr lang="en-US" sz="2300" dirty="0" smtClean="0"/>
            </a:br>
            <a:r>
              <a:rPr lang="en-US" sz="2300" dirty="0" smtClean="0"/>
              <a:t>	&lt;Input value=“{/</a:t>
            </a:r>
            <a:r>
              <a:rPr lang="en-US" sz="2300" dirty="0" err="1" smtClean="0"/>
              <a:t>firstname</a:t>
            </a:r>
            <a:r>
              <a:rPr lang="en-US" sz="2300" dirty="0" smtClean="0"/>
              <a:t>}” /&gt;</a:t>
            </a:r>
            <a:br>
              <a:rPr lang="en-US" sz="2300" dirty="0" smtClean="0"/>
            </a:br>
            <a:endParaRPr lang="en-US" sz="2300" dirty="0"/>
          </a:p>
          <a:p>
            <a:pPr lvl="4"/>
            <a:r>
              <a:rPr lang="en-US" sz="2400" dirty="0"/>
              <a:t>Aggregation – an aggregation binding allows multiple data items to be bound.  For example, the items  property of a List control can be bound to an array creating a list item for each item in the array</a:t>
            </a:r>
            <a:r>
              <a:rPr lang="en-US" sz="2400" dirty="0" smtClean="0"/>
              <a:t>.  A template for the individual items must be provided.</a:t>
            </a:r>
            <a:r>
              <a:rPr lang="en-US" sz="4000" dirty="0" smtClean="0"/>
              <a:t/>
            </a:r>
            <a:br>
              <a:rPr lang="en-US" sz="4000" dirty="0" smtClean="0"/>
            </a:br>
            <a:r>
              <a:rPr lang="en-US" sz="4000" dirty="0" smtClean="0"/>
              <a:t>	</a:t>
            </a:r>
            <a:r>
              <a:rPr lang="en-US" sz="2300" dirty="0" smtClean="0"/>
              <a:t>&lt;List items=“{/employees}” /&gt;</a:t>
            </a:r>
            <a:endParaRPr lang="en-US" sz="2300" dirty="0"/>
          </a:p>
          <a:p>
            <a:endParaRPr lang="en-US" dirty="0"/>
          </a:p>
        </p:txBody>
      </p:sp>
    </p:spTree>
    <p:extLst>
      <p:ext uri="{BB962C8B-B14F-4D97-AF65-F5344CB8AC3E}">
        <p14:creationId xmlns:p14="http://schemas.microsoft.com/office/powerpoint/2010/main" val="235513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Context</a:t>
            </a:r>
            <a:endParaRPr lang="en-US" dirty="0"/>
          </a:p>
        </p:txBody>
      </p:sp>
      <p:sp>
        <p:nvSpPr>
          <p:cNvPr id="3" name="Text Placeholder 2"/>
          <p:cNvSpPr>
            <a:spLocks noGrp="1"/>
          </p:cNvSpPr>
          <p:nvPr>
            <p:ph type="body" sz="quarter" idx="10"/>
          </p:nvPr>
        </p:nvSpPr>
        <p:spPr/>
        <p:txBody>
          <a:bodyPr/>
          <a:lstStyle/>
          <a:p>
            <a:r>
              <a:rPr lang="en-US" sz="2800" dirty="0" smtClean="0"/>
              <a:t>When a control is bound to a data element, a binding context is created.</a:t>
            </a:r>
          </a:p>
          <a:p>
            <a:r>
              <a:rPr lang="en-US" sz="2800" dirty="0" smtClean="0"/>
              <a:t>The binding context contains properties and methods to manage the data binding and an event which fires whenever the data in the model or view changes.</a:t>
            </a:r>
          </a:p>
          <a:p>
            <a:r>
              <a:rPr lang="en-US" sz="2800" dirty="0" smtClean="0"/>
              <a:t>One of the properties of the binding context is the path to the data in the data model that is bound to the control</a:t>
            </a:r>
            <a:endParaRPr lang="en-US" sz="2800" dirty="0"/>
          </a:p>
        </p:txBody>
      </p:sp>
    </p:spTree>
    <p:extLst>
      <p:ext uri="{BB962C8B-B14F-4D97-AF65-F5344CB8AC3E}">
        <p14:creationId xmlns:p14="http://schemas.microsoft.com/office/powerpoint/2010/main" val="1134706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8823" y="192987"/>
            <a:ext cx="3943870" cy="6223820"/>
          </a:xfrm>
          <a:prstGeom prst="rect">
            <a:avLst/>
          </a:prstGeom>
          <a:solidFill>
            <a:schemeClr val="bg1"/>
          </a:solidFill>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"Hello World!",</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"Variations" :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"Tootles!"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a:t>
            </a:r>
            <a:r>
              <a:rPr lang="en-US" sz="1100" dirty="0" err="1">
                <a:latin typeface="Calibri" panose="020F0502020204030204" pitchFamily="34" charset="0"/>
                <a:ea typeface="Calibri" panose="020F0502020204030204" pitchFamily="34" charset="0"/>
                <a:cs typeface="Times New Roman" panose="02020603050405020304" pitchFamily="18" charset="0"/>
              </a:rPr>
              <a:t>Yo</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a:t>
            </a:r>
            <a:r>
              <a:rPr lang="en-US" sz="1100" dirty="0" smtClean="0">
                <a:latin typeface="Calibri" panose="020F0502020204030204" pitchFamily="34" charset="0"/>
                <a:ea typeface="Calibri" panose="020F0502020204030204" pitchFamily="34" charset="0"/>
                <a:cs typeface="Times New Roman" panose="02020603050405020304" pitchFamily="18" charset="0"/>
              </a:rPr>
              <a:t>“</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F</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rançais</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"Bonjour le monde!"</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Binding Path</a:t>
            </a:r>
            <a:endParaRPr lang="en-US" dirty="0"/>
          </a:p>
        </p:txBody>
      </p:sp>
      <p:sp>
        <p:nvSpPr>
          <p:cNvPr id="6" name="TextBox 5"/>
          <p:cNvSpPr txBox="1"/>
          <p:nvPr/>
        </p:nvSpPr>
        <p:spPr>
          <a:xfrm>
            <a:off x="324001" y="1505748"/>
            <a:ext cx="6399188" cy="406265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JSON model used in case HD1C01.  JSON uses JavaScript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notation so arrays use square brackets [ ] and objects use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curly brackets {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One property of the binding context is the binding path which</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indicates the specific property or object in the model data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is bound.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binding path uses a typical RESTful URL syntax.</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root of the model is indicated by a / and the various levels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of the model are separated by /s.  Items in arrays are indicated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by a zero based index.</a:t>
            </a:r>
          </a:p>
        </p:txBody>
      </p:sp>
      <p:sp>
        <p:nvSpPr>
          <p:cNvPr id="10" name="Rectangle 9"/>
          <p:cNvSpPr/>
          <p:nvPr/>
        </p:nvSpPr>
        <p:spPr bwMode="gray">
          <a:xfrm>
            <a:off x="7082118" y="702162"/>
            <a:ext cx="2312894"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a:off x="7082118" y="702162"/>
            <a:ext cx="2223247"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7019365" y="779929"/>
            <a:ext cx="2286000" cy="389964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extBox 2"/>
          <p:cNvSpPr txBox="1"/>
          <p:nvPr/>
        </p:nvSpPr>
        <p:spPr>
          <a:xfrm>
            <a:off x="11024075" y="572568"/>
            <a:ext cx="90787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Array</a:t>
            </a:r>
          </a:p>
        </p:txBody>
      </p:sp>
      <p:cxnSp>
        <p:nvCxnSpPr>
          <p:cNvPr id="7" name="Straight Arrow Connector 6"/>
          <p:cNvCxnSpPr/>
          <p:nvPr/>
        </p:nvCxnSpPr>
        <p:spPr>
          <a:xfrm flipH="1" flipV="1">
            <a:off x="8272329" y="589660"/>
            <a:ext cx="2625998" cy="1125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477428" y="702162"/>
            <a:ext cx="2420899" cy="103263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9479" y="192987"/>
            <a:ext cx="3943870" cy="6223820"/>
          </a:xfrm>
          <a:prstGeom prst="rect">
            <a:avLst/>
          </a:prstGeom>
          <a:solidFill>
            <a:schemeClr val="bg1"/>
          </a:solidFill>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"Hello World!",</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"Variations" :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"Tootles!"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a:t>
            </a:r>
            <a:r>
              <a:rPr lang="en-US" sz="1100" dirty="0" err="1">
                <a:latin typeface="Calibri" panose="020F0502020204030204" pitchFamily="34" charset="0"/>
                <a:ea typeface="Calibri" panose="020F0502020204030204" pitchFamily="34" charset="0"/>
                <a:cs typeface="Times New Roman" panose="02020603050405020304" pitchFamily="18" charset="0"/>
              </a:rPr>
              <a:t>Yo</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a:t>
            </a:r>
            <a:r>
              <a:rPr lang="en-US" sz="1100" dirty="0" smtClean="0">
                <a:latin typeface="Calibri" panose="020F0502020204030204" pitchFamily="34" charset="0"/>
                <a:ea typeface="Calibri" panose="020F0502020204030204" pitchFamily="34" charset="0"/>
                <a:cs typeface="Times New Roman" panose="02020603050405020304" pitchFamily="18" charset="0"/>
              </a:rPr>
              <a:t>“</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F</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rançais</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"Bonjour le monde!"</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Binding Path</a:t>
            </a:r>
            <a:endParaRPr lang="en-US" dirty="0"/>
          </a:p>
        </p:txBody>
      </p:sp>
      <p:sp>
        <p:nvSpPr>
          <p:cNvPr id="7" name="TextBox 6"/>
          <p:cNvSpPr txBox="1"/>
          <p:nvPr/>
        </p:nvSpPr>
        <p:spPr>
          <a:xfrm>
            <a:off x="8101077" y="324075"/>
            <a:ext cx="160300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HelloCollection</a:t>
            </a:r>
            <a:endParaRPr lang="en-US" sz="1800" kern="0" dirty="0" smtClean="0">
              <a:ea typeface="Arial Unicode MS" pitchFamily="34" charset="-128"/>
              <a:cs typeface="Arial Unicode MS" pitchFamily="34" charset="-128"/>
            </a:endParaRPr>
          </a:p>
        </p:txBody>
      </p:sp>
      <p:cxnSp>
        <p:nvCxnSpPr>
          <p:cNvPr id="9" name="Straight Arrow Connector 8"/>
          <p:cNvCxnSpPr/>
          <p:nvPr/>
        </p:nvCxnSpPr>
        <p:spPr>
          <a:xfrm flipH="1">
            <a:off x="6638185" y="462574"/>
            <a:ext cx="1335742" cy="753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472774" y="702162"/>
            <a:ext cx="2312894"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8456209" y="2286896"/>
            <a:ext cx="17953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HelloCollection</a:t>
            </a:r>
            <a:r>
              <a:rPr lang="en-US" sz="1800" kern="0" dirty="0" smtClean="0">
                <a:ea typeface="Arial Unicode MS" pitchFamily="34" charset="-128"/>
                <a:cs typeface="Arial Unicode MS" pitchFamily="34" charset="-128"/>
              </a:rPr>
              <a:t>/0</a:t>
            </a:r>
          </a:p>
        </p:txBody>
      </p:sp>
      <p:sp>
        <p:nvSpPr>
          <p:cNvPr id="12" name="Rectangle 11"/>
          <p:cNvSpPr/>
          <p:nvPr/>
        </p:nvSpPr>
        <p:spPr bwMode="gray">
          <a:xfrm>
            <a:off x="5472774" y="702162"/>
            <a:ext cx="2223247"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4" name="Straight Arrow Connector 13"/>
          <p:cNvCxnSpPr/>
          <p:nvPr/>
        </p:nvCxnSpPr>
        <p:spPr>
          <a:xfrm flipH="1">
            <a:off x="7722915" y="2425395"/>
            <a:ext cx="6176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5410021" y="779929"/>
            <a:ext cx="2286000" cy="389964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TextBox 15"/>
          <p:cNvSpPr txBox="1"/>
          <p:nvPr/>
        </p:nvSpPr>
        <p:spPr>
          <a:xfrm>
            <a:off x="5410021" y="779929"/>
            <a:ext cx="2197787" cy="389964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17" name="Rectangle 16"/>
          <p:cNvSpPr/>
          <p:nvPr/>
        </p:nvSpPr>
        <p:spPr bwMode="gray">
          <a:xfrm>
            <a:off x="5410021" y="702162"/>
            <a:ext cx="2260013" cy="3977414"/>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a:off x="5410021" y="4757342"/>
            <a:ext cx="2260013" cy="1085673"/>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TextBox 18"/>
          <p:cNvSpPr txBox="1"/>
          <p:nvPr/>
        </p:nvSpPr>
        <p:spPr>
          <a:xfrm>
            <a:off x="8471986" y="5030096"/>
            <a:ext cx="17953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HelloCollection</a:t>
            </a:r>
            <a:r>
              <a:rPr lang="en-US" sz="1800" kern="0" dirty="0" smtClean="0">
                <a:ea typeface="Arial Unicode MS" pitchFamily="34" charset="-128"/>
                <a:cs typeface="Arial Unicode MS" pitchFamily="34" charset="-128"/>
              </a:rPr>
              <a:t>/1</a:t>
            </a:r>
          </a:p>
        </p:txBody>
      </p:sp>
      <p:cxnSp>
        <p:nvCxnSpPr>
          <p:cNvPr id="20" name="Straight Arrow Connector 19"/>
          <p:cNvCxnSpPr/>
          <p:nvPr/>
        </p:nvCxnSpPr>
        <p:spPr>
          <a:xfrm flipH="1">
            <a:off x="7738692" y="5168595"/>
            <a:ext cx="6176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5669280" y="2953512"/>
            <a:ext cx="1737360" cy="1207008"/>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TextBox 21"/>
          <p:cNvSpPr txBox="1"/>
          <p:nvPr/>
        </p:nvSpPr>
        <p:spPr>
          <a:xfrm>
            <a:off x="814341" y="3557016"/>
            <a:ext cx="307776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HelloCollection</a:t>
            </a:r>
            <a:r>
              <a:rPr lang="en-US" sz="1800" kern="0" dirty="0" smtClean="0">
                <a:ea typeface="Arial Unicode MS" pitchFamily="34" charset="-128"/>
                <a:cs typeface="Arial Unicode MS" pitchFamily="34" charset="-128"/>
              </a:rPr>
              <a:t>/0/Variations/1</a:t>
            </a:r>
          </a:p>
        </p:txBody>
      </p:sp>
      <p:cxnSp>
        <p:nvCxnSpPr>
          <p:cNvPr id="5" name="Straight Arrow Connector 4"/>
          <p:cNvCxnSpPr/>
          <p:nvPr/>
        </p:nvCxnSpPr>
        <p:spPr>
          <a:xfrm flipV="1">
            <a:off x="4032144" y="3610029"/>
            <a:ext cx="1545696" cy="658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996" y="1739881"/>
            <a:ext cx="288540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HelloCollection</a:t>
            </a:r>
            <a:r>
              <a:rPr lang="en-US" sz="1800" kern="0" dirty="0" smtClean="0">
                <a:ea typeface="Arial Unicode MS" pitchFamily="34" charset="-128"/>
                <a:cs typeface="Arial Unicode MS" pitchFamily="34" charset="-128"/>
              </a:rPr>
              <a:t>/0/Language</a:t>
            </a:r>
            <a:endParaRPr lang="en-US" sz="1800" kern="0" dirty="0" smtClean="0">
              <a:ea typeface="Arial Unicode MS" pitchFamily="34" charset="-128"/>
              <a:cs typeface="Arial Unicode MS" pitchFamily="34" charset="-128"/>
            </a:endParaRPr>
          </a:p>
        </p:txBody>
      </p:sp>
      <p:cxnSp>
        <p:nvCxnSpPr>
          <p:cNvPr id="6" name="Straight Arrow Connector 5"/>
          <p:cNvCxnSpPr>
            <a:stCxn id="23" idx="3"/>
          </p:cNvCxnSpPr>
          <p:nvPr/>
        </p:nvCxnSpPr>
        <p:spPr>
          <a:xfrm flipV="1">
            <a:off x="3647401" y="1271566"/>
            <a:ext cx="1930439" cy="6068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1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P spid="17" grpId="0" animBg="1"/>
      <p:bldP spid="18" grpId="0" animBg="1"/>
      <p:bldP spid="19" grpId="0"/>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Definition</a:t>
            </a:r>
            <a:endParaRPr lang="en-US" dirty="0"/>
          </a:p>
        </p:txBody>
      </p:sp>
      <p:sp>
        <p:nvSpPr>
          <p:cNvPr id="3" name="Rectangle 2"/>
          <p:cNvSpPr/>
          <p:nvPr/>
        </p:nvSpPr>
        <p:spPr>
          <a:xfrm>
            <a:off x="923544" y="2692436"/>
            <a:ext cx="10222992" cy="985270"/>
          </a:xfrm>
          <a:prstGeom prst="rect">
            <a:avLst/>
          </a:prstGeom>
          <a:ln>
            <a:solidFill>
              <a:schemeClr val="tx1"/>
            </a:solidFill>
          </a:ln>
        </p:spPr>
        <p:txBody>
          <a:bodyPr wrap="square">
            <a:spAutoFit/>
          </a:bodyPr>
          <a:lstStyle/>
          <a:p>
            <a:pPr>
              <a:lnSpc>
                <a:spcPct val="107000"/>
              </a:lnSpc>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oModel</a:t>
            </a:r>
            <a:r>
              <a:rPr lang="en-US" sz="2400" dirty="0">
                <a:latin typeface="Calibri" panose="020F0502020204030204" pitchFamily="34" charset="0"/>
                <a:ea typeface="Calibri" panose="020F0502020204030204" pitchFamily="34" charset="0"/>
                <a:cs typeface="Times New Roman" panose="02020603050405020304" pitchFamily="18" charset="0"/>
              </a:rPr>
              <a:t> = new </a:t>
            </a:r>
            <a:r>
              <a:rPr lang="en-US" sz="2400" dirty="0" err="1">
                <a:latin typeface="Calibri" panose="020F0502020204030204" pitchFamily="34" charset="0"/>
                <a:ea typeface="Calibri" panose="020F0502020204030204" pitchFamily="34" charset="0"/>
                <a:cs typeface="Times New Roman" panose="02020603050405020304" pitchFamily="18" charset="0"/>
              </a:rPr>
              <a:t>sap.ui.model.json.JSONModel</a:t>
            </a:r>
            <a:r>
              <a:rPr lang="en-US" sz="2400" dirty="0">
                <a:latin typeface="Calibri" panose="020F0502020204030204" pitchFamily="34" charset="0"/>
                <a:ea typeface="Calibri" panose="020F0502020204030204" pitchFamily="34" charset="0"/>
                <a:cs typeface="Times New Roman" panose="02020603050405020304" pitchFamily="18" charset="0"/>
              </a:rPr>
              <a:t>("model/</a:t>
            </a:r>
            <a:r>
              <a:rPr lang="en-US" sz="2400" dirty="0" err="1">
                <a:latin typeface="Calibri" panose="020F0502020204030204" pitchFamily="34" charset="0"/>
                <a:ea typeface="Calibri" panose="020F0502020204030204" pitchFamily="34" charset="0"/>
                <a:cs typeface="Times New Roman" panose="02020603050405020304" pitchFamily="18" charset="0"/>
              </a:rPr>
              <a:t>HelloModel.json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err="1" smtClean="0">
                <a:latin typeface="Calibri" panose="020F0502020204030204" pitchFamily="34" charset="0"/>
                <a:ea typeface="Calibri" panose="020F0502020204030204" pitchFamily="34" charset="0"/>
                <a:cs typeface="Times New Roman" panose="02020603050405020304" pitchFamily="18" charset="0"/>
              </a:rPr>
              <a:t>this.setModel</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en-US" sz="2400" dirty="0" err="1" smtClean="0">
                <a:latin typeface="Calibri" panose="020F0502020204030204" pitchFamily="34" charset="0"/>
                <a:ea typeface="Calibri" panose="020F0502020204030204" pitchFamily="34" charset="0"/>
                <a:cs typeface="Times New Roman" panose="02020603050405020304" pitchFamily="18" charset="0"/>
              </a:rPr>
              <a:t>oModel</a:t>
            </a:r>
            <a:r>
              <a:rPr lang="en-US" sz="2400" dirty="0">
                <a:latin typeface="Calibri" panose="020F0502020204030204" pitchFamily="34" charset="0"/>
                <a:ea typeface="Calibri" panose="020F0502020204030204" pitchFamily="34" charset="0"/>
                <a:cs typeface="Times New Roman" panose="02020603050405020304" pitchFamily="18" charset="0"/>
              </a:rPr>
              <a:t>,"hello");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923544" y="1609344"/>
            <a:ext cx="1005403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Models can be based on JSON, XML or </a:t>
            </a:r>
            <a:r>
              <a:rPr lang="en-US" sz="1800" kern="0" dirty="0" err="1" smtClean="0">
                <a:ea typeface="Arial Unicode MS" pitchFamily="34" charset="-128"/>
                <a:cs typeface="Arial Unicode MS" pitchFamily="34" charset="-128"/>
              </a:rPr>
              <a:t>oData</a:t>
            </a:r>
            <a:r>
              <a:rPr lang="en-US" sz="1800" kern="0" dirty="0" smtClean="0">
                <a:ea typeface="Arial Unicode MS" pitchFamily="34" charset="-128"/>
                <a:cs typeface="Arial Unicode MS" pitchFamily="34" charset="-128"/>
              </a:rPr>
              <a:t> sources.  The data source determines the syntax of</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model definition but does not affect the syntax of data binding.</a:t>
            </a:r>
          </a:p>
        </p:txBody>
      </p:sp>
      <p:sp>
        <p:nvSpPr>
          <p:cNvPr id="5" name="TextBox 4"/>
          <p:cNvSpPr txBox="1"/>
          <p:nvPr/>
        </p:nvSpPr>
        <p:spPr>
          <a:xfrm>
            <a:off x="5120640" y="5029200"/>
            <a:ext cx="561692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If you use multiple models, you must give them names.</a:t>
            </a:r>
          </a:p>
        </p:txBody>
      </p:sp>
      <p:cxnSp>
        <p:nvCxnSpPr>
          <p:cNvPr id="7" name="Straight Arrow Connector 6"/>
          <p:cNvCxnSpPr/>
          <p:nvPr/>
        </p:nvCxnSpPr>
        <p:spPr>
          <a:xfrm flipH="1" flipV="1">
            <a:off x="4498848" y="3677706"/>
            <a:ext cx="1451713" cy="125091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4001" y="4498848"/>
            <a:ext cx="4526880" cy="1384995"/>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This refers to the context within which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code is executed.  For example, if this code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appears in the Component.js, the model 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set for the component which means it will be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available to all views.</a:t>
            </a:r>
          </a:p>
        </p:txBody>
      </p:sp>
    </p:spTree>
    <p:extLst>
      <p:ext uri="{BB962C8B-B14F-4D97-AF65-F5344CB8AC3E}">
        <p14:creationId xmlns:p14="http://schemas.microsoft.com/office/powerpoint/2010/main" val="2136802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Binding</a:t>
            </a:r>
            <a:endParaRPr lang="en-US" dirty="0"/>
          </a:p>
        </p:txBody>
      </p:sp>
      <p:sp>
        <p:nvSpPr>
          <p:cNvPr id="3" name="Rectangle 2"/>
          <p:cNvSpPr/>
          <p:nvPr/>
        </p:nvSpPr>
        <p:spPr>
          <a:xfrm>
            <a:off x="324001" y="1785809"/>
            <a:ext cx="9848088" cy="1483035"/>
          </a:xfrm>
          <a:prstGeom prst="rect">
            <a:avLst/>
          </a:prstGeom>
          <a:ln>
            <a:solidFill>
              <a:schemeClr val="tx1"/>
            </a:solidFill>
          </a:ln>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StandardTile</a:t>
            </a:r>
            <a:r>
              <a:rPr lang="en-US" sz="2400" dirty="0">
                <a:latin typeface="Calibri" panose="020F0502020204030204" pitchFamily="34" charset="0"/>
                <a:ea typeface="Calibri" panose="020F0502020204030204" pitchFamily="34" charset="0"/>
                <a:cs typeface="Times New Roman" panose="02020603050405020304" pitchFamily="18" charset="0"/>
              </a:rPr>
              <a:t> id="</a:t>
            </a:r>
            <a:r>
              <a:rPr lang="en-US" sz="2400" dirty="0" err="1">
                <a:latin typeface="Calibri" panose="020F0502020204030204" pitchFamily="34" charset="0"/>
                <a:ea typeface="Calibri" panose="020F0502020204030204" pitchFamily="34" charset="0"/>
                <a:cs typeface="Times New Roman" panose="02020603050405020304" pitchFamily="18" charset="0"/>
              </a:rPr>
              <a:t>tileId</a:t>
            </a:r>
            <a:r>
              <a:rPr lang="en-US" sz="2400" dirty="0">
                <a:latin typeface="Calibri" panose="020F0502020204030204" pitchFamily="34" charset="0"/>
                <a:ea typeface="Calibri" panose="020F0502020204030204" pitchFamily="34" charset="0"/>
                <a:cs typeface="Times New Roman" panose="02020603050405020304" pitchFamily="18" charset="0"/>
              </a:rPr>
              <a:t>" press="</a:t>
            </a:r>
            <a:r>
              <a:rPr lang="en-US" sz="2400" dirty="0" err="1">
                <a:latin typeface="Calibri" panose="020F0502020204030204" pitchFamily="34" charset="0"/>
                <a:ea typeface="Calibri" panose="020F0502020204030204" pitchFamily="34" charset="0"/>
                <a:cs typeface="Times New Roman" panose="02020603050405020304" pitchFamily="18" charset="0"/>
              </a:rPr>
              <a:t>doIt</a:t>
            </a:r>
            <a:r>
              <a:rPr lang="en-US" sz="2400" dirty="0">
                <a:latin typeface="Calibri" panose="020F0502020204030204" pitchFamily="34" charset="0"/>
                <a:ea typeface="Calibri" panose="020F0502020204030204" pitchFamily="34" charset="0"/>
                <a:cs typeface="Times New Roman" panose="02020603050405020304" pitchFamily="18" charset="0"/>
              </a:rPr>
              <a:t>" icon="sap-icon://hello-world"</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title="{</a:t>
            </a:r>
            <a:r>
              <a:rPr lang="en-US" sz="2400" dirty="0" smtClean="0">
                <a:latin typeface="Calibri" panose="020F0502020204030204" pitchFamily="34" charset="0"/>
                <a:ea typeface="Calibri" panose="020F0502020204030204" pitchFamily="34" charset="0"/>
                <a:cs typeface="Times New Roman" panose="02020603050405020304" pitchFamily="18" charset="0"/>
              </a:rPr>
              <a:t>hello&gt;/</a:t>
            </a:r>
            <a:r>
              <a:rPr lang="en-US" sz="2400" dirty="0" err="1" smtClean="0">
                <a:latin typeface="Calibri" panose="020F0502020204030204" pitchFamily="34" charset="0"/>
                <a:ea typeface="Calibri" panose="020F0502020204030204" pitchFamily="34" charset="0"/>
                <a:cs typeface="Times New Roman" panose="02020603050405020304" pitchFamily="18" charset="0"/>
              </a:rPr>
              <a:t>HelloCollection</a:t>
            </a:r>
            <a:r>
              <a:rPr lang="en-US" sz="2400" dirty="0" smtClean="0">
                <a:latin typeface="Calibri" panose="020F0502020204030204" pitchFamily="34" charset="0"/>
                <a:ea typeface="Calibri" panose="020F0502020204030204" pitchFamily="34" charset="0"/>
                <a:cs typeface="Times New Roman" panose="02020603050405020304" pitchFamily="18" charset="0"/>
              </a:rPr>
              <a:t>/0/Variations/0/Greetings}"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info="{</a:t>
            </a:r>
            <a:r>
              <a:rPr lang="en-US" sz="2400" dirty="0" smtClean="0">
                <a:latin typeface="Calibri" panose="020F0502020204030204" pitchFamily="34" charset="0"/>
                <a:ea typeface="Calibri" panose="020F0502020204030204" pitchFamily="34" charset="0"/>
                <a:cs typeface="Times New Roman" panose="02020603050405020304" pitchFamily="18" charset="0"/>
              </a:rPr>
              <a:t>hello&gt;/</a:t>
            </a:r>
            <a:r>
              <a:rPr lang="en-US" sz="2400" dirty="0" err="1" smtClean="0">
                <a:latin typeface="Calibri" panose="020F0502020204030204" pitchFamily="34" charset="0"/>
                <a:ea typeface="Calibri" panose="020F0502020204030204" pitchFamily="34" charset="0"/>
                <a:cs typeface="Times New Roman" panose="02020603050405020304" pitchFamily="18" charset="0"/>
              </a:rPr>
              <a:t>HelloCollection</a:t>
            </a:r>
            <a:r>
              <a:rPr lang="en-US" sz="2400" dirty="0" smtClean="0">
                <a:latin typeface="Calibri" panose="020F0502020204030204" pitchFamily="34" charset="0"/>
                <a:ea typeface="Calibri" panose="020F0502020204030204" pitchFamily="34" charset="0"/>
                <a:cs typeface="Times New Roman" panose="02020603050405020304" pitchFamily="18" charset="0"/>
              </a:rPr>
              <a:t>/0/Variations/0/Language</a:t>
            </a:r>
            <a:r>
              <a:rPr lang="en-US" sz="2400" dirty="0">
                <a:latin typeface="Calibri" panose="020F0502020204030204" pitchFamily="34" charset="0"/>
                <a:ea typeface="Calibri" panose="020F0502020204030204" pitchFamily="34" charset="0"/>
                <a:cs typeface="Times New Roman" panose="02020603050405020304" pitchFamily="18" charset="0"/>
              </a:rPr>
              <a:t>}"  /&gt;</a:t>
            </a:r>
          </a:p>
        </p:txBody>
      </p:sp>
      <p:pic>
        <p:nvPicPr>
          <p:cNvPr id="4" name="Picture 3"/>
          <p:cNvPicPr/>
          <p:nvPr/>
        </p:nvPicPr>
        <p:blipFill>
          <a:blip r:embed="rId2"/>
          <a:stretch>
            <a:fillRect/>
          </a:stretch>
        </p:blipFill>
        <p:spPr>
          <a:xfrm>
            <a:off x="8823769" y="3717957"/>
            <a:ext cx="2009140" cy="2294890"/>
          </a:xfrm>
          <a:prstGeom prst="rect">
            <a:avLst/>
          </a:prstGeom>
        </p:spPr>
      </p:pic>
    </p:spTree>
    <p:extLst>
      <p:ext uri="{BB962C8B-B14F-4D97-AF65-F5344CB8AC3E}">
        <p14:creationId xmlns:p14="http://schemas.microsoft.com/office/powerpoint/2010/main" val="1034870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692</Words>
  <Application>Microsoft Office PowerPoint</Application>
  <PresentationFormat>Custom</PresentationFormat>
  <Paragraphs>119</Paragraphs>
  <Slides>13</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 Unicode MS</vt:lpstr>
      <vt:lpstr>Arial</vt:lpstr>
      <vt:lpstr>BentonSans Bold</vt:lpstr>
      <vt:lpstr>BentonSans Book</vt:lpstr>
      <vt:lpstr>BentonSans Regular</vt:lpstr>
      <vt:lpstr>Calibri</vt:lpstr>
      <vt:lpstr>MS PGothic</vt:lpstr>
      <vt:lpstr>Symbol</vt:lpstr>
      <vt:lpstr>Times New Roman</vt:lpstr>
      <vt:lpstr>wingdings</vt:lpstr>
      <vt:lpstr>wingdings</vt:lpstr>
      <vt:lpstr>SAP_2014_16x9_v1.1</vt:lpstr>
      <vt:lpstr>SAPUI5: Data Binding</vt:lpstr>
      <vt:lpstr>Model-View-Controller</vt:lpstr>
      <vt:lpstr>Data Binding</vt:lpstr>
      <vt:lpstr>Data Binding</vt:lpstr>
      <vt:lpstr>Binding Context</vt:lpstr>
      <vt:lpstr>Binding Path</vt:lpstr>
      <vt:lpstr>Binding Path</vt:lpstr>
      <vt:lpstr>Model Definition</vt:lpstr>
      <vt:lpstr>Property Binding</vt:lpstr>
      <vt:lpstr>Aggregation Binding</vt:lpstr>
      <vt:lpstr>Formatter Functions</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HIGHTOWER</cp:lastModifiedBy>
  <cp:revision>1444</cp:revision>
  <dcterms:created xsi:type="dcterms:W3CDTF">2014-06-27T10:09:28Z</dcterms:created>
  <dcterms:modified xsi:type="dcterms:W3CDTF">2015-09-17T21:57:46Z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