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49" r:id="rId3"/>
    <p:sldId id="562" r:id="rId4"/>
    <p:sldId id="563" r:id="rId5"/>
    <p:sldId id="550" r:id="rId6"/>
    <p:sldId id="554" r:id="rId7"/>
    <p:sldId id="551" r:id="rId8"/>
    <p:sldId id="564" r:id="rId9"/>
    <p:sldId id="552" r:id="rId10"/>
    <p:sldId id="553" r:id="rId11"/>
    <p:sldId id="559" r:id="rId12"/>
    <p:sldId id="561" r:id="rId13"/>
    <p:sldId id="560" r:id="rId14"/>
    <p:sldId id="555" r:id="rId15"/>
    <p:sldId id="556" r:id="rId16"/>
    <p:sldId id="557" r:id="rId17"/>
    <p:sldId id="558"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65" autoAdjust="0"/>
    <p:restoredTop sz="96115" autoAdjust="0"/>
  </p:normalViewPr>
  <p:slideViewPr>
    <p:cSldViewPr snapToGrid="0" showGuides="1">
      <p:cViewPr varScale="1">
        <p:scale>
          <a:sx n="112" d="100"/>
          <a:sy n="112" d="100"/>
        </p:scale>
        <p:origin x="522" y="96"/>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sapui5.hana.ondemand.com/explored.html#/entity/sap.m.Column/propertie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experience.sap.com/fiori-design/ui-components/analytical-table-alv/" TargetMode="External"/><Relationship Id="rId2" Type="http://schemas.openxmlformats.org/officeDocument/2006/relationships/hyperlink" Target="https://experience.sap.com/fiori-design/ui-components/list-overview/"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apui5.hana.ondemand.com/explored.html#/entity/sap.m.ObjectListItem/samples"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sapui5.hana.ondemand.com/explored.html#/entity/sap.m.ObjectListItem/samples"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a:t>
            </a:r>
            <a:r>
              <a:rPr lang="en-US" sz="4400" dirty="0" smtClean="0">
                <a:solidFill>
                  <a:srgbClr val="666666"/>
                </a:solidFill>
                <a:latin typeface="BentonSans Bold" panose="02000803000000020004" pitchFamily="2" charset="0"/>
              </a:rPr>
              <a:t>Lists</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October 6,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Lists.</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Handler Function</a:t>
            </a:r>
            <a:endParaRPr lang="en-US" dirty="0"/>
          </a:p>
        </p:txBody>
      </p:sp>
      <p:sp>
        <p:nvSpPr>
          <p:cNvPr id="3" name="Rectangle 2"/>
          <p:cNvSpPr/>
          <p:nvPr/>
        </p:nvSpPr>
        <p:spPr>
          <a:xfrm>
            <a:off x="324001" y="1744519"/>
            <a:ext cx="10366049" cy="3970318"/>
          </a:xfrm>
          <a:prstGeom prst="rect">
            <a:avLst/>
          </a:prstGeom>
          <a:ln>
            <a:solidFill>
              <a:schemeClr val="tx1"/>
            </a:solidFill>
          </a:ln>
        </p:spPr>
        <p:txBody>
          <a:bodyPr wrap="square">
            <a:spAutoFit/>
          </a:bodyPr>
          <a:lstStyle/>
          <a:p>
            <a:r>
              <a:rPr lang="en-US" dirty="0" err="1"/>
              <a:t>handleSearch</a:t>
            </a:r>
            <a:r>
              <a:rPr lang="en-US" dirty="0"/>
              <a:t> : function (</a:t>
            </a:r>
            <a:r>
              <a:rPr lang="en-US" dirty="0" err="1"/>
              <a:t>evt</a:t>
            </a:r>
            <a:r>
              <a:rPr lang="en-US" dirty="0"/>
              <a:t>) {</a:t>
            </a:r>
          </a:p>
          <a:p>
            <a:r>
              <a:rPr lang="en-US" dirty="0"/>
              <a:t>	</a:t>
            </a:r>
            <a:r>
              <a:rPr lang="en-US" dirty="0" err="1"/>
              <a:t>var</a:t>
            </a:r>
            <a:r>
              <a:rPr lang="en-US" dirty="0"/>
              <a:t> filters = [];</a:t>
            </a:r>
          </a:p>
          <a:p>
            <a:r>
              <a:rPr lang="en-US" dirty="0"/>
              <a:t>	</a:t>
            </a:r>
            <a:r>
              <a:rPr lang="en-US" dirty="0" err="1"/>
              <a:t>var</a:t>
            </a:r>
            <a:r>
              <a:rPr lang="en-US" dirty="0"/>
              <a:t> query = </a:t>
            </a:r>
            <a:r>
              <a:rPr lang="en-US" dirty="0" err="1"/>
              <a:t>evt.getParameter</a:t>
            </a:r>
            <a:r>
              <a:rPr lang="en-US" dirty="0"/>
              <a:t>("query");</a:t>
            </a:r>
          </a:p>
          <a:p>
            <a:r>
              <a:rPr lang="en-US" dirty="0"/>
              <a:t>	if (query &amp;&amp; </a:t>
            </a:r>
            <a:r>
              <a:rPr lang="en-US" dirty="0" err="1"/>
              <a:t>query.length</a:t>
            </a:r>
            <a:r>
              <a:rPr lang="en-US" dirty="0"/>
              <a:t> &gt; 0){</a:t>
            </a:r>
          </a:p>
          <a:p>
            <a:r>
              <a:rPr lang="en-US" dirty="0"/>
              <a:t>		</a:t>
            </a:r>
            <a:r>
              <a:rPr lang="en-US" dirty="0" err="1"/>
              <a:t>var</a:t>
            </a:r>
            <a:r>
              <a:rPr lang="en-US" dirty="0"/>
              <a:t> filter = new </a:t>
            </a:r>
            <a:r>
              <a:rPr lang="en-US" dirty="0" err="1"/>
              <a:t>sap.ui.model.Filter</a:t>
            </a:r>
            <a:r>
              <a:rPr lang="en-US" dirty="0"/>
              <a:t>("PRODUCT", </a:t>
            </a:r>
            <a:r>
              <a:rPr lang="en-US" dirty="0" err="1"/>
              <a:t>sap.ui.model.FilterOperator.Contains</a:t>
            </a:r>
            <a:r>
              <a:rPr lang="en-US" dirty="0"/>
              <a:t>, query);</a:t>
            </a:r>
          </a:p>
          <a:p>
            <a:r>
              <a:rPr lang="en-US" dirty="0"/>
              <a:t>		</a:t>
            </a:r>
            <a:r>
              <a:rPr lang="en-US" dirty="0" err="1"/>
              <a:t>filters.push</a:t>
            </a:r>
            <a:r>
              <a:rPr lang="en-US" dirty="0"/>
              <a:t>(filter);</a:t>
            </a:r>
          </a:p>
          <a:p>
            <a:r>
              <a:rPr lang="en-US" dirty="0"/>
              <a:t>	}</a:t>
            </a:r>
          </a:p>
          <a:p>
            <a:r>
              <a:rPr lang="en-US" dirty="0"/>
              <a:t>	</a:t>
            </a:r>
            <a:r>
              <a:rPr lang="en-US" dirty="0" err="1"/>
              <a:t>var</a:t>
            </a:r>
            <a:r>
              <a:rPr lang="en-US" dirty="0"/>
              <a:t> list = </a:t>
            </a:r>
            <a:r>
              <a:rPr lang="en-US" dirty="0" err="1"/>
              <a:t>this.getView</a:t>
            </a:r>
            <a:r>
              <a:rPr lang="en-US" dirty="0"/>
              <a:t>().</a:t>
            </a:r>
            <a:r>
              <a:rPr lang="en-US" dirty="0" err="1"/>
              <a:t>byId</a:t>
            </a:r>
            <a:r>
              <a:rPr lang="en-US" dirty="0"/>
              <a:t>('</a:t>
            </a:r>
            <a:r>
              <a:rPr lang="en-US" dirty="0" err="1"/>
              <a:t>ShortProductList</a:t>
            </a:r>
            <a:r>
              <a:rPr lang="en-US" dirty="0"/>
              <a:t>');</a:t>
            </a:r>
          </a:p>
          <a:p>
            <a:r>
              <a:rPr lang="en-US" dirty="0"/>
              <a:t>	</a:t>
            </a:r>
            <a:r>
              <a:rPr lang="en-US" dirty="0" err="1"/>
              <a:t>var</a:t>
            </a:r>
            <a:r>
              <a:rPr lang="en-US" dirty="0"/>
              <a:t> binding = </a:t>
            </a:r>
            <a:r>
              <a:rPr lang="en-US" dirty="0" err="1"/>
              <a:t>list.getBinding</a:t>
            </a:r>
            <a:r>
              <a:rPr lang="en-US" dirty="0"/>
              <a:t>("items");</a:t>
            </a:r>
          </a:p>
          <a:p>
            <a:r>
              <a:rPr lang="en-US" dirty="0"/>
              <a:t>	</a:t>
            </a:r>
            <a:r>
              <a:rPr lang="en-US" dirty="0" err="1"/>
              <a:t>binding.filter</a:t>
            </a:r>
            <a:r>
              <a:rPr lang="en-US" dirty="0"/>
              <a:t>(filters);</a:t>
            </a:r>
          </a:p>
          <a:p>
            <a:r>
              <a:rPr lang="en-US" dirty="0"/>
              <a:t>}</a:t>
            </a:r>
          </a:p>
        </p:txBody>
      </p:sp>
      <p:sp>
        <p:nvSpPr>
          <p:cNvPr id="4" name="TextBox 3"/>
          <p:cNvSpPr txBox="1"/>
          <p:nvPr/>
        </p:nvSpPr>
        <p:spPr>
          <a:xfrm flipH="1">
            <a:off x="5507025" y="487110"/>
            <a:ext cx="5183025"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 data binding can have one or more filters so we add them to an array</a:t>
            </a:r>
          </a:p>
        </p:txBody>
      </p:sp>
      <p:cxnSp>
        <p:nvCxnSpPr>
          <p:cNvPr id="6" name="Straight Arrow Connector 5"/>
          <p:cNvCxnSpPr/>
          <p:nvPr/>
        </p:nvCxnSpPr>
        <p:spPr>
          <a:xfrm flipH="1">
            <a:off x="3384135" y="1016950"/>
            <a:ext cx="2948299" cy="119641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962415" y="1744519"/>
            <a:ext cx="4860305" cy="90794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SearchField</a:t>
            </a:r>
            <a:r>
              <a:rPr lang="en-US" sz="1800" kern="0" dirty="0" smtClean="0">
                <a:ea typeface="Arial Unicode MS" pitchFamily="34" charset="-128"/>
                <a:cs typeface="Arial Unicode MS" pitchFamily="34" charset="-128"/>
              </a:rPr>
              <a:t> control has a parameter called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query which contains the text entered by the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user</a:t>
            </a:r>
          </a:p>
        </p:txBody>
      </p:sp>
      <p:cxnSp>
        <p:nvCxnSpPr>
          <p:cNvPr id="9" name="Straight Arrow Connector 8"/>
          <p:cNvCxnSpPr/>
          <p:nvPr/>
        </p:nvCxnSpPr>
        <p:spPr>
          <a:xfrm flipH="1">
            <a:off x="6007693" y="2213361"/>
            <a:ext cx="564023" cy="21364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18806" y="3572142"/>
            <a:ext cx="3050395" cy="13849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filter will keep every record for which the PRODUCT field </a:t>
            </a:r>
            <a:r>
              <a:rPr lang="en-US" sz="1800" kern="0" dirty="0" smtClean="0">
                <a:ea typeface="Arial Unicode MS" pitchFamily="34" charset="-128"/>
                <a:cs typeface="Arial Unicode MS" pitchFamily="34" charset="-128"/>
              </a:rPr>
              <a:t>Contains </a:t>
            </a:r>
            <a:r>
              <a:rPr lang="en-US" sz="1800" kern="0" dirty="0" smtClean="0">
                <a:ea typeface="Arial Unicode MS" pitchFamily="34" charset="-128"/>
                <a:cs typeface="Arial Unicode MS" pitchFamily="34" charset="-128"/>
              </a:rPr>
              <a:t>the query string.  Can filter using</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EQ, GT, LT, etc.</a:t>
            </a:r>
          </a:p>
        </p:txBody>
      </p:sp>
      <p:sp>
        <p:nvSpPr>
          <p:cNvPr id="11" name="TextBox 10"/>
          <p:cNvSpPr txBox="1"/>
          <p:nvPr/>
        </p:nvSpPr>
        <p:spPr>
          <a:xfrm>
            <a:off x="562236" y="5963788"/>
            <a:ext cx="859209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Get the List control and then get it’s binding context and add the filters to the binding.</a:t>
            </a:r>
          </a:p>
        </p:txBody>
      </p:sp>
      <p:cxnSp>
        <p:nvCxnSpPr>
          <p:cNvPr id="8" name="Straight Arrow Connector 7"/>
          <p:cNvCxnSpPr/>
          <p:nvPr/>
        </p:nvCxnSpPr>
        <p:spPr>
          <a:xfrm flipV="1">
            <a:off x="1102407" y="5281301"/>
            <a:ext cx="230737" cy="57256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9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0349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Control</a:t>
            </a:r>
            <a:endParaRPr lang="en-US" dirty="0"/>
          </a:p>
        </p:txBody>
      </p:sp>
      <p:pic>
        <p:nvPicPr>
          <p:cNvPr id="5" name="Picture 4"/>
          <p:cNvPicPr>
            <a:picLocks noChangeAspect="1"/>
          </p:cNvPicPr>
          <p:nvPr/>
        </p:nvPicPr>
        <p:blipFill>
          <a:blip r:embed="rId2"/>
          <a:stretch>
            <a:fillRect/>
          </a:stretch>
        </p:blipFill>
        <p:spPr>
          <a:xfrm>
            <a:off x="786212" y="1636123"/>
            <a:ext cx="4241725" cy="318129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7882577" y="2726108"/>
            <a:ext cx="1836657" cy="358148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797404" y="1555335"/>
            <a:ext cx="4170347"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Table control is very flexible and allows you easily create complex, responsive tables. </a:t>
            </a:r>
            <a:endParaRPr lang="en-US" sz="1800" kern="0" dirty="0" smtClean="0">
              <a:ea typeface="Arial Unicode MS" pitchFamily="34" charset="-128"/>
              <a:cs typeface="Arial Unicode MS" pitchFamily="34" charset="-128"/>
            </a:endParaRPr>
          </a:p>
        </p:txBody>
      </p:sp>
      <p:sp>
        <p:nvSpPr>
          <p:cNvPr id="8" name="TextBox 7"/>
          <p:cNvSpPr txBox="1"/>
          <p:nvPr/>
        </p:nvSpPr>
        <p:spPr>
          <a:xfrm>
            <a:off x="1316052" y="5127477"/>
            <a:ext cx="371188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Table on a Tablet </a:t>
            </a:r>
            <a:endParaRPr lang="en-US" sz="1800" kern="0" dirty="0" smtClean="0">
              <a:ea typeface="Arial Unicode MS" pitchFamily="34" charset="-128"/>
              <a:cs typeface="Arial Unicode MS" pitchFamily="34" charset="-128"/>
            </a:endParaRPr>
          </a:p>
        </p:txBody>
      </p:sp>
      <p:sp>
        <p:nvSpPr>
          <p:cNvPr id="9" name="TextBox 8"/>
          <p:cNvSpPr txBox="1"/>
          <p:nvPr/>
        </p:nvSpPr>
        <p:spPr>
          <a:xfrm>
            <a:off x="3941461" y="5714536"/>
            <a:ext cx="3711885" cy="276999"/>
          </a:xfrm>
          <a:prstGeom prst="rect">
            <a:avLst/>
          </a:prstGeom>
          <a:noFill/>
        </p:spPr>
        <p:txBody>
          <a:bodyPr wrap="square" lIns="0" tIns="0" rIns="0" bIns="0" rtlCol="0">
            <a:spAutoFit/>
          </a:bodyPr>
          <a:lstStyle/>
          <a:p>
            <a:pPr algn="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Table on a Phone</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54497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Structure</a:t>
            </a:r>
            <a:endParaRPr lang="en-US" dirty="0"/>
          </a:p>
        </p:txBody>
      </p:sp>
      <p:pic>
        <p:nvPicPr>
          <p:cNvPr id="1026" name="Picture 2" descr="Schematic visualization of the responsiv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601" y="1694203"/>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63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a:t>
            </a:r>
            <a:endParaRPr lang="en-US" dirty="0"/>
          </a:p>
        </p:txBody>
      </p:sp>
      <p:sp>
        <p:nvSpPr>
          <p:cNvPr id="3" name="Rectangle 2"/>
          <p:cNvSpPr/>
          <p:nvPr/>
        </p:nvSpPr>
        <p:spPr>
          <a:xfrm>
            <a:off x="878956" y="1266417"/>
            <a:ext cx="6521701" cy="4939814"/>
          </a:xfrm>
          <a:prstGeom prst="rect">
            <a:avLst/>
          </a:prstGeom>
          <a:ln>
            <a:solidFill>
              <a:schemeClr val="tx1"/>
            </a:solidFill>
          </a:ln>
        </p:spPr>
        <p:txBody>
          <a:bodyPr wrap="square">
            <a:spAutoFit/>
          </a:bodyPr>
          <a:lstStyle/>
          <a:p>
            <a:r>
              <a:rPr lang="en-US" dirty="0"/>
              <a:t>&lt;Table id="</a:t>
            </a:r>
            <a:r>
              <a:rPr lang="en-US" dirty="0" err="1"/>
              <a:t>idProductsTable</a:t>
            </a:r>
            <a:r>
              <a:rPr lang="en-US" dirty="0"/>
              <a:t>"</a:t>
            </a:r>
          </a:p>
          <a:p>
            <a:r>
              <a:rPr lang="en-US" dirty="0"/>
              <a:t>	</a:t>
            </a:r>
            <a:r>
              <a:rPr lang="en-US" dirty="0" smtClean="0"/>
              <a:t>inset</a:t>
            </a:r>
            <a:r>
              <a:rPr lang="en-US" dirty="0"/>
              <a:t>="false</a:t>
            </a:r>
            <a:r>
              <a:rPr lang="en-US" dirty="0" smtClean="0"/>
              <a:t>"</a:t>
            </a:r>
            <a:r>
              <a:rPr lang="en-US" dirty="0"/>
              <a:t>		items="{</a:t>
            </a:r>
            <a:r>
              <a:rPr lang="en-US" dirty="0" err="1"/>
              <a:t>gbi</a:t>
            </a:r>
            <a:r>
              <a:rPr lang="en-US" dirty="0"/>
              <a:t>&gt;/</a:t>
            </a:r>
            <a:r>
              <a:rPr lang="en-US" dirty="0" err="1"/>
              <a:t>ProductsCollection</a:t>
            </a:r>
            <a:r>
              <a:rPr lang="en-US" dirty="0"/>
              <a:t>}"&gt;</a:t>
            </a:r>
          </a:p>
          <a:p>
            <a:r>
              <a:rPr lang="en-US" dirty="0"/>
              <a:t>	</a:t>
            </a:r>
            <a:r>
              <a:rPr lang="en-US" dirty="0" smtClean="0"/>
              <a:t>&lt;</a:t>
            </a:r>
            <a:r>
              <a:rPr lang="en-US" dirty="0" err="1"/>
              <a:t>headerToolbar</a:t>
            </a:r>
            <a:r>
              <a:rPr lang="en-US" dirty="0"/>
              <a:t>&gt;</a:t>
            </a:r>
          </a:p>
          <a:p>
            <a:r>
              <a:rPr lang="en-US" dirty="0"/>
              <a:t>		&lt;Toolbar</a:t>
            </a:r>
            <a:r>
              <a:rPr lang="en-US" dirty="0" smtClean="0"/>
              <a:t>&gt;</a:t>
            </a:r>
            <a:r>
              <a:rPr lang="en-US" dirty="0"/>
              <a:t>				</a:t>
            </a:r>
            <a:r>
              <a:rPr lang="en-US" dirty="0" smtClean="0"/>
              <a:t>	&lt;</a:t>
            </a:r>
            <a:r>
              <a:rPr lang="en-US" dirty="0"/>
              <a:t>Label text="</a:t>
            </a:r>
            <a:r>
              <a:rPr lang="en-US" dirty="0" smtClean="0"/>
              <a:t>Products“/&gt;</a:t>
            </a:r>
            <a:endParaRPr lang="en-US" dirty="0"/>
          </a:p>
          <a:p>
            <a:r>
              <a:rPr lang="en-US" dirty="0"/>
              <a:t>		</a:t>
            </a:r>
            <a:r>
              <a:rPr lang="en-US" dirty="0" smtClean="0"/>
              <a:t>&lt;/</a:t>
            </a:r>
            <a:r>
              <a:rPr lang="en-US" dirty="0"/>
              <a:t>Toolbar&gt;</a:t>
            </a:r>
          </a:p>
          <a:p>
            <a:r>
              <a:rPr lang="en-US" dirty="0"/>
              <a:t>	</a:t>
            </a:r>
            <a:r>
              <a:rPr lang="en-US" dirty="0" smtClean="0"/>
              <a:t>&lt;/</a:t>
            </a:r>
            <a:r>
              <a:rPr lang="en-US" dirty="0" err="1"/>
              <a:t>headerToolbar</a:t>
            </a:r>
            <a:r>
              <a:rPr lang="en-US" dirty="0" smtClean="0"/>
              <a:t>&gt;</a:t>
            </a:r>
          </a:p>
          <a:p>
            <a:endParaRPr lang="en-US" dirty="0"/>
          </a:p>
          <a:p>
            <a:r>
              <a:rPr lang="en-US" dirty="0"/>
              <a:t>	</a:t>
            </a:r>
            <a:r>
              <a:rPr lang="en-US" dirty="0" smtClean="0"/>
              <a:t>&lt;</a:t>
            </a:r>
            <a:r>
              <a:rPr lang="en-US" dirty="0"/>
              <a:t>columns</a:t>
            </a:r>
            <a:r>
              <a:rPr lang="en-US" dirty="0" smtClean="0"/>
              <a:t>&gt;</a:t>
            </a:r>
            <a:r>
              <a:rPr lang="en-US" dirty="0"/>
              <a:t>		</a:t>
            </a:r>
          </a:p>
          <a:p>
            <a:r>
              <a:rPr lang="en-US" dirty="0"/>
              <a:t>	</a:t>
            </a:r>
            <a:r>
              <a:rPr lang="en-US" dirty="0" smtClean="0"/>
              <a:t>&lt;/</a:t>
            </a:r>
            <a:r>
              <a:rPr lang="en-US" dirty="0"/>
              <a:t>columns</a:t>
            </a:r>
            <a:r>
              <a:rPr lang="en-US" dirty="0" smtClean="0"/>
              <a:t>&gt;</a:t>
            </a:r>
          </a:p>
          <a:p>
            <a:endParaRPr lang="en-US" dirty="0"/>
          </a:p>
          <a:p>
            <a:r>
              <a:rPr lang="en-US" dirty="0"/>
              <a:t>	</a:t>
            </a:r>
            <a:r>
              <a:rPr lang="en-US" dirty="0" smtClean="0"/>
              <a:t>&lt;</a:t>
            </a:r>
            <a:r>
              <a:rPr lang="en-US" dirty="0"/>
              <a:t>items</a:t>
            </a:r>
            <a:r>
              <a:rPr lang="en-US" dirty="0" smtClean="0"/>
              <a:t>&gt;</a:t>
            </a:r>
            <a:r>
              <a:rPr lang="en-US" dirty="0"/>
              <a:t>		</a:t>
            </a:r>
            <a:r>
              <a:rPr lang="en-US" dirty="0" smtClean="0"/>
              <a:t>			&lt;/items&gt;</a:t>
            </a:r>
          </a:p>
          <a:p>
            <a:r>
              <a:rPr lang="en-US" dirty="0" smtClean="0"/>
              <a:t>&lt;/</a:t>
            </a:r>
            <a:r>
              <a:rPr lang="en-US" dirty="0"/>
              <a:t>Table&gt;</a:t>
            </a:r>
          </a:p>
        </p:txBody>
      </p:sp>
      <p:sp>
        <p:nvSpPr>
          <p:cNvPr id="4" name="TextBox 3"/>
          <p:cNvSpPr txBox="1"/>
          <p:nvPr/>
        </p:nvSpPr>
        <p:spPr>
          <a:xfrm>
            <a:off x="8041593" y="1461331"/>
            <a:ext cx="3367043" cy="489364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Table control has an items aggregation that is bound to a collection in th</a:t>
            </a:r>
            <a:r>
              <a:rPr lang="en-US" sz="1800" kern="0" dirty="0" smtClean="0">
                <a:ea typeface="Arial Unicode MS" pitchFamily="34" charset="-128"/>
                <a:cs typeface="Arial Unicode MS" pitchFamily="34" charset="-128"/>
              </a:rPr>
              <a:t>e model.</a:t>
            </a:r>
          </a:p>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Basic table structure contains 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columns section that is used to define the columns and column headers.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a:t>
            </a:r>
            <a:r>
              <a:rPr lang="en-US" sz="1800" kern="0" dirty="0" smtClean="0">
                <a:ea typeface="Arial Unicode MS" pitchFamily="34" charset="-128"/>
                <a:cs typeface="Arial Unicode MS" pitchFamily="34" charset="-128"/>
              </a:rPr>
              <a:t>e items section is used to define the contents of the table cells.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table also contains a toolbar in the header.  You can insert multiple controls in the toolbar.</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7411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a:t>
            </a:r>
            <a:endParaRPr lang="en-US" dirty="0"/>
          </a:p>
        </p:txBody>
      </p:sp>
      <p:sp>
        <p:nvSpPr>
          <p:cNvPr id="3" name="Rectangle 2"/>
          <p:cNvSpPr/>
          <p:nvPr/>
        </p:nvSpPr>
        <p:spPr>
          <a:xfrm>
            <a:off x="426029" y="1641182"/>
            <a:ext cx="4855272" cy="3970318"/>
          </a:xfrm>
          <a:prstGeom prst="rect">
            <a:avLst/>
          </a:prstGeom>
          <a:ln>
            <a:solidFill>
              <a:schemeClr val="tx1"/>
            </a:solidFill>
          </a:ln>
        </p:spPr>
        <p:txBody>
          <a:bodyPr wrap="square">
            <a:spAutoFit/>
          </a:bodyPr>
          <a:lstStyle/>
          <a:p>
            <a:r>
              <a:rPr lang="en-US" dirty="0"/>
              <a:t>&lt;</a:t>
            </a:r>
            <a:r>
              <a:rPr lang="en-US" dirty="0" smtClean="0"/>
              <a:t>Column</a:t>
            </a:r>
          </a:p>
          <a:p>
            <a:r>
              <a:rPr lang="en-US" dirty="0"/>
              <a:t> </a:t>
            </a:r>
            <a:r>
              <a:rPr lang="en-US" dirty="0" smtClean="0"/>
              <a:t>      width=“12em”&gt;</a:t>
            </a:r>
            <a:endParaRPr lang="en-US" dirty="0"/>
          </a:p>
          <a:p>
            <a:r>
              <a:rPr lang="en-US" dirty="0"/>
              <a:t>     </a:t>
            </a:r>
            <a:r>
              <a:rPr lang="en-US" dirty="0" smtClean="0"/>
              <a:t> &lt;</a:t>
            </a:r>
            <a:r>
              <a:rPr lang="en-US" dirty="0"/>
              <a:t>header&gt;</a:t>
            </a:r>
          </a:p>
          <a:p>
            <a:r>
              <a:rPr lang="en-US" dirty="0"/>
              <a:t>            	</a:t>
            </a:r>
            <a:r>
              <a:rPr lang="en-US" dirty="0" smtClean="0"/>
              <a:t>&lt;</a:t>
            </a:r>
            <a:r>
              <a:rPr lang="en-US" dirty="0"/>
              <a:t>Text text="Product" /&gt;</a:t>
            </a:r>
          </a:p>
          <a:p>
            <a:r>
              <a:rPr lang="en-US" dirty="0"/>
              <a:t>      </a:t>
            </a:r>
            <a:r>
              <a:rPr lang="en-US" dirty="0" smtClean="0"/>
              <a:t>&lt;/</a:t>
            </a:r>
            <a:r>
              <a:rPr lang="en-US" dirty="0"/>
              <a:t>header</a:t>
            </a:r>
            <a:r>
              <a:rPr lang="en-US" dirty="0" smtClean="0"/>
              <a:t>&gt;</a:t>
            </a:r>
          </a:p>
          <a:p>
            <a:r>
              <a:rPr lang="en-US" dirty="0" smtClean="0"/>
              <a:t>&lt;/</a:t>
            </a:r>
            <a:r>
              <a:rPr lang="en-US" dirty="0"/>
              <a:t>Column</a:t>
            </a:r>
            <a:r>
              <a:rPr lang="en-US" dirty="0" smtClean="0"/>
              <a:t>&gt;</a:t>
            </a:r>
          </a:p>
          <a:p>
            <a:r>
              <a:rPr lang="en-US" dirty="0" smtClean="0"/>
              <a:t>&lt;</a:t>
            </a:r>
            <a:r>
              <a:rPr lang="en-US" dirty="0"/>
              <a:t>Column</a:t>
            </a:r>
          </a:p>
          <a:p>
            <a:r>
              <a:rPr lang="en-US" dirty="0"/>
              <a:t>      </a:t>
            </a:r>
            <a:r>
              <a:rPr lang="en-US" dirty="0" err="1" smtClean="0"/>
              <a:t>minScreenWidth</a:t>
            </a:r>
            <a:r>
              <a:rPr lang="en-US" dirty="0"/>
              <a:t>="Tablet"&gt;</a:t>
            </a:r>
          </a:p>
          <a:p>
            <a:r>
              <a:rPr lang="en-US" dirty="0"/>
              <a:t>     </a:t>
            </a:r>
            <a:r>
              <a:rPr lang="en-US" dirty="0" smtClean="0"/>
              <a:t>&lt;</a:t>
            </a:r>
            <a:r>
              <a:rPr lang="en-US" dirty="0"/>
              <a:t>header&gt;</a:t>
            </a:r>
          </a:p>
          <a:p>
            <a:r>
              <a:rPr lang="en-US" dirty="0"/>
              <a:t>            	</a:t>
            </a:r>
            <a:r>
              <a:rPr lang="en-US" dirty="0" smtClean="0"/>
              <a:t>&lt;</a:t>
            </a:r>
            <a:r>
              <a:rPr lang="en-US" dirty="0"/>
              <a:t>Text text="Division" /&gt;</a:t>
            </a:r>
          </a:p>
          <a:p>
            <a:r>
              <a:rPr lang="en-US" dirty="0" smtClean="0"/>
              <a:t>     &lt;/</a:t>
            </a:r>
            <a:r>
              <a:rPr lang="en-US" dirty="0"/>
              <a:t>header&gt;</a:t>
            </a:r>
          </a:p>
          <a:p>
            <a:r>
              <a:rPr lang="en-US" dirty="0" smtClean="0"/>
              <a:t>&lt;/</a:t>
            </a:r>
            <a:r>
              <a:rPr lang="en-US" dirty="0"/>
              <a:t>Column&gt;</a:t>
            </a:r>
          </a:p>
        </p:txBody>
      </p:sp>
      <p:sp>
        <p:nvSpPr>
          <p:cNvPr id="4" name="TextBox 3"/>
          <p:cNvSpPr txBox="1"/>
          <p:nvPr/>
        </p:nvSpPr>
        <p:spPr>
          <a:xfrm>
            <a:off x="6016239" y="1999716"/>
            <a:ext cx="6091411" cy="287771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column section can contain one or more Column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controls which can contain a header control with 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Text control to provide the header.</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Column control also contains attributes used to </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configure the column.  In this case, the </a:t>
            </a:r>
            <a:r>
              <a:rPr lang="en-US" sz="1800" kern="0" dirty="0" err="1" smtClean="0">
                <a:ea typeface="Arial Unicode MS" pitchFamily="34" charset="-128"/>
                <a:cs typeface="Arial Unicode MS" pitchFamily="34" charset="-128"/>
              </a:rPr>
              <a:t>minScreenWidth</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control will cause the control to be hidden on small screens.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 number of attributes are also </a:t>
            </a:r>
            <a:r>
              <a:rPr lang="en-US" sz="1800" kern="0" dirty="0" smtClean="0">
                <a:ea typeface="Arial Unicode MS" pitchFamily="34" charset="-128"/>
                <a:cs typeface="Arial Unicode MS" pitchFamily="34" charset="-128"/>
                <a:hlinkClick r:id="rId2"/>
              </a:rPr>
              <a:t>available</a:t>
            </a:r>
            <a:r>
              <a:rPr lang="en-US" sz="1800"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46942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a:t>
            </a:r>
            <a:endParaRPr lang="en-US" dirty="0"/>
          </a:p>
        </p:txBody>
      </p:sp>
      <p:sp>
        <p:nvSpPr>
          <p:cNvPr id="3" name="Rectangle 2"/>
          <p:cNvSpPr/>
          <p:nvPr/>
        </p:nvSpPr>
        <p:spPr>
          <a:xfrm>
            <a:off x="427291" y="1420009"/>
            <a:ext cx="5811139" cy="4524315"/>
          </a:xfrm>
          <a:prstGeom prst="rect">
            <a:avLst/>
          </a:prstGeom>
          <a:ln>
            <a:solidFill>
              <a:schemeClr val="tx1"/>
            </a:solidFill>
          </a:ln>
        </p:spPr>
        <p:txBody>
          <a:bodyPr wrap="square">
            <a:spAutoFit/>
          </a:bodyPr>
          <a:lstStyle/>
          <a:p>
            <a:r>
              <a:rPr lang="en-US" sz="1800" dirty="0"/>
              <a:t>&lt;</a:t>
            </a:r>
            <a:r>
              <a:rPr lang="en-US" sz="1800" dirty="0" err="1"/>
              <a:t>ColumnListItem</a:t>
            </a:r>
            <a:r>
              <a:rPr lang="en-US" sz="1800" dirty="0"/>
              <a:t>&gt;</a:t>
            </a:r>
          </a:p>
          <a:p>
            <a:r>
              <a:rPr lang="en-US" sz="1800" dirty="0"/>
              <a:t> </a:t>
            </a:r>
            <a:r>
              <a:rPr lang="en-US" sz="1800" dirty="0" smtClean="0"/>
              <a:t>   &lt;</a:t>
            </a:r>
            <a:r>
              <a:rPr lang="en-US" sz="1800" dirty="0"/>
              <a:t>cells&gt;</a:t>
            </a:r>
          </a:p>
          <a:p>
            <a:r>
              <a:rPr lang="en-US" sz="1800" dirty="0"/>
              <a:t>      </a:t>
            </a:r>
            <a:r>
              <a:rPr lang="en-US" sz="1800" dirty="0" smtClean="0"/>
              <a:t>&lt;</a:t>
            </a:r>
            <a:r>
              <a:rPr lang="en-US" sz="1800" dirty="0" err="1"/>
              <a:t>ObjectIdentifier</a:t>
            </a:r>
            <a:endParaRPr lang="en-US" sz="1800" dirty="0"/>
          </a:p>
          <a:p>
            <a:r>
              <a:rPr lang="en-US" sz="1800" dirty="0" smtClean="0"/>
              <a:t>           title</a:t>
            </a:r>
            <a:r>
              <a:rPr lang="en-US" sz="1800" dirty="0"/>
              <a:t>="{</a:t>
            </a:r>
            <a:r>
              <a:rPr lang="en-US" sz="1800" dirty="0" err="1"/>
              <a:t>gbi</a:t>
            </a:r>
            <a:r>
              <a:rPr lang="en-US" sz="1800" dirty="0"/>
              <a:t>&gt;PRODUCT_NAME}"</a:t>
            </a:r>
          </a:p>
          <a:p>
            <a:r>
              <a:rPr lang="en-US" sz="1800" dirty="0" smtClean="0"/>
              <a:t>           text</a:t>
            </a:r>
            <a:r>
              <a:rPr lang="en-US" sz="1800" dirty="0"/>
              <a:t>="{</a:t>
            </a:r>
            <a:r>
              <a:rPr lang="en-US" sz="1800" dirty="0" err="1"/>
              <a:t>gbi</a:t>
            </a:r>
            <a:r>
              <a:rPr lang="en-US" sz="1800" dirty="0"/>
              <a:t>&gt;PRODUCT}" /&gt;</a:t>
            </a:r>
          </a:p>
          <a:p>
            <a:r>
              <a:rPr lang="en-US" sz="1800" dirty="0" smtClean="0"/>
              <a:t>           &lt;Text</a:t>
            </a:r>
            <a:endParaRPr lang="en-US" sz="1800" dirty="0"/>
          </a:p>
          <a:p>
            <a:r>
              <a:rPr lang="en-US" sz="1800" dirty="0" smtClean="0"/>
              <a:t>                   text</a:t>
            </a:r>
            <a:r>
              <a:rPr lang="en-US" sz="1800" dirty="0"/>
              <a:t>="{</a:t>
            </a:r>
            <a:r>
              <a:rPr lang="en-US" sz="1800" dirty="0" err="1"/>
              <a:t>gbi</a:t>
            </a:r>
            <a:r>
              <a:rPr lang="en-US" sz="1800" dirty="0"/>
              <a:t>&gt;DIVISION}" /&gt;</a:t>
            </a:r>
          </a:p>
          <a:p>
            <a:r>
              <a:rPr lang="en-US" sz="1800" dirty="0" smtClean="0"/>
              <a:t>           &lt;</a:t>
            </a:r>
            <a:r>
              <a:rPr lang="en-US" sz="1800" dirty="0"/>
              <a:t>Text</a:t>
            </a:r>
          </a:p>
          <a:p>
            <a:r>
              <a:rPr lang="en-US" sz="1800" dirty="0" smtClean="0"/>
              <a:t>                   text</a:t>
            </a:r>
            <a:r>
              <a:rPr lang="en-US" sz="1800" dirty="0"/>
              <a:t>="{</a:t>
            </a:r>
            <a:r>
              <a:rPr lang="en-US" sz="1800" dirty="0" err="1"/>
              <a:t>gbi</a:t>
            </a:r>
            <a:r>
              <a:rPr lang="en-US" sz="1800" dirty="0"/>
              <a:t>&gt;PRODUCT_CATEGORY}" /&gt;</a:t>
            </a:r>
          </a:p>
          <a:p>
            <a:r>
              <a:rPr lang="en-US" sz="1800" dirty="0" smtClean="0"/>
              <a:t>           &lt;</a:t>
            </a:r>
            <a:r>
              <a:rPr lang="en-US" sz="1800" dirty="0" err="1"/>
              <a:t>ObjectNumber</a:t>
            </a:r>
            <a:endParaRPr lang="en-US" sz="1800" dirty="0"/>
          </a:p>
          <a:p>
            <a:r>
              <a:rPr lang="en-US" sz="1800" dirty="0" smtClean="0"/>
              <a:t>                   number</a:t>
            </a:r>
            <a:r>
              <a:rPr lang="en-US" sz="1800" dirty="0"/>
              <a:t>="{</a:t>
            </a:r>
            <a:r>
              <a:rPr lang="en-US" sz="1800" dirty="0" err="1"/>
              <a:t>gbi</a:t>
            </a:r>
            <a:r>
              <a:rPr lang="en-US" sz="1800" dirty="0"/>
              <a:t>&gt;PRICE}"</a:t>
            </a:r>
          </a:p>
          <a:p>
            <a:r>
              <a:rPr lang="en-US" sz="1800" dirty="0"/>
              <a:t>            	</a:t>
            </a:r>
            <a:r>
              <a:rPr lang="en-US" sz="1800" dirty="0" smtClean="0"/>
              <a:t>    unit</a:t>
            </a:r>
            <a:r>
              <a:rPr lang="en-US" sz="1800" dirty="0"/>
              <a:t>="{</a:t>
            </a:r>
            <a:r>
              <a:rPr lang="en-US" sz="1800" dirty="0" err="1"/>
              <a:t>gbi</a:t>
            </a:r>
            <a:r>
              <a:rPr lang="en-US" sz="1800" dirty="0"/>
              <a:t>&gt;CURRENCY}" /&gt;</a:t>
            </a:r>
          </a:p>
          <a:p>
            <a:r>
              <a:rPr lang="en-US" sz="1800" dirty="0" smtClean="0"/>
              <a:t>           &lt;</a:t>
            </a:r>
            <a:r>
              <a:rPr lang="en-US" sz="1800" dirty="0" err="1"/>
              <a:t>ObjectNumber</a:t>
            </a:r>
            <a:endParaRPr lang="en-US" sz="1800" dirty="0"/>
          </a:p>
          <a:p>
            <a:r>
              <a:rPr lang="en-US" sz="1800" dirty="0" smtClean="0"/>
              <a:t>                   number</a:t>
            </a:r>
            <a:r>
              <a:rPr lang="en-US" sz="1800" dirty="0"/>
              <a:t>="{</a:t>
            </a:r>
            <a:r>
              <a:rPr lang="en-US" sz="1800" dirty="0" err="1"/>
              <a:t>gbi</a:t>
            </a:r>
            <a:r>
              <a:rPr lang="en-US" sz="1800" dirty="0"/>
              <a:t>&gt;INVENTORY}" /&gt;</a:t>
            </a:r>
          </a:p>
          <a:p>
            <a:r>
              <a:rPr lang="en-US" sz="1800" dirty="0"/>
              <a:t>      </a:t>
            </a:r>
            <a:r>
              <a:rPr lang="en-US" sz="1800" dirty="0" smtClean="0"/>
              <a:t>&lt;/</a:t>
            </a:r>
            <a:r>
              <a:rPr lang="en-US" sz="1800" dirty="0"/>
              <a:t>cells&gt;</a:t>
            </a:r>
          </a:p>
          <a:p>
            <a:r>
              <a:rPr lang="en-US" sz="1800" dirty="0" smtClean="0"/>
              <a:t>&lt;/</a:t>
            </a:r>
            <a:r>
              <a:rPr lang="en-US" sz="1800" dirty="0" err="1"/>
              <a:t>ColumnListItem</a:t>
            </a:r>
            <a:r>
              <a:rPr lang="en-US" sz="1800" dirty="0"/>
              <a:t>&gt;</a:t>
            </a:r>
          </a:p>
        </p:txBody>
      </p:sp>
      <p:sp>
        <p:nvSpPr>
          <p:cNvPr id="4" name="TextBox 3"/>
          <p:cNvSpPr txBox="1"/>
          <p:nvPr/>
        </p:nvSpPr>
        <p:spPr>
          <a:xfrm>
            <a:off x="6423418" y="385968"/>
            <a:ext cx="5745163" cy="307776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items section can contain an ObjectListItem as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 template for the Table rows.  The definition of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structure of the rows is contains with the cell control.</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There is a great deal of flexibility in the controls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can be used to define table cells.</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Table is responsive.  Th</a:t>
            </a:r>
            <a:r>
              <a:rPr lang="en-US" sz="1800" kern="0" dirty="0" smtClean="0">
                <a:ea typeface="Arial Unicode MS" pitchFamily="34" charset="-128"/>
                <a:cs typeface="Arial Unicode MS" pitchFamily="34" charset="-128"/>
              </a:rPr>
              <a:t>e image below shows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row on a small screen.  Notice how the Price column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has shifted to the left.</a:t>
            </a:r>
            <a:endParaRPr lang="en-US" sz="1800" kern="0" dirty="0" smtClean="0">
              <a:ea typeface="Arial Unicode MS" pitchFamily="34" charset="-128"/>
              <a:cs typeface="Arial Unicode MS" pitchFamily="34" charset="-128"/>
            </a:endParaRPr>
          </a:p>
        </p:txBody>
      </p:sp>
      <p:pic>
        <p:nvPicPr>
          <p:cNvPr id="6" name="Picture 5"/>
          <p:cNvPicPr>
            <a:picLocks noChangeAspect="1"/>
          </p:cNvPicPr>
          <p:nvPr/>
        </p:nvPicPr>
        <p:blipFill>
          <a:blip r:embed="rId2"/>
          <a:stretch>
            <a:fillRect/>
          </a:stretch>
        </p:blipFill>
        <p:spPr>
          <a:xfrm>
            <a:off x="6691357" y="4256500"/>
            <a:ext cx="5066855" cy="17832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668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Examples</a:t>
            </a:r>
            <a:endParaRPr lang="en-US" dirty="0"/>
          </a:p>
        </p:txBody>
      </p:sp>
      <p:pic>
        <p:nvPicPr>
          <p:cNvPr id="3" name="Picture 2"/>
          <p:cNvPicPr>
            <a:picLocks noChangeAspect="1"/>
          </p:cNvPicPr>
          <p:nvPr/>
        </p:nvPicPr>
        <p:blipFill>
          <a:blip r:embed="rId2"/>
          <a:stretch>
            <a:fillRect/>
          </a:stretch>
        </p:blipFill>
        <p:spPr>
          <a:xfrm>
            <a:off x="617196" y="1578918"/>
            <a:ext cx="4493190" cy="220206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6157846" y="2679952"/>
            <a:ext cx="5319674" cy="3324796"/>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54579" y="4512179"/>
            <a:ext cx="328158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Table with </a:t>
            </a:r>
            <a:r>
              <a:rPr lang="en-US" sz="1800" kern="0" dirty="0" smtClean="0">
                <a:ea typeface="Arial Unicode MS" pitchFamily="34" charset="-128"/>
                <a:cs typeface="Arial Unicode MS" pitchFamily="34" charset="-128"/>
              </a:rPr>
              <a:t>micro charts</a:t>
            </a:r>
            <a:endParaRPr lang="en-US" sz="1800" kern="0" dirty="0" smtClean="0">
              <a:ea typeface="Arial Unicode MS" pitchFamily="34" charset="-128"/>
              <a:cs typeface="Arial Unicode MS" pitchFamily="34" charset="-128"/>
            </a:endParaRPr>
          </a:p>
        </p:txBody>
      </p:sp>
      <p:sp>
        <p:nvSpPr>
          <p:cNvPr id="6" name="TextBox 5"/>
          <p:cNvSpPr txBox="1"/>
          <p:nvPr/>
        </p:nvSpPr>
        <p:spPr>
          <a:xfrm>
            <a:off x="7289563" y="1880075"/>
            <a:ext cx="252955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Table with Input controls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51535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Lists and Tables</a:t>
            </a:r>
            <a:endParaRPr lang="en-US" dirty="0"/>
          </a:p>
        </p:txBody>
      </p:sp>
      <p:sp>
        <p:nvSpPr>
          <p:cNvPr id="5" name="Content Placeholder 4"/>
          <p:cNvSpPr>
            <a:spLocks noGrp="1"/>
          </p:cNvSpPr>
          <p:nvPr>
            <p:ph idx="1"/>
          </p:nvPr>
        </p:nvSpPr>
        <p:spPr/>
        <p:txBody>
          <a:bodyPr/>
          <a:lstStyle/>
          <a:p>
            <a:pPr marL="342900" indent="-342900">
              <a:buFont typeface="Wingdings" panose="05000000000000000000" pitchFamily="2" charset="2"/>
              <a:buChar char="Ø"/>
            </a:pPr>
            <a:r>
              <a:rPr lang="en-US" dirty="0" smtClean="0"/>
              <a:t>Lists and Tables are staples of business applications</a:t>
            </a:r>
          </a:p>
          <a:p>
            <a:pPr marL="342900" indent="-342900">
              <a:buFont typeface="Wingdings" panose="05000000000000000000" pitchFamily="2" charset="2"/>
              <a:buChar char="Ø"/>
            </a:pPr>
            <a:r>
              <a:rPr lang="en-US" dirty="0" smtClean="0"/>
              <a:t>UI5 provides the controls and options to create complex Lists and Tables very easily</a:t>
            </a:r>
          </a:p>
          <a:p>
            <a:pPr marL="522900" lvl="1" indent="-342900">
              <a:buFont typeface="Wingdings" panose="05000000000000000000" pitchFamily="2" charset="2"/>
              <a:buChar char="Ø"/>
            </a:pPr>
            <a:r>
              <a:rPr lang="en-US" dirty="0">
                <a:hlinkClick r:id="rId2"/>
              </a:rPr>
              <a:t>https://experience.sap.com/fiori-design/ui-components/list-overview</a:t>
            </a:r>
            <a:r>
              <a:rPr lang="en-US" dirty="0" smtClean="0">
                <a:hlinkClick r:id="rId2"/>
              </a:rPr>
              <a:t>/</a:t>
            </a:r>
            <a:endParaRPr lang="en-US" dirty="0" smtClean="0"/>
          </a:p>
          <a:p>
            <a:pPr marL="522900" lvl="1" indent="-342900">
              <a:buFont typeface="Wingdings" panose="05000000000000000000" pitchFamily="2" charset="2"/>
              <a:buChar char="Ø"/>
            </a:pPr>
            <a:r>
              <a:rPr lang="en-US" dirty="0">
                <a:hlinkClick r:id="rId3"/>
              </a:rPr>
              <a:t>https://experience.sap.com/fiori-design/ui-components/analytical-table-alv</a:t>
            </a:r>
            <a:r>
              <a:rPr lang="en-US" dirty="0" smtClean="0">
                <a:hlinkClick r:id="rId3"/>
              </a:rPr>
              <a:t>/</a:t>
            </a:r>
            <a:endParaRPr lang="en-US" dirty="0" smtClean="0"/>
          </a:p>
          <a:p>
            <a:pPr marL="522900" lvl="1"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06469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700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Control</a:t>
            </a:r>
            <a:endParaRPr lang="en-US" dirty="0"/>
          </a:p>
        </p:txBody>
      </p:sp>
      <p:pic>
        <p:nvPicPr>
          <p:cNvPr id="5" name="Picture 4"/>
          <p:cNvPicPr>
            <a:picLocks noChangeAspect="1"/>
          </p:cNvPicPr>
          <p:nvPr/>
        </p:nvPicPr>
        <p:blipFill>
          <a:blip r:embed="rId2"/>
          <a:stretch>
            <a:fillRect/>
          </a:stretch>
        </p:blipFill>
        <p:spPr>
          <a:xfrm>
            <a:off x="922946" y="1558231"/>
            <a:ext cx="3869894" cy="286372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6640082" y="2472276"/>
            <a:ext cx="3907993" cy="369088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196411" y="4899934"/>
            <a:ext cx="4067798"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List control, while not as versatile as the Table control, can be used to display lists of items in a variety of ways.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3112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Standard List</a:t>
            </a:r>
            <a:endParaRPr lang="en-US" dirty="0"/>
          </a:p>
        </p:txBody>
      </p:sp>
      <p:sp>
        <p:nvSpPr>
          <p:cNvPr id="5" name="Rectangle 4"/>
          <p:cNvSpPr/>
          <p:nvPr/>
        </p:nvSpPr>
        <p:spPr>
          <a:xfrm>
            <a:off x="4791810" y="1711124"/>
            <a:ext cx="7229744" cy="3323987"/>
          </a:xfrm>
          <a:prstGeom prst="rect">
            <a:avLst/>
          </a:prstGeom>
          <a:ln>
            <a:solidFill>
              <a:schemeClr val="tx1"/>
            </a:solidFill>
          </a:ln>
        </p:spPr>
        <p:txBody>
          <a:bodyPr wrap="square">
            <a:spAutoFit/>
          </a:bodyPr>
          <a:lstStyle/>
          <a:p>
            <a:r>
              <a:rPr lang="en-US" dirty="0" smtClean="0"/>
              <a:t>&lt;</a:t>
            </a:r>
            <a:r>
              <a:rPr lang="en-US" dirty="0"/>
              <a:t>List </a:t>
            </a:r>
          </a:p>
          <a:p>
            <a:r>
              <a:rPr lang="en-US" dirty="0"/>
              <a:t>	id="</a:t>
            </a:r>
            <a:r>
              <a:rPr lang="en-US" dirty="0" err="1"/>
              <a:t>ShortProductList</a:t>
            </a:r>
            <a:r>
              <a:rPr lang="en-US" dirty="0"/>
              <a:t>"</a:t>
            </a:r>
          </a:p>
          <a:p>
            <a:r>
              <a:rPr lang="en-US" dirty="0"/>
              <a:t>	</a:t>
            </a:r>
            <a:r>
              <a:rPr lang="en-US" dirty="0" err="1"/>
              <a:t>headerText</a:t>
            </a:r>
            <a:r>
              <a:rPr lang="en-US" dirty="0"/>
              <a:t>="Products"</a:t>
            </a:r>
          </a:p>
          <a:p>
            <a:r>
              <a:rPr lang="en-US" dirty="0"/>
              <a:t>	items="{</a:t>
            </a:r>
            <a:r>
              <a:rPr lang="en-US" dirty="0" err="1"/>
              <a:t>gbi</a:t>
            </a:r>
            <a:r>
              <a:rPr lang="en-US" dirty="0"/>
              <a:t>&gt;/</a:t>
            </a:r>
            <a:r>
              <a:rPr lang="en-US" dirty="0" err="1"/>
              <a:t>ProductsCollection</a:t>
            </a:r>
            <a:r>
              <a:rPr lang="en-US" dirty="0"/>
              <a:t>}" &gt;</a:t>
            </a:r>
          </a:p>
          <a:p>
            <a:r>
              <a:rPr lang="en-US" dirty="0"/>
              <a:t>	&lt;</a:t>
            </a:r>
            <a:r>
              <a:rPr lang="en-US" dirty="0" err="1"/>
              <a:t>StandardListItem</a:t>
            </a:r>
            <a:endParaRPr lang="en-US" dirty="0"/>
          </a:p>
          <a:p>
            <a:r>
              <a:rPr lang="en-US" dirty="0"/>
              <a:t>		type="Active"</a:t>
            </a:r>
          </a:p>
          <a:p>
            <a:r>
              <a:rPr lang="en-US" dirty="0"/>
              <a:t>		press="</a:t>
            </a:r>
            <a:r>
              <a:rPr lang="en-US" dirty="0" err="1"/>
              <a:t>handleListItemPress</a:t>
            </a:r>
            <a:r>
              <a:rPr lang="en-US" dirty="0"/>
              <a:t>"</a:t>
            </a:r>
          </a:p>
          <a:p>
            <a:r>
              <a:rPr lang="en-US" dirty="0"/>
              <a:t>		title="{</a:t>
            </a:r>
            <a:r>
              <a:rPr lang="en-US" dirty="0" err="1"/>
              <a:t>gbi</a:t>
            </a:r>
            <a:r>
              <a:rPr lang="en-US" dirty="0"/>
              <a:t>&gt;PRODUCT}"</a:t>
            </a:r>
          </a:p>
          <a:p>
            <a:r>
              <a:rPr lang="en-US" dirty="0"/>
              <a:t>		description="{</a:t>
            </a:r>
            <a:r>
              <a:rPr lang="en-US" dirty="0" err="1"/>
              <a:t>gbi</a:t>
            </a:r>
            <a:r>
              <a:rPr lang="en-US" dirty="0"/>
              <a:t>&gt;PRODUCT_NAME</a:t>
            </a:r>
            <a:r>
              <a:rPr lang="en-US" dirty="0" smtClean="0"/>
              <a:t>}" </a:t>
            </a:r>
            <a:r>
              <a:rPr lang="en-US" dirty="0"/>
              <a:t>/&gt;</a:t>
            </a:r>
          </a:p>
          <a:p>
            <a:r>
              <a:rPr lang="en-US" dirty="0" smtClean="0"/>
              <a:t>&lt;/</a:t>
            </a:r>
            <a:r>
              <a:rPr lang="en-US" dirty="0"/>
              <a:t>List&gt;</a:t>
            </a:r>
          </a:p>
        </p:txBody>
      </p:sp>
      <p:sp>
        <p:nvSpPr>
          <p:cNvPr id="2" name="TextBox 1"/>
          <p:cNvSpPr txBox="1"/>
          <p:nvPr/>
        </p:nvSpPr>
        <p:spPr>
          <a:xfrm>
            <a:off x="239282" y="1880075"/>
            <a:ext cx="4552528" cy="363176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List control is a container with</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an aggregation called items.  The items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aggregation should be bound to a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collection in the model.</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 list item will be created using the provided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template, in this case a </a:t>
            </a:r>
            <a:r>
              <a:rPr lang="en-US" sz="1800" kern="0" dirty="0" err="1" smtClean="0">
                <a:ea typeface="Arial Unicode MS" pitchFamily="34" charset="-128"/>
                <a:cs typeface="Arial Unicode MS" pitchFamily="34" charset="-128"/>
              </a:rPr>
              <a:t>StandardListItem</a:t>
            </a:r>
            <a:r>
              <a:rPr lang="en-US" sz="1800" kern="0" dirty="0" smtClean="0">
                <a:ea typeface="Arial Unicode MS" pitchFamily="34" charset="-128"/>
                <a:cs typeface="Arial Unicode MS" pitchFamily="34" charset="-128"/>
              </a:rPr>
              <a:t>.</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attributes of the template are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bound to the properties in the objects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contained in the aggregation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collection.</a:t>
            </a:r>
            <a:endParaRPr lang="en-US" sz="1800" kern="0" dirty="0" smtClean="0">
              <a:ea typeface="Arial Unicode MS" pitchFamily="34" charset="-128"/>
              <a:cs typeface="Arial Unicode MS" pitchFamily="34" charset="-128"/>
            </a:endParaRPr>
          </a:p>
        </p:txBody>
      </p:sp>
      <p:sp>
        <p:nvSpPr>
          <p:cNvPr id="3" name="TextBox 2"/>
          <p:cNvSpPr txBox="1"/>
          <p:nvPr/>
        </p:nvSpPr>
        <p:spPr>
          <a:xfrm>
            <a:off x="3025211" y="5922236"/>
            <a:ext cx="6315342"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Other templates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68521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ObjectListItem</a:t>
            </a:r>
            <a:endParaRPr lang="en-US" dirty="0"/>
          </a:p>
        </p:txBody>
      </p:sp>
      <p:sp>
        <p:nvSpPr>
          <p:cNvPr id="4" name="Rectangle 3"/>
          <p:cNvSpPr/>
          <p:nvPr/>
        </p:nvSpPr>
        <p:spPr>
          <a:xfrm>
            <a:off x="5647509" y="4612545"/>
            <a:ext cx="6096000" cy="1200329"/>
          </a:xfrm>
          <a:prstGeom prst="rect">
            <a:avLst/>
          </a:prstGeom>
        </p:spPr>
        <p:txBody>
          <a:bodyPr>
            <a:spAutoFit/>
          </a:bodyPr>
          <a:lstStyle/>
          <a:p>
            <a:pPr fontAlgn="base">
              <a:spcBef>
                <a:spcPts val="600"/>
              </a:spcBef>
              <a:spcAft>
                <a:spcPct val="0"/>
              </a:spcAft>
              <a:buClr>
                <a:srgbClr val="F0AB00"/>
              </a:buClr>
              <a:buSzPct val="80000"/>
            </a:pPr>
            <a:r>
              <a:rPr lang="en-US" sz="2400" kern="0" dirty="0">
                <a:ea typeface="Arial Unicode MS" pitchFamily="34" charset="-128"/>
                <a:cs typeface="Arial Unicode MS" pitchFamily="34" charset="-128"/>
              </a:rPr>
              <a:t>An ObjectListItem can be used instead of the </a:t>
            </a:r>
            <a:r>
              <a:rPr lang="en-US" sz="2400" kern="0" dirty="0" err="1" smtClean="0">
                <a:ea typeface="Arial Unicode MS" pitchFamily="34" charset="-128"/>
                <a:cs typeface="Arial Unicode MS" pitchFamily="34" charset="-128"/>
              </a:rPr>
              <a:t>StandardListItem</a:t>
            </a:r>
            <a:r>
              <a:rPr lang="en-US" sz="2400" kern="0" dirty="0" smtClean="0">
                <a:ea typeface="Arial Unicode MS" pitchFamily="34" charset="-128"/>
                <a:cs typeface="Arial Unicode MS" pitchFamily="34" charset="-128"/>
              </a:rPr>
              <a:t> </a:t>
            </a:r>
            <a:r>
              <a:rPr lang="en-US" sz="2400" kern="0" dirty="0">
                <a:ea typeface="Arial Unicode MS" pitchFamily="34" charset="-128"/>
                <a:cs typeface="Arial Unicode MS" pitchFamily="34" charset="-128"/>
              </a:rPr>
              <a:t>if more detail is required for </a:t>
            </a:r>
            <a:r>
              <a:rPr lang="en-US" sz="2400" kern="0" dirty="0" smtClean="0">
                <a:ea typeface="Arial Unicode MS" pitchFamily="34" charset="-128"/>
                <a:cs typeface="Arial Unicode MS" pitchFamily="34" charset="-128"/>
              </a:rPr>
              <a:t>each list </a:t>
            </a:r>
            <a:r>
              <a:rPr lang="en-US" sz="2400" kern="0" dirty="0">
                <a:ea typeface="Arial Unicode MS" pitchFamily="34" charset="-128"/>
                <a:cs typeface="Arial Unicode MS" pitchFamily="34" charset="-128"/>
              </a:rPr>
              <a:t>item.</a:t>
            </a:r>
          </a:p>
        </p:txBody>
      </p:sp>
      <p:sp>
        <p:nvSpPr>
          <p:cNvPr id="5" name="Rectangle 4"/>
          <p:cNvSpPr/>
          <p:nvPr/>
        </p:nvSpPr>
        <p:spPr>
          <a:xfrm>
            <a:off x="324001" y="1525471"/>
            <a:ext cx="6096000" cy="2354491"/>
          </a:xfrm>
          <a:prstGeom prst="rect">
            <a:avLst/>
          </a:prstGeom>
          <a:ln>
            <a:solidFill>
              <a:schemeClr val="tx1"/>
            </a:solidFill>
          </a:ln>
        </p:spPr>
        <p:txBody>
          <a:bodyPr>
            <a:spAutoFit/>
          </a:bodyPr>
          <a:lstStyle/>
          <a:p>
            <a:r>
              <a:rPr lang="en-US" dirty="0"/>
              <a:t>&lt;ObjectListItem</a:t>
            </a:r>
          </a:p>
          <a:p>
            <a:r>
              <a:rPr lang="en-US" dirty="0"/>
              <a:t>	type="Active"</a:t>
            </a:r>
          </a:p>
          <a:p>
            <a:r>
              <a:rPr lang="en-US" dirty="0"/>
              <a:t>	press="</a:t>
            </a:r>
            <a:r>
              <a:rPr lang="en-US" dirty="0" err="1"/>
              <a:t>handleListItemPress</a:t>
            </a:r>
            <a:r>
              <a:rPr lang="en-US" dirty="0"/>
              <a:t>"</a:t>
            </a:r>
          </a:p>
          <a:p>
            <a:r>
              <a:rPr lang="en-US" dirty="0"/>
              <a:t>	title="{</a:t>
            </a:r>
            <a:r>
              <a:rPr lang="en-US" dirty="0" err="1"/>
              <a:t>gbi</a:t>
            </a:r>
            <a:r>
              <a:rPr lang="en-US" dirty="0"/>
              <a:t>&gt;PRODUCT}"</a:t>
            </a:r>
          </a:p>
          <a:p>
            <a:r>
              <a:rPr lang="en-US" dirty="0"/>
              <a:t>	number="{</a:t>
            </a:r>
            <a:r>
              <a:rPr lang="en-US" dirty="0" err="1"/>
              <a:t>gbi</a:t>
            </a:r>
            <a:r>
              <a:rPr lang="en-US" dirty="0"/>
              <a:t>&gt;PRICE}"</a:t>
            </a:r>
          </a:p>
          <a:p>
            <a:r>
              <a:rPr lang="en-US" dirty="0"/>
              <a:t>	</a:t>
            </a:r>
            <a:r>
              <a:rPr lang="en-US" dirty="0" err="1"/>
              <a:t>numberUnit</a:t>
            </a:r>
            <a:r>
              <a:rPr lang="en-US" dirty="0"/>
              <a:t> = "{</a:t>
            </a:r>
            <a:r>
              <a:rPr lang="en-US" dirty="0" err="1"/>
              <a:t>gbi</a:t>
            </a:r>
            <a:r>
              <a:rPr lang="en-US" dirty="0"/>
              <a:t>&gt;CURRENCY}"&gt;</a:t>
            </a:r>
          </a:p>
          <a:p>
            <a:r>
              <a:rPr lang="en-US" dirty="0" smtClean="0"/>
              <a:t>&lt;/</a:t>
            </a:r>
            <a:r>
              <a:rPr lang="en-US" dirty="0"/>
              <a:t>ObjectListItem&gt;</a:t>
            </a:r>
            <a:endParaRPr lang="en-US" dirty="0"/>
          </a:p>
        </p:txBody>
      </p:sp>
      <p:pic>
        <p:nvPicPr>
          <p:cNvPr id="6" name="Picture 5"/>
          <p:cNvPicPr>
            <a:picLocks noChangeAspect="1"/>
          </p:cNvPicPr>
          <p:nvPr/>
        </p:nvPicPr>
        <p:blipFill>
          <a:blip r:embed="rId3"/>
          <a:stretch>
            <a:fillRect/>
          </a:stretch>
        </p:blipFill>
        <p:spPr>
          <a:xfrm>
            <a:off x="6922522" y="1855797"/>
            <a:ext cx="4400550" cy="990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801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ObjectListItem</a:t>
            </a:r>
            <a:endParaRPr lang="en-US" dirty="0"/>
          </a:p>
        </p:txBody>
      </p:sp>
      <p:sp>
        <p:nvSpPr>
          <p:cNvPr id="3" name="Rectangle 2"/>
          <p:cNvSpPr/>
          <p:nvPr/>
        </p:nvSpPr>
        <p:spPr>
          <a:xfrm>
            <a:off x="324001" y="1750030"/>
            <a:ext cx="11092442" cy="4293483"/>
          </a:xfrm>
          <a:prstGeom prst="rect">
            <a:avLst/>
          </a:prstGeom>
        </p:spPr>
        <p:txBody>
          <a:bodyPr wrap="square">
            <a:spAutoFit/>
          </a:bodyPr>
          <a:lstStyle/>
          <a:p>
            <a:r>
              <a:rPr lang="en-US" dirty="0" smtClean="0"/>
              <a:t>&lt;</a:t>
            </a:r>
            <a:r>
              <a:rPr lang="en-US" dirty="0"/>
              <a:t>ObjectListItem</a:t>
            </a:r>
          </a:p>
          <a:p>
            <a:r>
              <a:rPr lang="en-US" dirty="0"/>
              <a:t>	type="Active"</a:t>
            </a:r>
          </a:p>
          <a:p>
            <a:r>
              <a:rPr lang="en-US" dirty="0"/>
              <a:t>	press="</a:t>
            </a:r>
            <a:r>
              <a:rPr lang="en-US" dirty="0" err="1"/>
              <a:t>handleListItemPress</a:t>
            </a:r>
            <a:r>
              <a:rPr lang="en-US" dirty="0"/>
              <a:t>"</a:t>
            </a:r>
          </a:p>
          <a:p>
            <a:r>
              <a:rPr lang="en-US" dirty="0"/>
              <a:t>	title="{</a:t>
            </a:r>
            <a:r>
              <a:rPr lang="en-US" dirty="0" err="1"/>
              <a:t>gbi</a:t>
            </a:r>
            <a:r>
              <a:rPr lang="en-US" dirty="0"/>
              <a:t>&gt;PRODUCT}"</a:t>
            </a:r>
          </a:p>
          <a:p>
            <a:r>
              <a:rPr lang="en-US" dirty="0"/>
              <a:t>	number="{</a:t>
            </a:r>
            <a:r>
              <a:rPr lang="en-US" dirty="0" err="1"/>
              <a:t>gbi</a:t>
            </a:r>
            <a:r>
              <a:rPr lang="en-US" dirty="0"/>
              <a:t>&gt;PRICE}"</a:t>
            </a:r>
          </a:p>
          <a:p>
            <a:r>
              <a:rPr lang="en-US" dirty="0"/>
              <a:t>	</a:t>
            </a:r>
            <a:r>
              <a:rPr lang="en-US" dirty="0" err="1"/>
              <a:t>numberUnit</a:t>
            </a:r>
            <a:r>
              <a:rPr lang="en-US" dirty="0"/>
              <a:t> = "{</a:t>
            </a:r>
            <a:r>
              <a:rPr lang="en-US" dirty="0" err="1"/>
              <a:t>gbi</a:t>
            </a:r>
            <a:r>
              <a:rPr lang="en-US" dirty="0"/>
              <a:t>&gt;CURRENCY}"&gt;</a:t>
            </a:r>
          </a:p>
          <a:p>
            <a:r>
              <a:rPr lang="en-US" dirty="0" smtClean="0"/>
              <a:t>	</a:t>
            </a:r>
            <a:r>
              <a:rPr lang="en-US" dirty="0"/>
              <a:t>	&lt;attributes&gt;</a:t>
            </a:r>
          </a:p>
          <a:p>
            <a:r>
              <a:rPr lang="en-US" dirty="0"/>
              <a:t>			&lt;</a:t>
            </a:r>
            <a:r>
              <a:rPr lang="en-US" dirty="0" err="1"/>
              <a:t>ObjectAttribute</a:t>
            </a:r>
            <a:r>
              <a:rPr lang="en-US" dirty="0"/>
              <a:t> text ="{</a:t>
            </a:r>
            <a:r>
              <a:rPr lang="en-US" dirty="0" err="1"/>
              <a:t>gbi</a:t>
            </a:r>
            <a:r>
              <a:rPr lang="en-US" dirty="0"/>
              <a:t>&gt;PRODUCT_NAME}" /&gt;</a:t>
            </a:r>
          </a:p>
          <a:p>
            <a:r>
              <a:rPr lang="en-US" dirty="0"/>
              <a:t>		&lt;/attributes&gt;</a:t>
            </a:r>
          </a:p>
          <a:p>
            <a:r>
              <a:rPr lang="en-US" dirty="0"/>
              <a:t>		&lt;</a:t>
            </a:r>
            <a:r>
              <a:rPr lang="en-US" dirty="0" err="1"/>
              <a:t>firstStatus</a:t>
            </a:r>
            <a:r>
              <a:rPr lang="en-US" dirty="0"/>
              <a:t>&gt;</a:t>
            </a:r>
          </a:p>
          <a:p>
            <a:r>
              <a:rPr lang="en-US" dirty="0"/>
              <a:t>			&lt;</a:t>
            </a:r>
            <a:r>
              <a:rPr lang="en-US" dirty="0" err="1"/>
              <a:t>ObjectStatus</a:t>
            </a:r>
            <a:r>
              <a:rPr lang="en-US" dirty="0"/>
              <a:t> text = "{</a:t>
            </a:r>
            <a:r>
              <a:rPr lang="en-US" dirty="0" err="1"/>
              <a:t>gbi</a:t>
            </a:r>
            <a:r>
              <a:rPr lang="en-US" dirty="0"/>
              <a:t>&gt;PRODUCT_GROUP}" /&gt;</a:t>
            </a:r>
          </a:p>
          <a:p>
            <a:r>
              <a:rPr lang="en-US" dirty="0"/>
              <a:t>		&lt;/</a:t>
            </a:r>
            <a:r>
              <a:rPr lang="en-US" dirty="0" err="1"/>
              <a:t>firstStatus</a:t>
            </a:r>
            <a:r>
              <a:rPr lang="en-US" dirty="0"/>
              <a:t>&gt;</a:t>
            </a:r>
          </a:p>
          <a:p>
            <a:r>
              <a:rPr lang="en-US" dirty="0" smtClean="0"/>
              <a:t>&lt;/</a:t>
            </a:r>
            <a:r>
              <a:rPr lang="en-US" dirty="0"/>
              <a:t>ObjectListItem&gt;</a:t>
            </a:r>
          </a:p>
        </p:txBody>
      </p:sp>
      <p:sp>
        <p:nvSpPr>
          <p:cNvPr id="4" name="TextBox 3"/>
          <p:cNvSpPr txBox="1"/>
          <p:nvPr/>
        </p:nvSpPr>
        <p:spPr>
          <a:xfrm>
            <a:off x="6434983" y="1401511"/>
            <a:ext cx="5604098" cy="90794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endParaRPr lang="en-US" sz="1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You </a:t>
            </a:r>
            <a:r>
              <a:rPr lang="en-US" sz="1800" kern="0" dirty="0" smtClean="0">
                <a:ea typeface="Arial Unicode MS" pitchFamily="34" charset="-128"/>
                <a:cs typeface="Arial Unicode MS" pitchFamily="34" charset="-128"/>
              </a:rPr>
              <a:t>can add one or more attributes and </a:t>
            </a:r>
            <a:r>
              <a:rPr lang="en-US" sz="1800" kern="0" dirty="0" smtClean="0">
                <a:ea typeface="Arial Unicode MS" pitchFamily="34" charset="-128"/>
                <a:cs typeface="Arial Unicode MS" pitchFamily="34" charset="-128"/>
              </a:rPr>
              <a:t>statuses using</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ObjectAttribute</a:t>
            </a:r>
            <a:r>
              <a:rPr lang="en-US" sz="1800" kern="0" dirty="0" smtClean="0">
                <a:ea typeface="Arial Unicode MS" pitchFamily="34" charset="-128"/>
                <a:cs typeface="Arial Unicode MS" pitchFamily="34" charset="-128"/>
              </a:rPr>
              <a:t> and </a:t>
            </a:r>
            <a:r>
              <a:rPr lang="en-US" sz="1800" kern="0" dirty="0" err="1" smtClean="0">
                <a:ea typeface="Arial Unicode MS" pitchFamily="34" charset="-128"/>
                <a:cs typeface="Arial Unicode MS" pitchFamily="34" charset="-128"/>
              </a:rPr>
              <a:t>ObjectStatus</a:t>
            </a:r>
            <a:r>
              <a:rPr lang="en-US" sz="1800" kern="0" dirty="0" smtClean="0">
                <a:ea typeface="Arial Unicode MS" pitchFamily="34" charset="-128"/>
                <a:cs typeface="Arial Unicode MS" pitchFamily="34" charset="-128"/>
              </a:rPr>
              <a:t> Controls.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71058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Item Templates</a:t>
            </a:r>
            <a:endParaRPr lang="en-US" dirty="0"/>
          </a:p>
        </p:txBody>
      </p:sp>
      <p:sp>
        <p:nvSpPr>
          <p:cNvPr id="3" name="TextBox 2"/>
          <p:cNvSpPr txBox="1"/>
          <p:nvPr/>
        </p:nvSpPr>
        <p:spPr>
          <a:xfrm>
            <a:off x="546931" y="1674976"/>
            <a:ext cx="546303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Other list item templates include the </a:t>
            </a:r>
            <a:r>
              <a:rPr lang="en-US" sz="1800" kern="0" dirty="0" err="1" smtClean="0">
                <a:ea typeface="Arial Unicode MS" pitchFamily="34" charset="-128"/>
                <a:cs typeface="Arial Unicode MS" pitchFamily="34" charset="-128"/>
              </a:rPr>
              <a:t>FeedListItem</a:t>
            </a:r>
            <a:r>
              <a:rPr lang="en-US" sz="1800" kern="0" dirty="0" smtClean="0">
                <a:ea typeface="Arial Unicode MS" pitchFamily="34" charset="-128"/>
                <a:cs typeface="Arial Unicode MS" pitchFamily="34" charset="-128"/>
              </a:rPr>
              <a:t> for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displaying unformatted text and a user image</a:t>
            </a:r>
            <a:endParaRPr lang="en-US" sz="1800" kern="0" dirty="0" smtClean="0">
              <a:ea typeface="Arial Unicode MS" pitchFamily="34" charset="-128"/>
              <a:cs typeface="Arial Unicode MS" pitchFamily="34" charset="-128"/>
            </a:endParaRPr>
          </a:p>
        </p:txBody>
      </p:sp>
      <p:pic>
        <p:nvPicPr>
          <p:cNvPr id="4" name="Picture 3"/>
          <p:cNvPicPr>
            <a:picLocks noChangeAspect="1"/>
          </p:cNvPicPr>
          <p:nvPr/>
        </p:nvPicPr>
        <p:blipFill>
          <a:blip r:embed="rId2"/>
          <a:stretch>
            <a:fillRect/>
          </a:stretch>
        </p:blipFill>
        <p:spPr>
          <a:xfrm>
            <a:off x="7067372" y="1452388"/>
            <a:ext cx="4300122" cy="322509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09610" y="3106869"/>
            <a:ext cx="3018906" cy="2851189"/>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674550" y="5332576"/>
            <a:ext cx="4706417"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InputListItem</a:t>
            </a:r>
            <a:r>
              <a:rPr lang="en-US" sz="1800" kern="0" dirty="0" smtClean="0">
                <a:ea typeface="Arial Unicode MS" pitchFamily="34" charset="-128"/>
                <a:cs typeface="Arial Unicode MS" pitchFamily="34" charset="-128"/>
              </a:rPr>
              <a:t> for displaying input controls.</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13377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Search Field</a:t>
            </a:r>
            <a:endParaRPr lang="en-US" dirty="0"/>
          </a:p>
        </p:txBody>
      </p:sp>
      <p:sp>
        <p:nvSpPr>
          <p:cNvPr id="3" name="Rectangle 2"/>
          <p:cNvSpPr/>
          <p:nvPr/>
        </p:nvSpPr>
        <p:spPr>
          <a:xfrm>
            <a:off x="589660" y="1714946"/>
            <a:ext cx="10810430" cy="2677656"/>
          </a:xfrm>
          <a:prstGeom prst="rect">
            <a:avLst/>
          </a:prstGeom>
          <a:ln>
            <a:solidFill>
              <a:schemeClr val="tx1"/>
            </a:solidFill>
          </a:ln>
        </p:spPr>
        <p:txBody>
          <a:bodyPr wrap="square">
            <a:spAutoFit/>
          </a:bodyPr>
          <a:lstStyle/>
          <a:p>
            <a:r>
              <a:rPr lang="en-US" dirty="0"/>
              <a:t>&lt;</a:t>
            </a:r>
            <a:r>
              <a:rPr lang="en-US" dirty="0" err="1"/>
              <a:t>subHeader</a:t>
            </a:r>
            <a:r>
              <a:rPr lang="en-US" dirty="0"/>
              <a:t>&gt;</a:t>
            </a:r>
          </a:p>
          <a:p>
            <a:r>
              <a:rPr lang="en-US" dirty="0"/>
              <a:t>	&lt;Bar&gt;</a:t>
            </a:r>
          </a:p>
          <a:p>
            <a:r>
              <a:rPr lang="en-US" dirty="0"/>
              <a:t>		&lt;</a:t>
            </a:r>
            <a:r>
              <a:rPr lang="en-US" dirty="0" err="1"/>
              <a:t>contentLeft</a:t>
            </a:r>
            <a:r>
              <a:rPr lang="en-US" dirty="0"/>
              <a:t>&gt;</a:t>
            </a:r>
          </a:p>
          <a:p>
            <a:r>
              <a:rPr lang="en-US" dirty="0"/>
              <a:t>			&lt;</a:t>
            </a:r>
            <a:r>
              <a:rPr lang="en-US" dirty="0" err="1"/>
              <a:t>SearchField</a:t>
            </a:r>
            <a:r>
              <a:rPr lang="en-US" dirty="0"/>
              <a:t> search="</a:t>
            </a:r>
            <a:r>
              <a:rPr lang="en-US" dirty="0" err="1"/>
              <a:t>handleSearch</a:t>
            </a:r>
            <a:r>
              <a:rPr lang="en-US" dirty="0"/>
              <a:t>" width="100%"&gt;</a:t>
            </a:r>
          </a:p>
          <a:p>
            <a:r>
              <a:rPr lang="en-US" dirty="0"/>
              <a:t>			&lt;/</a:t>
            </a:r>
            <a:r>
              <a:rPr lang="en-US" dirty="0" err="1"/>
              <a:t>SearchField</a:t>
            </a:r>
            <a:r>
              <a:rPr lang="en-US" dirty="0"/>
              <a:t>&gt;</a:t>
            </a:r>
          </a:p>
          <a:p>
            <a:r>
              <a:rPr lang="en-US" dirty="0"/>
              <a:t>		&lt;/</a:t>
            </a:r>
            <a:r>
              <a:rPr lang="en-US" dirty="0" err="1"/>
              <a:t>contentLeft</a:t>
            </a:r>
            <a:r>
              <a:rPr lang="en-US" dirty="0"/>
              <a:t>&gt;</a:t>
            </a:r>
          </a:p>
          <a:p>
            <a:r>
              <a:rPr lang="en-US" dirty="0"/>
              <a:t>	&lt;/Bar&gt;</a:t>
            </a:r>
          </a:p>
          <a:p>
            <a:r>
              <a:rPr lang="en-US" dirty="0"/>
              <a:t>&lt;/</a:t>
            </a:r>
            <a:r>
              <a:rPr lang="en-US" dirty="0" err="1"/>
              <a:t>subHeader</a:t>
            </a:r>
            <a:r>
              <a:rPr lang="en-US" dirty="0"/>
              <a:t>&gt;</a:t>
            </a:r>
          </a:p>
        </p:txBody>
      </p:sp>
      <p:sp>
        <p:nvSpPr>
          <p:cNvPr id="4" name="TextBox 3"/>
          <p:cNvSpPr txBox="1"/>
          <p:nvPr/>
        </p:nvSpPr>
        <p:spPr>
          <a:xfrm>
            <a:off x="589660" y="5027298"/>
            <a:ext cx="6400800"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SubHeader</a:t>
            </a:r>
            <a:r>
              <a:rPr lang="en-US" sz="1800" kern="0" dirty="0" smtClean="0">
                <a:ea typeface="Arial Unicode MS" pitchFamily="34" charset="-128"/>
                <a:cs typeface="Arial Unicode MS" pitchFamily="34" charset="-128"/>
              </a:rPr>
              <a:t> control adds a </a:t>
            </a:r>
            <a:r>
              <a:rPr lang="en-US" sz="1800" kern="0" dirty="0" err="1" smtClean="0">
                <a:ea typeface="Arial Unicode MS" pitchFamily="34" charset="-128"/>
                <a:cs typeface="Arial Unicode MS" pitchFamily="34" charset="-128"/>
              </a:rPr>
              <a:t>subheader</a:t>
            </a:r>
            <a:r>
              <a:rPr lang="en-US" sz="1800" kern="0" dirty="0" smtClean="0">
                <a:ea typeface="Arial Unicode MS" pitchFamily="34" charset="-128"/>
                <a:cs typeface="Arial Unicode MS" pitchFamily="34" charset="-128"/>
              </a:rPr>
              <a:t> below the Page control’s header</a:t>
            </a:r>
          </a:p>
        </p:txBody>
      </p:sp>
      <p:sp>
        <p:nvSpPr>
          <p:cNvPr id="5" name="TextBox 4"/>
          <p:cNvSpPr txBox="1"/>
          <p:nvPr/>
        </p:nvSpPr>
        <p:spPr>
          <a:xfrm>
            <a:off x="4948015" y="467838"/>
            <a:ext cx="666849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SearchField</a:t>
            </a:r>
            <a:r>
              <a:rPr lang="en-US" sz="1800" kern="0" dirty="0" smtClean="0">
                <a:ea typeface="Arial Unicode MS" pitchFamily="34" charset="-128"/>
                <a:cs typeface="Arial Unicode MS" pitchFamily="34" charset="-128"/>
              </a:rPr>
              <a:t> control is used to add </a:t>
            </a:r>
            <a:r>
              <a:rPr lang="en-US" sz="1800" kern="0" dirty="0" smtClean="0">
                <a:ea typeface="Arial Unicode MS" pitchFamily="34" charset="-128"/>
                <a:cs typeface="Arial Unicode MS" pitchFamily="34" charset="-128"/>
              </a:rPr>
              <a:t>a search </a:t>
            </a:r>
            <a:r>
              <a:rPr lang="en-US" sz="1800" kern="0" dirty="0" smtClean="0">
                <a:ea typeface="Arial Unicode MS" pitchFamily="34" charset="-128"/>
                <a:cs typeface="Arial Unicode MS" pitchFamily="34" charset="-128"/>
              </a:rPr>
              <a:t>field to Lists.  It 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inserted into a Bar control (a general toolbar) and left justified.</a:t>
            </a:r>
          </a:p>
        </p:txBody>
      </p:sp>
    </p:spTree>
    <p:extLst>
      <p:ext uri="{BB962C8B-B14F-4D97-AF65-F5344CB8AC3E}">
        <p14:creationId xmlns:p14="http://schemas.microsoft.com/office/powerpoint/2010/main" val="1859508273"/>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TotalTime>
  <Words>396</Words>
  <Application>Microsoft Office PowerPoint</Application>
  <PresentationFormat>Custom</PresentationFormat>
  <Paragraphs>171</Paragraphs>
  <Slides>19</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 Unicode MS</vt:lpstr>
      <vt:lpstr>Arial</vt:lpstr>
      <vt:lpstr>BentonSans Bold</vt:lpstr>
      <vt:lpstr>BentonSans Book</vt:lpstr>
      <vt:lpstr>BentonSans Regular</vt:lpstr>
      <vt:lpstr>MS PGothic</vt:lpstr>
      <vt:lpstr>Symbol</vt:lpstr>
      <vt:lpstr>Wingdings</vt:lpstr>
      <vt:lpstr>Wingdings</vt:lpstr>
      <vt:lpstr>SAP_2014_16x9_v1.1</vt:lpstr>
      <vt:lpstr>SAPUI5: Lists</vt:lpstr>
      <vt:lpstr>Lists and Tables</vt:lpstr>
      <vt:lpstr>Lists</vt:lpstr>
      <vt:lpstr>List Control</vt:lpstr>
      <vt:lpstr>Standard List</vt:lpstr>
      <vt:lpstr>ObjectListItem</vt:lpstr>
      <vt:lpstr>ObjectListItem</vt:lpstr>
      <vt:lpstr>List Item Templates</vt:lpstr>
      <vt:lpstr>Add a Search Field</vt:lpstr>
      <vt:lpstr>Search Handler Function</vt:lpstr>
      <vt:lpstr>Tables</vt:lpstr>
      <vt:lpstr>Table Control</vt:lpstr>
      <vt:lpstr>Table Structure</vt:lpstr>
      <vt:lpstr>Tables</vt:lpstr>
      <vt:lpstr>Columns</vt:lpstr>
      <vt:lpstr>Items</vt:lpstr>
      <vt:lpstr>Table Examples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1473</cp:revision>
  <dcterms:created xsi:type="dcterms:W3CDTF">2014-06-27T10:09:28Z</dcterms:created>
  <dcterms:modified xsi:type="dcterms:W3CDTF">2015-10-06T14:54:09Z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