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67" r:id="rId5"/>
    <p:sldId id="262" r:id="rId6"/>
    <p:sldId id="268" r:id="rId7"/>
    <p:sldId id="269" r:id="rId8"/>
    <p:sldId id="270" r:id="rId9"/>
    <p:sldId id="272" r:id="rId10"/>
    <p:sldId id="273" r:id="rId11"/>
    <p:sldId id="274" r:id="rId12"/>
    <p:sldId id="275" r:id="rId13"/>
    <p:sldId id="271" r:id="rId14"/>
    <p:sldId id="26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AA6454-DA63-43BD-BE0C-B1D8093BA145}" name="Alina Marculetiu" initials="AM" userId="S::amarculetiu@ysu.edu::eac43244-59f2-40e4-97e8-975a1f07558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60"/>
  </p:normalViewPr>
  <p:slideViewPr>
    <p:cSldViewPr snapToGrid="0">
      <p:cViewPr varScale="1">
        <p:scale>
          <a:sx n="90" d="100"/>
          <a:sy n="90" d="100"/>
        </p:scale>
        <p:origin x="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2EB6E-9DFF-4D47-8D79-80FD83208E2E}"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13DB7-F77A-4E69-9D57-EE47B94F3FC9}" type="slidenum">
              <a:rPr lang="en-US" smtClean="0"/>
              <a:t>‹#›</a:t>
            </a:fld>
            <a:endParaRPr lang="en-US"/>
          </a:p>
        </p:txBody>
      </p:sp>
    </p:spTree>
    <p:extLst>
      <p:ext uri="{BB962C8B-B14F-4D97-AF65-F5344CB8AC3E}">
        <p14:creationId xmlns:p14="http://schemas.microsoft.com/office/powerpoint/2010/main" val="135556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8286-5816-2508-0DA0-3B2295104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F913B-90B0-6678-0A29-6A99B35D5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229BA-E7B3-9C5C-F6FF-7028D8895519}"/>
              </a:ext>
            </a:extLst>
          </p:cNvPr>
          <p:cNvSpPr>
            <a:spLocks noGrp="1"/>
          </p:cNvSpPr>
          <p:nvPr>
            <p:ph type="dt" sz="half" idx="10"/>
          </p:nvPr>
        </p:nvSpPr>
        <p:spPr/>
        <p:txBody>
          <a:bodyPr/>
          <a:lstStyle/>
          <a:p>
            <a:fld id="{6C386974-6C04-43F8-92B0-9E9CB00C9CFB}" type="datetime1">
              <a:rPr lang="en-US" smtClean="0"/>
              <a:t>7/18/2022</a:t>
            </a:fld>
            <a:endParaRPr lang="en-US"/>
          </a:p>
        </p:txBody>
      </p:sp>
      <p:sp>
        <p:nvSpPr>
          <p:cNvPr id="5" name="Footer Placeholder 4">
            <a:extLst>
              <a:ext uri="{FF2B5EF4-FFF2-40B4-BE49-F238E27FC236}">
                <a16:creationId xmlns:a16="http://schemas.microsoft.com/office/drawing/2014/main" id="{D9785CE3-B063-161A-389C-91E39301FF01}"/>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6" name="Slide Number Placeholder 5">
            <a:extLst>
              <a:ext uri="{FF2B5EF4-FFF2-40B4-BE49-F238E27FC236}">
                <a16:creationId xmlns:a16="http://schemas.microsoft.com/office/drawing/2014/main" id="{6587DB75-5E0D-6C3D-BC10-EDF8E85BD03C}"/>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56637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01D0-2224-A741-C36C-BD687368E0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66797-0D22-267F-6CC3-A48A0625D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EF6A6-6CFB-97E7-5449-ABFC054748DD}"/>
              </a:ext>
            </a:extLst>
          </p:cNvPr>
          <p:cNvSpPr>
            <a:spLocks noGrp="1"/>
          </p:cNvSpPr>
          <p:nvPr>
            <p:ph type="dt" sz="half" idx="10"/>
          </p:nvPr>
        </p:nvSpPr>
        <p:spPr/>
        <p:txBody>
          <a:bodyPr/>
          <a:lstStyle/>
          <a:p>
            <a:fld id="{06210E93-7800-4092-8CEF-AD27AAFF4B4F}" type="datetime1">
              <a:rPr lang="en-US" smtClean="0"/>
              <a:t>7/18/2022</a:t>
            </a:fld>
            <a:endParaRPr lang="en-US"/>
          </a:p>
        </p:txBody>
      </p:sp>
      <p:sp>
        <p:nvSpPr>
          <p:cNvPr id="5" name="Footer Placeholder 4">
            <a:extLst>
              <a:ext uri="{FF2B5EF4-FFF2-40B4-BE49-F238E27FC236}">
                <a16:creationId xmlns:a16="http://schemas.microsoft.com/office/drawing/2014/main" id="{35E4DA0E-A571-FE42-CDC8-62B571331C76}"/>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6" name="Slide Number Placeholder 5">
            <a:extLst>
              <a:ext uri="{FF2B5EF4-FFF2-40B4-BE49-F238E27FC236}">
                <a16:creationId xmlns:a16="http://schemas.microsoft.com/office/drawing/2014/main" id="{FBC18A7D-F2F3-F73D-E729-F314F349F425}"/>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59473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B778F-E97A-B7EF-00FC-5672DCC8F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56FB0-2777-FE82-F86D-2FED8E9E7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2B7C3-3BF8-6BC3-DF6D-54E58C670FED}"/>
              </a:ext>
            </a:extLst>
          </p:cNvPr>
          <p:cNvSpPr>
            <a:spLocks noGrp="1"/>
          </p:cNvSpPr>
          <p:nvPr>
            <p:ph type="dt" sz="half" idx="10"/>
          </p:nvPr>
        </p:nvSpPr>
        <p:spPr/>
        <p:txBody>
          <a:bodyPr/>
          <a:lstStyle/>
          <a:p>
            <a:fld id="{BA8390C8-B52C-4BBF-A1C0-D45125E50D7C}" type="datetime1">
              <a:rPr lang="en-US" smtClean="0"/>
              <a:t>7/18/2022</a:t>
            </a:fld>
            <a:endParaRPr lang="en-US"/>
          </a:p>
        </p:txBody>
      </p:sp>
      <p:sp>
        <p:nvSpPr>
          <p:cNvPr id="5" name="Footer Placeholder 4">
            <a:extLst>
              <a:ext uri="{FF2B5EF4-FFF2-40B4-BE49-F238E27FC236}">
                <a16:creationId xmlns:a16="http://schemas.microsoft.com/office/drawing/2014/main" id="{DA118ED3-BCAC-8734-4CA3-50D53F1CC00F}"/>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6" name="Slide Number Placeholder 5">
            <a:extLst>
              <a:ext uri="{FF2B5EF4-FFF2-40B4-BE49-F238E27FC236}">
                <a16:creationId xmlns:a16="http://schemas.microsoft.com/office/drawing/2014/main" id="{5E957373-7E6B-DBA1-0DA0-536FA7B5A3A6}"/>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89207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1">
    <p:bg>
      <p:bgRef idx="1001">
        <a:schemeClr val="bg1"/>
      </p:bgRef>
    </p:bg>
    <p:spTree>
      <p:nvGrpSpPr>
        <p:cNvPr id="1" name=""/>
        <p:cNvGrpSpPr/>
        <p:nvPr/>
      </p:nvGrpSpPr>
      <p:grpSpPr>
        <a:xfrm>
          <a:off x="0" y="0"/>
          <a:ext cx="0" cy="0"/>
          <a:chOff x="0" y="0"/>
          <a:chExt cx="0" cy="0"/>
        </a:xfrm>
      </p:grpSpPr>
      <p:sp>
        <p:nvSpPr>
          <p:cNvPr id="14" name="Bildplatzhalter 13">
            <a:extLst>
              <a:ext uri="{FF2B5EF4-FFF2-40B4-BE49-F238E27FC236}">
                <a16:creationId xmlns:a16="http://schemas.microsoft.com/office/drawing/2014/main" id="{607D9AB4-6854-F249-B157-904689784461}"/>
              </a:ext>
            </a:extLst>
          </p:cNvPr>
          <p:cNvSpPr>
            <a:spLocks noGrp="1"/>
          </p:cNvSpPr>
          <p:nvPr>
            <p:ph type="pic" sz="quarter" idx="46" hasCustomPrompt="1"/>
          </p:nvPr>
        </p:nvSpPr>
        <p:spPr>
          <a:xfrm>
            <a:off x="2552073" y="0"/>
            <a:ext cx="9639927" cy="6858000"/>
          </a:xfrm>
          <a:prstGeom prst="rect">
            <a:avLst/>
          </a:prstGeom>
          <a:solidFill>
            <a:schemeClr val="tx2"/>
          </a:solidFill>
        </p:spPr>
        <p:txBody>
          <a:bodyPr anchor="ctr" anchorCtr="0"/>
          <a:lstStyle>
            <a:lvl1pPr algn="r">
              <a:defRPr sz="1400"/>
            </a:lvl1pPr>
          </a:lstStyle>
          <a:p>
            <a:r>
              <a:rPr lang="de-DE"/>
              <a:t>Click </a:t>
            </a:r>
            <a:r>
              <a:rPr lang="de-DE" err="1"/>
              <a:t>icon</a:t>
            </a:r>
            <a:r>
              <a:rPr lang="de-DE"/>
              <a:t> </a:t>
            </a:r>
            <a:r>
              <a:rPr lang="de-DE" err="1"/>
              <a:t>to</a:t>
            </a:r>
            <a:r>
              <a:rPr lang="de-DE"/>
              <a:t> </a:t>
            </a:r>
            <a:r>
              <a:rPr lang="de-DE" err="1"/>
              <a:t>add</a:t>
            </a:r>
            <a:r>
              <a:rPr lang="de-DE"/>
              <a:t> </a:t>
            </a:r>
            <a:r>
              <a:rPr lang="de-DE" err="1"/>
              <a:t>image</a:t>
            </a:r>
            <a:endParaRPr lang="de-DE"/>
          </a:p>
        </p:txBody>
      </p:sp>
      <p:sp>
        <p:nvSpPr>
          <p:cNvPr id="19" name="Bildplatzhalter 18">
            <a:extLst>
              <a:ext uri="{FF2B5EF4-FFF2-40B4-BE49-F238E27FC236}">
                <a16:creationId xmlns:a16="http://schemas.microsoft.com/office/drawing/2014/main" id="{B2ABF1F4-4621-A749-9853-80F3B49ABCD6}"/>
              </a:ext>
            </a:extLst>
          </p:cNvPr>
          <p:cNvSpPr>
            <a:spLocks noGrp="1"/>
          </p:cNvSpPr>
          <p:nvPr>
            <p:ph type="pic" sz="quarter" idx="42"/>
          </p:nvPr>
        </p:nvSpPr>
        <p:spPr>
          <a:xfrm>
            <a:off x="494935" y="-1"/>
            <a:ext cx="10211755" cy="6908007"/>
          </a:xfrm>
          <a:custGeom>
            <a:avLst/>
            <a:gdLst>
              <a:gd name="connsiteX0" fmla="*/ 0 w 20422180"/>
              <a:gd name="connsiteY0" fmla="*/ 0 h 13816013"/>
              <a:gd name="connsiteX1" fmla="*/ 6149976 w 20422180"/>
              <a:gd name="connsiteY1" fmla="*/ 0 h 13816013"/>
              <a:gd name="connsiteX2" fmla="*/ 6149976 w 20422180"/>
              <a:gd name="connsiteY2" fmla="*/ 1 h 13816013"/>
              <a:gd name="connsiteX3" fmla="*/ 20422180 w 20422180"/>
              <a:gd name="connsiteY3" fmla="*/ 1 h 13816013"/>
              <a:gd name="connsiteX4" fmla="*/ 6382165 w 20422180"/>
              <a:gd name="connsiteY4" fmla="*/ 13795748 h 13816013"/>
              <a:gd name="connsiteX5" fmla="*/ 6149976 w 20422180"/>
              <a:gd name="connsiteY5" fmla="*/ 13795748 h 13816013"/>
              <a:gd name="connsiteX6" fmla="*/ 6149976 w 20422180"/>
              <a:gd name="connsiteY6" fmla="*/ 13816013 h 13816013"/>
              <a:gd name="connsiteX7" fmla="*/ 0 w 20422180"/>
              <a:gd name="connsiteY7" fmla="*/ 13816013 h 138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2180" h="13816013">
                <a:moveTo>
                  <a:pt x="0" y="0"/>
                </a:moveTo>
                <a:lnTo>
                  <a:pt x="6149976" y="0"/>
                </a:lnTo>
                <a:lnTo>
                  <a:pt x="6149976" y="1"/>
                </a:lnTo>
                <a:lnTo>
                  <a:pt x="20422180" y="1"/>
                </a:lnTo>
                <a:lnTo>
                  <a:pt x="6382165" y="13795748"/>
                </a:lnTo>
                <a:lnTo>
                  <a:pt x="6149976" y="13795748"/>
                </a:lnTo>
                <a:lnTo>
                  <a:pt x="6149976" y="13816013"/>
                </a:lnTo>
                <a:lnTo>
                  <a:pt x="0" y="13816013"/>
                </a:lnTo>
                <a:close/>
              </a:path>
            </a:pathLst>
          </a:custGeom>
          <a:solidFill>
            <a:srgbClr val="BCDC50">
              <a:alpha val="34902"/>
            </a:srgbClr>
          </a:solidFill>
        </p:spPr>
        <p:txBody>
          <a:bodyPr wrap="square">
            <a:noAutofit/>
          </a:bodyPr>
          <a:lstStyle/>
          <a:p>
            <a:endParaRPr lang="de-DE"/>
          </a:p>
        </p:txBody>
      </p:sp>
      <p:sp>
        <p:nvSpPr>
          <p:cNvPr id="17" name="Bildplatzhalter 16">
            <a:extLst>
              <a:ext uri="{FF2B5EF4-FFF2-40B4-BE49-F238E27FC236}">
                <a16:creationId xmlns:a16="http://schemas.microsoft.com/office/drawing/2014/main" id="{706B8906-0671-054C-8847-535FA4CC53DA}"/>
              </a:ext>
            </a:extLst>
          </p:cNvPr>
          <p:cNvSpPr>
            <a:spLocks noGrp="1"/>
          </p:cNvSpPr>
          <p:nvPr>
            <p:ph type="pic" sz="quarter" idx="41" hasCustomPrompt="1"/>
          </p:nvPr>
        </p:nvSpPr>
        <p:spPr>
          <a:xfrm>
            <a:off x="-1" y="-1"/>
            <a:ext cx="10211755" cy="6908007"/>
          </a:xfrm>
          <a:custGeom>
            <a:avLst/>
            <a:gdLst>
              <a:gd name="connsiteX0" fmla="*/ 0 w 20422180"/>
              <a:gd name="connsiteY0" fmla="*/ 0 h 13816013"/>
              <a:gd name="connsiteX1" fmla="*/ 6149976 w 20422180"/>
              <a:gd name="connsiteY1" fmla="*/ 0 h 13816013"/>
              <a:gd name="connsiteX2" fmla="*/ 6149976 w 20422180"/>
              <a:gd name="connsiteY2" fmla="*/ 1 h 13816013"/>
              <a:gd name="connsiteX3" fmla="*/ 20422180 w 20422180"/>
              <a:gd name="connsiteY3" fmla="*/ 1 h 13816013"/>
              <a:gd name="connsiteX4" fmla="*/ 6382165 w 20422180"/>
              <a:gd name="connsiteY4" fmla="*/ 13795748 h 13816013"/>
              <a:gd name="connsiteX5" fmla="*/ 6149976 w 20422180"/>
              <a:gd name="connsiteY5" fmla="*/ 13795748 h 13816013"/>
              <a:gd name="connsiteX6" fmla="*/ 6149976 w 20422180"/>
              <a:gd name="connsiteY6" fmla="*/ 13816013 h 13816013"/>
              <a:gd name="connsiteX7" fmla="*/ 0 w 20422180"/>
              <a:gd name="connsiteY7" fmla="*/ 13816013 h 138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2180" h="13816013">
                <a:moveTo>
                  <a:pt x="0" y="0"/>
                </a:moveTo>
                <a:lnTo>
                  <a:pt x="6149976" y="0"/>
                </a:lnTo>
                <a:lnTo>
                  <a:pt x="6149976" y="1"/>
                </a:lnTo>
                <a:lnTo>
                  <a:pt x="20422180" y="1"/>
                </a:lnTo>
                <a:lnTo>
                  <a:pt x="6382165" y="13795748"/>
                </a:lnTo>
                <a:lnTo>
                  <a:pt x="6149976" y="13795748"/>
                </a:lnTo>
                <a:lnTo>
                  <a:pt x="6149976" y="13816013"/>
                </a:lnTo>
                <a:lnTo>
                  <a:pt x="0" y="13816013"/>
                </a:lnTo>
                <a:close/>
              </a:path>
            </a:pathLst>
          </a:custGeom>
          <a:gradFill>
            <a:gsLst>
              <a:gs pos="0">
                <a:srgbClr val="008FD3"/>
              </a:gs>
              <a:gs pos="60000">
                <a:srgbClr val="93C939"/>
              </a:gs>
            </a:gsLst>
            <a:lin ang="2700000" scaled="0"/>
          </a:gradFill>
        </p:spPr>
        <p:txBody>
          <a:bodyPr wrap="square">
            <a:noAutofit/>
          </a:bodyPr>
          <a:lstStyle>
            <a:lvl1pPr algn="r">
              <a:defRPr sz="1400"/>
            </a:lvl1pPr>
          </a:lstStyle>
          <a:p>
            <a:r>
              <a:rPr lang="de-DE"/>
              <a:t>Not </a:t>
            </a:r>
            <a:r>
              <a:rPr lang="de-DE" err="1"/>
              <a:t>change</a:t>
            </a:r>
            <a:endParaRPr lang="de-DE"/>
          </a:p>
        </p:txBody>
      </p:sp>
      <p:sp>
        <p:nvSpPr>
          <p:cNvPr id="9" name="Freihandform 8">
            <a:extLst>
              <a:ext uri="{FF2B5EF4-FFF2-40B4-BE49-F238E27FC236}">
                <a16:creationId xmlns:a16="http://schemas.microsoft.com/office/drawing/2014/main" id="{41C29977-BE9C-A243-B112-97414199EA4D}"/>
              </a:ext>
            </a:extLst>
          </p:cNvPr>
          <p:cNvSpPr/>
          <p:nvPr userDrawn="1"/>
        </p:nvSpPr>
        <p:spPr bwMode="gray">
          <a:xfrm>
            <a:off x="1" y="2"/>
            <a:ext cx="12192000" cy="6858000"/>
          </a:xfrm>
          <a:custGeom>
            <a:avLst/>
            <a:gdLst>
              <a:gd name="connsiteX0" fmla="*/ 0 w 11430000"/>
              <a:gd name="connsiteY0" fmla="*/ 0 h 5980113"/>
              <a:gd name="connsiteX1" fmla="*/ 11430000 w 11430000"/>
              <a:gd name="connsiteY1" fmla="*/ 0 h 5980113"/>
              <a:gd name="connsiteX2" fmla="*/ 11430000 w 11430000"/>
              <a:gd name="connsiteY2" fmla="*/ 5980113 h 5980113"/>
              <a:gd name="connsiteX3" fmla="*/ 0 w 11430000"/>
              <a:gd name="connsiteY3" fmla="*/ 5980113 h 5980113"/>
              <a:gd name="connsiteX4" fmla="*/ 0 w 11430000"/>
              <a:gd name="connsiteY4" fmla="*/ 5526000 h 5980113"/>
              <a:gd name="connsiteX5" fmla="*/ 5715000 w 11430000"/>
              <a:gd name="connsiteY5" fmla="*/ 5526000 h 5980113"/>
              <a:gd name="connsiteX6" fmla="*/ 5715000 w 11430000"/>
              <a:gd name="connsiteY6" fmla="*/ 460800 h 5980113"/>
              <a:gd name="connsiteX7" fmla="*/ 0 w 11430000"/>
              <a:gd name="connsiteY7" fmla="*/ 460800 h 5980113"/>
              <a:gd name="connsiteX8" fmla="*/ 0 w 11430000"/>
              <a:gd name="connsiteY8" fmla="*/ 0 h 598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0" h="5980113">
                <a:moveTo>
                  <a:pt x="0" y="0"/>
                </a:moveTo>
                <a:lnTo>
                  <a:pt x="11430000" y="0"/>
                </a:lnTo>
                <a:lnTo>
                  <a:pt x="11430000" y="5980113"/>
                </a:lnTo>
                <a:lnTo>
                  <a:pt x="0" y="5980113"/>
                </a:lnTo>
                <a:lnTo>
                  <a:pt x="0" y="5526000"/>
                </a:lnTo>
                <a:lnTo>
                  <a:pt x="5715000" y="5526000"/>
                </a:lnTo>
                <a:lnTo>
                  <a:pt x="5715000" y="460800"/>
                </a:lnTo>
                <a:lnTo>
                  <a:pt x="0" y="460800"/>
                </a:lnTo>
                <a:lnTo>
                  <a:pt x="0" y="0"/>
                </a:lnTo>
                <a:close/>
              </a:path>
            </a:pathLst>
          </a:custGeom>
          <a:noFill/>
          <a:ln w="73025" algn="ctr">
            <a:noFill/>
            <a:miter lim="800000"/>
            <a:headEnd/>
            <a:tailEnd/>
          </a:ln>
        </p:spPr>
        <p:txBody>
          <a:bodyPr wrap="square" lIns="95994" tIns="76795" rIns="95994" bIns="76795" rtlCol="0" anchor="ctr">
            <a:noAutofit/>
          </a:bodyPr>
          <a:lstStyle/>
          <a:p>
            <a:pPr marR="0" algn="ctr" defTabSz="975324" eaLnBrk="1" fontAlgn="base" latinLnBrk="0" hangingPunct="1">
              <a:lnSpc>
                <a:spcPct val="100000"/>
              </a:lnSpc>
              <a:spcBef>
                <a:spcPct val="50000"/>
              </a:spcBef>
              <a:spcAft>
                <a:spcPct val="0"/>
              </a:spcAft>
              <a:buClr>
                <a:srgbClr val="F0AB00"/>
              </a:buClr>
              <a:buSzPct val="80000"/>
              <a:tabLst/>
            </a:pPr>
            <a:endParaRPr kumimoji="0" lang="de-DE" sz="192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Bildplatzhalter 11">
            <a:extLst>
              <a:ext uri="{FF2B5EF4-FFF2-40B4-BE49-F238E27FC236}">
                <a16:creationId xmlns:a16="http://schemas.microsoft.com/office/drawing/2014/main" id="{E8A32705-E27E-604F-9518-0224227C3087}"/>
              </a:ext>
            </a:extLst>
          </p:cNvPr>
          <p:cNvSpPr>
            <a:spLocks noGrp="1"/>
          </p:cNvSpPr>
          <p:nvPr>
            <p:ph type="pic" sz="quarter" idx="43" hasCustomPrompt="1"/>
          </p:nvPr>
        </p:nvSpPr>
        <p:spPr>
          <a:xfrm>
            <a:off x="11137393" y="6158802"/>
            <a:ext cx="701151" cy="347258"/>
          </a:xfrm>
          <a:prstGeom prst="rect">
            <a:avLst/>
          </a:prstGeom>
          <a:blipFill>
            <a:blip r:embed="rId2"/>
            <a:stretch>
              <a:fillRect/>
            </a:stretch>
          </a:blipFill>
        </p:spPr>
        <p:txBody>
          <a:bodyPr/>
          <a:lstStyle>
            <a:lvl1pPr>
              <a:defRPr sz="400"/>
            </a:lvl1pPr>
          </a:lstStyle>
          <a:p>
            <a:r>
              <a:rPr lang="de-DE"/>
              <a:t>Not </a:t>
            </a:r>
            <a:r>
              <a:rPr lang="de-DE" err="1"/>
              <a:t>change</a:t>
            </a:r>
            <a:endParaRPr lang="de-DE"/>
          </a:p>
        </p:txBody>
      </p:sp>
      <p:sp>
        <p:nvSpPr>
          <p:cNvPr id="3" name="Textplatzhalter 2">
            <a:extLst>
              <a:ext uri="{FF2B5EF4-FFF2-40B4-BE49-F238E27FC236}">
                <a16:creationId xmlns:a16="http://schemas.microsoft.com/office/drawing/2014/main" id="{396EF391-8F3E-1C48-B2F6-685FCFF001E7}"/>
              </a:ext>
            </a:extLst>
          </p:cNvPr>
          <p:cNvSpPr>
            <a:spLocks noGrp="1"/>
          </p:cNvSpPr>
          <p:nvPr>
            <p:ph type="body" sz="quarter" idx="28" hasCustomPrompt="1"/>
          </p:nvPr>
        </p:nvSpPr>
        <p:spPr>
          <a:xfrm>
            <a:off x="496920" y="455613"/>
            <a:ext cx="7466498" cy="1351923"/>
          </a:xfrm>
          <a:prstGeom prst="rect">
            <a:avLst/>
          </a:prstGeom>
        </p:spPr>
        <p:txBody>
          <a:bodyPr lIns="0" tIns="0" rIns="0" bIns="0">
            <a:noAutofit/>
          </a:bodyPr>
          <a:lstStyle>
            <a:lvl1pPr>
              <a:spcBef>
                <a:spcPts val="50"/>
              </a:spcBef>
              <a:defRPr sz="3300" b="1" i="0">
                <a:solidFill>
                  <a:schemeClr val="bg1"/>
                </a:solidFill>
                <a:latin typeface="BentonSans Bold" panose="0200050300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Headline Title </a:t>
            </a:r>
          </a:p>
          <a:p>
            <a:pPr lvl="0"/>
            <a:r>
              <a:rPr lang="de-DE" dirty="0" err="1"/>
              <a:t>Subline</a:t>
            </a:r>
            <a:endParaRPr lang="de-DE" dirty="0"/>
          </a:p>
        </p:txBody>
      </p:sp>
      <p:sp>
        <p:nvSpPr>
          <p:cNvPr id="8" name="Textplatzhalter 7">
            <a:extLst>
              <a:ext uri="{FF2B5EF4-FFF2-40B4-BE49-F238E27FC236}">
                <a16:creationId xmlns:a16="http://schemas.microsoft.com/office/drawing/2014/main" id="{3212AD8F-6D32-484D-A506-458D86F49512}"/>
              </a:ext>
            </a:extLst>
          </p:cNvPr>
          <p:cNvSpPr>
            <a:spLocks noGrp="1"/>
          </p:cNvSpPr>
          <p:nvPr>
            <p:ph type="body" sz="quarter" idx="30" hasCustomPrompt="1"/>
          </p:nvPr>
        </p:nvSpPr>
        <p:spPr>
          <a:xfrm>
            <a:off x="496920" y="1955800"/>
            <a:ext cx="5362001" cy="1638005"/>
          </a:xfrm>
          <a:prstGeom prst="rect">
            <a:avLst/>
          </a:prstGeom>
        </p:spPr>
        <p:txBody>
          <a:bodyPr lIns="0" tIns="0" rIns="0" bIns="0">
            <a:noAutofit/>
          </a:bodyPr>
          <a:lstStyle>
            <a:lvl1pPr>
              <a:spcBef>
                <a:spcPts val="50"/>
              </a:spcBef>
              <a:defRPr sz="3300" b="0" i="0">
                <a:solidFill>
                  <a:schemeClr val="bg1"/>
                </a:solidFill>
                <a:latin typeface="BentonSans Regular" panose="02000503000000020004" pitchFamily="2" charset="0"/>
              </a:defRPr>
            </a:lvl1pPr>
          </a:lstStyle>
          <a:p>
            <a:pPr lvl="0"/>
            <a:r>
              <a:rPr lang="de-DE" dirty="0"/>
              <a:t>Event </a:t>
            </a:r>
            <a:r>
              <a:rPr lang="de-DE" dirty="0" err="1"/>
              <a:t>Theme</a:t>
            </a:r>
            <a:endParaRPr lang="de-DE" dirty="0"/>
          </a:p>
        </p:txBody>
      </p:sp>
      <p:sp>
        <p:nvSpPr>
          <p:cNvPr id="23" name="Textplatzhalter 7">
            <a:extLst>
              <a:ext uri="{FF2B5EF4-FFF2-40B4-BE49-F238E27FC236}">
                <a16:creationId xmlns:a16="http://schemas.microsoft.com/office/drawing/2014/main" id="{AA751145-7053-E541-AC64-4B025DB3ACDF}"/>
              </a:ext>
            </a:extLst>
          </p:cNvPr>
          <p:cNvSpPr>
            <a:spLocks noGrp="1"/>
          </p:cNvSpPr>
          <p:nvPr>
            <p:ph type="body" sz="quarter" idx="45" hasCustomPrompt="1"/>
          </p:nvPr>
        </p:nvSpPr>
        <p:spPr>
          <a:xfrm>
            <a:off x="496920" y="6212220"/>
            <a:ext cx="2975169" cy="379967"/>
          </a:xfrm>
          <a:prstGeom prst="rect">
            <a:avLst/>
          </a:prstGeom>
        </p:spPr>
        <p:txBody>
          <a:bodyPr lIns="0" tIns="0" rIns="0" bIns="0">
            <a:noAutofit/>
          </a:bodyPr>
          <a:lstStyle>
            <a:lvl1pPr>
              <a:spcBef>
                <a:spcPts val="50"/>
              </a:spcBef>
              <a:defRPr sz="2100" b="0" i="0">
                <a:solidFill>
                  <a:schemeClr val="bg1"/>
                </a:solidFill>
                <a:latin typeface="BentonSans Regular" panose="02000503000000020004" pitchFamily="2" charset="0"/>
              </a:defRPr>
            </a:lvl1pPr>
          </a:lstStyle>
          <a:p>
            <a:pPr lvl="0"/>
            <a:r>
              <a:rPr lang="de-DE" dirty="0"/>
              <a:t>Date</a:t>
            </a:r>
          </a:p>
        </p:txBody>
      </p:sp>
    </p:spTree>
    <p:extLst>
      <p:ext uri="{BB962C8B-B14F-4D97-AF65-F5344CB8AC3E}">
        <p14:creationId xmlns:p14="http://schemas.microsoft.com/office/powerpoint/2010/main" val="16800189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626">
          <p15:clr>
            <a:srgbClr val="FBAE40"/>
          </p15:clr>
        </p15:guide>
        <p15:guide id="3" orient="horz" pos="8130">
          <p15:clr>
            <a:srgbClr val="FBAE40"/>
          </p15:clr>
        </p15:guide>
        <p15:guide id="4" orient="horz" pos="2528">
          <p15:clr>
            <a:srgbClr val="FBAE40"/>
          </p15:clr>
        </p15:guide>
        <p15:guide id="5" orient="horz" pos="6656">
          <p15:clr>
            <a:srgbClr val="FBAE40"/>
          </p15:clr>
        </p15:guide>
        <p15:guide id="6" orient="horz" pos="6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49D1-7064-DF36-2385-611D39857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DF7AA-68F5-972D-10D2-9692F58EB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F40FD-C129-93C7-FF0F-5FBD87F0EC07}"/>
              </a:ext>
            </a:extLst>
          </p:cNvPr>
          <p:cNvSpPr>
            <a:spLocks noGrp="1"/>
          </p:cNvSpPr>
          <p:nvPr>
            <p:ph type="dt" sz="half" idx="10"/>
          </p:nvPr>
        </p:nvSpPr>
        <p:spPr/>
        <p:txBody>
          <a:bodyPr/>
          <a:lstStyle/>
          <a:p>
            <a:fld id="{4EB5C150-CE5F-4DD8-8565-2085398D12E9}" type="datetime1">
              <a:rPr lang="en-US" smtClean="0"/>
              <a:t>7/18/2022</a:t>
            </a:fld>
            <a:endParaRPr lang="en-US"/>
          </a:p>
        </p:txBody>
      </p:sp>
      <p:sp>
        <p:nvSpPr>
          <p:cNvPr id="5" name="Footer Placeholder 4">
            <a:extLst>
              <a:ext uri="{FF2B5EF4-FFF2-40B4-BE49-F238E27FC236}">
                <a16:creationId xmlns:a16="http://schemas.microsoft.com/office/drawing/2014/main" id="{AF39E710-9CC1-5E55-C6BC-F6CD355F4875}"/>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6" name="Slide Number Placeholder 5">
            <a:extLst>
              <a:ext uri="{FF2B5EF4-FFF2-40B4-BE49-F238E27FC236}">
                <a16:creationId xmlns:a16="http://schemas.microsoft.com/office/drawing/2014/main" id="{65D0A411-C723-6C04-2880-B8864482565D}"/>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72961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244-817E-ABF6-98AB-EFD0E8D97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3BBBEC-FB67-4977-ECBF-1FEE314A8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C0D0E-DE7A-9B7B-586C-26A5AFDEA49D}"/>
              </a:ext>
            </a:extLst>
          </p:cNvPr>
          <p:cNvSpPr>
            <a:spLocks noGrp="1"/>
          </p:cNvSpPr>
          <p:nvPr>
            <p:ph type="dt" sz="half" idx="10"/>
          </p:nvPr>
        </p:nvSpPr>
        <p:spPr/>
        <p:txBody>
          <a:bodyPr/>
          <a:lstStyle/>
          <a:p>
            <a:fld id="{C5C0EA9C-50DE-4BBF-AA3C-7BDDEB173F9B}" type="datetime1">
              <a:rPr lang="en-US" smtClean="0"/>
              <a:t>7/18/2022</a:t>
            </a:fld>
            <a:endParaRPr lang="en-US"/>
          </a:p>
        </p:txBody>
      </p:sp>
      <p:sp>
        <p:nvSpPr>
          <p:cNvPr id="5" name="Footer Placeholder 4">
            <a:extLst>
              <a:ext uri="{FF2B5EF4-FFF2-40B4-BE49-F238E27FC236}">
                <a16:creationId xmlns:a16="http://schemas.microsoft.com/office/drawing/2014/main" id="{DB3021FF-FC26-7FC0-9EBD-D7D29936357F}"/>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6" name="Slide Number Placeholder 5">
            <a:extLst>
              <a:ext uri="{FF2B5EF4-FFF2-40B4-BE49-F238E27FC236}">
                <a16:creationId xmlns:a16="http://schemas.microsoft.com/office/drawing/2014/main" id="{24F5E695-4684-E856-BCB4-2D51D30C12DF}"/>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39492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7C68-6252-CA98-8DBE-8876B3835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86D8D-1817-0913-AF76-5646A4F28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29E92-9E76-7695-854D-28D6A0BAB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7F007E-CFED-A78B-1306-EB5D23B77656}"/>
              </a:ext>
            </a:extLst>
          </p:cNvPr>
          <p:cNvSpPr>
            <a:spLocks noGrp="1"/>
          </p:cNvSpPr>
          <p:nvPr>
            <p:ph type="dt" sz="half" idx="10"/>
          </p:nvPr>
        </p:nvSpPr>
        <p:spPr/>
        <p:txBody>
          <a:bodyPr/>
          <a:lstStyle/>
          <a:p>
            <a:fld id="{8E410597-0F81-41D0-A64F-AA1DA46650E5}" type="datetime1">
              <a:rPr lang="en-US" smtClean="0"/>
              <a:t>7/18/2022</a:t>
            </a:fld>
            <a:endParaRPr lang="en-US"/>
          </a:p>
        </p:txBody>
      </p:sp>
      <p:sp>
        <p:nvSpPr>
          <p:cNvPr id="6" name="Footer Placeholder 5">
            <a:extLst>
              <a:ext uri="{FF2B5EF4-FFF2-40B4-BE49-F238E27FC236}">
                <a16:creationId xmlns:a16="http://schemas.microsoft.com/office/drawing/2014/main" id="{9268C276-EEE0-0B21-2A9C-DC222FBA44A0}"/>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7" name="Slide Number Placeholder 6">
            <a:extLst>
              <a:ext uri="{FF2B5EF4-FFF2-40B4-BE49-F238E27FC236}">
                <a16:creationId xmlns:a16="http://schemas.microsoft.com/office/drawing/2014/main" id="{2A985922-56F0-A6F1-90A7-4DDC49E1FEF7}"/>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86156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8177-B465-7E91-CE6A-4C46F6604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3E8AFC-4122-756A-6386-0A4FDC8EB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997D6-576B-47EB-CC89-02B588A63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B86A9-A038-0184-2261-7C46D66A3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58CC6-5680-83A3-C6EE-B96E350A7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60021B-10FB-241E-1014-987B73230EE2}"/>
              </a:ext>
            </a:extLst>
          </p:cNvPr>
          <p:cNvSpPr>
            <a:spLocks noGrp="1"/>
          </p:cNvSpPr>
          <p:nvPr>
            <p:ph type="dt" sz="half" idx="10"/>
          </p:nvPr>
        </p:nvSpPr>
        <p:spPr/>
        <p:txBody>
          <a:bodyPr/>
          <a:lstStyle/>
          <a:p>
            <a:fld id="{2AD1EA1A-1FD8-49BE-8191-EBF8C8F2B7EC}" type="datetime1">
              <a:rPr lang="en-US" smtClean="0"/>
              <a:t>7/18/2022</a:t>
            </a:fld>
            <a:endParaRPr lang="en-US"/>
          </a:p>
        </p:txBody>
      </p:sp>
      <p:sp>
        <p:nvSpPr>
          <p:cNvPr id="8" name="Footer Placeholder 7">
            <a:extLst>
              <a:ext uri="{FF2B5EF4-FFF2-40B4-BE49-F238E27FC236}">
                <a16:creationId xmlns:a16="http://schemas.microsoft.com/office/drawing/2014/main" id="{C91B8A34-3CDA-E264-5782-D8BAC3DA3D49}"/>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9" name="Slide Number Placeholder 8">
            <a:extLst>
              <a:ext uri="{FF2B5EF4-FFF2-40B4-BE49-F238E27FC236}">
                <a16:creationId xmlns:a16="http://schemas.microsoft.com/office/drawing/2014/main" id="{4D2A61DB-0D00-6097-C8F4-150DB4B192D4}"/>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03881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19CD-8ECD-E400-0B9B-189BA1E05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340C4-1E1E-7004-3FB3-78A4DD14A3A4}"/>
              </a:ext>
            </a:extLst>
          </p:cNvPr>
          <p:cNvSpPr>
            <a:spLocks noGrp="1"/>
          </p:cNvSpPr>
          <p:nvPr>
            <p:ph type="dt" sz="half" idx="10"/>
          </p:nvPr>
        </p:nvSpPr>
        <p:spPr/>
        <p:txBody>
          <a:bodyPr/>
          <a:lstStyle/>
          <a:p>
            <a:fld id="{380E8F39-E91D-4608-9ACD-16EBA93863A0}" type="datetime1">
              <a:rPr lang="en-US" smtClean="0"/>
              <a:t>7/18/2022</a:t>
            </a:fld>
            <a:endParaRPr lang="en-US"/>
          </a:p>
        </p:txBody>
      </p:sp>
      <p:sp>
        <p:nvSpPr>
          <p:cNvPr id="4" name="Footer Placeholder 3">
            <a:extLst>
              <a:ext uri="{FF2B5EF4-FFF2-40B4-BE49-F238E27FC236}">
                <a16:creationId xmlns:a16="http://schemas.microsoft.com/office/drawing/2014/main" id="{0A5EFDA3-3152-A6E7-E39D-B81EA1B1B083}"/>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5" name="Slide Number Placeholder 4">
            <a:extLst>
              <a:ext uri="{FF2B5EF4-FFF2-40B4-BE49-F238E27FC236}">
                <a16:creationId xmlns:a16="http://schemas.microsoft.com/office/drawing/2014/main" id="{250B140F-6991-2B39-7FA4-0DB6B3B961C5}"/>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21562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6D9BA-2283-21A9-369E-5D6D8EC15DC1}"/>
              </a:ext>
            </a:extLst>
          </p:cNvPr>
          <p:cNvSpPr>
            <a:spLocks noGrp="1"/>
          </p:cNvSpPr>
          <p:nvPr>
            <p:ph type="dt" sz="half" idx="10"/>
          </p:nvPr>
        </p:nvSpPr>
        <p:spPr/>
        <p:txBody>
          <a:bodyPr/>
          <a:lstStyle/>
          <a:p>
            <a:fld id="{01FBE066-28EC-473C-A29C-05130FE11CD9}" type="datetime1">
              <a:rPr lang="en-US" smtClean="0"/>
              <a:t>7/18/2022</a:t>
            </a:fld>
            <a:endParaRPr lang="en-US"/>
          </a:p>
        </p:txBody>
      </p:sp>
      <p:sp>
        <p:nvSpPr>
          <p:cNvPr id="3" name="Footer Placeholder 2">
            <a:extLst>
              <a:ext uri="{FF2B5EF4-FFF2-40B4-BE49-F238E27FC236}">
                <a16:creationId xmlns:a16="http://schemas.microsoft.com/office/drawing/2014/main" id="{4E1767B5-9DF7-4747-2A4F-D23DF490ACA9}"/>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4" name="Slide Number Placeholder 3">
            <a:extLst>
              <a:ext uri="{FF2B5EF4-FFF2-40B4-BE49-F238E27FC236}">
                <a16:creationId xmlns:a16="http://schemas.microsoft.com/office/drawing/2014/main" id="{4FEBCF76-E79B-CF93-55CB-10BD577FFABB}"/>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60643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AE09-F0AC-6035-61DB-A204BB323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33003-E665-8CEC-D940-759D448B2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9F3654-A79D-8466-BAD6-2727717C3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02356-9271-9E07-7260-05378BA36D0E}"/>
              </a:ext>
            </a:extLst>
          </p:cNvPr>
          <p:cNvSpPr>
            <a:spLocks noGrp="1"/>
          </p:cNvSpPr>
          <p:nvPr>
            <p:ph type="dt" sz="half" idx="10"/>
          </p:nvPr>
        </p:nvSpPr>
        <p:spPr/>
        <p:txBody>
          <a:bodyPr/>
          <a:lstStyle/>
          <a:p>
            <a:fld id="{1388C4D7-2DAF-401A-B650-C1D70AF700B1}" type="datetime1">
              <a:rPr lang="en-US" smtClean="0"/>
              <a:t>7/18/2022</a:t>
            </a:fld>
            <a:endParaRPr lang="en-US"/>
          </a:p>
        </p:txBody>
      </p:sp>
      <p:sp>
        <p:nvSpPr>
          <p:cNvPr id="6" name="Footer Placeholder 5">
            <a:extLst>
              <a:ext uri="{FF2B5EF4-FFF2-40B4-BE49-F238E27FC236}">
                <a16:creationId xmlns:a16="http://schemas.microsoft.com/office/drawing/2014/main" id="{C27A636C-D166-22A0-3CF0-9DE57318EF81}"/>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7" name="Slide Number Placeholder 6">
            <a:extLst>
              <a:ext uri="{FF2B5EF4-FFF2-40B4-BE49-F238E27FC236}">
                <a16:creationId xmlns:a16="http://schemas.microsoft.com/office/drawing/2014/main" id="{A1D7B6F6-3E63-1D6C-A92A-B7E04F32397B}"/>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3151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35F7-272B-2AE8-767F-48376ECAE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B55B58-4FCB-F06C-1709-C1D9306BB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1EDA1-18CA-587A-B043-E414B37AB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32881-C45B-C456-1598-E3DA991A8B3C}"/>
              </a:ext>
            </a:extLst>
          </p:cNvPr>
          <p:cNvSpPr>
            <a:spLocks noGrp="1"/>
          </p:cNvSpPr>
          <p:nvPr>
            <p:ph type="dt" sz="half" idx="10"/>
          </p:nvPr>
        </p:nvSpPr>
        <p:spPr/>
        <p:txBody>
          <a:bodyPr/>
          <a:lstStyle/>
          <a:p>
            <a:fld id="{8978C93C-4248-48E5-B3AA-52D0AE376CCA}" type="datetime1">
              <a:rPr lang="en-US" smtClean="0"/>
              <a:t>7/18/2022</a:t>
            </a:fld>
            <a:endParaRPr lang="en-US"/>
          </a:p>
        </p:txBody>
      </p:sp>
      <p:sp>
        <p:nvSpPr>
          <p:cNvPr id="6" name="Footer Placeholder 5">
            <a:extLst>
              <a:ext uri="{FF2B5EF4-FFF2-40B4-BE49-F238E27FC236}">
                <a16:creationId xmlns:a16="http://schemas.microsoft.com/office/drawing/2014/main" id="{A85CE05A-F3E1-7FC4-829B-5A8388D5D0CB}"/>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7" name="Slide Number Placeholder 6">
            <a:extLst>
              <a:ext uri="{FF2B5EF4-FFF2-40B4-BE49-F238E27FC236}">
                <a16:creationId xmlns:a16="http://schemas.microsoft.com/office/drawing/2014/main" id="{3EC78876-B230-E653-3090-5C336759EBCD}"/>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51662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91600-631D-44C3-C297-846E153B0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68ED8-5ED8-EAEB-E5A6-53C53228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8B37-E6F5-247F-F109-177829B05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61A13-E493-489F-BD07-1AD83A1F8AE0}" type="datetime1">
              <a:rPr lang="en-US" smtClean="0"/>
              <a:t>7/18/2022</a:t>
            </a:fld>
            <a:endParaRPr lang="en-US"/>
          </a:p>
        </p:txBody>
      </p:sp>
      <p:sp>
        <p:nvSpPr>
          <p:cNvPr id="5" name="Footer Placeholder 4">
            <a:extLst>
              <a:ext uri="{FF2B5EF4-FFF2-40B4-BE49-F238E27FC236}">
                <a16:creationId xmlns:a16="http://schemas.microsoft.com/office/drawing/2014/main" id="{D969221A-5DFD-0A6A-034F-626BC8D05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Karpak and Henderson, SAP Academic Conference NA 2022, July 18-19, 2022, Milwaukee, USA</a:t>
            </a:r>
          </a:p>
        </p:txBody>
      </p:sp>
      <p:sp>
        <p:nvSpPr>
          <p:cNvPr id="6" name="Slide Number Placeholder 5">
            <a:extLst>
              <a:ext uri="{FF2B5EF4-FFF2-40B4-BE49-F238E27FC236}">
                <a16:creationId xmlns:a16="http://schemas.microsoft.com/office/drawing/2014/main" id="{F5C43E18-152E-4950-9984-8F7792424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6194-A5BC-408A-A4E3-81E3A6288FC3}" type="slidenum">
              <a:rPr lang="en-US" smtClean="0"/>
              <a:t>‹#›</a:t>
            </a:fld>
            <a:endParaRPr lang="en-US"/>
          </a:p>
        </p:txBody>
      </p:sp>
    </p:spTree>
    <p:extLst>
      <p:ext uri="{BB962C8B-B14F-4D97-AF65-F5344CB8AC3E}">
        <p14:creationId xmlns:p14="http://schemas.microsoft.com/office/powerpoint/2010/main" val="83856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kahenderson@ysu.edu" TargetMode="External"/><Relationship Id="rId2" Type="http://schemas.openxmlformats.org/officeDocument/2006/relationships/hyperlink" Target="mailto:bkarpak@ysu.edu"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mailto:kahenderson@ysu.edu" TargetMode="External"/><Relationship Id="rId2" Type="http://schemas.openxmlformats.org/officeDocument/2006/relationships/hyperlink" Target="mailto:bkarpak@ysu.edu"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0EC66FB-16B8-3145-9D9E-F008FD7DBF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6" r="31165" b="23077"/>
          <a:stretch/>
        </p:blipFill>
        <p:spPr>
          <a:xfrm>
            <a:off x="3045257" y="-1"/>
            <a:ext cx="9189890" cy="6858001"/>
          </a:xfrm>
          <a:prstGeom prst="rect">
            <a:avLst/>
          </a:prstGeom>
        </p:spPr>
        <p:style>
          <a:lnRef idx="0">
            <a:scrgbClr r="0" g="0" b="0"/>
          </a:lnRef>
          <a:fillRef idx="1001">
            <a:schemeClr val="lt2"/>
          </a:fillRef>
          <a:effectRef idx="0">
            <a:scrgbClr r="0" g="0" b="0"/>
          </a:effectRef>
          <a:fontRef idx="major"/>
        </p:style>
      </p:pic>
      <p:sp>
        <p:nvSpPr>
          <p:cNvPr id="3" name="Bildplatzhalter 2">
            <a:extLst>
              <a:ext uri="{FF2B5EF4-FFF2-40B4-BE49-F238E27FC236}">
                <a16:creationId xmlns:a16="http://schemas.microsoft.com/office/drawing/2014/main" id="{34CCF9CD-D7A1-4F42-B419-8BD1D382E125}"/>
              </a:ext>
            </a:extLst>
          </p:cNvPr>
          <p:cNvSpPr>
            <a:spLocks noGrp="1"/>
          </p:cNvSpPr>
          <p:nvPr>
            <p:ph type="pic" sz="quarter" idx="42"/>
          </p:nvPr>
        </p:nvSpPr>
        <p:spPr/>
      </p:sp>
      <p:sp>
        <p:nvSpPr>
          <p:cNvPr id="4" name="Bildplatzhalter 3">
            <a:extLst>
              <a:ext uri="{FF2B5EF4-FFF2-40B4-BE49-F238E27FC236}">
                <a16:creationId xmlns:a16="http://schemas.microsoft.com/office/drawing/2014/main" id="{8695E24F-F270-DA4F-9B74-13FD08CF511A}"/>
              </a:ext>
            </a:extLst>
          </p:cNvPr>
          <p:cNvSpPr>
            <a:spLocks noGrp="1"/>
          </p:cNvSpPr>
          <p:nvPr>
            <p:ph type="pic" sz="quarter" idx="41"/>
          </p:nvPr>
        </p:nvSpPr>
        <p:spPr/>
      </p:sp>
      <p:sp>
        <p:nvSpPr>
          <p:cNvPr id="5" name="Bildplatzhalter 4">
            <a:extLst>
              <a:ext uri="{FF2B5EF4-FFF2-40B4-BE49-F238E27FC236}">
                <a16:creationId xmlns:a16="http://schemas.microsoft.com/office/drawing/2014/main" id="{66A01E85-EB39-7D4C-B333-F7501A646F11}"/>
              </a:ext>
            </a:extLst>
          </p:cNvPr>
          <p:cNvSpPr>
            <a:spLocks noGrp="1"/>
          </p:cNvSpPr>
          <p:nvPr>
            <p:ph type="pic" sz="quarter" idx="43"/>
          </p:nvPr>
        </p:nvSpPr>
        <p:spPr/>
      </p:sp>
      <p:sp>
        <p:nvSpPr>
          <p:cNvPr id="6" name="Textplatzhalter 5">
            <a:extLst>
              <a:ext uri="{FF2B5EF4-FFF2-40B4-BE49-F238E27FC236}">
                <a16:creationId xmlns:a16="http://schemas.microsoft.com/office/drawing/2014/main" id="{2E7F01B0-D546-F349-9A1A-0A8C98032812}"/>
              </a:ext>
            </a:extLst>
          </p:cNvPr>
          <p:cNvSpPr>
            <a:spLocks noGrp="1"/>
          </p:cNvSpPr>
          <p:nvPr>
            <p:ph type="body" sz="quarter" idx="28"/>
          </p:nvPr>
        </p:nvSpPr>
        <p:spPr>
          <a:xfrm>
            <a:off x="497285" y="455613"/>
            <a:ext cx="9189890" cy="1351923"/>
          </a:xfrm>
        </p:spPr>
        <p:txBody>
          <a:bodyPr/>
          <a:lstStyle/>
          <a:p>
            <a:r>
              <a:rPr lang="en-US" dirty="0"/>
              <a:t>Next Generation ERP: </a:t>
            </a:r>
            <a:br>
              <a:rPr lang="en-US" dirty="0"/>
            </a:br>
            <a:r>
              <a:rPr lang="en-US" dirty="0"/>
              <a:t>Managerial Accounting with Fiori Apps</a:t>
            </a:r>
            <a:endParaRPr lang="de-DE" dirty="0"/>
          </a:p>
        </p:txBody>
      </p:sp>
      <p:sp>
        <p:nvSpPr>
          <p:cNvPr id="7" name="Textplatzhalter 6">
            <a:extLst>
              <a:ext uri="{FF2B5EF4-FFF2-40B4-BE49-F238E27FC236}">
                <a16:creationId xmlns:a16="http://schemas.microsoft.com/office/drawing/2014/main" id="{FDE70C89-79BD-A94A-A9DB-F3813219221E}"/>
              </a:ext>
            </a:extLst>
          </p:cNvPr>
          <p:cNvSpPr>
            <a:spLocks noGrp="1"/>
          </p:cNvSpPr>
          <p:nvPr>
            <p:ph type="body" sz="quarter" idx="30"/>
          </p:nvPr>
        </p:nvSpPr>
        <p:spPr>
          <a:xfrm>
            <a:off x="497285" y="2207261"/>
            <a:ext cx="5361652" cy="741680"/>
          </a:xfrm>
        </p:spPr>
        <p:txBody>
          <a:bodyPr/>
          <a:lstStyle/>
          <a:p>
            <a:r>
              <a:rPr lang="en-US" sz="3600" dirty="0"/>
              <a:t>Birsen Karpak, Ph.D.</a:t>
            </a:r>
          </a:p>
          <a:p>
            <a:r>
              <a:rPr lang="en-US" sz="3600"/>
              <a:t>Kerri Henderson, CPA, MBA</a:t>
            </a:r>
            <a:br>
              <a:rPr lang="en-US" sz="3600" dirty="0"/>
            </a:br>
            <a:endParaRPr lang="de-DE" dirty="0"/>
          </a:p>
        </p:txBody>
      </p:sp>
      <p:pic>
        <p:nvPicPr>
          <p:cNvPr id="13" name="Picture 16">
            <a:extLst>
              <a:ext uri="{FF2B5EF4-FFF2-40B4-BE49-F238E27FC236}">
                <a16:creationId xmlns:a16="http://schemas.microsoft.com/office/drawing/2014/main" id="{3E9A9B9B-82A9-EC4A-9F3C-67415B0DCA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95300" y="6220977"/>
            <a:ext cx="2043741" cy="293236"/>
          </a:xfrm>
          <a:prstGeom prst="rect">
            <a:avLst/>
          </a:prstGeom>
        </p:spPr>
      </p:pic>
      <p:sp>
        <p:nvSpPr>
          <p:cNvPr id="14" name="Textplatzhalter 3">
            <a:extLst>
              <a:ext uri="{FF2B5EF4-FFF2-40B4-BE49-F238E27FC236}">
                <a16:creationId xmlns:a16="http://schemas.microsoft.com/office/drawing/2014/main" id="{64CC89CC-B769-F64D-91AB-421D6174C70B}"/>
              </a:ext>
            </a:extLst>
          </p:cNvPr>
          <p:cNvSpPr txBox="1">
            <a:spLocks/>
          </p:cNvSpPr>
          <p:nvPr>
            <p:custDataLst>
              <p:tags r:id="rId1"/>
            </p:custDataLst>
          </p:nvPr>
        </p:nvSpPr>
        <p:spPr>
          <a:xfrm>
            <a:off x="452438" y="5880435"/>
            <a:ext cx="2954095" cy="200284"/>
          </a:xfrm>
          <a:prstGeom prst="rect">
            <a:avLst/>
          </a:prstGeom>
        </p:spPr>
        <p:txBody>
          <a:bodyPr>
            <a:noAutofit/>
          </a:bodyPr>
          <a:lstStyle>
            <a:lvl1pPr marL="0" marR="0" indent="0" algn="l" defTabSz="1264795" rtl="0" eaLnBrk="1" fontAlgn="auto" latinLnBrk="0" hangingPunct="1">
              <a:lnSpc>
                <a:spcPct val="100000"/>
              </a:lnSpc>
              <a:spcBef>
                <a:spcPts val="2092"/>
              </a:spcBef>
              <a:spcAft>
                <a:spcPts val="0"/>
              </a:spcAft>
              <a:buClr>
                <a:schemeClr val="accent1"/>
              </a:buClr>
              <a:buSzPct val="80000"/>
              <a:buFontTx/>
              <a:buNone/>
              <a:tabLst/>
              <a:defRPr sz="4800" b="0" i="0" kern="1200">
                <a:solidFill>
                  <a:schemeClr val="bg1"/>
                </a:solidFill>
                <a:latin typeface="BentonSans Regular" panose="02000503000000020004" pitchFamily="2" charset="0"/>
                <a:ea typeface="+mn-ea"/>
                <a:cs typeface="+mn-cs"/>
              </a:defRPr>
            </a:lvl1pPr>
            <a:lvl2pPr marL="188339" indent="-188339" algn="l" defTabSz="1139212" rtl="0" eaLnBrk="1" latinLnBrk="0" hangingPunct="1">
              <a:spcBef>
                <a:spcPts val="628"/>
              </a:spcBef>
              <a:buClr>
                <a:schemeClr val="accent1"/>
              </a:buClr>
              <a:buSzPct val="100000"/>
              <a:buFont typeface="Wingdings" pitchFamily="2" charset="2"/>
              <a:buChar char="§"/>
              <a:defRPr sz="1884" kern="1200">
                <a:solidFill>
                  <a:schemeClr val="tx1"/>
                </a:solidFill>
                <a:latin typeface="+mn-lt"/>
                <a:ea typeface="+mn-ea"/>
                <a:cs typeface="+mn-cs"/>
              </a:defRPr>
            </a:lvl2pPr>
            <a:lvl3pPr marL="375469" indent="-187735" algn="l" defTabSz="1139212" rtl="0" eaLnBrk="1" latinLnBrk="0" hangingPunct="1">
              <a:spcBef>
                <a:spcPts val="313"/>
              </a:spcBef>
              <a:buClr>
                <a:schemeClr val="tx1"/>
              </a:buClr>
              <a:buSzPct val="100000"/>
              <a:buFont typeface="Arial" panose="020B0604020202020204" pitchFamily="34" charset="0"/>
              <a:buChar char="–"/>
              <a:defRPr lang="en-US" sz="1884" kern="1200" noProof="0" dirty="0" smtClean="0">
                <a:solidFill>
                  <a:schemeClr val="tx1"/>
                </a:solidFill>
                <a:latin typeface="+mn-lt"/>
                <a:ea typeface="+mn-ea"/>
                <a:cs typeface="+mn-cs"/>
              </a:defRPr>
            </a:lvl3pPr>
            <a:lvl4pPr marL="565014" indent="-188339" algn="l" defTabSz="1139212" rtl="0" eaLnBrk="1" latinLnBrk="0" hangingPunct="1">
              <a:spcBef>
                <a:spcPts val="313"/>
              </a:spcBef>
              <a:buClr>
                <a:schemeClr val="tx1"/>
              </a:buClr>
              <a:buSzPct val="120000"/>
              <a:buFont typeface="Arial" pitchFamily="34" charset="0"/>
              <a:buChar char="▫"/>
              <a:defRPr sz="1673" kern="1200">
                <a:solidFill>
                  <a:schemeClr val="tx1"/>
                </a:solidFill>
                <a:latin typeface="+mn-lt"/>
                <a:ea typeface="+mn-ea"/>
                <a:cs typeface="+mn-cs"/>
              </a:defRPr>
            </a:lvl4pPr>
            <a:lvl5pPr marL="753353" indent="-188339" algn="l" defTabSz="1139212" rtl="0" eaLnBrk="1" latinLnBrk="0" hangingPunct="1">
              <a:spcBef>
                <a:spcPts val="105"/>
              </a:spcBef>
              <a:buClr>
                <a:schemeClr val="tx1"/>
              </a:buClr>
              <a:buSzPct val="100000"/>
              <a:buFont typeface="Symbol" panose="05050102010706020507" pitchFamily="18" charset="2"/>
              <a:buChar char="-"/>
              <a:defRPr sz="1465" kern="1200" baseline="0">
                <a:solidFill>
                  <a:schemeClr val="tx1"/>
                </a:solidFill>
                <a:latin typeface="+mn-lt"/>
                <a:ea typeface="+mn-ea"/>
                <a:cs typeface="+mn-cs"/>
              </a:defRPr>
            </a:lvl5pPr>
            <a:lvl6pPr marL="3132830"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6pPr>
            <a:lvl7pPr marL="3702438"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7pPr>
            <a:lvl8pPr marL="4272041"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8pPr>
            <a:lvl9pPr marL="4841647"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9pPr>
          </a:lstStyle>
          <a:p>
            <a:pPr defTabSz="632398">
              <a:spcBef>
                <a:spcPts val="1046"/>
              </a:spcBef>
              <a:buClr>
                <a:srgbClr val="F0AB00"/>
              </a:buClr>
              <a:defRPr/>
            </a:pPr>
            <a:r>
              <a:rPr lang="de-DE" sz="1600" dirty="0">
                <a:solidFill>
                  <a:srgbClr val="FFFFFF"/>
                </a:solidFill>
              </a:rPr>
              <a:t>#SAPACC</a:t>
            </a:r>
          </a:p>
        </p:txBody>
      </p:sp>
    </p:spTree>
    <p:extLst>
      <p:ext uri="{BB962C8B-B14F-4D97-AF65-F5344CB8AC3E}">
        <p14:creationId xmlns:p14="http://schemas.microsoft.com/office/powerpoint/2010/main" val="21122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0C5D-BA1F-46B6-8D44-BE76B0D1D2D2}"/>
              </a:ext>
            </a:extLst>
          </p:cNvPr>
          <p:cNvSpPr>
            <a:spLocks noGrp="1"/>
          </p:cNvSpPr>
          <p:nvPr>
            <p:ph type="title"/>
          </p:nvPr>
        </p:nvSpPr>
        <p:spPr/>
        <p:txBody>
          <a:bodyPr/>
          <a:lstStyle/>
          <a:p>
            <a:pPr algn="ctr"/>
            <a:r>
              <a:rPr lang="en-US" dirty="0"/>
              <a:t>Exploring Cost Elements</a:t>
            </a:r>
          </a:p>
        </p:txBody>
      </p:sp>
      <p:pic>
        <p:nvPicPr>
          <p:cNvPr id="6" name="Content Placeholder 5">
            <a:extLst>
              <a:ext uri="{FF2B5EF4-FFF2-40B4-BE49-F238E27FC236}">
                <a16:creationId xmlns:a16="http://schemas.microsoft.com/office/drawing/2014/main" id="{8AC23D60-2133-661C-50CF-C19ED797C875}"/>
              </a:ext>
            </a:extLst>
          </p:cNvPr>
          <p:cNvPicPr>
            <a:picLocks noGrp="1" noChangeAspect="1"/>
          </p:cNvPicPr>
          <p:nvPr>
            <p:ph idx="1"/>
          </p:nvPr>
        </p:nvPicPr>
        <p:blipFill>
          <a:blip r:embed="rId2"/>
          <a:stretch>
            <a:fillRect/>
          </a:stretch>
        </p:blipFill>
        <p:spPr>
          <a:xfrm>
            <a:off x="3123942" y="1937619"/>
            <a:ext cx="5944115" cy="4127350"/>
          </a:xfrm>
          <a:prstGeom prst="rect">
            <a:avLst/>
          </a:prstGeom>
        </p:spPr>
      </p:pic>
      <p:sp>
        <p:nvSpPr>
          <p:cNvPr id="4" name="Footer Placeholder 3">
            <a:extLst>
              <a:ext uri="{FF2B5EF4-FFF2-40B4-BE49-F238E27FC236}">
                <a16:creationId xmlns:a16="http://schemas.microsoft.com/office/drawing/2014/main" id="{0A907C10-FE5F-B6B6-B699-7F4A12908A36}"/>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5" name="Slide Number Placeholder 4">
            <a:extLst>
              <a:ext uri="{FF2B5EF4-FFF2-40B4-BE49-F238E27FC236}">
                <a16:creationId xmlns:a16="http://schemas.microsoft.com/office/drawing/2014/main" id="{DB6101C1-4F2E-E1B6-BBCC-38C505C79D58}"/>
              </a:ext>
            </a:extLst>
          </p:cNvPr>
          <p:cNvSpPr>
            <a:spLocks noGrp="1"/>
          </p:cNvSpPr>
          <p:nvPr>
            <p:ph type="sldNum" sz="quarter" idx="12"/>
          </p:nvPr>
        </p:nvSpPr>
        <p:spPr/>
        <p:txBody>
          <a:bodyPr/>
          <a:lstStyle/>
          <a:p>
            <a:fld id="{69816194-A5BC-408A-A4E3-81E3A6288FC3}" type="slidenum">
              <a:rPr lang="en-US" smtClean="0"/>
              <a:t>10</a:t>
            </a:fld>
            <a:endParaRPr lang="en-US"/>
          </a:p>
        </p:txBody>
      </p:sp>
      <p:pic>
        <p:nvPicPr>
          <p:cNvPr id="7" name="Picture 6">
            <a:extLst>
              <a:ext uri="{FF2B5EF4-FFF2-40B4-BE49-F238E27FC236}">
                <a16:creationId xmlns:a16="http://schemas.microsoft.com/office/drawing/2014/main" id="{79E84BCD-EB7B-0851-A97C-1882FE322BFE}"/>
              </a:ext>
            </a:extLst>
          </p:cNvPr>
          <p:cNvPicPr>
            <a:picLocks noChangeAspect="1"/>
          </p:cNvPicPr>
          <p:nvPr/>
        </p:nvPicPr>
        <p:blipFill>
          <a:blip r:embed="rId3"/>
          <a:stretch>
            <a:fillRect/>
          </a:stretch>
        </p:blipFill>
        <p:spPr>
          <a:xfrm>
            <a:off x="5750419" y="3576760"/>
            <a:ext cx="2057506" cy="1638384"/>
          </a:xfrm>
          <a:prstGeom prst="rect">
            <a:avLst/>
          </a:prstGeom>
        </p:spPr>
      </p:pic>
    </p:spTree>
    <p:extLst>
      <p:ext uri="{BB962C8B-B14F-4D97-AF65-F5344CB8AC3E}">
        <p14:creationId xmlns:p14="http://schemas.microsoft.com/office/powerpoint/2010/main" val="183003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B3BE732-FE77-E732-BB3A-50FEC2E2AC21}"/>
              </a:ext>
            </a:extLst>
          </p:cNvPr>
          <p:cNvSpPr>
            <a:spLocks noGrp="1"/>
          </p:cNvSpPr>
          <p:nvPr>
            <p:ph type="ftr" sz="quarter" idx="11"/>
          </p:nvPr>
        </p:nvSpPr>
        <p:spPr>
          <a:xfrm rot="5400000">
            <a:off x="-1828800" y="2002536"/>
            <a:ext cx="4114800" cy="365125"/>
          </a:xfrm>
        </p:spPr>
        <p:txBody>
          <a:bodyPr>
            <a:normAutofit/>
          </a:bodyPr>
          <a:lstStyle/>
          <a:p>
            <a:pPr algn="l">
              <a:lnSpc>
                <a:spcPct val="90000"/>
              </a:lnSpc>
              <a:spcAft>
                <a:spcPts val="600"/>
              </a:spcAft>
            </a:pPr>
            <a:r>
              <a:rPr lang="en-US" sz="900">
                <a:solidFill>
                  <a:srgbClr val="FFFFFF"/>
                </a:solidFill>
              </a:rPr>
              <a:t>Karpak and Henderson, SAP Academic Conference NA 2022, July 18-19, 2022, Milwaukee, USA</a:t>
            </a:r>
          </a:p>
        </p:txBody>
      </p:sp>
      <p:pic>
        <p:nvPicPr>
          <p:cNvPr id="6" name="Picture 5" descr="Graphical user interface, application&#10;&#10;Description automatically generated">
            <a:extLst>
              <a:ext uri="{FF2B5EF4-FFF2-40B4-BE49-F238E27FC236}">
                <a16:creationId xmlns:a16="http://schemas.microsoft.com/office/drawing/2014/main" id="{DF6A6C33-04B2-A7FB-D8AF-14E847FF0F7D}"/>
              </a:ext>
            </a:extLst>
          </p:cNvPr>
          <p:cNvPicPr>
            <a:picLocks noChangeAspect="1"/>
          </p:cNvPicPr>
          <p:nvPr/>
        </p:nvPicPr>
        <p:blipFill rotWithShape="1">
          <a:blip r:embed="rId2"/>
          <a:srcRect l="1061" r="8810"/>
          <a:stretch/>
        </p:blipFill>
        <p:spPr>
          <a:xfrm>
            <a:off x="457200" y="457200"/>
            <a:ext cx="11277600" cy="5943600"/>
          </a:xfrm>
          <a:prstGeom prst="rect">
            <a:avLst/>
          </a:prstGeom>
        </p:spPr>
      </p:pic>
      <p:sp>
        <p:nvSpPr>
          <p:cNvPr id="5" name="Slide Number Placeholder 4">
            <a:extLst>
              <a:ext uri="{FF2B5EF4-FFF2-40B4-BE49-F238E27FC236}">
                <a16:creationId xmlns:a16="http://schemas.microsoft.com/office/drawing/2014/main" id="{4FDDDD62-A7F1-6523-2CAE-21D1A347B8A4}"/>
              </a:ext>
            </a:extLst>
          </p:cNvPr>
          <p:cNvSpPr>
            <a:spLocks noGrp="1"/>
          </p:cNvSpPr>
          <p:nvPr>
            <p:ph type="sldNum" sz="quarter" idx="12"/>
          </p:nvPr>
        </p:nvSpPr>
        <p:spPr>
          <a:xfrm>
            <a:off x="11704320" y="6455664"/>
            <a:ext cx="448056" cy="365125"/>
          </a:xfrm>
        </p:spPr>
        <p:txBody>
          <a:bodyPr>
            <a:normAutofit/>
          </a:bodyPr>
          <a:lstStyle/>
          <a:p>
            <a:pPr>
              <a:spcAft>
                <a:spcPts val="600"/>
              </a:spcAft>
            </a:pPr>
            <a:fld id="{69816194-A5BC-408A-A4E3-81E3A6288FC3}" type="slidenum">
              <a:rPr lang="en-US" sz="1100" smtClean="0">
                <a:solidFill>
                  <a:srgbClr val="FFFFFF"/>
                </a:solidFill>
              </a:rPr>
              <a:pPr>
                <a:spcAft>
                  <a:spcPts val="600"/>
                </a:spcAft>
              </a:pPr>
              <a:t>11</a:t>
            </a:fld>
            <a:endParaRPr lang="en-US" sz="1100">
              <a:solidFill>
                <a:srgbClr val="FFFFFF"/>
              </a:solidFill>
            </a:endParaRPr>
          </a:p>
        </p:txBody>
      </p:sp>
    </p:spTree>
    <p:extLst>
      <p:ext uri="{BB962C8B-B14F-4D97-AF65-F5344CB8AC3E}">
        <p14:creationId xmlns:p14="http://schemas.microsoft.com/office/powerpoint/2010/main" val="427062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B3BE732-FE77-E732-BB3A-50FEC2E2AC21}"/>
              </a:ext>
            </a:extLst>
          </p:cNvPr>
          <p:cNvSpPr>
            <a:spLocks noGrp="1"/>
          </p:cNvSpPr>
          <p:nvPr>
            <p:ph type="ftr" sz="quarter" idx="11"/>
          </p:nvPr>
        </p:nvSpPr>
        <p:spPr>
          <a:xfrm rot="5400000">
            <a:off x="-1828800" y="2002536"/>
            <a:ext cx="4114800" cy="365125"/>
          </a:xfrm>
        </p:spPr>
        <p:txBody>
          <a:bodyPr>
            <a:normAutofit/>
          </a:bodyPr>
          <a:lstStyle/>
          <a:p>
            <a:pPr algn="l">
              <a:lnSpc>
                <a:spcPct val="90000"/>
              </a:lnSpc>
              <a:spcAft>
                <a:spcPts val="600"/>
              </a:spcAft>
            </a:pPr>
            <a:r>
              <a:rPr lang="en-US" sz="900">
                <a:solidFill>
                  <a:srgbClr val="FFFFFF"/>
                </a:solidFill>
              </a:rPr>
              <a:t>Karpak and Henderson, SAP Academic Conference NA 2022, July 18-19, 2022, Milwaukee, USA</a:t>
            </a:r>
          </a:p>
        </p:txBody>
      </p:sp>
      <p:pic>
        <p:nvPicPr>
          <p:cNvPr id="2" name="Picture 1">
            <a:extLst>
              <a:ext uri="{FF2B5EF4-FFF2-40B4-BE49-F238E27FC236}">
                <a16:creationId xmlns:a16="http://schemas.microsoft.com/office/drawing/2014/main" id="{804E0947-75F0-5441-6E93-F688F5AEA380}"/>
              </a:ext>
            </a:extLst>
          </p:cNvPr>
          <p:cNvPicPr>
            <a:picLocks noChangeAspect="1"/>
          </p:cNvPicPr>
          <p:nvPr/>
        </p:nvPicPr>
        <p:blipFill>
          <a:blip r:embed="rId2"/>
          <a:stretch>
            <a:fillRect/>
          </a:stretch>
        </p:blipFill>
        <p:spPr>
          <a:xfrm>
            <a:off x="457200" y="947928"/>
            <a:ext cx="11277600" cy="4962144"/>
          </a:xfrm>
          <a:prstGeom prst="rect">
            <a:avLst/>
          </a:prstGeom>
        </p:spPr>
      </p:pic>
      <p:sp>
        <p:nvSpPr>
          <p:cNvPr id="5" name="Slide Number Placeholder 4">
            <a:extLst>
              <a:ext uri="{FF2B5EF4-FFF2-40B4-BE49-F238E27FC236}">
                <a16:creationId xmlns:a16="http://schemas.microsoft.com/office/drawing/2014/main" id="{4FDDDD62-A7F1-6523-2CAE-21D1A347B8A4}"/>
              </a:ext>
            </a:extLst>
          </p:cNvPr>
          <p:cNvSpPr>
            <a:spLocks noGrp="1"/>
          </p:cNvSpPr>
          <p:nvPr>
            <p:ph type="sldNum" sz="quarter" idx="12"/>
          </p:nvPr>
        </p:nvSpPr>
        <p:spPr>
          <a:xfrm>
            <a:off x="11704320" y="6455664"/>
            <a:ext cx="448056" cy="365125"/>
          </a:xfrm>
        </p:spPr>
        <p:txBody>
          <a:bodyPr>
            <a:normAutofit/>
          </a:bodyPr>
          <a:lstStyle/>
          <a:p>
            <a:pPr>
              <a:spcAft>
                <a:spcPts val="600"/>
              </a:spcAft>
            </a:pPr>
            <a:fld id="{69816194-A5BC-408A-A4E3-81E3A6288FC3}" type="slidenum">
              <a:rPr lang="en-US" sz="1100">
                <a:solidFill>
                  <a:srgbClr val="FFFFFF"/>
                </a:solidFill>
              </a:rPr>
              <a:pPr>
                <a:spcAft>
                  <a:spcPts val="600"/>
                </a:spcAft>
              </a:pPr>
              <a:t>12</a:t>
            </a:fld>
            <a:endParaRPr lang="en-US" sz="1100">
              <a:solidFill>
                <a:srgbClr val="FFFFFF"/>
              </a:solidFill>
            </a:endParaRPr>
          </a:p>
        </p:txBody>
      </p:sp>
    </p:spTree>
    <p:extLst>
      <p:ext uri="{BB962C8B-B14F-4D97-AF65-F5344CB8AC3E}">
        <p14:creationId xmlns:p14="http://schemas.microsoft.com/office/powerpoint/2010/main" val="25355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Managerial Accounting Concepts</a:t>
            </a:r>
            <a:br>
              <a:rPr lang="en-US" dirty="0"/>
            </a:br>
            <a:r>
              <a:rPr lang="en-US" dirty="0"/>
              <a:t>with Fiori Apps</a:t>
            </a:r>
          </a:p>
        </p:txBody>
      </p:sp>
      <p:sp>
        <p:nvSpPr>
          <p:cNvPr id="5" name="Footer Placeholder 4">
            <a:extLst>
              <a:ext uri="{FF2B5EF4-FFF2-40B4-BE49-F238E27FC236}">
                <a16:creationId xmlns:a16="http://schemas.microsoft.com/office/drawing/2014/main" id="{EED42587-1F76-E4BB-3DE5-8A36FEE790FA}"/>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F7582A6C-E544-F508-0778-463DF8832E4E}"/>
              </a:ext>
            </a:extLst>
          </p:cNvPr>
          <p:cNvSpPr>
            <a:spLocks noGrp="1"/>
          </p:cNvSpPr>
          <p:nvPr>
            <p:ph type="sldNum" sz="quarter" idx="12"/>
          </p:nvPr>
        </p:nvSpPr>
        <p:spPr/>
        <p:txBody>
          <a:bodyPr/>
          <a:lstStyle/>
          <a:p>
            <a:fld id="{69816194-A5BC-408A-A4E3-81E3A6288FC3}" type="slidenum">
              <a:rPr lang="en-US" smtClean="0"/>
              <a:t>13</a:t>
            </a:fld>
            <a:endParaRPr lang="en-US"/>
          </a:p>
        </p:txBody>
      </p:sp>
      <p:pic>
        <p:nvPicPr>
          <p:cNvPr id="6" name="Picture 5">
            <a:extLst>
              <a:ext uri="{FF2B5EF4-FFF2-40B4-BE49-F238E27FC236}">
                <a16:creationId xmlns:a16="http://schemas.microsoft.com/office/drawing/2014/main" id="{EE944497-F2C4-2E71-7819-A9F64F5062C0}"/>
              </a:ext>
            </a:extLst>
          </p:cNvPr>
          <p:cNvPicPr>
            <a:picLocks noChangeAspect="1"/>
          </p:cNvPicPr>
          <p:nvPr/>
        </p:nvPicPr>
        <p:blipFill>
          <a:blip r:embed="rId2"/>
          <a:stretch>
            <a:fillRect/>
          </a:stretch>
        </p:blipFill>
        <p:spPr>
          <a:xfrm>
            <a:off x="9982200" y="5625274"/>
            <a:ext cx="1688738" cy="743776"/>
          </a:xfrm>
          <a:prstGeom prst="rect">
            <a:avLst/>
          </a:prstGeom>
        </p:spPr>
      </p:pic>
      <p:sp>
        <p:nvSpPr>
          <p:cNvPr id="8" name="Content Placeholder 7">
            <a:extLst>
              <a:ext uri="{FF2B5EF4-FFF2-40B4-BE49-F238E27FC236}">
                <a16:creationId xmlns:a16="http://schemas.microsoft.com/office/drawing/2014/main" id="{B39043ED-2CF4-3F8D-22D5-9DFBEBEBA5A8}"/>
              </a:ext>
            </a:extLst>
          </p:cNvPr>
          <p:cNvSpPr>
            <a:spLocks noGrp="1"/>
          </p:cNvSpPr>
          <p:nvPr>
            <p:ph idx="1"/>
          </p:nvPr>
        </p:nvSpPr>
        <p:spPr>
          <a:xfrm>
            <a:off x="1219199" y="1825625"/>
            <a:ext cx="8429297" cy="4375478"/>
          </a:xfrm>
        </p:spPr>
        <p:txBody>
          <a:bodyPr>
            <a:normAutofit/>
          </a:bodyPr>
          <a:lstStyle/>
          <a:p>
            <a:r>
              <a:rPr lang="en-US" dirty="0"/>
              <a:t>We will procure the material, and </a:t>
            </a:r>
            <a:r>
              <a:rPr lang="en-US"/>
              <a:t>issue it to </a:t>
            </a:r>
            <a:r>
              <a:rPr lang="en-US" dirty="0"/>
              <a:t>a production center and see the impact on inventory, financial and cost accounting and material master data</a:t>
            </a:r>
          </a:p>
        </p:txBody>
      </p:sp>
    </p:spTree>
    <p:extLst>
      <p:ext uri="{BB962C8B-B14F-4D97-AF65-F5344CB8AC3E}">
        <p14:creationId xmlns:p14="http://schemas.microsoft.com/office/powerpoint/2010/main" val="211560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r>
              <a:rPr lang="en-US" b="1"/>
              <a:t>What is next?</a:t>
            </a:r>
            <a:endParaRPr lang="en-US" b="1" dirty="0"/>
          </a:p>
        </p:txBody>
      </p:sp>
      <p:sp>
        <p:nvSpPr>
          <p:cNvPr id="5" name="Content Placeholder 4">
            <a:extLst>
              <a:ext uri="{FF2B5EF4-FFF2-40B4-BE49-F238E27FC236}">
                <a16:creationId xmlns:a16="http://schemas.microsoft.com/office/drawing/2014/main" id="{531EA901-5D9A-30DB-B1BA-C17A0FA043DC}"/>
              </a:ext>
            </a:extLst>
          </p:cNvPr>
          <p:cNvSpPr>
            <a:spLocks noGrp="1"/>
          </p:cNvSpPr>
          <p:nvPr>
            <p:ph idx="1"/>
          </p:nvPr>
        </p:nvSpPr>
        <p:spPr/>
        <p:txBody>
          <a:bodyPr/>
          <a:lstStyle/>
          <a:p>
            <a:r>
              <a:rPr lang="en-US" dirty="0"/>
              <a:t>We do not have enough students for the companies who seek our graduates. </a:t>
            </a:r>
          </a:p>
          <a:p>
            <a:r>
              <a:rPr lang="en-US" dirty="0"/>
              <a:t>We have more demand than our supply. </a:t>
            </a:r>
          </a:p>
          <a:p>
            <a:r>
              <a:rPr lang="en-US" dirty="0"/>
              <a:t>We plan to increase the student pool by creating an “Intelligent Enterprise Management” certificate by modifying our current ERP certificate Program</a:t>
            </a:r>
          </a:p>
        </p:txBody>
      </p:sp>
      <p:sp>
        <p:nvSpPr>
          <p:cNvPr id="6" name="Footer Placeholder 5">
            <a:extLst>
              <a:ext uri="{FF2B5EF4-FFF2-40B4-BE49-F238E27FC236}">
                <a16:creationId xmlns:a16="http://schemas.microsoft.com/office/drawing/2014/main" id="{42730942-3817-B7BF-DEAC-D331544E5463}"/>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66F23623-0DD7-5E6B-711C-C056C0FC06BE}"/>
              </a:ext>
            </a:extLst>
          </p:cNvPr>
          <p:cNvSpPr>
            <a:spLocks noGrp="1"/>
          </p:cNvSpPr>
          <p:nvPr>
            <p:ph type="sldNum" sz="quarter" idx="12"/>
          </p:nvPr>
        </p:nvSpPr>
        <p:spPr/>
        <p:txBody>
          <a:bodyPr/>
          <a:lstStyle/>
          <a:p>
            <a:fld id="{69816194-A5BC-408A-A4E3-81E3A6288FC3}" type="slidenum">
              <a:rPr lang="en-US" smtClean="0"/>
              <a:t>14</a:t>
            </a:fld>
            <a:endParaRPr lang="en-US"/>
          </a:p>
        </p:txBody>
      </p:sp>
      <p:pic>
        <p:nvPicPr>
          <p:cNvPr id="4" name="Picture 3">
            <a:extLst>
              <a:ext uri="{FF2B5EF4-FFF2-40B4-BE49-F238E27FC236}">
                <a16:creationId xmlns:a16="http://schemas.microsoft.com/office/drawing/2014/main" id="{15DEB57B-C8B8-419A-4365-A48F791413CF}"/>
              </a:ext>
            </a:extLst>
          </p:cNvPr>
          <p:cNvPicPr>
            <a:picLocks noChangeAspect="1"/>
          </p:cNvPicPr>
          <p:nvPr/>
        </p:nvPicPr>
        <p:blipFill>
          <a:blip r:embed="rId2"/>
          <a:stretch>
            <a:fillRect/>
          </a:stretch>
        </p:blipFill>
        <p:spPr>
          <a:xfrm>
            <a:off x="9982200" y="5522881"/>
            <a:ext cx="1688738" cy="743776"/>
          </a:xfrm>
          <a:prstGeom prst="rect">
            <a:avLst/>
          </a:prstGeom>
        </p:spPr>
      </p:pic>
    </p:spTree>
    <p:extLst>
      <p:ext uri="{BB962C8B-B14F-4D97-AF65-F5344CB8AC3E}">
        <p14:creationId xmlns:p14="http://schemas.microsoft.com/office/powerpoint/2010/main" val="194138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Next Generation ERP: </a:t>
            </a:r>
            <a:br>
              <a:rPr lang="en-US" dirty="0"/>
            </a:br>
            <a:r>
              <a:rPr lang="en-US" dirty="0"/>
              <a:t>Managerial Accounting with Fiori Apps</a:t>
            </a:r>
          </a:p>
        </p:txBody>
      </p:sp>
      <p:sp>
        <p:nvSpPr>
          <p:cNvPr id="5" name="Content Placeholder 4">
            <a:extLst>
              <a:ext uri="{FF2B5EF4-FFF2-40B4-BE49-F238E27FC236}">
                <a16:creationId xmlns:a16="http://schemas.microsoft.com/office/drawing/2014/main" id="{0FEA8691-5011-9910-D758-00FE30E667CB}"/>
              </a:ext>
            </a:extLst>
          </p:cNvPr>
          <p:cNvSpPr>
            <a:spLocks noGrp="1"/>
          </p:cNvSpPr>
          <p:nvPr>
            <p:ph idx="1"/>
          </p:nvPr>
        </p:nvSpPr>
        <p:spPr/>
        <p:txBody>
          <a:bodyPr>
            <a:normAutofit/>
          </a:bodyPr>
          <a:lstStyle/>
          <a:p>
            <a:pPr algn="ctr"/>
            <a:r>
              <a:rPr lang="en-US" sz="4400" dirty="0"/>
              <a:t>Thank you</a:t>
            </a:r>
          </a:p>
          <a:p>
            <a:pPr algn="ctr"/>
            <a:r>
              <a:rPr lang="en-US" dirty="0"/>
              <a:t>Birsen Karpak, Ph.D., Distinguished Professor Emeritus, Department of Management and Marketing,   </a:t>
            </a:r>
            <a:r>
              <a:rPr lang="en-US" dirty="0">
                <a:hlinkClick r:id="rId2"/>
              </a:rPr>
              <a:t>bkarpak@ysu.edu</a:t>
            </a:r>
            <a:r>
              <a:rPr lang="en-US" dirty="0"/>
              <a:t> </a:t>
            </a:r>
          </a:p>
          <a:p>
            <a:pPr algn="ctr"/>
            <a:r>
              <a:rPr lang="en-US" dirty="0"/>
              <a:t>Kerri Henderson, CPA, MBA, Lecturer, </a:t>
            </a:r>
            <a:r>
              <a:rPr lang="en-US" dirty="0" err="1"/>
              <a:t>Lariccia</a:t>
            </a:r>
            <a:r>
              <a:rPr lang="en-US" dirty="0"/>
              <a:t> School of Accounting &amp; Finance, </a:t>
            </a:r>
            <a:r>
              <a:rPr lang="en-US" dirty="0">
                <a:hlinkClick r:id="rId3"/>
              </a:rPr>
              <a:t>kahenderson@ysu.edu</a:t>
            </a:r>
            <a:endParaRPr lang="en-US" dirty="0"/>
          </a:p>
          <a:p>
            <a:pPr algn="ctr"/>
            <a:r>
              <a:rPr lang="en-US" dirty="0"/>
              <a:t>Youngstown State University </a:t>
            </a:r>
          </a:p>
          <a:p>
            <a:pPr algn="ctr"/>
            <a:r>
              <a:rPr lang="en-US" dirty="0"/>
              <a:t>Lecture notes “Next Generation ERP, Managerial Accounting with Fiori Apps,” have developed and will be shared with the interested audience.</a:t>
            </a:r>
          </a:p>
        </p:txBody>
      </p:sp>
      <p:sp>
        <p:nvSpPr>
          <p:cNvPr id="6" name="Footer Placeholder 5">
            <a:extLst>
              <a:ext uri="{FF2B5EF4-FFF2-40B4-BE49-F238E27FC236}">
                <a16:creationId xmlns:a16="http://schemas.microsoft.com/office/drawing/2014/main" id="{1246F59F-BF57-E330-1C11-28691E8F85F8}"/>
              </a:ext>
            </a:extLst>
          </p:cNvPr>
          <p:cNvSpPr>
            <a:spLocks noGrp="1"/>
          </p:cNvSpPr>
          <p:nvPr>
            <p:ph type="ftr" sz="quarter" idx="11"/>
          </p:nvPr>
        </p:nvSpPr>
        <p:spPr/>
        <p:txBody>
          <a:bodyPr/>
          <a:lstStyle/>
          <a:p>
            <a:r>
              <a:rPr lang="en-US" dirty="0"/>
              <a:t>Karpak and Henderson, SAP Academic Conference NA 2022, July 18-19, 2022, Milwaukee, USA</a:t>
            </a:r>
          </a:p>
        </p:txBody>
      </p:sp>
      <p:sp>
        <p:nvSpPr>
          <p:cNvPr id="3" name="Slide Number Placeholder 2">
            <a:extLst>
              <a:ext uri="{FF2B5EF4-FFF2-40B4-BE49-F238E27FC236}">
                <a16:creationId xmlns:a16="http://schemas.microsoft.com/office/drawing/2014/main" id="{F702C10D-691D-8901-C41A-67E7DB4BFD44}"/>
              </a:ext>
            </a:extLst>
          </p:cNvPr>
          <p:cNvSpPr>
            <a:spLocks noGrp="1"/>
          </p:cNvSpPr>
          <p:nvPr>
            <p:ph type="sldNum" sz="quarter" idx="12"/>
          </p:nvPr>
        </p:nvSpPr>
        <p:spPr/>
        <p:txBody>
          <a:bodyPr/>
          <a:lstStyle/>
          <a:p>
            <a:fld id="{69816194-A5BC-408A-A4E3-81E3A6288FC3}" type="slidenum">
              <a:rPr lang="en-US" smtClean="0"/>
              <a:t>15</a:t>
            </a:fld>
            <a:endParaRPr lang="en-US"/>
          </a:p>
        </p:txBody>
      </p:sp>
      <p:pic>
        <p:nvPicPr>
          <p:cNvPr id="4" name="Picture 3">
            <a:extLst>
              <a:ext uri="{FF2B5EF4-FFF2-40B4-BE49-F238E27FC236}">
                <a16:creationId xmlns:a16="http://schemas.microsoft.com/office/drawing/2014/main" id="{A055C42B-BC72-109A-9B8C-7F4CFBBBD028}"/>
              </a:ext>
            </a:extLst>
          </p:cNvPr>
          <p:cNvPicPr>
            <a:picLocks noChangeAspect="1"/>
          </p:cNvPicPr>
          <p:nvPr/>
        </p:nvPicPr>
        <p:blipFill>
          <a:blip r:embed="rId4"/>
          <a:stretch>
            <a:fillRect/>
          </a:stretch>
        </p:blipFill>
        <p:spPr>
          <a:xfrm>
            <a:off x="9852206" y="5612574"/>
            <a:ext cx="1688738" cy="743776"/>
          </a:xfrm>
          <a:prstGeom prst="rect">
            <a:avLst/>
          </a:prstGeom>
        </p:spPr>
      </p:pic>
    </p:spTree>
    <p:extLst>
      <p:ext uri="{BB962C8B-B14F-4D97-AF65-F5344CB8AC3E}">
        <p14:creationId xmlns:p14="http://schemas.microsoft.com/office/powerpoint/2010/main" val="232489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97E7-76E9-6519-9F8B-BD7F0F17E370}"/>
              </a:ext>
            </a:extLst>
          </p:cNvPr>
          <p:cNvSpPr>
            <a:spLocks noGrp="1"/>
          </p:cNvSpPr>
          <p:nvPr>
            <p:ph type="title"/>
          </p:nvPr>
        </p:nvSpPr>
        <p:spPr>
          <a:xfrm>
            <a:off x="838200" y="365126"/>
            <a:ext cx="10321601" cy="1156094"/>
          </a:xfrm>
        </p:spPr>
        <p:txBody>
          <a:bodyPr>
            <a:normAutofit fontScale="90000"/>
          </a:bodyPr>
          <a:lstStyle/>
          <a:p>
            <a:pPr algn="ctr"/>
            <a:r>
              <a:rPr lang="en-US" dirty="0"/>
              <a:t>Next Generation ERP: </a:t>
            </a:r>
            <a:br>
              <a:rPr lang="en-US" dirty="0"/>
            </a:br>
            <a:r>
              <a:rPr lang="en-US" dirty="0"/>
              <a:t>Managerial Accounting with Fiori Apps</a:t>
            </a:r>
          </a:p>
        </p:txBody>
      </p:sp>
      <p:sp>
        <p:nvSpPr>
          <p:cNvPr id="3" name="Content Placeholder 2">
            <a:extLst>
              <a:ext uri="{FF2B5EF4-FFF2-40B4-BE49-F238E27FC236}">
                <a16:creationId xmlns:a16="http://schemas.microsoft.com/office/drawing/2014/main" id="{6582C309-6489-A6BD-0733-669739816642}"/>
              </a:ext>
            </a:extLst>
          </p:cNvPr>
          <p:cNvSpPr>
            <a:spLocks noGrp="1"/>
          </p:cNvSpPr>
          <p:nvPr>
            <p:ph idx="1"/>
          </p:nvPr>
        </p:nvSpPr>
        <p:spPr>
          <a:xfrm>
            <a:off x="838200" y="1825625"/>
            <a:ext cx="6724650" cy="4351338"/>
          </a:xfrm>
        </p:spPr>
        <p:txBody>
          <a:bodyPr>
            <a:normAutofit fontScale="85000" lnSpcReduction="20000"/>
          </a:bodyPr>
          <a:lstStyle/>
          <a:p>
            <a:r>
              <a:rPr lang="en-US" sz="3000" dirty="0"/>
              <a:t>YSU has an ERP certificate consisting of BPI, SCM, IS (MIS or AIS), and POM classes. Authors have already introduced SAP into Managerial Accounting classes to enhance this certificate program. They will talk about their innovation in Managerial Accounting class during 2021-2022 academic year.</a:t>
            </a:r>
          </a:p>
          <a:p>
            <a:r>
              <a:rPr lang="en-US" sz="2400" dirty="0"/>
              <a:t>Birsen Karpak, Ph.D.</a:t>
            </a:r>
            <a:br>
              <a:rPr lang="en-US" sz="2400" dirty="0"/>
            </a:br>
            <a:r>
              <a:rPr lang="en-US" sz="2400" dirty="0"/>
              <a:t>Distinguished Professor Emeritus, Management and Marketing Department</a:t>
            </a:r>
            <a:br>
              <a:rPr lang="en-US" sz="2400" dirty="0"/>
            </a:br>
            <a:r>
              <a:rPr lang="en-US" sz="2400" dirty="0"/>
              <a:t>Youngstown State University</a:t>
            </a:r>
            <a:br>
              <a:rPr lang="en-US" sz="2400" dirty="0"/>
            </a:br>
            <a:r>
              <a:rPr lang="en-US" sz="2400" dirty="0">
                <a:hlinkClick r:id="rId2"/>
              </a:rPr>
              <a:t>bkarpak@ysu.edu</a:t>
            </a:r>
            <a:endParaRPr lang="en-US" sz="2400" dirty="0"/>
          </a:p>
          <a:p>
            <a:r>
              <a:rPr lang="en-US" sz="2400" dirty="0"/>
              <a:t>Kerri Henderson, CPA, MBA</a:t>
            </a:r>
            <a:br>
              <a:rPr lang="en-US" sz="2400" dirty="0"/>
            </a:br>
            <a:r>
              <a:rPr lang="en-US" sz="2400" dirty="0"/>
              <a:t>Lecturer – Accounting and Finance Department</a:t>
            </a:r>
            <a:br>
              <a:rPr lang="en-US" sz="2400" dirty="0"/>
            </a:br>
            <a:r>
              <a:rPr lang="en-US" sz="2400" dirty="0"/>
              <a:t>Youngstown State University</a:t>
            </a:r>
            <a:br>
              <a:rPr lang="en-US" sz="2400" dirty="0"/>
            </a:br>
            <a:r>
              <a:rPr lang="en-US" sz="2400" dirty="0">
                <a:hlinkClick r:id="rId3"/>
              </a:rPr>
              <a:t>kahenderson@ysu.edu</a:t>
            </a:r>
            <a:endParaRPr lang="en-US" sz="2400" dirty="0"/>
          </a:p>
          <a:p>
            <a:endParaRPr lang="en-US" dirty="0"/>
          </a:p>
          <a:p>
            <a:endParaRPr lang="en-US" dirty="0"/>
          </a:p>
          <a:p>
            <a:endParaRPr lang="en-US" dirty="0"/>
          </a:p>
        </p:txBody>
      </p:sp>
      <p:sp>
        <p:nvSpPr>
          <p:cNvPr id="4" name="AutoShape 2" descr="California State University, Chico">
            <a:extLst>
              <a:ext uri="{FF2B5EF4-FFF2-40B4-BE49-F238E27FC236}">
                <a16:creationId xmlns:a16="http://schemas.microsoft.com/office/drawing/2014/main" id="{1CB2D57F-CF32-A1F5-5F1D-AFCEE70C9B9B}"/>
              </a:ext>
            </a:extLst>
          </p:cNvPr>
          <p:cNvSpPr>
            <a:spLocks noChangeAspect="1" noChangeArrowheads="1"/>
          </p:cNvSpPr>
          <p:nvPr/>
        </p:nvSpPr>
        <p:spPr bwMode="auto">
          <a:xfrm>
            <a:off x="7426411" y="5530376"/>
            <a:ext cx="4765589"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A21F3A9-C3EF-4783-4C62-35E067C713CD}"/>
              </a:ext>
            </a:extLst>
          </p:cNvPr>
          <p:cNvPicPr>
            <a:picLocks noChangeAspect="1"/>
          </p:cNvPicPr>
          <p:nvPr/>
        </p:nvPicPr>
        <p:blipFill>
          <a:blip r:embed="rId4"/>
          <a:stretch>
            <a:fillRect/>
          </a:stretch>
        </p:blipFill>
        <p:spPr>
          <a:xfrm>
            <a:off x="10109381" y="5920962"/>
            <a:ext cx="1688738" cy="743776"/>
          </a:xfrm>
          <a:prstGeom prst="rect">
            <a:avLst/>
          </a:prstGeom>
        </p:spPr>
      </p:pic>
      <p:pic>
        <p:nvPicPr>
          <p:cNvPr id="10" name="Picture 9">
            <a:extLst>
              <a:ext uri="{FF2B5EF4-FFF2-40B4-BE49-F238E27FC236}">
                <a16:creationId xmlns:a16="http://schemas.microsoft.com/office/drawing/2014/main" id="{2912025C-51E0-EBD6-75D6-4D31A73CCEF4}"/>
              </a:ext>
            </a:extLst>
          </p:cNvPr>
          <p:cNvPicPr>
            <a:picLocks noChangeAspect="1"/>
          </p:cNvPicPr>
          <p:nvPr/>
        </p:nvPicPr>
        <p:blipFill>
          <a:blip r:embed="rId5"/>
          <a:stretch>
            <a:fillRect/>
          </a:stretch>
        </p:blipFill>
        <p:spPr>
          <a:xfrm>
            <a:off x="8429624" y="1700606"/>
            <a:ext cx="2730177" cy="2272062"/>
          </a:xfrm>
          <a:prstGeom prst="rect">
            <a:avLst/>
          </a:prstGeom>
        </p:spPr>
      </p:pic>
      <p:sp>
        <p:nvSpPr>
          <p:cNvPr id="12" name="Footer Placeholder 11">
            <a:extLst>
              <a:ext uri="{FF2B5EF4-FFF2-40B4-BE49-F238E27FC236}">
                <a16:creationId xmlns:a16="http://schemas.microsoft.com/office/drawing/2014/main" id="{32CB982A-AE40-7ECD-CE5A-4CFD0D25D285}"/>
              </a:ext>
            </a:extLst>
          </p:cNvPr>
          <p:cNvSpPr>
            <a:spLocks noGrp="1"/>
          </p:cNvSpPr>
          <p:nvPr>
            <p:ph type="ftr" sz="quarter" idx="11"/>
          </p:nvPr>
        </p:nvSpPr>
        <p:spPr/>
        <p:txBody>
          <a:bodyPr/>
          <a:lstStyle/>
          <a:p>
            <a:r>
              <a:rPr lang="en-US"/>
              <a:t>Karpak and Henderson, SAP Academic Conference NA 2022, July 18-19, 2022, Milwaukee, USA</a:t>
            </a:r>
            <a:endParaRPr lang="en-US" dirty="0"/>
          </a:p>
        </p:txBody>
      </p:sp>
      <p:sp>
        <p:nvSpPr>
          <p:cNvPr id="5" name="Slide Number Placeholder 4">
            <a:extLst>
              <a:ext uri="{FF2B5EF4-FFF2-40B4-BE49-F238E27FC236}">
                <a16:creationId xmlns:a16="http://schemas.microsoft.com/office/drawing/2014/main" id="{56B2A875-C013-891A-2A70-9797C80BFEC9}"/>
              </a:ext>
            </a:extLst>
          </p:cNvPr>
          <p:cNvSpPr>
            <a:spLocks noGrp="1"/>
          </p:cNvSpPr>
          <p:nvPr>
            <p:ph type="sldNum" sz="quarter" idx="12"/>
          </p:nvPr>
        </p:nvSpPr>
        <p:spPr/>
        <p:txBody>
          <a:bodyPr/>
          <a:lstStyle/>
          <a:p>
            <a:fld id="{69816194-A5BC-408A-A4E3-81E3A6288FC3}" type="slidenum">
              <a:rPr lang="en-US" smtClean="0"/>
              <a:t>2</a:t>
            </a:fld>
            <a:endParaRPr lang="en-US"/>
          </a:p>
        </p:txBody>
      </p:sp>
      <p:pic>
        <p:nvPicPr>
          <p:cNvPr id="14" name="Picture 13">
            <a:extLst>
              <a:ext uri="{FF2B5EF4-FFF2-40B4-BE49-F238E27FC236}">
                <a16:creationId xmlns:a16="http://schemas.microsoft.com/office/drawing/2014/main" id="{9F83D4C4-9790-B0F6-EC5D-16F2C5AEDAB7}"/>
              </a:ext>
            </a:extLst>
          </p:cNvPr>
          <p:cNvPicPr>
            <a:picLocks noChangeAspect="1"/>
          </p:cNvPicPr>
          <p:nvPr/>
        </p:nvPicPr>
        <p:blipFill>
          <a:blip r:embed="rId6"/>
          <a:stretch>
            <a:fillRect/>
          </a:stretch>
        </p:blipFill>
        <p:spPr>
          <a:xfrm>
            <a:off x="7048638" y="4024870"/>
            <a:ext cx="2733675" cy="2219325"/>
          </a:xfrm>
          <a:prstGeom prst="rect">
            <a:avLst/>
          </a:prstGeom>
        </p:spPr>
      </p:pic>
    </p:spTree>
    <p:extLst>
      <p:ext uri="{BB962C8B-B14F-4D97-AF65-F5344CB8AC3E}">
        <p14:creationId xmlns:p14="http://schemas.microsoft.com/office/powerpoint/2010/main" val="25309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22D1-4F48-1369-E7D8-820353010D39}"/>
              </a:ext>
            </a:extLst>
          </p:cNvPr>
          <p:cNvSpPr>
            <a:spLocks noGrp="1"/>
          </p:cNvSpPr>
          <p:nvPr>
            <p:ph type="title"/>
          </p:nvPr>
        </p:nvSpPr>
        <p:spPr/>
        <p:txBody>
          <a:bodyPr/>
          <a:lstStyle/>
          <a:p>
            <a:r>
              <a:rPr lang="en-US" dirty="0"/>
              <a:t>Recent Enhancements in our SAP integration into curriculum</a:t>
            </a:r>
          </a:p>
        </p:txBody>
      </p:sp>
      <p:sp>
        <p:nvSpPr>
          <p:cNvPr id="3" name="Content Placeholder 2">
            <a:extLst>
              <a:ext uri="{FF2B5EF4-FFF2-40B4-BE49-F238E27FC236}">
                <a16:creationId xmlns:a16="http://schemas.microsoft.com/office/drawing/2014/main" id="{2475A86F-0F21-5535-4970-934E24B1E63A}"/>
              </a:ext>
            </a:extLst>
          </p:cNvPr>
          <p:cNvSpPr>
            <a:spLocks noGrp="1"/>
          </p:cNvSpPr>
          <p:nvPr>
            <p:ph idx="1"/>
          </p:nvPr>
        </p:nvSpPr>
        <p:spPr/>
        <p:txBody>
          <a:bodyPr>
            <a:normAutofit/>
          </a:bodyPr>
          <a:lstStyle/>
          <a:p>
            <a:pPr marL="0" indent="0">
              <a:buNone/>
            </a:pPr>
            <a:r>
              <a:rPr lang="en-US" dirty="0">
                <a:solidFill>
                  <a:srgbClr val="FF0000"/>
                </a:solidFill>
              </a:rPr>
              <a:t>We are at the new Frontiers!</a:t>
            </a:r>
          </a:p>
          <a:p>
            <a:r>
              <a:rPr lang="en-US" dirty="0"/>
              <a:t>Created an honors version of our Financial Accounting </a:t>
            </a:r>
          </a:p>
          <a:p>
            <a:r>
              <a:rPr lang="en-US" dirty="0"/>
              <a:t>Financial accounting with SAP S/4 HANA with Global Bike Data base</a:t>
            </a:r>
          </a:p>
          <a:p>
            <a:r>
              <a:rPr lang="en-US" dirty="0"/>
              <a:t>SAP S/4 HANA in Managerial accounting with GUI first later with Fiori.</a:t>
            </a:r>
          </a:p>
          <a:p>
            <a:r>
              <a:rPr lang="en-US" dirty="0"/>
              <a:t>Realized that students like better Fiori Apps</a:t>
            </a:r>
          </a:p>
          <a:p>
            <a:r>
              <a:rPr lang="en-US" dirty="0"/>
              <a:t>Accounting students love SAP they find jobs in fortune 500, big accounting firms, get better jobs with their Next Generation Enterprise Systems Management Knowledge. </a:t>
            </a:r>
          </a:p>
        </p:txBody>
      </p:sp>
      <p:pic>
        <p:nvPicPr>
          <p:cNvPr id="5" name="Picture 4">
            <a:extLst>
              <a:ext uri="{FF2B5EF4-FFF2-40B4-BE49-F238E27FC236}">
                <a16:creationId xmlns:a16="http://schemas.microsoft.com/office/drawing/2014/main" id="{FA8A754F-507B-3E74-4CC3-2447D2973B09}"/>
              </a:ext>
            </a:extLst>
          </p:cNvPr>
          <p:cNvPicPr>
            <a:picLocks noChangeAspect="1"/>
          </p:cNvPicPr>
          <p:nvPr/>
        </p:nvPicPr>
        <p:blipFill>
          <a:blip r:embed="rId2"/>
          <a:stretch>
            <a:fillRect/>
          </a:stretch>
        </p:blipFill>
        <p:spPr>
          <a:xfrm>
            <a:off x="9909356" y="5433187"/>
            <a:ext cx="1688738" cy="743776"/>
          </a:xfrm>
          <a:prstGeom prst="rect">
            <a:avLst/>
          </a:prstGeom>
        </p:spPr>
      </p:pic>
      <p:sp>
        <p:nvSpPr>
          <p:cNvPr id="6" name="Footer Placeholder 5">
            <a:extLst>
              <a:ext uri="{FF2B5EF4-FFF2-40B4-BE49-F238E27FC236}">
                <a16:creationId xmlns:a16="http://schemas.microsoft.com/office/drawing/2014/main" id="{CE7761BE-0428-68E0-57CD-BEF7D9330194}"/>
              </a:ext>
            </a:extLst>
          </p:cNvPr>
          <p:cNvSpPr>
            <a:spLocks noGrp="1"/>
          </p:cNvSpPr>
          <p:nvPr>
            <p:ph type="ftr" sz="quarter" idx="11"/>
          </p:nvPr>
        </p:nvSpPr>
        <p:spPr/>
        <p:txBody>
          <a:bodyPr/>
          <a:lstStyle/>
          <a:p>
            <a:r>
              <a:rPr lang="en-US"/>
              <a:t>Karpak and Henderson, SAP Academic Conference NA 2022, July 18-19, 2022, Milwaukee, USA</a:t>
            </a:r>
            <a:endParaRPr lang="en-US" dirty="0"/>
          </a:p>
        </p:txBody>
      </p:sp>
      <p:sp>
        <p:nvSpPr>
          <p:cNvPr id="4" name="Slide Number Placeholder 3">
            <a:extLst>
              <a:ext uri="{FF2B5EF4-FFF2-40B4-BE49-F238E27FC236}">
                <a16:creationId xmlns:a16="http://schemas.microsoft.com/office/drawing/2014/main" id="{CBA92F49-906C-C6FD-5C3C-3BD722F9CDF8}"/>
              </a:ext>
            </a:extLst>
          </p:cNvPr>
          <p:cNvSpPr>
            <a:spLocks noGrp="1"/>
          </p:cNvSpPr>
          <p:nvPr>
            <p:ph type="sldNum" sz="quarter" idx="12"/>
          </p:nvPr>
        </p:nvSpPr>
        <p:spPr/>
        <p:txBody>
          <a:bodyPr/>
          <a:lstStyle/>
          <a:p>
            <a:fld id="{69816194-A5BC-408A-A4E3-81E3A6288FC3}" type="slidenum">
              <a:rPr lang="en-US" smtClean="0"/>
              <a:t>3</a:t>
            </a:fld>
            <a:endParaRPr lang="en-US"/>
          </a:p>
        </p:txBody>
      </p:sp>
    </p:spTree>
    <p:extLst>
      <p:ext uri="{BB962C8B-B14F-4D97-AF65-F5344CB8AC3E}">
        <p14:creationId xmlns:p14="http://schemas.microsoft.com/office/powerpoint/2010/main" val="226643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22D1-4F48-1369-E7D8-820353010D39}"/>
              </a:ext>
            </a:extLst>
          </p:cNvPr>
          <p:cNvSpPr>
            <a:spLocks noGrp="1"/>
          </p:cNvSpPr>
          <p:nvPr>
            <p:ph type="title"/>
          </p:nvPr>
        </p:nvSpPr>
        <p:spPr/>
        <p:txBody>
          <a:bodyPr/>
          <a:lstStyle/>
          <a:p>
            <a:r>
              <a:rPr lang="en-US" dirty="0"/>
              <a:t>Recent Enhancements in our SAP integration into curriculum</a:t>
            </a:r>
          </a:p>
        </p:txBody>
      </p:sp>
      <p:sp>
        <p:nvSpPr>
          <p:cNvPr id="3" name="Content Placeholder 2">
            <a:extLst>
              <a:ext uri="{FF2B5EF4-FFF2-40B4-BE49-F238E27FC236}">
                <a16:creationId xmlns:a16="http://schemas.microsoft.com/office/drawing/2014/main" id="{2475A86F-0F21-5535-4970-934E24B1E63A}"/>
              </a:ext>
            </a:extLst>
          </p:cNvPr>
          <p:cNvSpPr>
            <a:spLocks noGrp="1"/>
          </p:cNvSpPr>
          <p:nvPr>
            <p:ph idx="1"/>
          </p:nvPr>
        </p:nvSpPr>
        <p:spPr/>
        <p:txBody>
          <a:bodyPr>
            <a:normAutofit/>
          </a:bodyPr>
          <a:lstStyle/>
          <a:p>
            <a:pPr marL="0" indent="0">
              <a:buNone/>
            </a:pPr>
            <a:r>
              <a:rPr lang="en-US" dirty="0">
                <a:solidFill>
                  <a:srgbClr val="FF0000"/>
                </a:solidFill>
              </a:rPr>
              <a:t>We are at the new Frontiers!</a:t>
            </a:r>
          </a:p>
          <a:p>
            <a:r>
              <a:rPr lang="en-US" dirty="0"/>
              <a:t>Prefer introducing SAP with FIORI.</a:t>
            </a:r>
          </a:p>
          <a:p>
            <a:r>
              <a:rPr lang="en-US" dirty="0"/>
              <a:t>Students are App generation</a:t>
            </a:r>
          </a:p>
          <a:p>
            <a:r>
              <a:rPr lang="en-US" dirty="0"/>
              <a:t>FIORI is computer agnostic</a:t>
            </a:r>
          </a:p>
          <a:p>
            <a:r>
              <a:rPr lang="en-US" dirty="0"/>
              <a:t>Intuitive</a:t>
            </a:r>
          </a:p>
          <a:p>
            <a:r>
              <a:rPr lang="en-US" dirty="0"/>
              <a:t>Well Organized</a:t>
            </a:r>
          </a:p>
        </p:txBody>
      </p:sp>
      <p:pic>
        <p:nvPicPr>
          <p:cNvPr id="5" name="Picture 4">
            <a:extLst>
              <a:ext uri="{FF2B5EF4-FFF2-40B4-BE49-F238E27FC236}">
                <a16:creationId xmlns:a16="http://schemas.microsoft.com/office/drawing/2014/main" id="{FA8A754F-507B-3E74-4CC3-2447D2973B09}"/>
              </a:ext>
            </a:extLst>
          </p:cNvPr>
          <p:cNvPicPr>
            <a:picLocks noChangeAspect="1"/>
          </p:cNvPicPr>
          <p:nvPr/>
        </p:nvPicPr>
        <p:blipFill>
          <a:blip r:embed="rId2"/>
          <a:stretch>
            <a:fillRect/>
          </a:stretch>
        </p:blipFill>
        <p:spPr>
          <a:xfrm>
            <a:off x="9909356" y="5433187"/>
            <a:ext cx="1688738" cy="743776"/>
          </a:xfrm>
          <a:prstGeom prst="rect">
            <a:avLst/>
          </a:prstGeom>
        </p:spPr>
      </p:pic>
      <p:sp>
        <p:nvSpPr>
          <p:cNvPr id="6" name="Footer Placeholder 5">
            <a:extLst>
              <a:ext uri="{FF2B5EF4-FFF2-40B4-BE49-F238E27FC236}">
                <a16:creationId xmlns:a16="http://schemas.microsoft.com/office/drawing/2014/main" id="{CE7761BE-0428-68E0-57CD-BEF7D9330194}"/>
              </a:ext>
            </a:extLst>
          </p:cNvPr>
          <p:cNvSpPr>
            <a:spLocks noGrp="1"/>
          </p:cNvSpPr>
          <p:nvPr>
            <p:ph type="ftr" sz="quarter" idx="11"/>
          </p:nvPr>
        </p:nvSpPr>
        <p:spPr/>
        <p:txBody>
          <a:bodyPr/>
          <a:lstStyle/>
          <a:p>
            <a:r>
              <a:rPr lang="en-US"/>
              <a:t>Karpak and Henderson, SAP Academic Conference NA 2022, July 18-19, 2022, Milwaukee, USA</a:t>
            </a:r>
            <a:endParaRPr lang="en-US" dirty="0"/>
          </a:p>
        </p:txBody>
      </p:sp>
      <p:sp>
        <p:nvSpPr>
          <p:cNvPr id="4" name="Slide Number Placeholder 3">
            <a:extLst>
              <a:ext uri="{FF2B5EF4-FFF2-40B4-BE49-F238E27FC236}">
                <a16:creationId xmlns:a16="http://schemas.microsoft.com/office/drawing/2014/main" id="{CBA92F49-906C-C6FD-5C3C-3BD722F9CDF8}"/>
              </a:ext>
            </a:extLst>
          </p:cNvPr>
          <p:cNvSpPr>
            <a:spLocks noGrp="1"/>
          </p:cNvSpPr>
          <p:nvPr>
            <p:ph type="sldNum" sz="quarter" idx="12"/>
          </p:nvPr>
        </p:nvSpPr>
        <p:spPr/>
        <p:txBody>
          <a:bodyPr/>
          <a:lstStyle/>
          <a:p>
            <a:fld id="{69816194-A5BC-408A-A4E3-81E3A6288FC3}" type="slidenum">
              <a:rPr lang="en-US" smtClean="0"/>
              <a:t>4</a:t>
            </a:fld>
            <a:endParaRPr lang="en-US"/>
          </a:p>
        </p:txBody>
      </p:sp>
    </p:spTree>
    <p:extLst>
      <p:ext uri="{BB962C8B-B14F-4D97-AF65-F5344CB8AC3E}">
        <p14:creationId xmlns:p14="http://schemas.microsoft.com/office/powerpoint/2010/main" val="233025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Next Generation ERP: </a:t>
            </a:r>
            <a:br>
              <a:rPr lang="en-US" dirty="0"/>
            </a:br>
            <a:r>
              <a:rPr lang="en-US" dirty="0"/>
              <a:t>Managerial Accounting with Fiori Apps</a:t>
            </a:r>
          </a:p>
        </p:txBody>
      </p:sp>
      <p:sp>
        <p:nvSpPr>
          <p:cNvPr id="5" name="Footer Placeholder 4">
            <a:extLst>
              <a:ext uri="{FF2B5EF4-FFF2-40B4-BE49-F238E27FC236}">
                <a16:creationId xmlns:a16="http://schemas.microsoft.com/office/drawing/2014/main" id="{EED42587-1F76-E4BB-3DE5-8A36FEE790FA}"/>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F7582A6C-E544-F508-0778-463DF8832E4E}"/>
              </a:ext>
            </a:extLst>
          </p:cNvPr>
          <p:cNvSpPr>
            <a:spLocks noGrp="1"/>
          </p:cNvSpPr>
          <p:nvPr>
            <p:ph type="sldNum" sz="quarter" idx="12"/>
          </p:nvPr>
        </p:nvSpPr>
        <p:spPr/>
        <p:txBody>
          <a:bodyPr/>
          <a:lstStyle/>
          <a:p>
            <a:fld id="{69816194-A5BC-408A-A4E3-81E3A6288FC3}" type="slidenum">
              <a:rPr lang="en-US" smtClean="0"/>
              <a:t>5</a:t>
            </a:fld>
            <a:endParaRPr lang="en-US"/>
          </a:p>
        </p:txBody>
      </p:sp>
      <p:pic>
        <p:nvPicPr>
          <p:cNvPr id="6" name="Picture 5">
            <a:extLst>
              <a:ext uri="{FF2B5EF4-FFF2-40B4-BE49-F238E27FC236}">
                <a16:creationId xmlns:a16="http://schemas.microsoft.com/office/drawing/2014/main" id="{EE944497-F2C4-2E71-7819-A9F64F5062C0}"/>
              </a:ext>
            </a:extLst>
          </p:cNvPr>
          <p:cNvPicPr>
            <a:picLocks noChangeAspect="1"/>
          </p:cNvPicPr>
          <p:nvPr/>
        </p:nvPicPr>
        <p:blipFill>
          <a:blip r:embed="rId2"/>
          <a:stretch>
            <a:fillRect/>
          </a:stretch>
        </p:blipFill>
        <p:spPr>
          <a:xfrm>
            <a:off x="9982200" y="5625274"/>
            <a:ext cx="1688738" cy="743776"/>
          </a:xfrm>
          <a:prstGeom prst="rect">
            <a:avLst/>
          </a:prstGeom>
        </p:spPr>
      </p:pic>
      <p:sp>
        <p:nvSpPr>
          <p:cNvPr id="8" name="Content Placeholder 7">
            <a:extLst>
              <a:ext uri="{FF2B5EF4-FFF2-40B4-BE49-F238E27FC236}">
                <a16:creationId xmlns:a16="http://schemas.microsoft.com/office/drawing/2014/main" id="{B39043ED-2CF4-3F8D-22D5-9DFBEBEBA5A8}"/>
              </a:ext>
            </a:extLst>
          </p:cNvPr>
          <p:cNvSpPr>
            <a:spLocks noGrp="1"/>
          </p:cNvSpPr>
          <p:nvPr>
            <p:ph idx="1"/>
          </p:nvPr>
        </p:nvSpPr>
        <p:spPr/>
        <p:txBody>
          <a:bodyPr/>
          <a:lstStyle/>
          <a:p>
            <a:r>
              <a:rPr lang="en-US" dirty="0"/>
              <a:t>We enjoy applying the pedagogy of experiential learning in our classes. </a:t>
            </a:r>
          </a:p>
          <a:p>
            <a:r>
              <a:rPr lang="en-US" dirty="0"/>
              <a:t>We like to prepare business ready students</a:t>
            </a:r>
          </a:p>
          <a:p>
            <a:r>
              <a:rPr lang="en-US" dirty="0"/>
              <a:t>That is why we use SAP, leading Information System used by most fortune 1000 companies as well as small medium sized enterprises.</a:t>
            </a:r>
          </a:p>
          <a:p>
            <a:r>
              <a:rPr lang="en-US" dirty="0"/>
              <a:t>With SAP, Students learn business concepts with an information system used in real life</a:t>
            </a:r>
          </a:p>
          <a:p>
            <a:r>
              <a:rPr lang="en-US" dirty="0"/>
              <a:t> We know industry is looking for technology savvy business students</a:t>
            </a:r>
          </a:p>
          <a:p>
            <a:endParaRPr lang="en-US" dirty="0"/>
          </a:p>
          <a:p>
            <a:endParaRPr lang="en-US" dirty="0"/>
          </a:p>
        </p:txBody>
      </p:sp>
    </p:spTree>
    <p:extLst>
      <p:ext uri="{BB962C8B-B14F-4D97-AF65-F5344CB8AC3E}">
        <p14:creationId xmlns:p14="http://schemas.microsoft.com/office/powerpoint/2010/main" val="144620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Next Generation ERP: </a:t>
            </a:r>
            <a:br>
              <a:rPr lang="en-US" dirty="0"/>
            </a:br>
            <a:r>
              <a:rPr lang="en-US" dirty="0"/>
              <a:t>Managerial Accounting with Fiori Apps</a:t>
            </a:r>
          </a:p>
        </p:txBody>
      </p:sp>
      <p:sp>
        <p:nvSpPr>
          <p:cNvPr id="5" name="Footer Placeholder 4">
            <a:extLst>
              <a:ext uri="{FF2B5EF4-FFF2-40B4-BE49-F238E27FC236}">
                <a16:creationId xmlns:a16="http://schemas.microsoft.com/office/drawing/2014/main" id="{EED42587-1F76-E4BB-3DE5-8A36FEE790FA}"/>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F7582A6C-E544-F508-0778-463DF8832E4E}"/>
              </a:ext>
            </a:extLst>
          </p:cNvPr>
          <p:cNvSpPr>
            <a:spLocks noGrp="1"/>
          </p:cNvSpPr>
          <p:nvPr>
            <p:ph type="sldNum" sz="quarter" idx="12"/>
          </p:nvPr>
        </p:nvSpPr>
        <p:spPr/>
        <p:txBody>
          <a:bodyPr/>
          <a:lstStyle/>
          <a:p>
            <a:fld id="{69816194-A5BC-408A-A4E3-81E3A6288FC3}" type="slidenum">
              <a:rPr lang="en-US" smtClean="0"/>
              <a:t>6</a:t>
            </a:fld>
            <a:endParaRPr lang="en-US"/>
          </a:p>
        </p:txBody>
      </p:sp>
      <p:pic>
        <p:nvPicPr>
          <p:cNvPr id="6" name="Picture 5">
            <a:extLst>
              <a:ext uri="{FF2B5EF4-FFF2-40B4-BE49-F238E27FC236}">
                <a16:creationId xmlns:a16="http://schemas.microsoft.com/office/drawing/2014/main" id="{EE944497-F2C4-2E71-7819-A9F64F5062C0}"/>
              </a:ext>
            </a:extLst>
          </p:cNvPr>
          <p:cNvPicPr>
            <a:picLocks noChangeAspect="1"/>
          </p:cNvPicPr>
          <p:nvPr/>
        </p:nvPicPr>
        <p:blipFill>
          <a:blip r:embed="rId2"/>
          <a:stretch>
            <a:fillRect/>
          </a:stretch>
        </p:blipFill>
        <p:spPr>
          <a:xfrm>
            <a:off x="9982200" y="5625274"/>
            <a:ext cx="1688738" cy="743776"/>
          </a:xfrm>
          <a:prstGeom prst="rect">
            <a:avLst/>
          </a:prstGeom>
        </p:spPr>
      </p:pic>
      <p:sp>
        <p:nvSpPr>
          <p:cNvPr id="8" name="Content Placeholder 7">
            <a:extLst>
              <a:ext uri="{FF2B5EF4-FFF2-40B4-BE49-F238E27FC236}">
                <a16:creationId xmlns:a16="http://schemas.microsoft.com/office/drawing/2014/main" id="{B39043ED-2CF4-3F8D-22D5-9DFBEBEBA5A8}"/>
              </a:ext>
            </a:extLst>
          </p:cNvPr>
          <p:cNvSpPr>
            <a:spLocks noGrp="1"/>
          </p:cNvSpPr>
          <p:nvPr>
            <p:ph idx="1"/>
          </p:nvPr>
        </p:nvSpPr>
        <p:spPr/>
        <p:txBody>
          <a:bodyPr>
            <a:normAutofit lnSpcReduction="10000"/>
          </a:bodyPr>
          <a:lstStyle/>
          <a:p>
            <a:r>
              <a:rPr lang="en-US" dirty="0"/>
              <a:t>ERP system, Next Generation ERP system</a:t>
            </a:r>
          </a:p>
          <a:p>
            <a:r>
              <a:rPr lang="en-US" dirty="0"/>
              <a:t>Managerial accounting related certain concepts</a:t>
            </a:r>
          </a:p>
          <a:p>
            <a:r>
              <a:rPr lang="en-US" dirty="0"/>
              <a:t>Cost Centers, Primary Cost Elements, Secondary Cost Elements, Material Master Data, Bill of Material, GR/IR Account, Reconciliation Account, Controlling</a:t>
            </a:r>
          </a:p>
          <a:p>
            <a:r>
              <a:rPr lang="en-US" dirty="0"/>
              <a:t>Perform certain transactions of procurement process</a:t>
            </a:r>
          </a:p>
          <a:p>
            <a:r>
              <a:rPr lang="en-US" dirty="0"/>
              <a:t>Purchase Order, Good receipt, Goods issue</a:t>
            </a:r>
          </a:p>
          <a:p>
            <a:r>
              <a:rPr lang="en-US" dirty="0"/>
              <a:t>Comprehend and be able to articulate  the impact of them on financial and cost accounting and on inventory and on master data of material.</a:t>
            </a:r>
          </a:p>
          <a:p>
            <a:endParaRPr lang="en-US" dirty="0"/>
          </a:p>
          <a:p>
            <a:endParaRPr lang="en-US" dirty="0"/>
          </a:p>
          <a:p>
            <a:endParaRPr lang="en-US" dirty="0"/>
          </a:p>
        </p:txBody>
      </p:sp>
    </p:spTree>
    <p:extLst>
      <p:ext uri="{BB962C8B-B14F-4D97-AF65-F5344CB8AC3E}">
        <p14:creationId xmlns:p14="http://schemas.microsoft.com/office/powerpoint/2010/main" val="86083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Managerial Accounting Concepts</a:t>
            </a:r>
            <a:br>
              <a:rPr lang="en-US" dirty="0"/>
            </a:br>
            <a:r>
              <a:rPr lang="en-US" dirty="0"/>
              <a:t>with Fiori Apps</a:t>
            </a:r>
          </a:p>
        </p:txBody>
      </p:sp>
      <p:sp>
        <p:nvSpPr>
          <p:cNvPr id="5" name="Footer Placeholder 4">
            <a:extLst>
              <a:ext uri="{FF2B5EF4-FFF2-40B4-BE49-F238E27FC236}">
                <a16:creationId xmlns:a16="http://schemas.microsoft.com/office/drawing/2014/main" id="{EED42587-1F76-E4BB-3DE5-8A36FEE790FA}"/>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F7582A6C-E544-F508-0778-463DF8832E4E}"/>
              </a:ext>
            </a:extLst>
          </p:cNvPr>
          <p:cNvSpPr>
            <a:spLocks noGrp="1"/>
          </p:cNvSpPr>
          <p:nvPr>
            <p:ph type="sldNum" sz="quarter" idx="12"/>
          </p:nvPr>
        </p:nvSpPr>
        <p:spPr/>
        <p:txBody>
          <a:bodyPr/>
          <a:lstStyle/>
          <a:p>
            <a:fld id="{69816194-A5BC-408A-A4E3-81E3A6288FC3}" type="slidenum">
              <a:rPr lang="en-US" smtClean="0"/>
              <a:t>7</a:t>
            </a:fld>
            <a:endParaRPr lang="en-US"/>
          </a:p>
        </p:txBody>
      </p:sp>
      <p:pic>
        <p:nvPicPr>
          <p:cNvPr id="6" name="Picture 5">
            <a:extLst>
              <a:ext uri="{FF2B5EF4-FFF2-40B4-BE49-F238E27FC236}">
                <a16:creationId xmlns:a16="http://schemas.microsoft.com/office/drawing/2014/main" id="{EE944497-F2C4-2E71-7819-A9F64F5062C0}"/>
              </a:ext>
            </a:extLst>
          </p:cNvPr>
          <p:cNvPicPr>
            <a:picLocks noChangeAspect="1"/>
          </p:cNvPicPr>
          <p:nvPr/>
        </p:nvPicPr>
        <p:blipFill>
          <a:blip r:embed="rId2"/>
          <a:stretch>
            <a:fillRect/>
          </a:stretch>
        </p:blipFill>
        <p:spPr>
          <a:xfrm>
            <a:off x="9982200" y="5625274"/>
            <a:ext cx="1688738" cy="743776"/>
          </a:xfrm>
          <a:prstGeom prst="rect">
            <a:avLst/>
          </a:prstGeom>
        </p:spPr>
      </p:pic>
      <p:sp>
        <p:nvSpPr>
          <p:cNvPr id="8" name="Content Placeholder 7">
            <a:extLst>
              <a:ext uri="{FF2B5EF4-FFF2-40B4-BE49-F238E27FC236}">
                <a16:creationId xmlns:a16="http://schemas.microsoft.com/office/drawing/2014/main" id="{B39043ED-2CF4-3F8D-22D5-9DFBEBEBA5A8}"/>
              </a:ext>
            </a:extLst>
          </p:cNvPr>
          <p:cNvSpPr>
            <a:spLocks noGrp="1"/>
          </p:cNvSpPr>
          <p:nvPr>
            <p:ph idx="1"/>
          </p:nvPr>
        </p:nvSpPr>
        <p:spPr>
          <a:xfrm>
            <a:off x="1219199" y="1825625"/>
            <a:ext cx="8429297" cy="4375478"/>
          </a:xfrm>
        </p:spPr>
        <p:txBody>
          <a:bodyPr>
            <a:normAutofit/>
          </a:bodyPr>
          <a:lstStyle/>
          <a:p>
            <a:r>
              <a:rPr lang="en-US" dirty="0"/>
              <a:t>Introduce the Five Cost Center Groups of GBI</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2B440AE-3121-06FC-023C-C00D821417BF}"/>
              </a:ext>
            </a:extLst>
          </p:cNvPr>
          <p:cNvPicPr>
            <a:picLocks noChangeAspect="1"/>
          </p:cNvPicPr>
          <p:nvPr/>
        </p:nvPicPr>
        <p:blipFill>
          <a:blip r:embed="rId3"/>
          <a:stretch>
            <a:fillRect/>
          </a:stretch>
        </p:blipFill>
        <p:spPr>
          <a:xfrm>
            <a:off x="1930361" y="2431341"/>
            <a:ext cx="5944115" cy="2950720"/>
          </a:xfrm>
          <a:prstGeom prst="rect">
            <a:avLst/>
          </a:prstGeom>
        </p:spPr>
      </p:pic>
      <p:sp>
        <p:nvSpPr>
          <p:cNvPr id="9" name="TextBox 8">
            <a:extLst>
              <a:ext uri="{FF2B5EF4-FFF2-40B4-BE49-F238E27FC236}">
                <a16:creationId xmlns:a16="http://schemas.microsoft.com/office/drawing/2014/main" id="{12DAADE0-3441-9417-BAB2-D1CE4960EA79}"/>
              </a:ext>
            </a:extLst>
          </p:cNvPr>
          <p:cNvSpPr txBox="1"/>
          <p:nvPr/>
        </p:nvSpPr>
        <p:spPr>
          <a:xfrm>
            <a:off x="1219200" y="5439841"/>
            <a:ext cx="8763000" cy="369332"/>
          </a:xfrm>
          <a:prstGeom prst="rect">
            <a:avLst/>
          </a:prstGeom>
          <a:noFill/>
        </p:spPr>
        <p:txBody>
          <a:bodyPr wrap="square">
            <a:spAutoFit/>
          </a:bodyPr>
          <a:lstStyle/>
          <a:p>
            <a:r>
              <a:rPr lang="en-US" dirty="0"/>
              <a:t>Corporate, Administration Financials, Marketing &amp;Sales, Operations, Information Technology</a:t>
            </a:r>
          </a:p>
        </p:txBody>
      </p:sp>
    </p:spTree>
    <p:extLst>
      <p:ext uri="{BB962C8B-B14F-4D97-AF65-F5344CB8AC3E}">
        <p14:creationId xmlns:p14="http://schemas.microsoft.com/office/powerpoint/2010/main" val="244205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Managerial Accounting Concepts</a:t>
            </a:r>
            <a:br>
              <a:rPr lang="en-US" dirty="0"/>
            </a:br>
            <a:r>
              <a:rPr lang="en-US" dirty="0"/>
              <a:t>with Fiori Apps</a:t>
            </a:r>
          </a:p>
        </p:txBody>
      </p:sp>
      <p:sp>
        <p:nvSpPr>
          <p:cNvPr id="5" name="Footer Placeholder 4">
            <a:extLst>
              <a:ext uri="{FF2B5EF4-FFF2-40B4-BE49-F238E27FC236}">
                <a16:creationId xmlns:a16="http://schemas.microsoft.com/office/drawing/2014/main" id="{EED42587-1F76-E4BB-3DE5-8A36FEE790FA}"/>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F7582A6C-E544-F508-0778-463DF8832E4E}"/>
              </a:ext>
            </a:extLst>
          </p:cNvPr>
          <p:cNvSpPr>
            <a:spLocks noGrp="1"/>
          </p:cNvSpPr>
          <p:nvPr>
            <p:ph type="sldNum" sz="quarter" idx="12"/>
          </p:nvPr>
        </p:nvSpPr>
        <p:spPr/>
        <p:txBody>
          <a:bodyPr/>
          <a:lstStyle/>
          <a:p>
            <a:fld id="{69816194-A5BC-408A-A4E3-81E3A6288FC3}" type="slidenum">
              <a:rPr lang="en-US" smtClean="0"/>
              <a:t>8</a:t>
            </a:fld>
            <a:endParaRPr lang="en-US"/>
          </a:p>
        </p:txBody>
      </p:sp>
      <p:pic>
        <p:nvPicPr>
          <p:cNvPr id="6" name="Picture 5">
            <a:extLst>
              <a:ext uri="{FF2B5EF4-FFF2-40B4-BE49-F238E27FC236}">
                <a16:creationId xmlns:a16="http://schemas.microsoft.com/office/drawing/2014/main" id="{EE944497-F2C4-2E71-7819-A9F64F5062C0}"/>
              </a:ext>
            </a:extLst>
          </p:cNvPr>
          <p:cNvPicPr>
            <a:picLocks noChangeAspect="1"/>
          </p:cNvPicPr>
          <p:nvPr/>
        </p:nvPicPr>
        <p:blipFill>
          <a:blip r:embed="rId2"/>
          <a:stretch>
            <a:fillRect/>
          </a:stretch>
        </p:blipFill>
        <p:spPr>
          <a:xfrm>
            <a:off x="9982200" y="5625274"/>
            <a:ext cx="1688738" cy="743776"/>
          </a:xfrm>
          <a:prstGeom prst="rect">
            <a:avLst/>
          </a:prstGeom>
        </p:spPr>
      </p:pic>
      <p:sp>
        <p:nvSpPr>
          <p:cNvPr id="8" name="Content Placeholder 7">
            <a:extLst>
              <a:ext uri="{FF2B5EF4-FFF2-40B4-BE49-F238E27FC236}">
                <a16:creationId xmlns:a16="http://schemas.microsoft.com/office/drawing/2014/main" id="{B39043ED-2CF4-3F8D-22D5-9DFBEBEBA5A8}"/>
              </a:ext>
            </a:extLst>
          </p:cNvPr>
          <p:cNvSpPr>
            <a:spLocks noGrp="1"/>
          </p:cNvSpPr>
          <p:nvPr>
            <p:ph idx="1"/>
          </p:nvPr>
        </p:nvSpPr>
        <p:spPr>
          <a:xfrm>
            <a:off x="1219199" y="1825625"/>
            <a:ext cx="8429297" cy="4375478"/>
          </a:xfrm>
        </p:spPr>
        <p:txBody>
          <a:bodyPr>
            <a:normAutofit/>
          </a:bodyPr>
          <a:lstStyle/>
          <a:p>
            <a:r>
              <a:rPr lang="en-US" dirty="0"/>
              <a:t>Introduce the Primary and Secondary Cost Elements</a:t>
            </a:r>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0AC854A4-204E-CB4F-E56A-D3C6BD9F796D}"/>
              </a:ext>
            </a:extLst>
          </p:cNvPr>
          <p:cNvPicPr>
            <a:picLocks noChangeAspect="1"/>
          </p:cNvPicPr>
          <p:nvPr/>
        </p:nvPicPr>
        <p:blipFill>
          <a:blip r:embed="rId3"/>
          <a:stretch>
            <a:fillRect/>
          </a:stretch>
        </p:blipFill>
        <p:spPr>
          <a:xfrm>
            <a:off x="1504977" y="2384676"/>
            <a:ext cx="7970896" cy="3654173"/>
          </a:xfrm>
          <a:prstGeom prst="rect">
            <a:avLst/>
          </a:prstGeom>
        </p:spPr>
      </p:pic>
    </p:spTree>
    <p:extLst>
      <p:ext uri="{BB962C8B-B14F-4D97-AF65-F5344CB8AC3E}">
        <p14:creationId xmlns:p14="http://schemas.microsoft.com/office/powerpoint/2010/main" val="8152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BDA1-8F1A-5109-1E4C-597C81E4C04E}"/>
              </a:ext>
            </a:extLst>
          </p:cNvPr>
          <p:cNvSpPr>
            <a:spLocks noGrp="1"/>
          </p:cNvSpPr>
          <p:nvPr>
            <p:ph type="title"/>
          </p:nvPr>
        </p:nvSpPr>
        <p:spPr/>
        <p:txBody>
          <a:bodyPr/>
          <a:lstStyle/>
          <a:p>
            <a:pPr algn="ctr"/>
            <a:r>
              <a:rPr lang="en-US" dirty="0"/>
              <a:t>Exploring Cost Elements</a:t>
            </a:r>
          </a:p>
        </p:txBody>
      </p:sp>
      <p:sp>
        <p:nvSpPr>
          <p:cNvPr id="5" name="Footer Placeholder 4">
            <a:extLst>
              <a:ext uri="{FF2B5EF4-FFF2-40B4-BE49-F238E27FC236}">
                <a16:creationId xmlns:a16="http://schemas.microsoft.com/office/drawing/2014/main" id="{EED42587-1F76-E4BB-3DE5-8A36FEE790FA}"/>
              </a:ext>
            </a:extLst>
          </p:cNvPr>
          <p:cNvSpPr>
            <a:spLocks noGrp="1"/>
          </p:cNvSpPr>
          <p:nvPr>
            <p:ph type="ftr" sz="quarter" idx="11"/>
          </p:nvPr>
        </p:nvSpPr>
        <p:spPr/>
        <p:txBody>
          <a:bodyPr/>
          <a:lstStyle/>
          <a:p>
            <a:r>
              <a:rPr lang="en-US"/>
              <a:t>Karpak and Henderson, SAP Academic Conference NA 2022, July 18-19, 2022, Milwaukee, USA</a:t>
            </a:r>
          </a:p>
        </p:txBody>
      </p:sp>
      <p:sp>
        <p:nvSpPr>
          <p:cNvPr id="3" name="Slide Number Placeholder 2">
            <a:extLst>
              <a:ext uri="{FF2B5EF4-FFF2-40B4-BE49-F238E27FC236}">
                <a16:creationId xmlns:a16="http://schemas.microsoft.com/office/drawing/2014/main" id="{F7582A6C-E544-F508-0778-463DF8832E4E}"/>
              </a:ext>
            </a:extLst>
          </p:cNvPr>
          <p:cNvSpPr>
            <a:spLocks noGrp="1"/>
          </p:cNvSpPr>
          <p:nvPr>
            <p:ph type="sldNum" sz="quarter" idx="12"/>
          </p:nvPr>
        </p:nvSpPr>
        <p:spPr/>
        <p:txBody>
          <a:bodyPr/>
          <a:lstStyle/>
          <a:p>
            <a:fld id="{69816194-A5BC-408A-A4E3-81E3A6288FC3}" type="slidenum">
              <a:rPr lang="en-US" smtClean="0"/>
              <a:t>9</a:t>
            </a:fld>
            <a:endParaRPr lang="en-US"/>
          </a:p>
        </p:txBody>
      </p:sp>
      <p:pic>
        <p:nvPicPr>
          <p:cNvPr id="6" name="Picture 5">
            <a:extLst>
              <a:ext uri="{FF2B5EF4-FFF2-40B4-BE49-F238E27FC236}">
                <a16:creationId xmlns:a16="http://schemas.microsoft.com/office/drawing/2014/main" id="{EE944497-F2C4-2E71-7819-A9F64F5062C0}"/>
              </a:ext>
            </a:extLst>
          </p:cNvPr>
          <p:cNvPicPr>
            <a:picLocks noChangeAspect="1"/>
          </p:cNvPicPr>
          <p:nvPr/>
        </p:nvPicPr>
        <p:blipFill>
          <a:blip r:embed="rId2"/>
          <a:stretch>
            <a:fillRect/>
          </a:stretch>
        </p:blipFill>
        <p:spPr>
          <a:xfrm>
            <a:off x="9982200" y="5625274"/>
            <a:ext cx="1688738" cy="743776"/>
          </a:xfrm>
          <a:prstGeom prst="rect">
            <a:avLst/>
          </a:prstGeom>
        </p:spPr>
      </p:pic>
      <p:sp>
        <p:nvSpPr>
          <p:cNvPr id="8" name="Content Placeholder 7">
            <a:extLst>
              <a:ext uri="{FF2B5EF4-FFF2-40B4-BE49-F238E27FC236}">
                <a16:creationId xmlns:a16="http://schemas.microsoft.com/office/drawing/2014/main" id="{B39043ED-2CF4-3F8D-22D5-9DFBEBEBA5A8}"/>
              </a:ext>
            </a:extLst>
          </p:cNvPr>
          <p:cNvSpPr>
            <a:spLocks noGrp="1"/>
          </p:cNvSpPr>
          <p:nvPr>
            <p:ph idx="1"/>
          </p:nvPr>
        </p:nvSpPr>
        <p:spPr>
          <a:xfrm>
            <a:off x="1219199" y="1825625"/>
            <a:ext cx="8429297" cy="4375478"/>
          </a:xfrm>
        </p:spPr>
        <p:txBody>
          <a:bodyPr>
            <a:normAutofit/>
          </a:bodyPr>
          <a:lstStyle/>
          <a:p>
            <a:r>
              <a:rPr lang="en-US" sz="3600" dirty="0"/>
              <a:t>Since there are corresponding Expenses and Revenue accounts in Financial Accounting for every Primary Cost and Revenue Elements, and a general ledger account for every secondary cost elements we will explore them via “manage General Ledger (G/L)   Account master data,” App. </a:t>
            </a:r>
          </a:p>
        </p:txBody>
      </p:sp>
    </p:spTree>
    <p:extLst>
      <p:ext uri="{BB962C8B-B14F-4D97-AF65-F5344CB8AC3E}">
        <p14:creationId xmlns:p14="http://schemas.microsoft.com/office/powerpoint/2010/main" val="3496007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0f39958b-3493-4c02-b5e7-09353c2fcc4f&quot; /&gt;"/>
  <p:tag name="SP_POWERSHAPE" val="&lt;PowerShapeTag ClassVersion=&quot;0&quot; GUID=&quot;ac6e487c-1855-4245-b5c2-9294b535ef28&quot; IsConsolidated=&quot;False&quot; IsTopLevel=&quot;True&quot; Layer=&quot;Textplatzhalter 3&quot; Source=&quot;Textplatzhalter 3&quot; /&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4811</TotalTime>
  <Words>952</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BentonSans Bold</vt:lpstr>
      <vt:lpstr>BentonSans Regular</vt:lpstr>
      <vt:lpstr>Calibri</vt:lpstr>
      <vt:lpstr>Calibri Light</vt:lpstr>
      <vt:lpstr>Office Theme</vt:lpstr>
      <vt:lpstr>PowerPoint Presentation</vt:lpstr>
      <vt:lpstr>Next Generation ERP:  Managerial Accounting with Fiori Apps</vt:lpstr>
      <vt:lpstr>Recent Enhancements in our SAP integration into curriculum</vt:lpstr>
      <vt:lpstr>Recent Enhancements in our SAP integration into curriculum</vt:lpstr>
      <vt:lpstr>Next Generation ERP:  Managerial Accounting with Fiori Apps</vt:lpstr>
      <vt:lpstr>Next Generation ERP:  Managerial Accounting with Fiori Apps</vt:lpstr>
      <vt:lpstr>Managerial Accounting Concepts with Fiori Apps</vt:lpstr>
      <vt:lpstr>Managerial Accounting Concepts with Fiori Apps</vt:lpstr>
      <vt:lpstr>Exploring Cost Elements</vt:lpstr>
      <vt:lpstr>Exploring Cost Elements</vt:lpstr>
      <vt:lpstr>PowerPoint Presentation</vt:lpstr>
      <vt:lpstr>PowerPoint Presentation</vt:lpstr>
      <vt:lpstr>Managerial Accounting Concepts with Fiori Apps</vt:lpstr>
      <vt:lpstr>What is next?</vt:lpstr>
      <vt:lpstr>Next Generation ERP:  Managerial Accounting with Fiori 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TRED talk template</dc:title>
  <dc:creator>Tom Wilder</dc:creator>
  <cp:lastModifiedBy>Tom Wilder</cp:lastModifiedBy>
  <cp:revision>19</cp:revision>
  <dcterms:created xsi:type="dcterms:W3CDTF">2022-07-10T23:09:01Z</dcterms:created>
  <dcterms:modified xsi:type="dcterms:W3CDTF">2022-07-18T13:46:09Z</dcterms:modified>
</cp:coreProperties>
</file>