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6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8AA6454-DA63-43BD-BE0C-B1D8093BA145}" name="Alina Marculetiu" initials="AM" userId="S::amarculetiu@ysu.edu::eac43244-59f2-40e4-97e8-975a1f07558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2EB6E-9DFF-4D47-8D79-80FD83208E2E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13DB7-F77A-4E69-9D57-EE47B94F3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60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8286-5816-2508-0DA0-3B2295104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F913B-90B0-6678-0A29-6A99B35D5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229BA-E7B3-9C5C-F6FF-7028D8895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0336-C070-4512-BCC0-2547C93DB696}" type="datetime1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85CE3-B063-161A-389C-91E39301F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Karpak and Marculetiu, SAP Academic Conference NA 2022, July 18-19, 2022, Milwaukee, USA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7DB75-5E0D-6C3D-BC10-EDF8E85BD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6194-A5BC-408A-A4E3-81E3A628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7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01D0-2224-A741-C36C-BD687368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66797-0D22-267F-6CC3-A48A0625D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F6A6-6CFB-97E7-5449-ABFC0547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DF06-A7C1-430E-94FB-28339F06778F}" type="datetime1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4DA0E-A571-FE42-CDC8-62B57133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Karpak and Marculetiu, SAP Academic Conference NA 2022, July 18-19, 2022, Milwaukee, USA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18A7D-F2F3-F73D-E729-F314F349F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6194-A5BC-408A-A4E3-81E3A628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3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6B778F-E97A-B7EF-00FC-5672DCC8F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56FB0-2777-FE82-F86D-2FED8E9E7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2B7C3-3BF8-6BC3-DF6D-54E58C67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24836-7B1F-4CA5-8F10-7A189201A5F9}" type="datetime1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18ED3-BCAC-8734-4CA3-50D53F1CC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Karpak and Marculetiu, SAP Academic Conference NA 2022, July 18-19, 2022, Milwaukee, USA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57373-7E6B-DBA1-0DA0-536FA7B5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6194-A5BC-408A-A4E3-81E3A628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77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-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607D9AB4-6854-F249-B157-904689784461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2552073" y="0"/>
            <a:ext cx="9639927" cy="6858000"/>
          </a:xfrm>
          <a:prstGeom prst="rect">
            <a:avLst/>
          </a:prstGeom>
          <a:solidFill>
            <a:schemeClr val="tx2"/>
          </a:solidFill>
        </p:spPr>
        <p:txBody>
          <a:bodyPr anchor="ctr" anchorCtr="0"/>
          <a:lstStyle>
            <a:lvl1pPr algn="r">
              <a:defRPr sz="1400"/>
            </a:lvl1pPr>
          </a:lstStyle>
          <a:p>
            <a:r>
              <a:rPr lang="de-DE"/>
              <a:t>Click </a:t>
            </a:r>
            <a:r>
              <a:rPr lang="de-DE" err="1"/>
              <a:t>icon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add</a:t>
            </a:r>
            <a:r>
              <a:rPr lang="de-DE"/>
              <a:t> </a:t>
            </a:r>
            <a:r>
              <a:rPr lang="de-DE" err="1"/>
              <a:t>image</a:t>
            </a:r>
            <a:endParaRPr lang="de-DE"/>
          </a:p>
        </p:txBody>
      </p:sp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B2ABF1F4-4621-A749-9853-80F3B49ABCD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94935" y="-1"/>
            <a:ext cx="10211755" cy="6908007"/>
          </a:xfrm>
          <a:custGeom>
            <a:avLst/>
            <a:gdLst>
              <a:gd name="connsiteX0" fmla="*/ 0 w 20422180"/>
              <a:gd name="connsiteY0" fmla="*/ 0 h 13816013"/>
              <a:gd name="connsiteX1" fmla="*/ 6149976 w 20422180"/>
              <a:gd name="connsiteY1" fmla="*/ 0 h 13816013"/>
              <a:gd name="connsiteX2" fmla="*/ 6149976 w 20422180"/>
              <a:gd name="connsiteY2" fmla="*/ 1 h 13816013"/>
              <a:gd name="connsiteX3" fmla="*/ 20422180 w 20422180"/>
              <a:gd name="connsiteY3" fmla="*/ 1 h 13816013"/>
              <a:gd name="connsiteX4" fmla="*/ 6382165 w 20422180"/>
              <a:gd name="connsiteY4" fmla="*/ 13795748 h 13816013"/>
              <a:gd name="connsiteX5" fmla="*/ 6149976 w 20422180"/>
              <a:gd name="connsiteY5" fmla="*/ 13795748 h 13816013"/>
              <a:gd name="connsiteX6" fmla="*/ 6149976 w 20422180"/>
              <a:gd name="connsiteY6" fmla="*/ 13816013 h 13816013"/>
              <a:gd name="connsiteX7" fmla="*/ 0 w 20422180"/>
              <a:gd name="connsiteY7" fmla="*/ 13816013 h 13816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22180" h="13816013">
                <a:moveTo>
                  <a:pt x="0" y="0"/>
                </a:moveTo>
                <a:lnTo>
                  <a:pt x="6149976" y="0"/>
                </a:lnTo>
                <a:lnTo>
                  <a:pt x="6149976" y="1"/>
                </a:lnTo>
                <a:lnTo>
                  <a:pt x="20422180" y="1"/>
                </a:lnTo>
                <a:lnTo>
                  <a:pt x="6382165" y="13795748"/>
                </a:lnTo>
                <a:lnTo>
                  <a:pt x="6149976" y="13795748"/>
                </a:lnTo>
                <a:lnTo>
                  <a:pt x="6149976" y="13816013"/>
                </a:lnTo>
                <a:lnTo>
                  <a:pt x="0" y="13816013"/>
                </a:lnTo>
                <a:close/>
              </a:path>
            </a:pathLst>
          </a:custGeom>
          <a:solidFill>
            <a:srgbClr val="BCDC50">
              <a:alpha val="34902"/>
            </a:srgbClr>
          </a:solidFill>
        </p:spPr>
        <p:txBody>
          <a:bodyPr wrap="square">
            <a:noAutofit/>
          </a:bodyPr>
          <a:lstStyle/>
          <a:p>
            <a:endParaRPr lang="de-DE"/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706B8906-0671-054C-8847-535FA4CC53DA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-1" y="-1"/>
            <a:ext cx="10211755" cy="6908007"/>
          </a:xfrm>
          <a:custGeom>
            <a:avLst/>
            <a:gdLst>
              <a:gd name="connsiteX0" fmla="*/ 0 w 20422180"/>
              <a:gd name="connsiteY0" fmla="*/ 0 h 13816013"/>
              <a:gd name="connsiteX1" fmla="*/ 6149976 w 20422180"/>
              <a:gd name="connsiteY1" fmla="*/ 0 h 13816013"/>
              <a:gd name="connsiteX2" fmla="*/ 6149976 w 20422180"/>
              <a:gd name="connsiteY2" fmla="*/ 1 h 13816013"/>
              <a:gd name="connsiteX3" fmla="*/ 20422180 w 20422180"/>
              <a:gd name="connsiteY3" fmla="*/ 1 h 13816013"/>
              <a:gd name="connsiteX4" fmla="*/ 6382165 w 20422180"/>
              <a:gd name="connsiteY4" fmla="*/ 13795748 h 13816013"/>
              <a:gd name="connsiteX5" fmla="*/ 6149976 w 20422180"/>
              <a:gd name="connsiteY5" fmla="*/ 13795748 h 13816013"/>
              <a:gd name="connsiteX6" fmla="*/ 6149976 w 20422180"/>
              <a:gd name="connsiteY6" fmla="*/ 13816013 h 13816013"/>
              <a:gd name="connsiteX7" fmla="*/ 0 w 20422180"/>
              <a:gd name="connsiteY7" fmla="*/ 13816013 h 13816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22180" h="13816013">
                <a:moveTo>
                  <a:pt x="0" y="0"/>
                </a:moveTo>
                <a:lnTo>
                  <a:pt x="6149976" y="0"/>
                </a:lnTo>
                <a:lnTo>
                  <a:pt x="6149976" y="1"/>
                </a:lnTo>
                <a:lnTo>
                  <a:pt x="20422180" y="1"/>
                </a:lnTo>
                <a:lnTo>
                  <a:pt x="6382165" y="13795748"/>
                </a:lnTo>
                <a:lnTo>
                  <a:pt x="6149976" y="13795748"/>
                </a:lnTo>
                <a:lnTo>
                  <a:pt x="6149976" y="13816013"/>
                </a:lnTo>
                <a:lnTo>
                  <a:pt x="0" y="13816013"/>
                </a:lnTo>
                <a:close/>
              </a:path>
            </a:pathLst>
          </a:custGeom>
          <a:gradFill>
            <a:gsLst>
              <a:gs pos="0">
                <a:srgbClr val="008FD3"/>
              </a:gs>
              <a:gs pos="60000">
                <a:srgbClr val="93C939"/>
              </a:gs>
            </a:gsLst>
            <a:lin ang="2700000" scaled="0"/>
          </a:gradFill>
        </p:spPr>
        <p:txBody>
          <a:bodyPr wrap="square">
            <a:noAutofit/>
          </a:bodyPr>
          <a:lstStyle>
            <a:lvl1pPr algn="r">
              <a:defRPr sz="1400"/>
            </a:lvl1pPr>
          </a:lstStyle>
          <a:p>
            <a:r>
              <a:rPr lang="de-DE"/>
              <a:t>Not </a:t>
            </a:r>
            <a:r>
              <a:rPr lang="de-DE" err="1"/>
              <a:t>change</a:t>
            </a:r>
            <a:endParaRPr lang="de-DE"/>
          </a:p>
        </p:txBody>
      </p:sp>
      <p:sp>
        <p:nvSpPr>
          <p:cNvPr id="9" name="Freihandform 8">
            <a:extLst>
              <a:ext uri="{FF2B5EF4-FFF2-40B4-BE49-F238E27FC236}">
                <a16:creationId xmlns:a16="http://schemas.microsoft.com/office/drawing/2014/main" id="{41C29977-BE9C-A243-B112-97414199EA4D}"/>
              </a:ext>
            </a:extLst>
          </p:cNvPr>
          <p:cNvSpPr/>
          <p:nvPr userDrawn="1"/>
        </p:nvSpPr>
        <p:spPr bwMode="gray">
          <a:xfrm>
            <a:off x="1" y="2"/>
            <a:ext cx="12192000" cy="6858000"/>
          </a:xfrm>
          <a:custGeom>
            <a:avLst/>
            <a:gdLst>
              <a:gd name="connsiteX0" fmla="*/ 0 w 11430000"/>
              <a:gd name="connsiteY0" fmla="*/ 0 h 5980113"/>
              <a:gd name="connsiteX1" fmla="*/ 11430000 w 11430000"/>
              <a:gd name="connsiteY1" fmla="*/ 0 h 5980113"/>
              <a:gd name="connsiteX2" fmla="*/ 11430000 w 11430000"/>
              <a:gd name="connsiteY2" fmla="*/ 5980113 h 5980113"/>
              <a:gd name="connsiteX3" fmla="*/ 0 w 11430000"/>
              <a:gd name="connsiteY3" fmla="*/ 5980113 h 5980113"/>
              <a:gd name="connsiteX4" fmla="*/ 0 w 11430000"/>
              <a:gd name="connsiteY4" fmla="*/ 5526000 h 5980113"/>
              <a:gd name="connsiteX5" fmla="*/ 5715000 w 11430000"/>
              <a:gd name="connsiteY5" fmla="*/ 5526000 h 5980113"/>
              <a:gd name="connsiteX6" fmla="*/ 5715000 w 11430000"/>
              <a:gd name="connsiteY6" fmla="*/ 460800 h 5980113"/>
              <a:gd name="connsiteX7" fmla="*/ 0 w 11430000"/>
              <a:gd name="connsiteY7" fmla="*/ 460800 h 5980113"/>
              <a:gd name="connsiteX8" fmla="*/ 0 w 11430000"/>
              <a:gd name="connsiteY8" fmla="*/ 0 h 5980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30000" h="5980113">
                <a:moveTo>
                  <a:pt x="0" y="0"/>
                </a:moveTo>
                <a:lnTo>
                  <a:pt x="11430000" y="0"/>
                </a:lnTo>
                <a:lnTo>
                  <a:pt x="11430000" y="5980113"/>
                </a:lnTo>
                <a:lnTo>
                  <a:pt x="0" y="5980113"/>
                </a:lnTo>
                <a:lnTo>
                  <a:pt x="0" y="5526000"/>
                </a:lnTo>
                <a:lnTo>
                  <a:pt x="5715000" y="5526000"/>
                </a:lnTo>
                <a:lnTo>
                  <a:pt x="5715000" y="460800"/>
                </a:lnTo>
                <a:lnTo>
                  <a:pt x="0" y="460800"/>
                </a:lnTo>
                <a:lnTo>
                  <a:pt x="0" y="0"/>
                </a:lnTo>
                <a:close/>
              </a:path>
            </a:pathLst>
          </a:custGeom>
          <a:noFill/>
          <a:ln w="73025" algn="ctr">
            <a:noFill/>
            <a:miter lim="800000"/>
            <a:headEnd/>
            <a:tailEnd/>
          </a:ln>
        </p:spPr>
        <p:txBody>
          <a:bodyPr wrap="square" lIns="95994" tIns="76795" rIns="95994" bIns="76795" rtlCol="0" anchor="ctr">
            <a:noAutofit/>
          </a:bodyPr>
          <a:lstStyle/>
          <a:p>
            <a:pPr marR="0" algn="ctr" defTabSz="975324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920" b="0" i="0" u="none" strike="noStrike" kern="0" cap="none" spc="0" normalizeH="0" baseline="0" noProof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E8A32705-E27E-604F-9518-0224227C308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11137393" y="6158802"/>
            <a:ext cx="701151" cy="34725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400"/>
            </a:lvl1pPr>
          </a:lstStyle>
          <a:p>
            <a:r>
              <a:rPr lang="de-DE"/>
              <a:t>Not </a:t>
            </a:r>
            <a:r>
              <a:rPr lang="de-DE" err="1"/>
              <a:t>change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6EF391-8F3E-1C48-B2F6-685FCFF001E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920" y="455613"/>
            <a:ext cx="7466498" cy="13519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50"/>
              </a:spcBef>
              <a:defRPr sz="3300" b="1" i="0">
                <a:solidFill>
                  <a:schemeClr val="bg1"/>
                </a:solidFill>
                <a:latin typeface="BentonSans Bold" panose="02000503000000020004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Headline Title </a:t>
            </a:r>
          </a:p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212AD8F-6D32-484D-A506-458D86F4951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920" y="1955800"/>
            <a:ext cx="5362001" cy="16380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50"/>
              </a:spcBef>
              <a:defRPr sz="3300" b="0" i="0">
                <a:solidFill>
                  <a:schemeClr val="bg1"/>
                </a:solidFill>
                <a:latin typeface="BentonSans Regular" panose="02000503000000020004" pitchFamily="2" charset="0"/>
              </a:defRPr>
            </a:lvl1pPr>
          </a:lstStyle>
          <a:p>
            <a:pPr lvl="0"/>
            <a:r>
              <a:rPr lang="de-DE" dirty="0"/>
              <a:t>Event </a:t>
            </a:r>
            <a:r>
              <a:rPr lang="de-DE" dirty="0" err="1"/>
              <a:t>Theme</a:t>
            </a:r>
            <a:endParaRPr lang="de-DE" dirty="0"/>
          </a:p>
        </p:txBody>
      </p:sp>
      <p:sp>
        <p:nvSpPr>
          <p:cNvPr id="23" name="Textplatzhalter 7">
            <a:extLst>
              <a:ext uri="{FF2B5EF4-FFF2-40B4-BE49-F238E27FC236}">
                <a16:creationId xmlns:a16="http://schemas.microsoft.com/office/drawing/2014/main" id="{AA751145-7053-E541-AC64-4B025DB3ACD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96920" y="6212220"/>
            <a:ext cx="2975169" cy="3799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50"/>
              </a:spcBef>
              <a:defRPr sz="2100" b="0" i="0">
                <a:solidFill>
                  <a:schemeClr val="bg1"/>
                </a:solidFill>
                <a:latin typeface="BentonSans Regular" panose="02000503000000020004" pitchFamily="2" charset="0"/>
              </a:defRPr>
            </a:lvl1pPr>
          </a:lstStyle>
          <a:p>
            <a:pPr lvl="0"/>
            <a:r>
              <a:rPr lang="de-DE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107398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626">
          <p15:clr>
            <a:srgbClr val="FBAE40"/>
          </p15:clr>
        </p15:guide>
        <p15:guide id="3" orient="horz" pos="8130">
          <p15:clr>
            <a:srgbClr val="FBAE40"/>
          </p15:clr>
        </p15:guide>
        <p15:guide id="4" orient="horz" pos="2528">
          <p15:clr>
            <a:srgbClr val="FBAE40"/>
          </p15:clr>
        </p15:guide>
        <p15:guide id="5" orient="horz" pos="6656">
          <p15:clr>
            <a:srgbClr val="FBAE40"/>
          </p15:clr>
        </p15:guide>
        <p15:guide id="6" orient="horz" pos="64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49D1-7064-DF36-2385-611D3985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DF7AA-68F5-972D-10D2-9692F58EB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F40FD-C129-93C7-FF0F-5FBD87F0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68A7-45CF-4E01-813E-1B66096B5471}" type="datetime1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9E710-9CC1-5E55-C6BC-F6CD355F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Karpak and Marculetiu, SAP Academic Conference NA 2022, July 18-19, 2022, Milwaukee, USA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0A411-C723-6C04-2880-B8864482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6194-A5BC-408A-A4E3-81E3A628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1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84244-817E-ABF6-98AB-EFD0E8D9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BBBEC-FB67-4977-ECBF-1FEE314A8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C0D0E-DE7A-9B7B-586C-26A5AFDE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B9AE-F7A1-411C-A10D-B82BADFAF84E}" type="datetime1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021FF-FC26-7FC0-9EBD-D7D29936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Karpak and Marculetiu, SAP Academic Conference NA 2022, July 18-19, 2022, Milwaukee, USA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5E695-4684-E856-BCB4-2D51D30C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6194-A5BC-408A-A4E3-81E3A628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2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7C68-6252-CA98-8DBE-8876B383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86D8D-1817-0913-AF76-5646A4F28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29E92-9E76-7695-854D-28D6A0BAB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F007E-CFED-A78B-1306-EB5D23B77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2734-7A46-42A1-803B-DCBC66E0B181}" type="datetime1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8C276-EEE0-0B21-2A9C-DC222FBA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Karpak and Marculetiu, SAP Academic Conference NA 2022, July 18-19, 2022, Milwaukee, USA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85922-56F0-A6F1-90A7-4DDC49E1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6194-A5BC-408A-A4E3-81E3A628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6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F8177-B465-7E91-CE6A-4C46F6604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E8AFC-4122-756A-6386-0A4FDC8EB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997D6-576B-47EB-CC89-02B588A63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B86A9-A038-0184-2261-7C46D66A3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F58CC6-5680-83A3-C6EE-B96E350A7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60021B-10FB-241E-1014-987B7323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7403-B361-475F-887E-37850B85927D}" type="datetime1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1B8A34-3CDA-E264-5782-D8BAC3DA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Karpak and Marculetiu, SAP Academic Conference NA 2022, July 18-19, 2022, Milwaukee, USA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2A61DB-0D00-6097-C8F4-150DB4B19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6194-A5BC-408A-A4E3-81E3A628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1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D19CD-8ECD-E400-0B9B-189BA1E0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D340C4-1E1E-7004-3FB3-78A4DD14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1075-2B5E-4968-837C-8BC4D87077BE}" type="datetime1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EFDA3-3152-A6E7-E39D-B81EA1B1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Karpak and Marculetiu, SAP Academic Conference NA 2022, July 18-19, 2022, Milwaukee, USA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B140F-6991-2B39-7FA4-0DB6B3B9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6194-A5BC-408A-A4E3-81E3A628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2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26D9BA-2283-21A9-369E-5D6D8EC15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F475-2A03-4FA3-A1FF-B3455C2149FB}" type="datetime1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1767B5-9DF7-4747-2A4F-D23DF490A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Karpak and Marculetiu, SAP Academic Conference NA 2022, July 18-19, 2022, Milwaukee, USA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BCF76-E79B-CF93-55CB-10BD577F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6194-A5BC-408A-A4E3-81E3A628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3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AE09-F0AC-6035-61DB-A204BB323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33003-E665-8CEC-D940-759D448B2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F3654-A79D-8466-BAD6-2727717C3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02356-9271-9E07-7260-05378BA3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2461-80E6-4D93-9A25-3A0A1F868E9F}" type="datetime1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A636C-D166-22A0-3CF0-9DE57318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Karpak and Marculetiu, SAP Academic Conference NA 2022, July 18-19, 2022, Milwaukee, USA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7B6F6-3E63-1D6C-A92A-B7E04F32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6194-A5BC-408A-A4E3-81E3A628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35F7-272B-2AE8-767F-48376ECAE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55B58-4FCB-F06C-1709-C1D9306BB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1EDA1-18CA-587A-B043-E414B37AB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32881-C45B-C456-1598-E3DA991A8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D68B-4DE9-442D-9992-511BA02B8E13}" type="datetime1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CE05A-F3E1-7FC4-829B-5A8388D5D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Karpak and Marculetiu, SAP Academic Conference NA 2022, July 18-19, 2022, Milwaukee, USA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78876-B230-E653-3090-5C336759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6194-A5BC-408A-A4E3-81E3A628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2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91600-631D-44C3-C297-846E153B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68ED8-5ED8-EAEB-E5A6-53C532288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68B37-E6F5-247F-F109-177829B05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100C6-6394-4EBB-B700-471B0B212957}" type="datetime1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9221A-5DFD-0A6A-034F-626BC8D05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Karpak and Marculetiu, SAP Academic Conference NA 2022, July 18-19, 2022, Milwaukee, USA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43E18-152E-4950-9984-8F7792424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16194-A5BC-408A-A4E3-81E3A628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6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amarculetiu@ysu.edu" TargetMode="External"/><Relationship Id="rId2" Type="http://schemas.openxmlformats.org/officeDocument/2006/relationships/hyperlink" Target="mailto:bkarpak@ysu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marculetiu@ysu.edu" TargetMode="External"/><Relationship Id="rId2" Type="http://schemas.openxmlformats.org/officeDocument/2006/relationships/hyperlink" Target="mailto:bkarpak@ysu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0EC66FB-16B8-3145-9D9E-F008FD7DBF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6" r="31165" b="23077"/>
          <a:stretch/>
        </p:blipFill>
        <p:spPr>
          <a:xfrm>
            <a:off x="3045257" y="-1"/>
            <a:ext cx="9189890" cy="6858001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</p:pic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4CCF9CD-D7A1-4F42-B419-8BD1D382E12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8695E24F-F270-DA4F-9B74-13FD08CF511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66A01E85-EB39-7D4C-B333-F7501A646F11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E7F01B0-D546-F349-9A1A-0A8C9803281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97285" y="455613"/>
            <a:ext cx="8726843" cy="1351923"/>
          </a:xfrm>
        </p:spPr>
        <p:txBody>
          <a:bodyPr/>
          <a:lstStyle/>
          <a:p>
            <a:r>
              <a:rPr lang="en-US" dirty="0"/>
              <a:t>Next Generation Material Requirements Planning (MRP) with Fiori Apps in Operations Management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DE70C89-79BD-A94A-A9DB-F3813219221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97285" y="2207261"/>
            <a:ext cx="5361652" cy="741680"/>
          </a:xfrm>
        </p:spPr>
        <p:txBody>
          <a:bodyPr/>
          <a:lstStyle/>
          <a:p>
            <a:r>
              <a:rPr lang="en-US" sz="3600" dirty="0"/>
              <a:t>Birsen Karpak, Ph.</a:t>
            </a:r>
            <a:r>
              <a:rPr lang="en-US" sz="3600"/>
              <a:t>D.</a:t>
            </a:r>
          </a:p>
          <a:p>
            <a:r>
              <a:rPr lang="en-US" sz="3600"/>
              <a:t>Dr</a:t>
            </a:r>
            <a:r>
              <a:rPr lang="en-US" sz="3600" dirty="0"/>
              <a:t>. Alina </a:t>
            </a:r>
            <a:r>
              <a:rPr lang="en-US" sz="3600" dirty="0" err="1"/>
              <a:t>Marculetiu</a:t>
            </a:r>
            <a:endParaRPr lang="de-DE" dirty="0"/>
          </a:p>
        </p:txBody>
      </p:sp>
      <p:pic>
        <p:nvPicPr>
          <p:cNvPr id="13" name="Picture 16">
            <a:extLst>
              <a:ext uri="{FF2B5EF4-FFF2-40B4-BE49-F238E27FC236}">
                <a16:creationId xmlns:a16="http://schemas.microsoft.com/office/drawing/2014/main" id="{3E9A9B9B-82A9-EC4A-9F3C-67415B0DCA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300" y="6220977"/>
            <a:ext cx="2043741" cy="293236"/>
          </a:xfrm>
          <a:prstGeom prst="rect">
            <a:avLst/>
          </a:prstGeom>
        </p:spPr>
      </p:pic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64CC89CC-B769-F64D-91AB-421D6174C70B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2438" y="5880435"/>
            <a:ext cx="2954095" cy="20028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64795" rtl="0" eaLnBrk="1" fontAlgn="auto" latinLnBrk="0" hangingPunct="1">
              <a:lnSpc>
                <a:spcPct val="100000"/>
              </a:lnSpc>
              <a:spcBef>
                <a:spcPts val="2092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4800" b="0" i="0" kern="1200">
                <a:solidFill>
                  <a:schemeClr val="bg1"/>
                </a:solidFill>
                <a:latin typeface="BentonSans Regular" panose="02000503000000020004" pitchFamily="2" charset="0"/>
                <a:ea typeface="+mn-ea"/>
                <a:cs typeface="+mn-cs"/>
              </a:defRPr>
            </a:lvl1pPr>
            <a:lvl2pPr marL="188339" indent="-188339" algn="l" defTabSz="1139212" rtl="0" eaLnBrk="1" latinLnBrk="0" hangingPunct="1">
              <a:spcBef>
                <a:spcPts val="628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5469" indent="-187735" algn="l" defTabSz="1139212" rtl="0" eaLnBrk="1" latinLnBrk="0" hangingPunct="1">
              <a:spcBef>
                <a:spcPts val="313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84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5014" indent="-188339" algn="l" defTabSz="1139212" rtl="0" eaLnBrk="1" latinLnBrk="0" hangingPunct="1">
              <a:spcBef>
                <a:spcPts val="313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3353" indent="-188339" algn="l" defTabSz="1139212" rtl="0" eaLnBrk="1" latinLnBrk="0" hangingPunct="1">
              <a:spcBef>
                <a:spcPts val="105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65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32830" indent="-284805" algn="l" defTabSz="11392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02438" indent="-284805" algn="l" defTabSz="11392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72041" indent="-284805" algn="l" defTabSz="11392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41647" indent="-284805" algn="l" defTabSz="11392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32398">
              <a:spcBef>
                <a:spcPts val="1046"/>
              </a:spcBef>
              <a:buClr>
                <a:srgbClr val="F0AB00"/>
              </a:buClr>
              <a:defRPr/>
            </a:pPr>
            <a:r>
              <a:rPr lang="de-DE" sz="1600" dirty="0">
                <a:solidFill>
                  <a:srgbClr val="FFFFFF"/>
                </a:solidFill>
              </a:rPr>
              <a:t>#SAPACC</a:t>
            </a:r>
          </a:p>
        </p:txBody>
      </p:sp>
    </p:spTree>
    <p:extLst>
      <p:ext uri="{BB962C8B-B14F-4D97-AF65-F5344CB8AC3E}">
        <p14:creationId xmlns:p14="http://schemas.microsoft.com/office/powerpoint/2010/main" val="2112280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BDA1-8F1A-5109-1E4C-597C81E4C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Next Generation MRP with Fiori Apps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A8691-5011-9910-D758-00FE30E6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4400" dirty="0"/>
              <a:t>Thank you</a:t>
            </a:r>
          </a:p>
          <a:p>
            <a:pPr algn="ctr"/>
            <a:r>
              <a:rPr lang="en-US" dirty="0"/>
              <a:t>Birsen Karpak, Ph.D., </a:t>
            </a:r>
            <a:r>
              <a:rPr lang="en-US" dirty="0">
                <a:hlinkClick r:id="rId2"/>
              </a:rPr>
              <a:t>bkarpak@ysu.edu</a:t>
            </a:r>
            <a:r>
              <a:rPr lang="en-US" dirty="0"/>
              <a:t> </a:t>
            </a:r>
          </a:p>
          <a:p>
            <a:pPr algn="ctr"/>
            <a:r>
              <a:rPr lang="en-US" dirty="0"/>
              <a:t>Dr. Alina </a:t>
            </a:r>
            <a:r>
              <a:rPr lang="en-US" dirty="0" err="1"/>
              <a:t>Marculetiu</a:t>
            </a:r>
            <a:r>
              <a:rPr lang="en-US" dirty="0"/>
              <a:t>. </a:t>
            </a:r>
            <a:r>
              <a:rPr lang="en-US" dirty="0">
                <a:hlinkClick r:id="rId3"/>
              </a:rPr>
              <a:t>amarculetiu@ysu.edu</a:t>
            </a:r>
            <a:endParaRPr lang="en-US" dirty="0"/>
          </a:p>
          <a:p>
            <a:pPr algn="ctr"/>
            <a:r>
              <a:rPr lang="en-US" dirty="0"/>
              <a:t>Youngstown State University</a:t>
            </a:r>
          </a:p>
          <a:p>
            <a:pPr algn="ctr"/>
            <a:r>
              <a:rPr lang="en-US" dirty="0"/>
              <a:t>Lecture notes “Next Generation ERP, Material Requirements Planning with Fiori Apps” have been developed and will be shared with the interested audience.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6F59F-BF57-E330-1C11-28691E8F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Karpak and </a:t>
            </a:r>
            <a:r>
              <a:rPr lang="en-US" dirty="0" err="1"/>
              <a:t>Marculetiu</a:t>
            </a:r>
            <a:r>
              <a:rPr lang="en-US" dirty="0"/>
              <a:t>, SAP Academic Conference NA 2022, July 18-19, 2022, Milwaukee, USA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02C10D-691D-8901-C41A-67E7DB4B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6194-A5BC-408A-A4E3-81E3A6288FC3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55C42B-BC72-109A-9B8C-7F4CFBBBD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2206" y="5612574"/>
            <a:ext cx="1688738" cy="7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9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97E7-76E9-6519-9F8B-BD7F0F17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 Generation Material Requirements Planning (MRP) with Fiori Apps in Operations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C309-6489-A6BD-0733-669739816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2465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YSU has an ERP certificate consisting of BPI, SCM, IS (MIS or AIS), and POM classes. Authors will talk about their innovation in POM during the 2021-2022 academic year.</a:t>
            </a:r>
          </a:p>
          <a:p>
            <a:r>
              <a:rPr lang="en-US" sz="2400" dirty="0"/>
              <a:t>Birsen Karpak, Ph.D.</a:t>
            </a:r>
            <a:br>
              <a:rPr lang="en-US" sz="2400" dirty="0"/>
            </a:br>
            <a:r>
              <a:rPr lang="en-US" sz="2400" dirty="0"/>
              <a:t>Distinguished Professor Emeritus, Management and Marketing Department</a:t>
            </a:r>
            <a:br>
              <a:rPr lang="en-US" sz="2400" dirty="0"/>
            </a:br>
            <a:r>
              <a:rPr lang="en-US" sz="2400" dirty="0"/>
              <a:t>Youngstown State University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bkarpak@ysu.edu</a:t>
            </a:r>
            <a:endParaRPr lang="en-US" sz="2400" dirty="0"/>
          </a:p>
          <a:p>
            <a:r>
              <a:rPr lang="en-US" sz="2400" dirty="0"/>
              <a:t>Dr. Alina </a:t>
            </a:r>
            <a:r>
              <a:rPr lang="en-US" sz="2400" dirty="0" err="1"/>
              <a:t>Marculetiu</a:t>
            </a:r>
            <a:br>
              <a:rPr lang="en-US" sz="2400" dirty="0"/>
            </a:br>
            <a:r>
              <a:rPr lang="en-US" sz="2400" dirty="0"/>
              <a:t>Assistant Professor of Operations &amp; Supply Chain</a:t>
            </a:r>
            <a:br>
              <a:rPr lang="en-US" sz="2400" dirty="0"/>
            </a:br>
            <a:r>
              <a:rPr lang="en-US" sz="2400" dirty="0"/>
              <a:t>Management, Department of Management and</a:t>
            </a:r>
            <a:br>
              <a:rPr lang="en-US" sz="2400" dirty="0"/>
            </a:br>
            <a:r>
              <a:rPr lang="en-US" sz="2400" dirty="0"/>
              <a:t>Marketing, Youngstown State University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amarculetiu@ysu.edu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AutoShape 2" descr="California State University, Chico">
            <a:extLst>
              <a:ext uri="{FF2B5EF4-FFF2-40B4-BE49-F238E27FC236}">
                <a16:creationId xmlns:a16="http://schemas.microsoft.com/office/drawing/2014/main" id="{1CB2D57F-CF32-A1F5-5F1D-AFCEE70C9B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26411" y="5530376"/>
            <a:ext cx="4765589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21F3A9-C3EF-4783-4C62-35E067C71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9381" y="5920962"/>
            <a:ext cx="1688738" cy="743776"/>
          </a:xfrm>
          <a:prstGeom prst="rect">
            <a:avLst/>
          </a:prstGeom>
        </p:spPr>
      </p:pic>
      <p:pic>
        <p:nvPicPr>
          <p:cNvPr id="8" name="Picture 7" descr="A person with long hair&#10;&#10;Description automatically generated with low confidence">
            <a:extLst>
              <a:ext uri="{FF2B5EF4-FFF2-40B4-BE49-F238E27FC236}">
                <a16:creationId xmlns:a16="http://schemas.microsoft.com/office/drawing/2014/main" id="{046E3B19-046D-8E59-9F72-112E3D6E55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299" y="3795133"/>
            <a:ext cx="2866602" cy="2555497"/>
          </a:xfrm>
          <a:prstGeom prst="teardrop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12025C-51E0-EBD6-75D6-4D31A73CCE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7270" y="1700605"/>
            <a:ext cx="2992532" cy="2490395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2CB982A-AE40-7ECD-CE5A-4CFD0D25D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Karpak and </a:t>
            </a:r>
            <a:r>
              <a:rPr lang="en-US" dirty="0" err="1"/>
              <a:t>Marculetiu</a:t>
            </a:r>
            <a:r>
              <a:rPr lang="en-US" dirty="0"/>
              <a:t>, SAP Academic Conference NA 2022, July 18-19, 2022, Milwaukee, USA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2A875-C013-891A-2A70-9797C80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6194-A5BC-408A-A4E3-81E3A6288F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3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122D1-4F48-1369-E7D8-82035301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Generation Material Requirements Planning (MRP) with Fiori Apps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5A86F-0F21-5535-4970-934E24B1E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introducing SAP with FIORI</a:t>
            </a:r>
          </a:p>
          <a:p>
            <a:r>
              <a:rPr lang="en-US" dirty="0"/>
              <a:t>Students are App generation</a:t>
            </a:r>
          </a:p>
          <a:p>
            <a:r>
              <a:rPr lang="en-US" dirty="0"/>
              <a:t>FIORI is computer agnostic</a:t>
            </a:r>
          </a:p>
          <a:p>
            <a:r>
              <a:rPr lang="en-US" dirty="0"/>
              <a:t>Intuitive</a:t>
            </a:r>
          </a:p>
          <a:p>
            <a:r>
              <a:rPr lang="en-US" dirty="0"/>
              <a:t>Well organized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8A754F-507B-3E74-4CC3-2447D2973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9356" y="5433187"/>
            <a:ext cx="1688738" cy="743776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761BE-0428-68E0-57CD-BEF7D933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Karpak and </a:t>
            </a:r>
            <a:r>
              <a:rPr lang="en-US" dirty="0" err="1"/>
              <a:t>Marculetiu</a:t>
            </a:r>
            <a:r>
              <a:rPr lang="en-US" dirty="0"/>
              <a:t>, SAP Academic Conference NA 2022, July 18-19, 2022, Milwaukee, USA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92F49-906C-C6FD-5C3C-3BD722F9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6194-A5BC-408A-A4E3-81E3A6288F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37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122D1-4F48-1369-E7D8-82035301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Generation Material Requirements Planning (MRP) with Fiori Apps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5A86F-0F21-5535-4970-934E24B1E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some basic features of next-generation ERP systems </a:t>
            </a:r>
          </a:p>
          <a:p>
            <a:r>
              <a:rPr lang="en-US" dirty="0"/>
              <a:t>Differentiate independent demand management from dependent demand management </a:t>
            </a:r>
          </a:p>
          <a:p>
            <a:r>
              <a:rPr lang="en-US" dirty="0"/>
              <a:t>Understand Bill of Materials, lead time, gross requirements, projected on hand, planned order release, planned order receipt, and scheduled receipt concepts.</a:t>
            </a:r>
          </a:p>
          <a:p>
            <a:r>
              <a:rPr lang="en-US" dirty="0"/>
              <a:t>Develop material requirements planning for dependent materials considering stocks, lead time, and lot sizing rules.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427E8-CAA4-5951-E710-CF505C45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Karpak and </a:t>
            </a:r>
            <a:r>
              <a:rPr lang="en-US" dirty="0" err="1"/>
              <a:t>Marculetiu</a:t>
            </a:r>
            <a:r>
              <a:rPr lang="en-US" dirty="0"/>
              <a:t>, SAP Academic Conference NA 2022, July 18-19, 2022, Milwaukee, USA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C245E-C202-5379-5CCE-D48CB352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6194-A5BC-408A-A4E3-81E3A6288FC3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70EB8A-37C5-33BE-C6D6-736054859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806" y="5452237"/>
            <a:ext cx="1688738" cy="7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20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122D1-4F48-1369-E7D8-82035301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Generation Material Requirements Planning (MRP) with Fiori Apps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5A86F-0F21-5535-4970-934E24B1E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do you need for MRP?</a:t>
            </a:r>
          </a:p>
          <a:p>
            <a:r>
              <a:rPr lang="en-US" dirty="0"/>
              <a:t>Master Production Schedule</a:t>
            </a:r>
          </a:p>
          <a:p>
            <a:r>
              <a:rPr lang="en-US" dirty="0"/>
              <a:t>BOM (Usually for Finished Goods, sometimes for semi finished goods)</a:t>
            </a:r>
          </a:p>
          <a:p>
            <a:r>
              <a:rPr lang="en-US" dirty="0"/>
              <a:t>Material (both finished product, and raw materials)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709D1-D1A5-B2E8-014A-497933F9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Karpak and Marculetiu, SAP Academic Conference NA 2022, July 18-19, 2022, Milwaukee, USA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24519-6336-903F-4B14-CFC50138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6194-A5BC-408A-A4E3-81E3A6288FC3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BC7E7-BCF2-D627-AED7-5D3CB58B0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0" y="5612574"/>
            <a:ext cx="1688738" cy="7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4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122D1-4F48-1369-E7D8-82035301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Generation Material Requirements Planning (MRP) with Fiori Apps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5A86F-0F21-5535-4970-934E24B1E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dirty="0"/>
              <a:t>When we do MRP manually, we need to know bill of material (BOM) of this master production schedule item. </a:t>
            </a:r>
          </a:p>
          <a:p>
            <a:r>
              <a:rPr lang="en-US" dirty="0"/>
              <a:t>When we are doing MRP with an ERP system, we need BOM to understand the outputs of the MRP system.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709D1-D1A5-B2E8-014A-497933F9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Karpak and Marculetiu, SAP Academic Conference NA 2022, July 18-19, 2022, Milwaukee, USA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C6140-D34D-600A-4F7B-B083E7DBF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6194-A5BC-408A-A4E3-81E3A6288FC3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2D73FC-7D7E-9D73-43D0-DC8C6320A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5062" y="5568124"/>
            <a:ext cx="1688738" cy="7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9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BDA1-8F1A-5109-1E4C-597C81E4C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Next Generation MRP with Fiori Apps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DE05CA-A526-7BA8-AAE9-71EB65984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459" y="1937619"/>
            <a:ext cx="9163082" cy="412735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42587-1F76-E4BB-3DE5-8A36FEE7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Karpak and Marculetiu, SAP Academic Conference NA 2022, July 18-19, 2022, Milwaukee, USA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582A6C-E544-F508-0778-463DF883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6194-A5BC-408A-A4E3-81E3A6288FC3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944497-F2C4-2E71-7819-A9F64F506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5625274"/>
            <a:ext cx="1688738" cy="7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0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BDA1-8F1A-5109-1E4C-597C81E4C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MRP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1EA901-5D9A-30DB-B1BA-C17A0FA04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PIRs for our master production items. </a:t>
            </a:r>
          </a:p>
          <a:p>
            <a:r>
              <a:rPr lang="en-US" dirty="0"/>
              <a:t>MRP </a:t>
            </a:r>
          </a:p>
          <a:p>
            <a:r>
              <a:rPr lang="en-US" dirty="0"/>
              <a:t>Explanation how various materials are planned for in different time periods considering stocks, lead time, and lot sizing rules. </a:t>
            </a:r>
          </a:p>
          <a:p>
            <a:r>
              <a:rPr lang="en-US" dirty="0"/>
              <a:t>Students understand at each step why GR at that level,</a:t>
            </a:r>
          </a:p>
          <a:p>
            <a:r>
              <a:rPr lang="en-US" dirty="0"/>
              <a:t>What are net requirements, why, etc.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30942-3817-B7BF-DEAC-D331544E5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Karpak and Marculetiu, SAP Academic Conference NA 2022, July 18-19, 2022, Milwaukee, USA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22638D-E3AE-46B9-817A-E0770172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6194-A5BC-408A-A4E3-81E3A6288FC3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CF9F6-E959-7060-D017-D1288B41E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906" y="5522881"/>
            <a:ext cx="1688738" cy="7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9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BDA1-8F1A-5109-1E4C-597C81E4C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next?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1EA901-5D9A-30DB-B1BA-C17A0FA04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 not have enough students for the companies who seek our graduates. </a:t>
            </a:r>
          </a:p>
          <a:p>
            <a:r>
              <a:rPr lang="en-US" dirty="0"/>
              <a:t>We have more demand than our supply. </a:t>
            </a:r>
          </a:p>
          <a:p>
            <a:r>
              <a:rPr lang="en-US" dirty="0"/>
              <a:t>We plan to increase the student pool by creating an “Intelligent Enterprise Management” certificate by modifying our current ERP certificate Program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30942-3817-B7BF-DEAC-D331544E5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Karpak and Marculetiu, SAP Academic Conference NA 2022, July 18-19, 2022, Milwaukee, USA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F23623-0DD7-5E6B-711C-C056C0FC0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6194-A5BC-408A-A4E3-81E3A6288FC3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DEB57B-C8B8-419A-4365-A48F79141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0" y="5522881"/>
            <a:ext cx="1688738" cy="7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890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0f39958b-3493-4c02-b5e7-09353c2fcc4f&quot; /&gt;"/>
  <p:tag name="SP_POWERSHAPE" val="&lt;PowerShapeTag ClassVersion=&quot;0&quot; GUID=&quot;ac6e487c-1855-4245-b5c2-9294b535ef28&quot; IsConsolidated=&quot;False&quot; IsTopLevel=&quot;True&quot; Layer=&quot;Textplatzhalter 3&quot; Source=&quot;Textplatzhalter 3&quot; /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4587</TotalTime>
  <Words>671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Unicode MS</vt:lpstr>
      <vt:lpstr>BentonSans Bold</vt:lpstr>
      <vt:lpstr>BentonSans Regular</vt:lpstr>
      <vt:lpstr>Calibri</vt:lpstr>
      <vt:lpstr>Calibri Light</vt:lpstr>
      <vt:lpstr>Office Theme</vt:lpstr>
      <vt:lpstr>PowerPoint Presentation</vt:lpstr>
      <vt:lpstr>Next Generation Material Requirements Planning (MRP) with Fiori Apps in Operations Management</vt:lpstr>
      <vt:lpstr>Next Generation Material Requirements Planning (MRP) with Fiori Apps </vt:lpstr>
      <vt:lpstr>Next Generation Material Requirements Planning (MRP) with Fiori Apps </vt:lpstr>
      <vt:lpstr>Next Generation Material Requirements Planning (MRP) with Fiori Apps </vt:lpstr>
      <vt:lpstr>Next Generation Material Requirements Planning (MRP) with Fiori Apps </vt:lpstr>
      <vt:lpstr>Next Generation MRP with Fiori Apps </vt:lpstr>
      <vt:lpstr>MRP </vt:lpstr>
      <vt:lpstr>What is next?</vt:lpstr>
      <vt:lpstr>Next Generation MRP with Fiori Apps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TRED talk template</dc:title>
  <dc:creator>Tom Wilder</dc:creator>
  <cp:lastModifiedBy>Tom Wilder</cp:lastModifiedBy>
  <cp:revision>14</cp:revision>
  <dcterms:created xsi:type="dcterms:W3CDTF">2022-07-10T23:09:01Z</dcterms:created>
  <dcterms:modified xsi:type="dcterms:W3CDTF">2022-07-18T13:43:41Z</dcterms:modified>
</cp:coreProperties>
</file>