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53" r:id="rId2"/>
    <p:sldId id="552" r:id="rId3"/>
    <p:sldId id="574" r:id="rId4"/>
    <p:sldId id="566" r:id="rId5"/>
    <p:sldId id="554" r:id="rId6"/>
    <p:sldId id="575" r:id="rId7"/>
    <p:sldId id="567" r:id="rId8"/>
    <p:sldId id="568" r:id="rId9"/>
    <p:sldId id="569" r:id="rId10"/>
    <p:sldId id="570" r:id="rId11"/>
    <p:sldId id="571" r:id="rId12"/>
    <p:sldId id="572" r:id="rId13"/>
    <p:sldId id="573" r:id="rId14"/>
    <p:sldId id="548" r:id="rId15"/>
    <p:sldId id="265" r:id="rId16"/>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B00"/>
    <a:srgbClr val="F0AC00"/>
    <a:srgbClr val="666666"/>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85" d="100"/>
          <a:sy n="85" d="100"/>
        </p:scale>
        <p:origin x="571" y="58"/>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110" d="100"/>
        <a:sy n="11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AP_HANA#cite_note-3" TargetMode="External"/><Relationship Id="rId3" Type="http://schemas.openxmlformats.org/officeDocument/2006/relationships/hyperlink" Target="https://en.wikipedia.org/wiki/Column-oriented_DBMS" TargetMode="External"/><Relationship Id="rId7" Type="http://schemas.openxmlformats.org/officeDocument/2006/relationships/hyperlink" Target="https://en.wikipedia.org/wiki/SAP_HANA#cite_note-2" TargetMode="External"/><Relationship Id="rId2" Type="http://schemas.openxmlformats.org/officeDocument/2006/relationships/hyperlink" Target="https://en.wikipedia.org/wiki/In_memory_database" TargetMode="External"/><Relationship Id="rId1" Type="http://schemas.openxmlformats.org/officeDocument/2006/relationships/slideLayout" Target="../slideLayouts/slideLayout9.xml"/><Relationship Id="rId6" Type="http://schemas.openxmlformats.org/officeDocument/2006/relationships/hyperlink" Target="https://en.wikipedia.org/wiki/SAP_HANA#cite_note-1" TargetMode="External"/><Relationship Id="rId5" Type="http://schemas.openxmlformats.org/officeDocument/2006/relationships/hyperlink" Target="https://en.wikipedia.org/wiki/SAP_SE" TargetMode="External"/><Relationship Id="rId10" Type="http://schemas.openxmlformats.org/officeDocument/2006/relationships/hyperlink" Target="https://en.wikipedia.org/wiki/Server-side_JavaScript" TargetMode="External"/><Relationship Id="rId4" Type="http://schemas.openxmlformats.org/officeDocument/2006/relationships/hyperlink" Target="https://en.wikipedia.org/wiki/Relational_database_management_system" TargetMode="External"/><Relationship Id="rId9" Type="http://schemas.openxmlformats.org/officeDocument/2006/relationships/hyperlink" Target="https://en.wikipedia.org/wiki/SAP_HANA#cite_note-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HANA</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 HANA</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5,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A (very) brief introduction to HANA</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a:t>
            </a:r>
            <a:endParaRPr lang="en-US" dirty="0"/>
          </a:p>
        </p:txBody>
      </p:sp>
      <p:sp>
        <p:nvSpPr>
          <p:cNvPr id="3" name="Content Placeholder 2"/>
          <p:cNvSpPr>
            <a:spLocks noGrp="1"/>
          </p:cNvSpPr>
          <p:nvPr>
            <p:ph idx="1"/>
          </p:nvPr>
        </p:nvSpPr>
        <p:spPr/>
        <p:txBody>
          <a:bodyPr/>
          <a:lstStyle/>
          <a:p>
            <a:r>
              <a:rPr lang="en-US" dirty="0"/>
              <a:t>100TB database with 100 billion records, query with 5 inner joins: 300 to 500 milliseconds (Oracle boasts 1 sec on 100 million records)</a:t>
            </a:r>
          </a:p>
          <a:p>
            <a:endParaRPr lang="en-US" dirty="0"/>
          </a:p>
          <a:p>
            <a:r>
              <a:rPr lang="en-US" dirty="0"/>
              <a:t>15TB BW database, multiple queries across all functional areas: an average of 16x and up to 291x faster than Oracle</a:t>
            </a:r>
          </a:p>
          <a:p>
            <a:endParaRPr lang="en-US" dirty="0"/>
          </a:p>
          <a:p>
            <a:r>
              <a:rPr lang="en-US" dirty="0"/>
              <a:t>Wall street firm uses an application to push 2.1 million updates/sec into a HANA database</a:t>
            </a:r>
          </a:p>
        </p:txBody>
      </p:sp>
    </p:spTree>
    <p:extLst>
      <p:ext uri="{BB962C8B-B14F-4D97-AF65-F5344CB8AC3E}">
        <p14:creationId xmlns:p14="http://schemas.microsoft.com/office/powerpoint/2010/main" val="2497892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015" y="1368952"/>
            <a:ext cx="10373610" cy="4023806"/>
          </a:xfrm>
          <a:prstGeom prst="rect">
            <a:avLst/>
          </a:prstGeom>
        </p:spPr>
      </p:pic>
    </p:spTree>
    <p:extLst>
      <p:ext uri="{BB962C8B-B14F-4D97-AF65-F5344CB8AC3E}">
        <p14:creationId xmlns:p14="http://schemas.microsoft.com/office/powerpoint/2010/main" val="827626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HANA isn’t just a fast database</a:t>
            </a:r>
            <a:endParaRPr lang="en-US" dirty="0"/>
          </a:p>
        </p:txBody>
      </p:sp>
      <p:sp>
        <p:nvSpPr>
          <p:cNvPr id="3" name="Content Placeholder 2"/>
          <p:cNvSpPr>
            <a:spLocks noGrp="1"/>
          </p:cNvSpPr>
          <p:nvPr>
            <p:ph idx="1"/>
          </p:nvPr>
        </p:nvSpPr>
        <p:spPr/>
        <p:txBody>
          <a:bodyPr/>
          <a:lstStyle/>
          <a:p>
            <a:r>
              <a:rPr lang="en-US" dirty="0" smtClean="0"/>
              <a:t>Application development platform</a:t>
            </a:r>
          </a:p>
          <a:p>
            <a:pPr lvl="1"/>
            <a:r>
              <a:rPr lang="en-US" dirty="0" smtClean="0"/>
              <a:t>Application server built in</a:t>
            </a:r>
          </a:p>
          <a:p>
            <a:pPr lvl="1"/>
            <a:r>
              <a:rPr lang="en-US" dirty="0" smtClean="0"/>
              <a:t>Native development tools included</a:t>
            </a:r>
          </a:p>
          <a:p>
            <a:pPr lvl="1"/>
            <a:endParaRPr lang="en-US" dirty="0" smtClean="0"/>
          </a:p>
          <a:p>
            <a:r>
              <a:rPr lang="en-US" dirty="0" smtClean="0"/>
              <a:t>Advanced analytical tools</a:t>
            </a:r>
          </a:p>
          <a:p>
            <a:endParaRPr lang="en-US" dirty="0"/>
          </a:p>
          <a:p>
            <a:r>
              <a:rPr lang="en-US" dirty="0" smtClean="0"/>
              <a:t>Simplifies the data center</a:t>
            </a:r>
          </a:p>
          <a:p>
            <a:pPr marL="342900" indent="-342900">
              <a:buFont typeface="Wingdings" panose="05000000000000000000" pitchFamily="2" charset="2"/>
              <a:buChar char="§"/>
            </a:pPr>
            <a:r>
              <a:rPr lang="en-US" sz="1800" dirty="0" smtClean="0">
                <a:latin typeface="BentonSans Regular" panose="02000503000000020004"/>
              </a:rPr>
              <a:t>Data </a:t>
            </a:r>
            <a:r>
              <a:rPr lang="en-US" sz="1800" dirty="0">
                <a:latin typeface="BentonSans Regular" panose="02000503000000020004"/>
              </a:rPr>
              <a:t>centers built on in-memory technologies can store up to 40x the data in the same space and use 80% less energy</a:t>
            </a:r>
          </a:p>
        </p:txBody>
      </p:sp>
    </p:spTree>
    <p:extLst>
      <p:ext uri="{BB962C8B-B14F-4D97-AF65-F5344CB8AC3E}">
        <p14:creationId xmlns:p14="http://schemas.microsoft.com/office/powerpoint/2010/main" val="3634097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6529" y="227198"/>
            <a:ext cx="6583479" cy="6315547"/>
          </a:xfrm>
          <a:prstGeom prst="rect">
            <a:avLst/>
          </a:prstGeom>
        </p:spPr>
      </p:pic>
    </p:spTree>
    <p:extLst>
      <p:ext uri="{BB962C8B-B14F-4D97-AF65-F5344CB8AC3E}">
        <p14:creationId xmlns:p14="http://schemas.microsoft.com/office/powerpoint/2010/main" val="98958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Director, SAP UCC at UWM</a:t>
            </a:r>
            <a:endParaRPr lang="en-US" dirty="0">
              <a:solidFill>
                <a:srgbClr val="666666"/>
              </a:solidFill>
            </a:endParaRPr>
          </a:p>
          <a:p>
            <a:r>
              <a:rPr lang="en-US" dirty="0" smtClean="0">
                <a:solidFill>
                  <a:srgbClr val="666666"/>
                </a:solidFill>
              </a:rPr>
              <a:t>hightowe@uwm.edu</a:t>
            </a:r>
            <a:endParaRPr lang="en-US" dirty="0">
              <a:solidFill>
                <a:srgbClr val="666666"/>
              </a:solidFill>
            </a:endParaRPr>
          </a:p>
          <a:p>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BentonSans Bold" panose="02000803000000020004" pitchFamily="2" charset="0"/>
              </a:rPr>
              <a:t>Introduction to HANA</a:t>
            </a:r>
            <a:r>
              <a:rPr lang="en-US" sz="2000" dirty="0">
                <a:solidFill>
                  <a:srgbClr val="666666"/>
                </a:solidFill>
                <a:latin typeface="BentonSans Bold" panose="02000803000000020004" pitchFamily="2" charset="0"/>
              </a:rPr>
              <a:t/>
            </a:r>
            <a:br>
              <a:rPr lang="en-US" sz="2000"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de-DE" dirty="0"/>
          </a:p>
        </p:txBody>
      </p:sp>
      <p:sp>
        <p:nvSpPr>
          <p:cNvPr id="3" name="Text Placeholder 2"/>
          <p:cNvSpPr>
            <a:spLocks noGrp="1"/>
          </p:cNvSpPr>
          <p:nvPr>
            <p:ph type="body" sz="quarter" idx="10"/>
          </p:nvPr>
        </p:nvSpPr>
        <p:spPr/>
        <p:txBody>
          <a:bodyPr/>
          <a:lstStyle/>
          <a:p>
            <a:r>
              <a:rPr lang="pt-BR" dirty="0" smtClean="0"/>
              <a:t>What is HANA?</a:t>
            </a:r>
          </a:p>
          <a:p>
            <a:r>
              <a:rPr lang="pt-BR" dirty="0" smtClean="0"/>
              <a:t>Why is HANA a big deal?</a:t>
            </a:r>
            <a:endParaRPr lang="pt-BR" dirty="0"/>
          </a:p>
          <a:p>
            <a:endParaRPr lang="de-DE" dirty="0"/>
          </a:p>
        </p:txBody>
      </p:sp>
    </p:spTree>
    <p:extLst>
      <p:ext uri="{BB962C8B-B14F-4D97-AF65-F5344CB8AC3E}">
        <p14:creationId xmlns:p14="http://schemas.microsoft.com/office/powerpoint/2010/main" val="1286410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SAP HANA?</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288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HANA?</a:t>
            </a:r>
            <a:endParaRPr lang="en-US" dirty="0"/>
          </a:p>
        </p:txBody>
      </p:sp>
      <p:sp>
        <p:nvSpPr>
          <p:cNvPr id="5" name="TextBox 4"/>
          <p:cNvSpPr txBox="1"/>
          <p:nvPr/>
        </p:nvSpPr>
        <p:spPr>
          <a:xfrm>
            <a:off x="851648" y="1775012"/>
            <a:ext cx="9284658" cy="3123932"/>
          </a:xfrm>
          <a:prstGeom prst="rect">
            <a:avLst/>
          </a:prstGeom>
          <a:noFill/>
        </p:spPr>
        <p:txBody>
          <a:bodyPr wrap="none" lIns="0" tIns="0" rIns="0" bIns="0" rtlCol="0">
            <a:spAutoFit/>
          </a:bodyPr>
          <a:lstStyle/>
          <a:p>
            <a:r>
              <a:rPr lang="en-US" sz="1800" b="1" dirty="0"/>
              <a:t>SAP HANA</a:t>
            </a:r>
            <a:r>
              <a:rPr lang="en-US" sz="1800" dirty="0"/>
              <a:t> is an </a:t>
            </a:r>
            <a:r>
              <a:rPr lang="en-US" sz="1800" dirty="0">
                <a:hlinkClick r:id="rId2" tooltip="In memory database"/>
              </a:rPr>
              <a:t>in-memory</a:t>
            </a:r>
            <a:r>
              <a:rPr lang="en-US" sz="1800" dirty="0"/>
              <a:t>, </a:t>
            </a:r>
            <a:r>
              <a:rPr lang="en-US" sz="1800" dirty="0">
                <a:hlinkClick r:id="rId3" tooltip="Column-oriented DBMS"/>
              </a:rPr>
              <a:t>column-oriented</a:t>
            </a:r>
            <a:r>
              <a:rPr lang="en-US" sz="1800" dirty="0"/>
              <a:t>, </a:t>
            </a:r>
            <a:r>
              <a:rPr lang="en-US" sz="1800" dirty="0">
                <a:hlinkClick r:id="rId4" tooltip="Relational database management system"/>
              </a:rPr>
              <a:t>relational database management system</a:t>
            </a:r>
            <a:r>
              <a:rPr lang="en-US" sz="1800" dirty="0"/>
              <a:t> </a:t>
            </a:r>
            <a:endParaRPr lang="en-US" sz="1800" dirty="0" smtClean="0"/>
          </a:p>
          <a:p>
            <a:r>
              <a:rPr lang="en-US" sz="1800" dirty="0" smtClean="0"/>
              <a:t>developed </a:t>
            </a:r>
            <a:r>
              <a:rPr lang="en-US" sz="1800" dirty="0"/>
              <a:t>and </a:t>
            </a:r>
            <a:r>
              <a:rPr lang="en-US" sz="1800" dirty="0" smtClean="0"/>
              <a:t>marketed </a:t>
            </a:r>
            <a:r>
              <a:rPr lang="en-US" sz="1800" dirty="0"/>
              <a:t>by </a:t>
            </a:r>
            <a:r>
              <a:rPr lang="en-US" sz="1800" dirty="0">
                <a:hlinkClick r:id="rId5" tooltip="SAP SE"/>
              </a:rPr>
              <a:t>SAP SE</a:t>
            </a:r>
            <a:r>
              <a:rPr lang="en-US" sz="1800" dirty="0"/>
              <a:t>.</a:t>
            </a:r>
            <a:r>
              <a:rPr lang="en-US" sz="1800" baseline="30000" dirty="0">
                <a:hlinkClick r:id="rId6"/>
              </a:rPr>
              <a:t>[1]</a:t>
            </a:r>
            <a:r>
              <a:rPr lang="en-US" sz="1800" baseline="30000" dirty="0">
                <a:hlinkClick r:id="rId7"/>
              </a:rPr>
              <a:t>[2]</a:t>
            </a:r>
            <a:r>
              <a:rPr lang="en-US" sz="1800" dirty="0"/>
              <a:t> HANA's architecture is designed to handle both </a:t>
            </a:r>
            <a:endParaRPr lang="en-US" sz="1800" dirty="0" smtClean="0"/>
          </a:p>
          <a:p>
            <a:r>
              <a:rPr lang="en-US" sz="1800" dirty="0" smtClean="0"/>
              <a:t>high </a:t>
            </a:r>
            <a:r>
              <a:rPr lang="en-US" sz="1800" dirty="0"/>
              <a:t>transaction rates and complex </a:t>
            </a:r>
            <a:r>
              <a:rPr lang="en-US" sz="1800" dirty="0" smtClean="0"/>
              <a:t>query </a:t>
            </a:r>
            <a:r>
              <a:rPr lang="en-US" sz="1800" dirty="0"/>
              <a:t>processing on the same platform.</a:t>
            </a:r>
            <a:r>
              <a:rPr lang="en-US" sz="1800" baseline="30000" dirty="0">
                <a:hlinkClick r:id="rId8"/>
              </a:rPr>
              <a:t>[3]</a:t>
            </a:r>
            <a:r>
              <a:rPr lang="en-US" sz="1800" dirty="0"/>
              <a:t> SAP HANA </a:t>
            </a:r>
            <a:endParaRPr lang="en-US" sz="1800" dirty="0" smtClean="0"/>
          </a:p>
          <a:p>
            <a:r>
              <a:rPr lang="en-US" sz="1800" dirty="0" smtClean="0"/>
              <a:t>was </a:t>
            </a:r>
            <a:r>
              <a:rPr lang="en-US" sz="1800" dirty="0"/>
              <a:t>previously called SAP High-Performance Analytic </a:t>
            </a:r>
            <a:r>
              <a:rPr lang="en-US" sz="1800" dirty="0" smtClean="0"/>
              <a:t>Appliance</a:t>
            </a:r>
            <a:r>
              <a:rPr lang="en-US" sz="1800" dirty="0"/>
              <a:t>.</a:t>
            </a:r>
            <a:r>
              <a:rPr lang="en-US" sz="1800" baseline="30000" dirty="0">
                <a:hlinkClick r:id="rId9"/>
              </a:rPr>
              <a:t>[4]</a:t>
            </a:r>
            <a:endParaRPr lang="en-US" sz="1800" dirty="0"/>
          </a:p>
          <a:p>
            <a:endParaRPr lang="en-US" sz="1800" dirty="0" smtClean="0"/>
          </a:p>
          <a:p>
            <a:r>
              <a:rPr lang="en-US" sz="1800" dirty="0" smtClean="0"/>
              <a:t>In </a:t>
            </a:r>
            <a:r>
              <a:rPr lang="en-US" sz="1800" dirty="0"/>
              <a:t>addition to the database engine, HANA includes an embedded web server and version </a:t>
            </a:r>
            <a:endParaRPr lang="en-US" sz="1800" dirty="0" smtClean="0"/>
          </a:p>
          <a:p>
            <a:r>
              <a:rPr lang="en-US" sz="1800" dirty="0" smtClean="0"/>
              <a:t>control </a:t>
            </a:r>
            <a:r>
              <a:rPr lang="en-US" sz="1800" dirty="0"/>
              <a:t>repository </a:t>
            </a:r>
            <a:r>
              <a:rPr lang="en-US" sz="1800" dirty="0" smtClean="0"/>
              <a:t>that can </a:t>
            </a:r>
            <a:r>
              <a:rPr lang="en-US" sz="1800" dirty="0"/>
              <a:t>be used for application development. HANA applications can be </a:t>
            </a:r>
            <a:endParaRPr lang="en-US" sz="1800" dirty="0" smtClean="0"/>
          </a:p>
          <a:p>
            <a:r>
              <a:rPr lang="en-US" sz="1800" dirty="0" smtClean="0"/>
              <a:t>created </a:t>
            </a:r>
            <a:r>
              <a:rPr lang="en-US" sz="1800" dirty="0"/>
              <a:t>using </a:t>
            </a:r>
            <a:r>
              <a:rPr lang="en-US" sz="1800" dirty="0">
                <a:hlinkClick r:id="rId10" tooltip="Server-side JavaScript"/>
              </a:rPr>
              <a:t>server-side </a:t>
            </a:r>
            <a:r>
              <a:rPr lang="en-US" sz="1800" dirty="0" smtClean="0">
                <a:hlinkClick r:id="rId10" tooltip="Server-side JavaScript"/>
              </a:rPr>
              <a:t>JavaScript</a:t>
            </a:r>
            <a:r>
              <a:rPr lang="en-US" sz="1800" dirty="0" smtClean="0"/>
              <a:t> and </a:t>
            </a:r>
            <a:r>
              <a:rPr lang="en-US" sz="1800" dirty="0"/>
              <a:t>HTML</a:t>
            </a:r>
            <a:r>
              <a:rPr lang="en-US" sz="1800" dirty="0" smtClean="0"/>
              <a:t>.</a:t>
            </a:r>
          </a:p>
          <a:p>
            <a:endParaRPr lang="en-US" sz="1800" dirty="0"/>
          </a:p>
          <a:p>
            <a:r>
              <a:rPr lang="en-US" sz="1800" dirty="0"/>
              <a:t>https://en.wikipedia.org/wiki/SAP_HANA</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463301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Architecture</a:t>
            </a:r>
            <a:endParaRPr lang="en-US" dirty="0"/>
          </a:p>
        </p:txBody>
      </p:sp>
      <p:pic>
        <p:nvPicPr>
          <p:cNvPr id="2050" name="Picture 2" descr="http://4.bp.blogspot.com/-uk-Bb1qH8UA/UIZcx49_KrI/AAAAAAAABM8/LZ8clxXfWCk/s1600/HANA_architectur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998" y="1406245"/>
            <a:ext cx="7141695" cy="49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283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SAP HANA a Big Deal?</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424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is Fast?</a:t>
            </a:r>
            <a:endParaRPr lang="en-US" dirty="0"/>
          </a:p>
        </p:txBody>
      </p:sp>
      <p:sp>
        <p:nvSpPr>
          <p:cNvPr id="3" name="Content Placeholder 2"/>
          <p:cNvSpPr>
            <a:spLocks noGrp="1"/>
          </p:cNvSpPr>
          <p:nvPr>
            <p:ph idx="1"/>
          </p:nvPr>
        </p:nvSpPr>
        <p:spPr/>
        <p:txBody>
          <a:bodyPr>
            <a:normAutofit/>
          </a:bodyPr>
          <a:lstStyle/>
          <a:p>
            <a:r>
              <a:rPr lang="en-US" dirty="0" smtClean="0"/>
              <a:t>In-memory</a:t>
            </a:r>
          </a:p>
          <a:p>
            <a:pPr lvl="1"/>
            <a:r>
              <a:rPr lang="en-US" dirty="0" smtClean="0"/>
              <a:t>Data is stored in the main memory of the HANA appliance rather than on a disk</a:t>
            </a:r>
          </a:p>
          <a:p>
            <a:pPr lvl="1"/>
            <a:r>
              <a:rPr lang="en-US" dirty="0"/>
              <a:t>Data centers built on in-memory technologies can store up to 40x the data in the same space and use 80% less </a:t>
            </a:r>
            <a:r>
              <a:rPr lang="en-US" dirty="0" smtClean="0"/>
              <a:t>energy</a:t>
            </a:r>
          </a:p>
          <a:p>
            <a:pPr lvl="1"/>
            <a:r>
              <a:rPr lang="en-US" dirty="0" smtClean="0"/>
              <a:t>Backups of the data are stored on disk</a:t>
            </a:r>
          </a:p>
          <a:p>
            <a:pPr lvl="1"/>
            <a:r>
              <a:rPr lang="en-US" dirty="0" smtClean="0"/>
              <a:t>“RAM </a:t>
            </a:r>
            <a:r>
              <a:rPr lang="en-US" dirty="0" smtClean="0"/>
              <a:t>is the new disk, disk is the new tape”</a:t>
            </a:r>
          </a:p>
          <a:p>
            <a:r>
              <a:rPr lang="en-US" dirty="0" smtClean="0"/>
              <a:t>Column-oriented</a:t>
            </a:r>
          </a:p>
          <a:p>
            <a:pPr lvl="1"/>
            <a:r>
              <a:rPr lang="en-US" dirty="0" smtClean="0"/>
              <a:t>Data is mostly stored in column oriented tables rather than row oriented tables</a:t>
            </a:r>
          </a:p>
          <a:p>
            <a:r>
              <a:rPr lang="en-US" dirty="0" smtClean="0"/>
              <a:t>Massive parallel processing</a:t>
            </a:r>
          </a:p>
          <a:p>
            <a:pPr lvl="1"/>
            <a:r>
              <a:rPr lang="en-US" dirty="0" smtClean="0"/>
              <a:t>Low cost Intel x86 </a:t>
            </a:r>
            <a:r>
              <a:rPr lang="en-US" dirty="0"/>
              <a:t>processors (e.g. 8 processors with 15 cores each)</a:t>
            </a:r>
            <a:endParaRPr lang="en-US" dirty="0" smtClean="0"/>
          </a:p>
          <a:p>
            <a:pPr lvl="1"/>
            <a:endParaRPr lang="en-US" dirty="0"/>
          </a:p>
        </p:txBody>
      </p:sp>
    </p:spTree>
    <p:extLst>
      <p:ext uri="{BB962C8B-B14F-4D97-AF65-F5344CB8AC3E}">
        <p14:creationId xmlns:p14="http://schemas.microsoft.com/office/powerpoint/2010/main" val="2032250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aphanatutorial.com/wp-content/uploads/2013/09/Difference-between-Column-based-and-Row-based-T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125" y="324075"/>
            <a:ext cx="6050580" cy="595508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Column vs. Row Storage</a:t>
            </a:r>
            <a:endParaRPr lang="en-US" dirty="0"/>
          </a:p>
        </p:txBody>
      </p:sp>
      <p:sp>
        <p:nvSpPr>
          <p:cNvPr id="6" name="TextBox 5"/>
          <p:cNvSpPr txBox="1"/>
          <p:nvPr/>
        </p:nvSpPr>
        <p:spPr>
          <a:xfrm>
            <a:off x="324001" y="2239786"/>
            <a:ext cx="5581977" cy="2031325"/>
          </a:xfrm>
          <a:prstGeom prst="rect">
            <a:avLst/>
          </a:prstGeom>
          <a:noFill/>
        </p:spPr>
        <p:txBody>
          <a:bodyPr wrap="none" rtlCol="0">
            <a:spAutoFit/>
          </a:bodyPr>
          <a:lstStyle/>
          <a:p>
            <a:r>
              <a:rPr lang="en-US" dirty="0" smtClean="0"/>
              <a:t>In column oriented storage, the contents of a</a:t>
            </a:r>
            <a:br>
              <a:rPr lang="en-US" dirty="0" smtClean="0"/>
            </a:br>
            <a:r>
              <a:rPr lang="en-US" dirty="0" smtClean="0"/>
              <a:t>column are stored in contiguous memory </a:t>
            </a:r>
            <a:br>
              <a:rPr lang="en-US" dirty="0" smtClean="0"/>
            </a:br>
            <a:r>
              <a:rPr lang="en-US" dirty="0" smtClean="0"/>
              <a:t>locations.</a:t>
            </a:r>
          </a:p>
          <a:p>
            <a:endParaRPr lang="en-US" dirty="0"/>
          </a:p>
          <a:p>
            <a:r>
              <a:rPr lang="en-US" dirty="0" smtClean="0"/>
              <a:t>In row oriented storage, the contents of a row</a:t>
            </a:r>
            <a:br>
              <a:rPr lang="en-US" dirty="0" smtClean="0"/>
            </a:br>
            <a:r>
              <a:rPr lang="en-US" dirty="0" smtClean="0"/>
              <a:t>are stored in contiguous memory locations.</a:t>
            </a:r>
            <a:endParaRPr lang="en-US" dirty="0"/>
          </a:p>
        </p:txBody>
      </p:sp>
    </p:spTree>
    <p:extLst>
      <p:ext uri="{BB962C8B-B14F-4D97-AF65-F5344CB8AC3E}">
        <p14:creationId xmlns:p14="http://schemas.microsoft.com/office/powerpoint/2010/main" val="18856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Advantages/Disadvantages </a:t>
            </a:r>
            <a:r>
              <a:rPr lang="en-US" dirty="0"/>
              <a:t>of column oriented tables</a:t>
            </a:r>
          </a:p>
        </p:txBody>
      </p:sp>
      <p:sp>
        <p:nvSpPr>
          <p:cNvPr id="3" name="Content Placeholder 2"/>
          <p:cNvSpPr>
            <a:spLocks noGrp="1"/>
          </p:cNvSpPr>
          <p:nvPr>
            <p:ph type="body" sz="quarter" idx="10"/>
          </p:nvPr>
        </p:nvSpPr>
        <p:spPr>
          <a:xfrm>
            <a:off x="324001" y="1692393"/>
            <a:ext cx="5662800" cy="4393017"/>
          </a:xfrm>
        </p:spPr>
        <p:txBody>
          <a:bodyPr/>
          <a:lstStyle/>
          <a:p>
            <a:r>
              <a:rPr lang="en-US" dirty="0" smtClean="0"/>
              <a:t>Advantages</a:t>
            </a:r>
          </a:p>
          <a:p>
            <a:pPr marL="342900" indent="-342900">
              <a:buFont typeface="Arial" panose="020B0604020202020204" pitchFamily="34" charset="0"/>
              <a:buChar char="•"/>
            </a:pPr>
            <a:r>
              <a:rPr lang="en-US" dirty="0" smtClean="0"/>
              <a:t>Much </a:t>
            </a:r>
            <a:r>
              <a:rPr lang="en-US" dirty="0"/>
              <a:t>faster when reading or aggregating </a:t>
            </a:r>
            <a:r>
              <a:rPr lang="en-US" dirty="0" smtClean="0"/>
              <a:t>columns</a:t>
            </a:r>
            <a:endParaRPr lang="en-US" dirty="0"/>
          </a:p>
          <a:p>
            <a:pPr marL="342900" indent="-342900">
              <a:buFont typeface="Arial" panose="020B0604020202020204" pitchFamily="34" charset="0"/>
              <a:buChar char="•"/>
            </a:pPr>
            <a:r>
              <a:rPr lang="en-US" dirty="0"/>
              <a:t>Well adapted to parallel processing </a:t>
            </a:r>
          </a:p>
          <a:p>
            <a:pPr marL="342900" indent="-342900">
              <a:buFont typeface="Arial" panose="020B0604020202020204" pitchFamily="34" charset="0"/>
              <a:buChar char="•"/>
            </a:pPr>
            <a:r>
              <a:rPr lang="en-US" dirty="0"/>
              <a:t>Each column is an </a:t>
            </a:r>
            <a:r>
              <a:rPr lang="en-US" dirty="0" smtClean="0"/>
              <a:t>index</a:t>
            </a:r>
            <a:endParaRPr lang="en-US" dirty="0"/>
          </a:p>
          <a:p>
            <a:pPr marL="342900" indent="-342900">
              <a:buFont typeface="Arial" panose="020B0604020202020204" pitchFamily="34" charset="0"/>
              <a:buChar char="•"/>
            </a:pPr>
            <a:r>
              <a:rPr lang="en-US" dirty="0"/>
              <a:t>Allows </a:t>
            </a:r>
            <a:r>
              <a:rPr lang="en-US" dirty="0" smtClean="0"/>
              <a:t>up to 10x </a:t>
            </a:r>
            <a:r>
              <a:rPr lang="en-US" dirty="0"/>
              <a:t>to 20x compression ratios</a:t>
            </a:r>
          </a:p>
        </p:txBody>
      </p:sp>
      <p:sp>
        <p:nvSpPr>
          <p:cNvPr id="4" name="Text Placeholder 3"/>
          <p:cNvSpPr>
            <a:spLocks noGrp="1"/>
          </p:cNvSpPr>
          <p:nvPr>
            <p:ph type="body" sz="quarter" idx="11"/>
          </p:nvPr>
        </p:nvSpPr>
        <p:spPr/>
        <p:txBody>
          <a:bodyPr/>
          <a:lstStyle/>
          <a:p>
            <a:r>
              <a:rPr lang="en-US" dirty="0" smtClean="0"/>
              <a:t>Disadvantage</a:t>
            </a:r>
          </a:p>
          <a:p>
            <a:pPr marL="342900" indent="-342900">
              <a:buFont typeface="Arial" panose="020B0604020202020204" pitchFamily="34" charset="0"/>
              <a:buChar char="•"/>
            </a:pPr>
            <a:r>
              <a:rPr lang="en-US" dirty="0" smtClean="0"/>
              <a:t>Slow when doing updates</a:t>
            </a:r>
          </a:p>
          <a:p>
            <a:pPr marL="342900" indent="-342900">
              <a:buFont typeface="Arial" panose="020B0604020202020204" pitchFamily="34" charset="0"/>
              <a:buChar char="•"/>
            </a:pPr>
            <a:r>
              <a:rPr lang="en-US" dirty="0" smtClean="0"/>
              <a:t>Slower when reading entire rows</a:t>
            </a:r>
            <a:endParaRPr lang="en-US" dirty="0"/>
          </a:p>
        </p:txBody>
      </p:sp>
    </p:spTree>
    <p:extLst>
      <p:ext uri="{BB962C8B-B14F-4D97-AF65-F5344CB8AC3E}">
        <p14:creationId xmlns:p14="http://schemas.microsoft.com/office/powerpoint/2010/main" val="3549196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331</Words>
  <Application>Microsoft Office PowerPoint</Application>
  <PresentationFormat>Custom</PresentationFormat>
  <Paragraphs>76</Paragraphs>
  <Slides>15</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 Unicode MS</vt:lpstr>
      <vt:lpstr>MS PGothic</vt:lpstr>
      <vt:lpstr>Arial</vt:lpstr>
      <vt:lpstr>BentonSans Bold</vt:lpstr>
      <vt:lpstr>BentonSans Book</vt:lpstr>
      <vt:lpstr>BentonSans Regular</vt:lpstr>
      <vt:lpstr>Symbol</vt:lpstr>
      <vt:lpstr>wingdings</vt:lpstr>
      <vt:lpstr>wingdings</vt:lpstr>
      <vt:lpstr>SAP_2014_16x9_v1.1</vt:lpstr>
      <vt:lpstr>HANA</vt:lpstr>
      <vt:lpstr>Introduction to HANA Table of Content</vt:lpstr>
      <vt:lpstr>What is SAP HANA?</vt:lpstr>
      <vt:lpstr>What is HANA?</vt:lpstr>
      <vt:lpstr>In-Memory Architecture</vt:lpstr>
      <vt:lpstr>What is SAP HANA a Big Deal?</vt:lpstr>
      <vt:lpstr>SAP HANA is Fast?</vt:lpstr>
      <vt:lpstr>Column vs. Row Storage</vt:lpstr>
      <vt:lpstr>Advantages/Disadvantages of column oriented tables</vt:lpstr>
      <vt:lpstr>How Fast?</vt:lpstr>
      <vt:lpstr>PowerPoint Presentation</vt:lpstr>
      <vt:lpstr>But HANA isn’t just a fast database</vt:lpstr>
      <vt:lpstr>PowerPoint Presentation</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1421</cp:revision>
  <dcterms:created xsi:type="dcterms:W3CDTF">2014-06-27T10:09:28Z</dcterms:created>
  <dcterms:modified xsi:type="dcterms:W3CDTF">2015-07-05T23:06:09Z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