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6" r:id="rId2"/>
    <p:sldId id="282" r:id="rId3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99CCFF"/>
    <a:srgbClr val="66FFFF"/>
    <a:srgbClr val="99FFCC"/>
    <a:srgbClr val="CCFF66"/>
    <a:srgbClr val="FFFF99"/>
    <a:srgbClr val="CC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7" autoAdjust="0"/>
    <p:restoredTop sz="94660"/>
  </p:normalViewPr>
  <p:slideViewPr>
    <p:cSldViewPr>
      <p:cViewPr>
        <p:scale>
          <a:sx n="80" d="100"/>
          <a:sy n="80" d="100"/>
        </p:scale>
        <p:origin x="-888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r>
              <a:rPr lang="en-US"/>
              <a:t>ISM 6367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/>
              <a:t>Prof. Mihir A. Parikh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948D8CD1-15D7-4D4C-8AE3-7D6004E1A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1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r>
              <a:rPr lang="en-US"/>
              <a:t>ISM 6367</a:t>
            </a:r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r>
              <a:rPr lang="en-US"/>
              <a:t>Prof. Mihir A. Parikh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5D9DC20-CCDB-415E-9C2F-244130411F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95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E98D6-24A8-4C07-9A89-DA63B76A6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F579D-38A9-4D39-9DC4-0C38001672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0"/>
            <a:ext cx="21336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2484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9C9C7-E8DB-4BEE-8194-5B23191330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077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0" y="6610350"/>
            <a:ext cx="2133600" cy="2476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53340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1143000" cy="244475"/>
          </a:xfrm>
        </p:spPr>
        <p:txBody>
          <a:bodyPr/>
          <a:lstStyle>
            <a:lvl1pPr>
              <a:defRPr/>
            </a:lvl1pPr>
          </a:lstStyle>
          <a:p>
            <a:fld id="{59EAF72F-54B0-48C8-B37D-BCCA6A9F06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45A1-0E10-427B-A869-384121F937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2379A-E458-4E17-83F7-01179891DC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E0FDA-7B01-4379-8AF7-CDE3427E64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23A73-E859-4860-AD2D-3D9ADF7C1A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08FBA-6A80-4D75-9A61-9CF8A5D41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3AB1B-B1EE-490C-864D-21E9FF1F89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6CB1D-2861-4B8E-831E-3D7DD67028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382955-6DC2-45FE-BCFB-BABE1C8045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07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715000" y="6610350"/>
            <a:ext cx="21336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29400"/>
            <a:ext cx="533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mtClean="0"/>
              <a:t>Procurement Using Enterprise Systems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613525"/>
            <a:ext cx="1143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B6F9F9-5D5A-4A5A-B51D-18009DA61E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Line 6"/>
          <p:cNvSpPr>
            <a:spLocks noChangeShapeType="1"/>
          </p:cNvSpPr>
          <p:nvPr userDrawn="1"/>
        </p:nvSpPr>
        <p:spPr bwMode="auto">
          <a:xfrm flipV="1">
            <a:off x="-3175" y="6664325"/>
            <a:ext cx="9159875" cy="4763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4" name="Picture 10" descr="UCF Logo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01025" y="0"/>
            <a:ext cx="942975" cy="9429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►"/>
        <a:defRPr sz="2400">
          <a:solidFill>
            <a:srgbClr val="CC99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▼"/>
        <a:defRPr sz="24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Order-to-Cash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71600" y="19812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Quote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2743200"/>
            <a:ext cx="4572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200400"/>
            <a:ext cx="3810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371600" y="2667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2"/>
          </p:cNvCxnSpPr>
          <p:nvPr/>
        </p:nvCxnSpPr>
        <p:spPr>
          <a:xfrm rot="5400000">
            <a:off x="1790700" y="3162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981200" y="3352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24000" y="2819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52600" y="3505200"/>
            <a:ext cx="4572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209800" y="3962400"/>
            <a:ext cx="3810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143000" y="32004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2"/>
          </p:cNvCxnSpPr>
          <p:nvPr/>
        </p:nvCxnSpPr>
        <p:spPr>
          <a:xfrm rot="5400000">
            <a:off x="1790700" y="3924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981200" y="4114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524000" y="3581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743200" y="19812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Sales Order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124200" y="2743200"/>
            <a:ext cx="4572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81400" y="3200400"/>
            <a:ext cx="3810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2743200" y="2667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9" idx="2"/>
          </p:cNvCxnSpPr>
          <p:nvPr/>
        </p:nvCxnSpPr>
        <p:spPr>
          <a:xfrm rot="5400000">
            <a:off x="3162300" y="3162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52800" y="3352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95600" y="2819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24200" y="3505200"/>
            <a:ext cx="4572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81400" y="3962400"/>
            <a:ext cx="3810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2514600" y="32004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2"/>
          </p:cNvCxnSpPr>
          <p:nvPr/>
        </p:nvCxnSpPr>
        <p:spPr>
          <a:xfrm rot="5400000">
            <a:off x="3162300" y="3924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52800" y="4114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895600" y="3581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3"/>
            <a:endCxn id="28" idx="1"/>
          </p:cNvCxnSpPr>
          <p:nvPr/>
        </p:nvCxnSpPr>
        <p:spPr>
          <a:xfrm>
            <a:off x="2057400" y="22479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581400" y="4343400"/>
            <a:ext cx="3810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3162300" y="4305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52800" y="4495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343400" y="19812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Del.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3429000" y="2209800"/>
            <a:ext cx="914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00600" y="2743199"/>
            <a:ext cx="457200" cy="22860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Item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rot="5400000">
            <a:off x="4381500" y="27051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72000" y="2895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800600" y="3124200"/>
            <a:ext cx="4572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Item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381500" y="30861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572000" y="32766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886200" y="609600"/>
            <a:ext cx="1447800" cy="381000"/>
          </a:xfrm>
          <a:prstGeom prst="rect">
            <a:avLst/>
          </a:prstGeom>
          <a:noFill/>
          <a:effectLst>
            <a:outerShdw blurRad="50800" dist="38100" dir="2700000" sx="1000" sy="1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Warehouse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4762897" y="1790303"/>
            <a:ext cx="381000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30197" y="1701842"/>
            <a:ext cx="6703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Del.</a:t>
            </a:r>
            <a:r>
              <a:rPr lang="en-US" sz="1050" dirty="0" smtClean="0"/>
              <a:t> </a:t>
            </a:r>
            <a:r>
              <a:rPr lang="en-US" sz="1050" dirty="0" smtClean="0"/>
              <a:t>Qty</a:t>
            </a:r>
            <a:endParaRPr lang="en-US" sz="1050" dirty="0"/>
          </a:p>
        </p:txBody>
      </p:sp>
      <p:cxnSp>
        <p:nvCxnSpPr>
          <p:cNvPr id="61" name="Straight Arrow Connector 60"/>
          <p:cNvCxnSpPr/>
          <p:nvPr/>
        </p:nvCxnSpPr>
        <p:spPr>
          <a:xfrm rot="5400000">
            <a:off x="3999706" y="1485900"/>
            <a:ext cx="9913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581400" y="1143000"/>
            <a:ext cx="9364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Confirm Pick </a:t>
            </a:r>
            <a:br>
              <a:rPr lang="en-US" sz="1100" dirty="0" smtClean="0"/>
            </a:br>
            <a:r>
              <a:rPr lang="en-US" sz="1100" dirty="0" smtClean="0"/>
              <a:t>Qty</a:t>
            </a:r>
            <a:endParaRPr lang="en-US" sz="1100" dirty="0"/>
          </a:p>
        </p:txBody>
      </p:sp>
      <p:sp>
        <p:nvSpPr>
          <p:cNvPr id="67" name="Rectangle 66"/>
          <p:cNvSpPr/>
          <p:nvPr/>
        </p:nvSpPr>
        <p:spPr>
          <a:xfrm>
            <a:off x="5715000" y="19812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Goods Issue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5029200" y="22098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8"/>
          <p:cNvGrpSpPr/>
          <p:nvPr/>
        </p:nvGrpSpPr>
        <p:grpSpPr>
          <a:xfrm>
            <a:off x="7315200" y="4953000"/>
            <a:ext cx="762000" cy="685800"/>
            <a:chOff x="6400800" y="5715000"/>
            <a:chExt cx="762000" cy="685800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9"/>
          <p:cNvGrpSpPr/>
          <p:nvPr/>
        </p:nvGrpSpPr>
        <p:grpSpPr>
          <a:xfrm>
            <a:off x="6273800" y="4953000"/>
            <a:ext cx="762000" cy="685800"/>
            <a:chOff x="6400800" y="5715000"/>
            <a:chExt cx="762000" cy="6858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2"/>
          <p:cNvGrpSpPr/>
          <p:nvPr/>
        </p:nvGrpSpPr>
        <p:grpSpPr>
          <a:xfrm>
            <a:off x="5232400" y="4953000"/>
            <a:ext cx="762000" cy="685800"/>
            <a:chOff x="6400800" y="5715000"/>
            <a:chExt cx="762000" cy="685800"/>
          </a:xfrm>
        </p:grpSpPr>
        <p:cxnSp>
          <p:nvCxnSpPr>
            <p:cNvPr id="94" name="Straight Connector 93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5"/>
          <p:cNvGrpSpPr/>
          <p:nvPr/>
        </p:nvGrpSpPr>
        <p:grpSpPr>
          <a:xfrm>
            <a:off x="4191000" y="4953000"/>
            <a:ext cx="762000" cy="685800"/>
            <a:chOff x="6400800" y="5715000"/>
            <a:chExt cx="762000" cy="685800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8"/>
          <p:cNvGrpSpPr/>
          <p:nvPr/>
        </p:nvGrpSpPr>
        <p:grpSpPr>
          <a:xfrm>
            <a:off x="3149600" y="4953000"/>
            <a:ext cx="762000" cy="685800"/>
            <a:chOff x="6400800" y="5715000"/>
            <a:chExt cx="762000" cy="685800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01"/>
          <p:cNvGrpSpPr/>
          <p:nvPr/>
        </p:nvGrpSpPr>
        <p:grpSpPr>
          <a:xfrm>
            <a:off x="2108200" y="4953000"/>
            <a:ext cx="762000" cy="685800"/>
            <a:chOff x="6400800" y="5715000"/>
            <a:chExt cx="762000" cy="685800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04"/>
          <p:cNvGrpSpPr/>
          <p:nvPr/>
        </p:nvGrpSpPr>
        <p:grpSpPr>
          <a:xfrm>
            <a:off x="1066800" y="4953000"/>
            <a:ext cx="762000" cy="685800"/>
            <a:chOff x="6400800" y="5715000"/>
            <a:chExt cx="762000" cy="685800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6400800" y="5715000"/>
              <a:ext cx="76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6438900" y="6057900"/>
              <a:ext cx="685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7315200" y="4648200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Customer</a:t>
            </a:r>
            <a:endParaRPr 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172200" y="4495800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Customer</a:t>
            </a:r>
          </a:p>
          <a:p>
            <a:pPr algn="ctr"/>
            <a:r>
              <a:rPr lang="en-US" sz="1100" dirty="0" smtClean="0"/>
              <a:t>Reconciliation</a:t>
            </a:r>
            <a:endParaRPr lang="en-US" sz="11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257800" y="4648200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Revenue</a:t>
            </a:r>
            <a:endParaRPr lang="en-US" sz="11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300004" y="4648200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Bank</a:t>
            </a:r>
            <a:endParaRPr lang="en-US" sz="1100" dirty="0"/>
          </a:p>
        </p:txBody>
      </p:sp>
      <p:sp>
        <p:nvSpPr>
          <p:cNvPr id="112" name="TextBox 111"/>
          <p:cNvSpPr txBox="1"/>
          <p:nvPr/>
        </p:nvSpPr>
        <p:spPr>
          <a:xfrm>
            <a:off x="3141949" y="464820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Inventory</a:t>
            </a:r>
            <a:endParaRPr lang="en-US" sz="11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209800" y="4572000"/>
            <a:ext cx="611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Plant</a:t>
            </a:r>
          </a:p>
          <a:p>
            <a:pPr algn="ctr"/>
            <a:r>
              <a:rPr lang="en-US" sz="1100" dirty="0" smtClean="0"/>
              <a:t>Activity</a:t>
            </a:r>
            <a:endParaRPr lang="en-US" sz="1100" dirty="0"/>
          </a:p>
        </p:txBody>
      </p:sp>
      <p:sp>
        <p:nvSpPr>
          <p:cNvPr id="114" name="TextBox 113"/>
          <p:cNvSpPr txBox="1"/>
          <p:nvPr/>
        </p:nvSpPr>
        <p:spPr>
          <a:xfrm>
            <a:off x="1071666" y="4495800"/>
            <a:ext cx="753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Inventory</a:t>
            </a:r>
          </a:p>
          <a:p>
            <a:pPr algn="ctr"/>
            <a:r>
              <a:rPr lang="en-US" sz="1100" dirty="0" smtClean="0"/>
              <a:t>Change</a:t>
            </a:r>
            <a:endParaRPr lang="en-US" sz="11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0480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4000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4384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4000</a:t>
            </a:r>
            <a:endParaRPr 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5052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4000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9144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4000</a:t>
            </a:r>
            <a:endParaRPr 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390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6000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1722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6000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5626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6000</a:t>
            </a:r>
            <a:endParaRPr lang="en-US" sz="1200" dirty="0"/>
          </a:p>
        </p:txBody>
      </p:sp>
      <p:sp>
        <p:nvSpPr>
          <p:cNvPr id="130" name="Rectangle 129"/>
          <p:cNvSpPr/>
          <p:nvPr/>
        </p:nvSpPr>
        <p:spPr>
          <a:xfrm>
            <a:off x="7010400" y="19812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Invoice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7467600" y="2743200"/>
            <a:ext cx="4572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Item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 rot="5400000">
            <a:off x="7086600" y="2667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239000" y="2819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467600" y="3124200"/>
            <a:ext cx="4572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Item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rot="5400000">
            <a:off x="7048500" y="30099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7239000" y="3200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67" idx="3"/>
            <a:endCxn id="130" idx="1"/>
          </p:cNvCxnSpPr>
          <p:nvPr/>
        </p:nvCxnSpPr>
        <p:spPr>
          <a:xfrm>
            <a:off x="6400800" y="22479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8229600" y="19812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Receive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Payment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/>
          <p:cNvCxnSpPr>
            <a:stCxn id="130" idx="3"/>
            <a:endCxn id="142" idx="1"/>
          </p:cNvCxnSpPr>
          <p:nvPr/>
        </p:nvCxnSpPr>
        <p:spPr>
          <a:xfrm>
            <a:off x="7696200" y="22479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6962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6000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6294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6000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4114800" y="49530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6000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1600200" y="1371600"/>
            <a:ext cx="1672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Available to Promise</a:t>
            </a:r>
            <a:br>
              <a:rPr lang="en-US" sz="1400" dirty="0" smtClean="0"/>
            </a:br>
            <a:r>
              <a:rPr lang="en-US" sz="1400" dirty="0" smtClean="0"/>
              <a:t>(ATP)</a:t>
            </a:r>
            <a:endParaRPr lang="en-US" sz="1400" dirty="0"/>
          </a:p>
        </p:txBody>
      </p:sp>
      <p:sp>
        <p:nvSpPr>
          <p:cNvPr id="126" name="Rectangle 125"/>
          <p:cNvSpPr/>
          <p:nvPr/>
        </p:nvSpPr>
        <p:spPr>
          <a:xfrm>
            <a:off x="152400" y="1981200"/>
            <a:ext cx="685800" cy="5334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Inquiry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33400" y="2743200"/>
            <a:ext cx="4572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990600" y="3200400"/>
            <a:ext cx="3810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rot="5400000">
            <a:off x="152400" y="2667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27" idx="2"/>
          </p:cNvCxnSpPr>
          <p:nvPr/>
        </p:nvCxnSpPr>
        <p:spPr>
          <a:xfrm rot="5400000">
            <a:off x="571500" y="3162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762000" y="3352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04800" y="2819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/>
          <p:cNvSpPr/>
          <p:nvPr/>
        </p:nvSpPr>
        <p:spPr>
          <a:xfrm>
            <a:off x="533400" y="3505200"/>
            <a:ext cx="4572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Item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990600" y="3962400"/>
            <a:ext cx="381000" cy="228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SL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56" name="Straight Connector 155"/>
          <p:cNvCxnSpPr/>
          <p:nvPr/>
        </p:nvCxnSpPr>
        <p:spPr>
          <a:xfrm rot="5400000">
            <a:off x="-76200" y="32004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54" idx="2"/>
          </p:cNvCxnSpPr>
          <p:nvPr/>
        </p:nvCxnSpPr>
        <p:spPr>
          <a:xfrm rot="5400000">
            <a:off x="571500" y="39243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762000" y="41148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304800" y="358140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26" idx="3"/>
            <a:endCxn id="5" idx="1"/>
          </p:cNvCxnSpPr>
          <p:nvPr/>
        </p:nvCxnSpPr>
        <p:spPr>
          <a:xfrm>
            <a:off x="838200" y="22479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5562600" y="27432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MM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019800" y="27432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477000" y="27432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4114800" y="30480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V="1">
            <a:off x="4114800" y="3429000"/>
            <a:ext cx="53340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858000" y="1524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FI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7315200" y="1524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CO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7772400" y="1524000"/>
            <a:ext cx="533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CO-PA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8534400" y="2667000"/>
            <a:ext cx="381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FI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79" name="Group 132"/>
          <p:cNvGrpSpPr/>
          <p:nvPr/>
        </p:nvGrpSpPr>
        <p:grpSpPr>
          <a:xfrm>
            <a:off x="5486400" y="5943600"/>
            <a:ext cx="304800" cy="457200"/>
            <a:chOff x="2667000" y="1828800"/>
            <a:chExt cx="381000" cy="533400"/>
          </a:xfrm>
        </p:grpSpPr>
        <p:sp>
          <p:nvSpPr>
            <p:cNvPr id="180" name="Oval 179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TextBox 183"/>
          <p:cNvSpPr txBox="1"/>
          <p:nvPr/>
        </p:nvSpPr>
        <p:spPr>
          <a:xfrm>
            <a:off x="5469534" y="60960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</a:t>
            </a:r>
            <a:endParaRPr lang="en-US" sz="1200" dirty="0"/>
          </a:p>
        </p:txBody>
      </p:sp>
      <p:cxnSp>
        <p:nvCxnSpPr>
          <p:cNvPr id="186" name="Straight Arrow Connector 185"/>
          <p:cNvCxnSpPr/>
          <p:nvPr/>
        </p:nvCxnSpPr>
        <p:spPr>
          <a:xfrm rot="5400000">
            <a:off x="5524500" y="58293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32"/>
          <p:cNvGrpSpPr/>
          <p:nvPr/>
        </p:nvGrpSpPr>
        <p:grpSpPr>
          <a:xfrm>
            <a:off x="1295400" y="5943600"/>
            <a:ext cx="304800" cy="457200"/>
            <a:chOff x="2667000" y="1828800"/>
            <a:chExt cx="381000" cy="533400"/>
          </a:xfrm>
        </p:grpSpPr>
        <p:sp>
          <p:nvSpPr>
            <p:cNvPr id="188" name="Oval 187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1278534" y="60960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CE</a:t>
            </a:r>
            <a:endParaRPr lang="en-US" sz="1200" dirty="0"/>
          </a:p>
        </p:txBody>
      </p:sp>
      <p:cxnSp>
        <p:nvCxnSpPr>
          <p:cNvPr id="193" name="Straight Arrow Connector 192"/>
          <p:cNvCxnSpPr/>
          <p:nvPr/>
        </p:nvCxnSpPr>
        <p:spPr>
          <a:xfrm rot="5400000">
            <a:off x="1333500" y="5829300"/>
            <a:ext cx="228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28600" y="304800"/>
            <a:ext cx="304800" cy="457200"/>
            <a:chOff x="2667000" y="1828800"/>
            <a:chExt cx="381000" cy="533400"/>
          </a:xfrm>
        </p:grpSpPr>
        <p:sp>
          <p:nvSpPr>
            <p:cNvPr id="195" name="Oval 194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0" y="762000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Material</a:t>
            </a:r>
            <a:endParaRPr lang="en-US" sz="1100" dirty="0"/>
          </a:p>
        </p:txBody>
      </p:sp>
      <p:grpSp>
        <p:nvGrpSpPr>
          <p:cNvPr id="200" name="Group 199"/>
          <p:cNvGrpSpPr/>
          <p:nvPr/>
        </p:nvGrpSpPr>
        <p:grpSpPr>
          <a:xfrm>
            <a:off x="892702" y="304800"/>
            <a:ext cx="304800" cy="457200"/>
            <a:chOff x="2667000" y="1828800"/>
            <a:chExt cx="381000" cy="533400"/>
          </a:xfrm>
        </p:grpSpPr>
        <p:sp>
          <p:nvSpPr>
            <p:cNvPr id="201" name="Oval 200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609600" y="762000"/>
            <a:ext cx="795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Customer</a:t>
            </a:r>
            <a:endParaRPr lang="en-US" sz="1100" dirty="0"/>
          </a:p>
        </p:txBody>
      </p:sp>
      <p:grpSp>
        <p:nvGrpSpPr>
          <p:cNvPr id="206" name="Group 205"/>
          <p:cNvGrpSpPr/>
          <p:nvPr/>
        </p:nvGrpSpPr>
        <p:grpSpPr>
          <a:xfrm>
            <a:off x="1432317" y="304800"/>
            <a:ext cx="304800" cy="457200"/>
            <a:chOff x="2667000" y="1828800"/>
            <a:chExt cx="381000" cy="533400"/>
          </a:xfrm>
        </p:grpSpPr>
        <p:sp>
          <p:nvSpPr>
            <p:cNvPr id="207" name="Oval 206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2041918" y="304800"/>
            <a:ext cx="304800" cy="457200"/>
            <a:chOff x="2667000" y="1828800"/>
            <a:chExt cx="381000" cy="533400"/>
          </a:xfrm>
        </p:grpSpPr>
        <p:sp>
          <p:nvSpPr>
            <p:cNvPr id="212" name="Oval 211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752600" y="762000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Conditions</a:t>
            </a:r>
            <a:endParaRPr lang="en-US" sz="1100" dirty="0"/>
          </a:p>
        </p:txBody>
      </p:sp>
      <p:grpSp>
        <p:nvGrpSpPr>
          <p:cNvPr id="217" name="Group 216"/>
          <p:cNvGrpSpPr/>
          <p:nvPr/>
        </p:nvGrpSpPr>
        <p:grpSpPr>
          <a:xfrm>
            <a:off x="2743200" y="304800"/>
            <a:ext cx="304800" cy="457200"/>
            <a:chOff x="2667000" y="1828800"/>
            <a:chExt cx="381000" cy="533400"/>
          </a:xfrm>
        </p:grpSpPr>
        <p:sp>
          <p:nvSpPr>
            <p:cNvPr id="218" name="Oval 217"/>
            <p:cNvSpPr/>
            <p:nvPr/>
          </p:nvSpPr>
          <p:spPr>
            <a:xfrm>
              <a:off x="2667000" y="2209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667000" y="1905000"/>
              <a:ext cx="381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/>
            <p:cNvSpPr/>
            <p:nvPr/>
          </p:nvSpPr>
          <p:spPr>
            <a:xfrm>
              <a:off x="2667000" y="1828800"/>
              <a:ext cx="3810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679192" y="2249424"/>
              <a:ext cx="347472" cy="45720"/>
            </a:xfrm>
            <a:prstGeom prst="rect">
              <a:avLst/>
            </a:prstGeom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extBox 221"/>
          <p:cNvSpPr txBox="1"/>
          <p:nvPr/>
        </p:nvSpPr>
        <p:spPr>
          <a:xfrm>
            <a:off x="2577313" y="762000"/>
            <a:ext cx="6062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Output</a:t>
            </a:r>
            <a:endParaRPr lang="en-US" sz="1100" dirty="0"/>
          </a:p>
        </p:txBody>
      </p:sp>
      <p:sp>
        <p:nvSpPr>
          <p:cNvPr id="223" name="TextBox 222"/>
          <p:cNvSpPr txBox="1"/>
          <p:nvPr/>
        </p:nvSpPr>
        <p:spPr>
          <a:xfrm>
            <a:off x="1295400" y="762000"/>
            <a:ext cx="6399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/>
              <a:t>Info-</a:t>
            </a:r>
            <a:br>
              <a:rPr lang="en-US" sz="1100" dirty="0" smtClean="0"/>
            </a:br>
            <a:r>
              <a:rPr lang="en-US" sz="1100" dirty="0" smtClean="0"/>
              <a:t>Record</a:t>
            </a:r>
            <a:endParaRPr lang="en-US" sz="11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048000" y="1600200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Sales Area</a:t>
            </a:r>
            <a:endParaRPr lang="en-US" sz="1000" dirty="0"/>
          </a:p>
        </p:txBody>
      </p:sp>
      <p:cxnSp>
        <p:nvCxnSpPr>
          <p:cNvPr id="178" name="Straight Arrow Connector 177"/>
          <p:cNvCxnSpPr/>
          <p:nvPr/>
        </p:nvCxnSpPr>
        <p:spPr>
          <a:xfrm rot="5400000">
            <a:off x="3277394" y="1904206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3657600" y="2209800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Shipping</a:t>
            </a:r>
            <a:br>
              <a:rPr lang="en-US" sz="1000" dirty="0" smtClean="0"/>
            </a:br>
            <a:r>
              <a:rPr lang="en-US" sz="1000" dirty="0" smtClean="0"/>
              <a:t>Pt.</a:t>
            </a:r>
            <a:endParaRPr lang="en-US" sz="1000" dirty="0"/>
          </a:p>
        </p:txBody>
      </p:sp>
      <p:cxnSp>
        <p:nvCxnSpPr>
          <p:cNvPr id="224" name="Straight Arrow Connector 223"/>
          <p:cNvCxnSpPr/>
          <p:nvPr/>
        </p:nvCxnSpPr>
        <p:spPr>
          <a:xfrm>
            <a:off x="4114800" y="2513012"/>
            <a:ext cx="152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4724400" y="1295400"/>
            <a:ext cx="533400" cy="3048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/>
          <p:cNvCxnSpPr/>
          <p:nvPr/>
        </p:nvCxnSpPr>
        <p:spPr>
          <a:xfrm rot="5400000" flipH="1" flipV="1">
            <a:off x="4801394" y="1142206"/>
            <a:ext cx="304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5257800" y="6488668"/>
            <a:ext cx="82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10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200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2000"/>
                            </p:stCondLst>
                            <p:childTnLst>
                              <p:par>
                                <p:cTn id="4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1" grpId="0" animBg="1"/>
      <p:bldP spid="22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43" grpId="0" animBg="1"/>
      <p:bldP spid="47" grpId="0" animBg="1"/>
      <p:bldP spid="49" grpId="0" animBg="1"/>
      <p:bldP spid="52" grpId="0" animBg="1"/>
      <p:bldP spid="55" grpId="0" animBg="1"/>
      <p:bldP spid="59" grpId="0"/>
      <p:bldP spid="62" grpId="0"/>
      <p:bldP spid="67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22" grpId="0"/>
      <p:bldP spid="123" grpId="0"/>
      <p:bldP spid="124" grpId="0"/>
      <p:bldP spid="130" grpId="0" animBg="1"/>
      <p:bldP spid="131" grpId="0" animBg="1"/>
      <p:bldP spid="134" grpId="0" animBg="1"/>
      <p:bldP spid="142" grpId="0" animBg="1"/>
      <p:bldP spid="146" grpId="0"/>
      <p:bldP spid="147" grpId="0"/>
      <p:bldP spid="148" grpId="0"/>
      <p:bldP spid="152" grpId="0"/>
      <p:bldP spid="126" grpId="0" animBg="1"/>
      <p:bldP spid="127" grpId="0" animBg="1"/>
      <p:bldP spid="137" grpId="0" animBg="1"/>
      <p:bldP spid="154" grpId="0" animBg="1"/>
      <p:bldP spid="155" grpId="0" animBg="1"/>
      <p:bldP spid="163" grpId="0" animBg="1"/>
      <p:bldP spid="164" grpId="0" animBg="1"/>
      <p:bldP spid="165" grpId="0" animBg="1"/>
      <p:bldP spid="171" grpId="0" animBg="1"/>
      <p:bldP spid="172" grpId="0" animBg="1"/>
      <p:bldP spid="173" grpId="0" animBg="1"/>
      <p:bldP spid="174" grpId="0" animBg="1"/>
      <p:bldP spid="184" grpId="0"/>
      <p:bldP spid="192" grpId="0"/>
      <p:bldP spid="199" grpId="0"/>
      <p:bldP spid="205" grpId="0"/>
      <p:bldP spid="216" grpId="0"/>
      <p:bldP spid="222" grpId="0"/>
      <p:bldP spid="223" grpId="0"/>
      <p:bldP spid="169" grpId="0"/>
      <p:bldP spid="185" grpId="0"/>
      <p:bldP spid="17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78</Words>
  <Application>Microsoft Office PowerPoint</Application>
  <PresentationFormat>On-screen Show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Order-to-Cash Process</vt:lpstr>
      <vt:lpstr>PowerPoint Presentation</vt:lpstr>
    </vt:vector>
  </TitlesOfParts>
  <Company>UCF - College of Business Administration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Template</dc:title>
  <dc:creator>College of Business Administration</dc:creator>
  <cp:lastModifiedBy>Ross</cp:lastModifiedBy>
  <cp:revision>48</cp:revision>
  <dcterms:created xsi:type="dcterms:W3CDTF">2007-08-28T15:32:08Z</dcterms:created>
  <dcterms:modified xsi:type="dcterms:W3CDTF">2012-05-16T00:32:46Z</dcterms:modified>
</cp:coreProperties>
</file>