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8" r:id="rId6"/>
    <p:sldId id="260" r:id="rId7"/>
    <p:sldId id="261" r:id="rId8"/>
    <p:sldId id="263" r:id="rId9"/>
    <p:sldId id="265" r:id="rId10"/>
    <p:sldId id="264" r:id="rId11"/>
    <p:sldId id="266" r:id="rId12"/>
    <p:sldId id="267" r:id="rId13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1B8FFC9-F05A-4A5C-9844-EAF55F7255AA}" type="datetime">
              <a:rPr lang="en-US" sz="1100" b="0" strike="noStrike" spc="-1">
                <a:solidFill>
                  <a:srgbClr val="595959"/>
                </a:solidFill>
                <a:latin typeface="Calibri"/>
              </a:rPr>
              <a:t>2/1/2018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1A54745-8C80-4A85-878A-3B8EA660A351}" type="slidenum">
              <a:rPr lang="en-US" sz="11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6952868-BE34-4BCF-ADCA-BC72AE681B45}" type="datetime">
              <a:rPr lang="en-US" sz="1100" b="0" strike="noStrike" spc="-1">
                <a:solidFill>
                  <a:srgbClr val="595959"/>
                </a:solidFill>
                <a:latin typeface="Calibri"/>
              </a:rPr>
              <a:t>2/1/2018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73A062-54B3-44D4-9D8B-C2E1C106EFE9}" type="slidenum">
              <a:rPr lang="en-US" sz="11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63560" y="1124640"/>
            <a:ext cx="10484280" cy="1494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Методика формирования задач для автоматической проверки в рамках MOOC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“Мобильная разработка для Android на Kotlin”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37400" y="5246640"/>
            <a:ext cx="9143640" cy="161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404040"/>
                </a:solidFill>
                <a:latin typeface="Arial"/>
              </a:rPr>
              <a:t>Андросов</a:t>
            </a:r>
            <a:r>
              <a:rPr lang="en-US" sz="2000" b="0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Arial"/>
              </a:rPr>
              <a:t>Владимир</a:t>
            </a:r>
            <a:r>
              <a:rPr lang="en-US" sz="2000" b="0" strike="noStrike" spc="-1" dirty="0">
                <a:solidFill>
                  <a:srgbClr val="404040"/>
                </a:solidFill>
                <a:latin typeface="Arial"/>
              </a:rPr>
              <a:t>, vuandrosov@gmail.com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404040"/>
                </a:solidFill>
                <a:latin typeface="Arial"/>
              </a:rPr>
              <a:t>Марк</a:t>
            </a:r>
            <a:r>
              <a:rPr lang="en-US" sz="2000" b="0" strike="noStrike" spc="-1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Arial"/>
              </a:rPr>
              <a:t>Заславский</a:t>
            </a:r>
            <a:r>
              <a:rPr lang="en-US" sz="2000" b="0" strike="noStrike" spc="-1" dirty="0">
                <a:solidFill>
                  <a:srgbClr val="404040"/>
                </a:solidFill>
                <a:latin typeface="Arial"/>
              </a:rPr>
              <a:t>, mark.zaslavskiy@gmail.com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spc="-1" dirty="0" err="1">
                <a:solidFill>
                  <a:srgbClr val="404040"/>
                </a:solidFill>
                <a:latin typeface="Arial"/>
              </a:rPr>
              <a:t>СПбГЭТУ</a:t>
            </a:r>
            <a:r>
              <a:rPr lang="en-US" sz="2000" b="0" strike="noStrike" spc="-1" dirty="0">
                <a:solidFill>
                  <a:srgbClr val="404040"/>
                </a:solidFill>
                <a:latin typeface="Arial"/>
              </a:rPr>
              <a:t> «ЛЭТИ»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84" name="Picture 2"/>
          <p:cNvPicPr/>
          <p:nvPr/>
        </p:nvPicPr>
        <p:blipFill>
          <a:blip r:embed="rId2"/>
          <a:stretch/>
        </p:blipFill>
        <p:spPr>
          <a:xfrm>
            <a:off x="4075560" y="3177000"/>
            <a:ext cx="1636200" cy="1636200"/>
          </a:xfrm>
          <a:prstGeom prst="rect">
            <a:avLst/>
          </a:prstGeom>
          <a:ln>
            <a:noFill/>
          </a:ln>
        </p:spPr>
      </p:pic>
      <p:pic>
        <p:nvPicPr>
          <p:cNvPr id="85" name="Picture 4"/>
          <p:cNvPicPr/>
          <p:nvPr/>
        </p:nvPicPr>
        <p:blipFill>
          <a:blip r:embed="rId3"/>
          <a:stretch/>
        </p:blipFill>
        <p:spPr>
          <a:xfrm>
            <a:off x="6368040" y="3187800"/>
            <a:ext cx="1636200" cy="1625400"/>
          </a:xfrm>
          <a:prstGeom prst="rect">
            <a:avLst/>
          </a:prstGeom>
          <a:ln>
            <a:noFill/>
          </a:ln>
        </p:spPr>
      </p:pic>
      <p:pic>
        <p:nvPicPr>
          <p:cNvPr id="86" name="Picture 6"/>
          <p:cNvPicPr/>
          <p:nvPr/>
        </p:nvPicPr>
        <p:blipFill>
          <a:blip r:embed="rId4"/>
          <a:stretch/>
        </p:blipFill>
        <p:spPr>
          <a:xfrm>
            <a:off x="1553400" y="2835720"/>
            <a:ext cx="2193840" cy="2193840"/>
          </a:xfrm>
          <a:prstGeom prst="rect">
            <a:avLst/>
          </a:prstGeom>
          <a:ln>
            <a:noFill/>
          </a:ln>
        </p:spPr>
      </p:pic>
      <p:pic>
        <p:nvPicPr>
          <p:cNvPr id="87" name="Picture 8"/>
          <p:cNvPicPr/>
          <p:nvPr/>
        </p:nvPicPr>
        <p:blipFill>
          <a:blip r:embed="rId5"/>
          <a:stretch/>
        </p:blipFill>
        <p:spPr>
          <a:xfrm>
            <a:off x="8881560" y="3177000"/>
            <a:ext cx="2027160" cy="16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developers.google.com/android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developer.android.com/training/testing/ui-testing/espresso-testing.html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gradle.org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kotlinlang.org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docker.com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https://goo.gl/3GF8nD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8B43-8294-46E8-82A9-9F49E5E592BF}"/>
              </a:ext>
            </a:extLst>
          </p:cNvPr>
          <p:cNvSpPr txBox="1"/>
          <p:nvPr/>
        </p:nvSpPr>
        <p:spPr>
          <a:xfrm>
            <a:off x="11727402" y="6488668"/>
            <a:ext cx="46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Постановка задачи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Основная цель - создание набора автоматически проверяемых задач в рамках онлайн-курса “Мобильная разработка для Android на Kotlin”.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/>
          <p:cNvPicPr/>
          <p:nvPr/>
        </p:nvPicPr>
        <p:blipFill>
          <a:blip r:embed="rId2"/>
          <a:stretch/>
        </p:blipFill>
        <p:spPr>
          <a:xfrm>
            <a:off x="9256680" y="3729240"/>
            <a:ext cx="1636200" cy="1636200"/>
          </a:xfrm>
          <a:prstGeom prst="rect">
            <a:avLst/>
          </a:prstGeom>
          <a:ln>
            <a:noFill/>
          </a:ln>
        </p:spPr>
      </p:pic>
      <p:pic>
        <p:nvPicPr>
          <p:cNvPr id="91" name="Picture 2"/>
          <p:cNvPicPr/>
          <p:nvPr/>
        </p:nvPicPr>
        <p:blipFill>
          <a:blip r:embed="rId3"/>
          <a:stretch/>
        </p:blipFill>
        <p:spPr>
          <a:xfrm>
            <a:off x="1693080" y="3729240"/>
            <a:ext cx="7095240" cy="166176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42AF7-F50B-4895-8D55-ED416DEF820C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Выбор предметной области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Почему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Kotlin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?						</a:t>
            </a:r>
            <a:r>
              <a:rPr lang="ru-RU" sz="2800" spc="-1" dirty="0">
                <a:solidFill>
                  <a:srgbClr val="000000"/>
                </a:solidFill>
              </a:rPr>
              <a:t>Почему </a:t>
            </a:r>
            <a:r>
              <a:rPr lang="en-US" sz="2800" spc="-1" dirty="0">
                <a:solidFill>
                  <a:srgbClr val="000000"/>
                </a:solidFill>
              </a:rPr>
              <a:t>Android?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2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2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/>
          <p:cNvPicPr/>
          <p:nvPr/>
        </p:nvPicPr>
        <p:blipFill>
          <a:blip r:embed="rId2"/>
          <a:srcRect l="12467" t="28520" r="19647" b="34292"/>
          <a:stretch/>
        </p:blipFill>
        <p:spPr>
          <a:xfrm>
            <a:off x="845280" y="2272775"/>
            <a:ext cx="5058370" cy="1642277"/>
          </a:xfrm>
          <a:prstGeom prst="rect">
            <a:avLst/>
          </a:prstGeom>
          <a:ln>
            <a:noFill/>
          </a:ln>
        </p:spPr>
      </p:pic>
      <p:pic>
        <p:nvPicPr>
          <p:cNvPr id="95" name="Picture 4"/>
          <p:cNvPicPr/>
          <p:nvPr/>
        </p:nvPicPr>
        <p:blipFill>
          <a:blip r:embed="rId3"/>
          <a:stretch/>
        </p:blipFill>
        <p:spPr>
          <a:xfrm>
            <a:off x="845280" y="3966328"/>
            <a:ext cx="2009520" cy="19962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00B47-F0D3-47E7-A4D0-58CC413B32C4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BBB7B8-3AD5-4A14-B838-99897852668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288352" y="2488463"/>
            <a:ext cx="5530786" cy="35572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2153-DE04-4C11-8D57-A56496D1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10754B7-E9EB-428A-BC4E-8B3DCCF98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25785"/>
              </p:ext>
            </p:extLst>
          </p:nvPr>
        </p:nvGraphicFramePr>
        <p:xfrm>
          <a:off x="121817" y="1264393"/>
          <a:ext cx="11871913" cy="539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7770">
                  <a:extLst>
                    <a:ext uri="{9D8B030D-6E8A-4147-A177-3AD203B41FA5}">
                      <a16:colId xmlns:a16="http://schemas.microsoft.com/office/drawing/2014/main" val="3713538746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3144642028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524525956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3182833638"/>
                    </a:ext>
                  </a:extLst>
                </a:gridCol>
                <a:gridCol w="1595478">
                  <a:extLst>
                    <a:ext uri="{9D8B030D-6E8A-4147-A177-3AD203B41FA5}">
                      <a16:colId xmlns:a16="http://schemas.microsoft.com/office/drawing/2014/main" val="1075216173"/>
                    </a:ext>
                  </a:extLst>
                </a:gridCol>
                <a:gridCol w="914604">
                  <a:extLst>
                    <a:ext uri="{9D8B030D-6E8A-4147-A177-3AD203B41FA5}">
                      <a16:colId xmlns:a16="http://schemas.microsoft.com/office/drawing/2014/main" val="2554116525"/>
                    </a:ext>
                  </a:extLst>
                </a:gridCol>
                <a:gridCol w="2215376">
                  <a:extLst>
                    <a:ext uri="{9D8B030D-6E8A-4147-A177-3AD203B41FA5}">
                      <a16:colId xmlns:a16="http://schemas.microsoft.com/office/drawing/2014/main" val="2853836852"/>
                    </a:ext>
                  </a:extLst>
                </a:gridCol>
                <a:gridCol w="2225538">
                  <a:extLst>
                    <a:ext uri="{9D8B030D-6E8A-4147-A177-3AD203B41FA5}">
                      <a16:colId xmlns:a16="http://schemas.microsoft.com/office/drawing/2014/main" val="2425826052"/>
                    </a:ext>
                  </a:extLst>
                </a:gridCol>
              </a:tblGrid>
              <a:tr h="1554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Курс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Формы подачи информации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Информация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Проверочные задания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18149"/>
                  </a:ext>
                </a:extLst>
              </a:tr>
              <a:tr h="46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текст или слайды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видео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подкаст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Актуальность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Объем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Способы проверки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Интерфейсы сдачи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933564387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Онлайн-школа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e-legion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Авто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т</a:t>
                      </a:r>
                      <a:r>
                        <a:rPr lang="en-US" sz="1600">
                          <a:effectLst/>
                        </a:rPr>
                        <a:t>ест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1177631769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Become an Android Developer from Scratch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-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Авто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т</a:t>
                      </a:r>
                      <a:r>
                        <a:rPr lang="en-US" sz="1600" dirty="0">
                          <a:effectLst/>
                        </a:rPr>
                        <a:t>ест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18081918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Basics Nanodegree by Google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авто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тест, </a:t>
                      </a:r>
                      <a:r>
                        <a:rPr lang="en-US" sz="1600">
                          <a:effectLst/>
                        </a:rPr>
                        <a:t>Udacity code review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158257843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Специализация: Разработка приложений под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авто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тест, </a:t>
                      </a:r>
                      <a:r>
                        <a:rPr lang="en-US" sz="1600">
                          <a:effectLst/>
                        </a:rPr>
                        <a:t>Udacity code review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2116408706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 Mobile Applications for Android Handheld Systems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</a:rPr>
                        <a:t>авто, ручные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тест, проверка готового приложения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3605668568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 Simple Android App with Java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3742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+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авто, ручные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тест, проверка готового приложения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58277" marT="0" marB="0" anchor="ctr"/>
                </a:tc>
                <a:extLst>
                  <a:ext uri="{0D108BD9-81ED-4DB2-BD59-A6C34878D82A}">
                    <a16:rowId xmlns:a16="http://schemas.microsoft.com/office/drawing/2014/main" val="8421819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BCBACB-C920-4718-803B-C2A1C21A4D13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57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Форматы задач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45280" y="2077200"/>
            <a:ext cx="10515240" cy="4102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Задачи на знание теоретических сведений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Задачи на формирование частного ответа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Задачи на реализацию программного модуля 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(многошаговые задачи).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9020160" y="2077200"/>
            <a:ext cx="2849400" cy="212832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D1A2E-7BFC-4013-ADAE-06E5716CEB4F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Решение: ключевая идея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Придумать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многошаговую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задачу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2800" b="0" strike="noStrike" spc="-1" dirty="0">
                <a:solidFill>
                  <a:srgbClr val="000000"/>
                </a:solidFill>
                <a:latin typeface="+mj-lt"/>
              </a:rPr>
              <a:t>соответствующей тематики;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Шаблонизировать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задачу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так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чтобы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она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могла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покрываться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совокупностью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блочных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интеграционных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и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системных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тестов</a:t>
            </a:r>
            <a:r>
              <a:rPr lang="ru-RU" sz="2800" spc="-1" dirty="0">
                <a:solidFill>
                  <a:srgbClr val="000000"/>
                </a:solidFill>
                <a:latin typeface="+mj-lt"/>
              </a:rPr>
              <a:t>;</a:t>
            </a:r>
            <a:endParaRPr lang="en-US" sz="28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Упрощать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но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не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снижать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+mj-lt"/>
              </a:rPr>
              <a:t>эффективность</a:t>
            </a:r>
            <a:r>
              <a:rPr lang="en-US" sz="2800" b="0" strike="noStrike" spc="-1" dirty="0">
                <a:solidFill>
                  <a:srgbClr val="000000"/>
                </a:solidFill>
                <a:latin typeface="+mj-lt"/>
              </a:rPr>
              <a:t>!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076A9-9812-4C21-A156-D8280D1C503C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Этапы проверки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Проверка корректности компиляции и сборки программного продукта;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Проверка соответствия языка исходного кода программы языку, установленному в рамках курса;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Проверка наличия необходимых компонентов и элементов управления с указанными идентификаторами;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 Проверка корректности выходных данных;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0FBC-6A09-4FB8-A4DB-3EC810BBDE3D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16402" y="294191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Технические подробности реализации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Picture 2"/>
          <p:cNvPicPr/>
          <p:nvPr/>
        </p:nvPicPr>
        <p:blipFill>
          <a:blip r:embed="rId2"/>
          <a:stretch/>
        </p:blipFill>
        <p:spPr>
          <a:xfrm>
            <a:off x="8294324" y="1780338"/>
            <a:ext cx="1636200" cy="1636200"/>
          </a:xfrm>
          <a:prstGeom prst="rect">
            <a:avLst/>
          </a:prstGeom>
          <a:ln>
            <a:noFill/>
          </a:ln>
        </p:spPr>
      </p:pic>
      <p:pic>
        <p:nvPicPr>
          <p:cNvPr id="113" name="Picture 6"/>
          <p:cNvPicPr/>
          <p:nvPr/>
        </p:nvPicPr>
        <p:blipFill>
          <a:blip r:embed="rId3"/>
          <a:stretch/>
        </p:blipFill>
        <p:spPr>
          <a:xfrm>
            <a:off x="4172814" y="1700795"/>
            <a:ext cx="1714245" cy="1829225"/>
          </a:xfrm>
          <a:prstGeom prst="rect">
            <a:avLst/>
          </a:prstGeom>
          <a:ln>
            <a:noFill/>
          </a:ln>
        </p:spPr>
      </p:pic>
      <p:pic>
        <p:nvPicPr>
          <p:cNvPr id="114" name="Picture 8"/>
          <p:cNvPicPr/>
          <p:nvPr/>
        </p:nvPicPr>
        <p:blipFill>
          <a:blip r:embed="rId4"/>
          <a:stretch/>
        </p:blipFill>
        <p:spPr>
          <a:xfrm>
            <a:off x="6358006" y="2591925"/>
            <a:ext cx="1429883" cy="1430028"/>
          </a:xfrm>
          <a:prstGeom prst="rect">
            <a:avLst/>
          </a:prstGeom>
          <a:ln>
            <a:noFill/>
          </a:ln>
        </p:spPr>
      </p:pic>
      <p:pic>
        <p:nvPicPr>
          <p:cNvPr id="115" name="Picture 2"/>
          <p:cNvPicPr/>
          <p:nvPr/>
        </p:nvPicPr>
        <p:blipFill>
          <a:blip r:embed="rId5"/>
          <a:srcRect t="29321" b="29614"/>
          <a:stretch/>
        </p:blipFill>
        <p:spPr>
          <a:xfrm>
            <a:off x="4644549" y="4874276"/>
            <a:ext cx="2485019" cy="1118472"/>
          </a:xfrm>
          <a:prstGeom prst="rect">
            <a:avLst/>
          </a:prstGeom>
          <a:ln>
            <a:noFill/>
          </a:ln>
        </p:spPr>
      </p:pic>
      <p:pic>
        <p:nvPicPr>
          <p:cNvPr id="116" name="Picture 4"/>
          <p:cNvPicPr/>
          <p:nvPr/>
        </p:nvPicPr>
        <p:blipFill>
          <a:blip r:embed="rId6"/>
          <a:srcRect l="15831" t="13950" r="15908" b="14474"/>
          <a:stretch/>
        </p:blipFill>
        <p:spPr>
          <a:xfrm>
            <a:off x="8183108" y="4352657"/>
            <a:ext cx="2004821" cy="2161710"/>
          </a:xfrm>
          <a:prstGeom prst="rect">
            <a:avLst/>
          </a:prstGeom>
          <a:ln>
            <a:noFill/>
          </a:ln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4D22EC08-2E6C-45A0-B539-08B48E6A973C}"/>
              </a:ext>
            </a:extLst>
          </p:cNvPr>
          <p:cNvCxnSpPr>
            <a:cxnSpLocks/>
          </p:cNvCxnSpPr>
          <p:nvPr/>
        </p:nvCxnSpPr>
        <p:spPr>
          <a:xfrm>
            <a:off x="3577209" y="2576755"/>
            <a:ext cx="57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8822F4-1BA9-4ACD-999D-5C21DCF33AC9}"/>
              </a:ext>
            </a:extLst>
          </p:cNvPr>
          <p:cNvSpPr txBox="1"/>
          <p:nvPr/>
        </p:nvSpPr>
        <p:spPr>
          <a:xfrm>
            <a:off x="1964779" y="1889331"/>
            <a:ext cx="171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пользователя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76DB82A-E269-4E21-BE77-268140F41F5F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7787889" y="2598438"/>
            <a:ext cx="506435" cy="70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Картинки по запросу bash">
            <a:extLst>
              <a:ext uri="{FF2B5EF4-FFF2-40B4-BE49-F238E27FC236}">
                <a16:creationId xmlns:a16="http://schemas.microsoft.com/office/drawing/2014/main" id="{0059FEC4-AB1D-4EB5-971D-0A12B94BF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6" t="11324" r="14539" b="10481"/>
          <a:stretch/>
        </p:blipFill>
        <p:spPr bwMode="auto">
          <a:xfrm>
            <a:off x="6358007" y="1266765"/>
            <a:ext cx="1429883" cy="156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8A35F2A-2B50-4A85-B5C4-93712099E2AF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7787890" y="2044029"/>
            <a:ext cx="506434" cy="55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9780809-486F-4E49-BF0E-D4C32C6408B4}"/>
              </a:ext>
            </a:extLst>
          </p:cNvPr>
          <p:cNvCxnSpPr>
            <a:cxnSpLocks/>
          </p:cNvCxnSpPr>
          <p:nvPr/>
        </p:nvCxnSpPr>
        <p:spPr>
          <a:xfrm>
            <a:off x="5887059" y="2608419"/>
            <a:ext cx="470947" cy="691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4FBBD8D-0983-44F0-A803-3A376615AD56}"/>
              </a:ext>
            </a:extLst>
          </p:cNvPr>
          <p:cNvCxnSpPr>
            <a:cxnSpLocks/>
          </p:cNvCxnSpPr>
          <p:nvPr/>
        </p:nvCxnSpPr>
        <p:spPr>
          <a:xfrm flipV="1">
            <a:off x="5887059" y="2002193"/>
            <a:ext cx="532762" cy="606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BBDAF0E-C7E7-4FAD-9980-4BF870D07E98}"/>
              </a:ext>
            </a:extLst>
          </p:cNvPr>
          <p:cNvCxnSpPr/>
          <p:nvPr/>
        </p:nvCxnSpPr>
        <p:spPr>
          <a:xfrm>
            <a:off x="9112424" y="3479822"/>
            <a:ext cx="0" cy="80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ED3A395-9312-4B77-8107-78B77B1CA61C}"/>
              </a:ext>
            </a:extLst>
          </p:cNvPr>
          <p:cNvCxnSpPr/>
          <p:nvPr/>
        </p:nvCxnSpPr>
        <p:spPr>
          <a:xfrm flipH="1">
            <a:off x="7357362" y="5433512"/>
            <a:ext cx="825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3C91FC6-DED5-4C71-9293-5219C24AB4F7}"/>
              </a:ext>
            </a:extLst>
          </p:cNvPr>
          <p:cNvCxnSpPr/>
          <p:nvPr/>
        </p:nvCxnSpPr>
        <p:spPr>
          <a:xfrm flipH="1">
            <a:off x="3818803" y="5433512"/>
            <a:ext cx="825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5FF268-AB1B-4E07-B4ED-23C3F793E04C}"/>
              </a:ext>
            </a:extLst>
          </p:cNvPr>
          <p:cNvSpPr txBox="1"/>
          <p:nvPr/>
        </p:nvSpPr>
        <p:spPr>
          <a:xfrm>
            <a:off x="1410574" y="5110346"/>
            <a:ext cx="259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Вердикт: правильное решение или нет</a:t>
            </a:r>
          </a:p>
        </p:txBody>
      </p:sp>
      <p:pic>
        <p:nvPicPr>
          <p:cNvPr id="2054" name="Picture 6" descr="Картинки по запросу">
            <a:extLst>
              <a:ext uri="{FF2B5EF4-FFF2-40B4-BE49-F238E27FC236}">
                <a16:creationId xmlns:a16="http://schemas.microsoft.com/office/drawing/2014/main" id="{E6028E5C-0B09-4866-86B2-7F9489EED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0" t="27572" r="28951" b="28544"/>
          <a:stretch/>
        </p:blipFill>
        <p:spPr bwMode="auto">
          <a:xfrm>
            <a:off x="2097483" y="2546284"/>
            <a:ext cx="1245207" cy="126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8807520-BA99-480B-BEA8-E3F9838FD707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Выводы/результаты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По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разработанному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шаблону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реализован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набор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задач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достаточный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обучения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введению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в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основы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программирования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под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Android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Kotlin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Планируется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расширить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до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полноценного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</a:rPr>
              <a:t>курса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800" spc="-1" dirty="0">
                <a:solidFill>
                  <a:srgbClr val="000000"/>
                </a:solidFill>
                <a:latin typeface="Arial"/>
              </a:rPr>
              <a:t>весной 2018г.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03A52-24ED-4126-85B7-354CE518D9EB}"/>
              </a:ext>
            </a:extLst>
          </p:cNvPr>
          <p:cNvSpPr txBox="1"/>
          <p:nvPr/>
        </p:nvSpPr>
        <p:spPr>
          <a:xfrm>
            <a:off x="11819138" y="648866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506</TotalTime>
  <Words>366</Words>
  <Application>Microsoft Office PowerPoint</Application>
  <PresentationFormat>Широкоэкранный</PresentationFormat>
  <Paragraphs>112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DejaVu Sans</vt:lpstr>
      <vt:lpstr>Symbol</vt:lpstr>
      <vt:lpstr>Times New Roman</vt:lpstr>
      <vt:lpstr>Wingdings</vt:lpstr>
      <vt:lpstr>Wingdings 2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Аналоги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Методика формирования задач для автоматической проверки в рамках MOOC “Мобильная разработка для Android на Kotlin”</dc:title>
  <dc:subject/>
  <dc:creator>user</dc:creator>
  <dc:description/>
  <cp:lastModifiedBy>user</cp:lastModifiedBy>
  <cp:revision>79</cp:revision>
  <dcterms:created xsi:type="dcterms:W3CDTF">2018-01-28T15:52:07Z</dcterms:created>
  <dcterms:modified xsi:type="dcterms:W3CDTF">2018-02-01T18:44:33Z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