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4" r:id="rId10"/>
    <p:sldId id="262"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noChangeArrowheads="1"/>
          </p:cNvSpPr>
          <p:nvPr>
            <p:ph type="ctrTitle"/>
          </p:nvPr>
        </p:nvSpPr>
        <p:spPr/>
        <p:txBody>
          <a:bodyPr/>
          <a:p>
            <a:r>
              <a:rPr lang="en-US"/>
              <a:t>INTRODUCTION TO DJANGO</a:t>
            </a:r>
            <a:endParaRPr lang="en-US"/>
          </a:p>
        </p:txBody>
      </p:sp>
      <p:sp>
        <p:nvSpPr>
          <p:cNvPr id="10" name="Subtitle 9"/>
          <p:cNvSpPr>
            <a:spLocks noGrp="1" noChangeArrowheads="1"/>
          </p:cNvSpPr>
          <p:nvPr>
            <p:ph type="subTitle" idx="1"/>
          </p:nvPr>
        </p:nvSpPr>
        <p:spPr/>
        <p:txBody>
          <a:bodyPr/>
          <a:p>
            <a:r>
              <a:rPr lang="en-US"/>
              <a:t>Python’s Web Framework</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Django’s Architecture</a:t>
            </a:r>
            <a:endParaRPr lang="en-US"/>
          </a:p>
        </p:txBody>
      </p:sp>
      <p:sp>
        <p:nvSpPr>
          <p:cNvPr id="3" name="Content Placeholder 2"/>
          <p:cNvSpPr>
            <a:spLocks noGrp="1"/>
          </p:cNvSpPr>
          <p:nvPr>
            <p:ph idx="1"/>
          </p:nvPr>
        </p:nvSpPr>
        <p:spPr>
          <a:xfrm>
            <a:off x="609600" y="1174750"/>
            <a:ext cx="10972800" cy="5172075"/>
          </a:xfrm>
        </p:spPr>
        <p:txBody>
          <a:bodyPr/>
          <a:p>
            <a:r>
              <a:rPr lang="en-US" sz="3000" b="1"/>
              <a:t>Model</a:t>
            </a:r>
            <a:r>
              <a:rPr lang="en-US" sz="3000"/>
              <a:t> : A definitive source of information about a data. It contains the essential fields and behaviors of the data being stored. This is basically the same as the model in the MVC architecture.</a:t>
            </a:r>
            <a:endParaRPr lang="en-US" sz="3000"/>
          </a:p>
          <a:p>
            <a:r>
              <a:rPr lang="en-US" sz="3000" b="1"/>
              <a:t>View</a:t>
            </a:r>
            <a:r>
              <a:rPr lang="en-US" sz="3000"/>
              <a:t> : Django View focuses not on how the data looks, but which data is presented to a user. As opposed to the View layer in the MVC architectural pattern, the Django view contains arbitrary logic necessary to return a web response — which could be contents of a web page or a 404 error. This layer also handles interactions between the template and the model.</a:t>
            </a:r>
            <a:endParaRPr lang="en-US"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Django’s Architecture</a:t>
            </a:r>
            <a:endParaRPr lang="en-US"/>
          </a:p>
        </p:txBody>
      </p:sp>
      <p:sp>
        <p:nvSpPr>
          <p:cNvPr id="3" name="Content Placeholder 2"/>
          <p:cNvSpPr>
            <a:spLocks noGrp="1"/>
          </p:cNvSpPr>
          <p:nvPr>
            <p:ph idx="1"/>
          </p:nvPr>
        </p:nvSpPr>
        <p:spPr/>
        <p:txBody>
          <a:bodyPr/>
          <a:p>
            <a:r>
              <a:rPr lang="en-US" b="1"/>
              <a:t>Template</a:t>
            </a:r>
            <a:r>
              <a:rPr lang="en-US"/>
              <a:t> : You probably can now guess what this does, the template layer deals with how data is being presented to the user. This layer basically controls what should be displayed and how it should be displayed to the user.</a:t>
            </a:r>
            <a:endParaRPr 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t>Django’s Architecture</a:t>
            </a:r>
            <a:endParaRPr lang="en-US" b="1"/>
          </a:p>
        </p:txBody>
      </p:sp>
      <p:sp>
        <p:nvSpPr>
          <p:cNvPr id="3" name="Content Placeholder 2"/>
          <p:cNvSpPr>
            <a:spLocks noGrp="1"/>
          </p:cNvSpPr>
          <p:nvPr>
            <p:ph idx="1"/>
          </p:nvPr>
        </p:nvSpPr>
        <p:spPr/>
        <p:txBody>
          <a:bodyPr/>
          <a:p>
            <a:pPr marL="0" indent="0">
              <a:buNone/>
            </a:pPr>
            <a:r>
              <a:rPr lang="en-US">
                <a:sym typeface="+mn-ea"/>
              </a:rPr>
              <a:t>The view leads people to categorize Django as an MVC framework. The view in Django is most often described as being equivalent to the controller in MVC, but it’s not — it’s still the view.</a:t>
            </a:r>
            <a:endParaRPr lang="en-US">
              <a:sym typeface="+mn-ea"/>
            </a:endParaRPr>
          </a:p>
          <a:p>
            <a:pPr marL="0" indent="0">
              <a:buNone/>
            </a:pPr>
            <a:endParaRPr lang="en-US"/>
          </a:p>
          <a:p>
            <a:pPr marL="0" indent="0">
              <a:buNone/>
            </a:pPr>
            <a:r>
              <a:rPr lang="en-US"/>
              <a:t>Where does the “controller” fit in, then? In Django’s case, it’s probably the framework itself : the machinery that sends a request to the appropriate view, according to the Django URL configuration.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Django Folder Structure and Functions</a:t>
            </a:r>
            <a:endParaRPr lang="en-US"/>
          </a:p>
        </p:txBody>
      </p:sp>
      <p:sp>
        <p:nvSpPr>
          <p:cNvPr id="3" name="Content Placeholder 2"/>
          <p:cNvSpPr>
            <a:spLocks noGrp="1"/>
          </p:cNvSpPr>
          <p:nvPr>
            <p:ph idx="1"/>
          </p:nvPr>
        </p:nvSpPr>
        <p:spPr/>
        <p:txBody>
          <a:bodyPr/>
          <a:p>
            <a:pPr marL="0" indent="0">
              <a:buNone/>
            </a:pPr>
            <a:r>
              <a:rPr lang="en-US"/>
              <a:t>In our Root Folder.</a:t>
            </a:r>
            <a:endParaRPr lang="en-US"/>
          </a:p>
          <a:p>
            <a:pPr marL="0" indent="0">
              <a:buNone/>
            </a:pPr>
            <a:r>
              <a:rPr lang="en-US"/>
              <a:t> </a:t>
            </a:r>
            <a:r>
              <a:rPr lang="en-US" b="1"/>
              <a:t>__init.py__</a:t>
            </a:r>
            <a:r>
              <a:rPr lang="en-US"/>
              <a:t> - This file tells Python that this folder (your Django app) is a Python package.</a:t>
            </a:r>
            <a:endParaRPr lang="en-US"/>
          </a:p>
          <a:p>
            <a:pPr marL="0" indent="0">
              <a:buNone/>
            </a:pPr>
            <a:r>
              <a:rPr lang="en-US" b="1"/>
              <a:t>asgi.py </a:t>
            </a:r>
            <a:r>
              <a:rPr lang="en-US"/>
              <a:t>- This file</a:t>
            </a:r>
            <a:r>
              <a:rPr lang="en-US"/>
              <a:t> enables ASGI(Asynchoronous functionalities) compatible web servers to serve your project (Django 3 only).</a:t>
            </a:r>
            <a:endParaRPr lang="en-US"/>
          </a:p>
          <a:p>
            <a:pPr marL="0" indent="0">
              <a:buNone/>
            </a:pPr>
            <a:r>
              <a:rPr lang="en-US" b="1"/>
              <a:t>settings.py</a:t>
            </a:r>
            <a:r>
              <a:rPr lang="en-US"/>
              <a:t>- This file contains the settings for our Django project. Every Django project must have a settings file.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b="1"/>
              <a:t>urls.py </a:t>
            </a:r>
            <a:r>
              <a:rPr lang="en-US"/>
              <a:t>- This file</a:t>
            </a:r>
            <a:r>
              <a:rPr lang="en-US"/>
              <a:t> contains project-level URL configurations.</a:t>
            </a:r>
            <a:endParaRPr lang="en-US"/>
          </a:p>
          <a:p>
            <a:r>
              <a:rPr lang="en-US" b="1"/>
              <a:t>wsgi.py</a:t>
            </a:r>
            <a:r>
              <a:rPr lang="en-US"/>
              <a:t> - This file enables WSGI compatible web servers to serve your project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8935" y="346710"/>
            <a:ext cx="10972800" cy="666750"/>
          </a:xfrm>
        </p:spPr>
        <p:txBody>
          <a:bodyPr/>
          <a:p>
            <a:r>
              <a:rPr lang="en-US"/>
              <a:t>			   </a:t>
            </a:r>
            <a:r>
              <a:rPr lang="en-US" sz="4800" b="1"/>
              <a:t>What is Django?</a:t>
            </a:r>
            <a:endParaRPr lang="en-US" sz="4800" b="1"/>
          </a:p>
        </p:txBody>
      </p:sp>
      <p:sp>
        <p:nvSpPr>
          <p:cNvPr id="3" name="Content Placeholder 2"/>
          <p:cNvSpPr>
            <a:spLocks noGrp="1"/>
          </p:cNvSpPr>
          <p:nvPr>
            <p:ph idx="1"/>
          </p:nvPr>
        </p:nvSpPr>
        <p:spPr>
          <a:xfrm>
            <a:off x="704215" y="1679575"/>
            <a:ext cx="10637520" cy="4664710"/>
          </a:xfrm>
        </p:spPr>
        <p:txBody>
          <a:bodyPr/>
          <a:p>
            <a:pPr marL="0" indent="0" algn="l">
              <a:lnSpc>
                <a:spcPct val="100000"/>
              </a:lnSpc>
              <a:buNone/>
            </a:pPr>
            <a:r>
              <a:rPr lang="en-US">
                <a:solidFill>
                  <a:schemeClr val="tx1"/>
                </a:solidFill>
              </a:rPr>
              <a:t>- Django is a free, open source server-side python web framework that enables the rapid development of web applications. </a:t>
            </a:r>
            <a:endParaRPr lang="en-US">
              <a:solidFill>
                <a:schemeClr val="tx1"/>
              </a:solidFill>
            </a:endParaRPr>
          </a:p>
          <a:p>
            <a:pPr marL="0" indent="0" algn="l">
              <a:lnSpc>
                <a:spcPct val="100000"/>
              </a:lnSpc>
              <a:buNone/>
            </a:pPr>
            <a:r>
              <a:rPr lang="en-US">
                <a:solidFill>
                  <a:schemeClr val="tx1"/>
                </a:solidFill>
              </a:rPr>
              <a:t>- With Django, we can build and maintain high quality and scalable web applications with ease.</a:t>
            </a:r>
            <a:endParaRPr lang="en-US">
              <a:solidFill>
                <a:schemeClr val="tx1"/>
              </a:solidFill>
            </a:endParaRPr>
          </a:p>
          <a:p>
            <a:pPr marL="0" indent="0" algn="l">
              <a:lnSpc>
                <a:spcPct val="100000"/>
              </a:lnSpc>
              <a:buNone/>
            </a:pPr>
            <a:r>
              <a:rPr lang="en-US">
                <a:sym typeface="+mn-ea"/>
              </a:rPr>
              <a:t>- To Learn Django, you need basic knowledge of python</a:t>
            </a:r>
            <a:endParaRPr lang="en-US">
              <a:solidFill>
                <a:schemeClr val="tx1"/>
              </a:solidFill>
            </a:endParaRPr>
          </a:p>
          <a:p>
            <a:pPr marL="0" indent="0" algn="l">
              <a:lnSpc>
                <a:spcPct val="100000"/>
              </a:lnSpc>
              <a:buNone/>
            </a:pPr>
            <a:r>
              <a:rPr lang="en-US">
                <a:solidFill>
                  <a:schemeClr val="tx1"/>
                </a:solidFill>
              </a:rPr>
              <a:t>- Because Django is Open Source, It provides support and has a large community of developers to provide help globally</a:t>
            </a:r>
            <a:endParaRPr lang="en-US">
              <a:solidFill>
                <a:schemeClr val="tx1"/>
              </a:solidFill>
            </a:endParaRPr>
          </a:p>
          <a:p>
            <a:pPr marL="0" indent="0" algn="l">
              <a:lnSpc>
                <a:spcPct val="100000"/>
              </a:lnSpc>
              <a:buNone/>
            </a:pPr>
            <a:r>
              <a:rPr lang="en-US"/>
              <a:t> </a:t>
            </a:r>
            <a:endParaRPr lang="en-US"/>
          </a:p>
          <a:p>
            <a:pPr marL="0" indent="0">
              <a:buNone/>
            </a:pP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t>Why Learn Django?</a:t>
            </a:r>
            <a:endParaRPr lang="en-US" b="1"/>
          </a:p>
        </p:txBody>
      </p:sp>
      <p:sp>
        <p:nvSpPr>
          <p:cNvPr id="3" name="Content Placeholder 2"/>
          <p:cNvSpPr>
            <a:spLocks noGrp="1"/>
          </p:cNvSpPr>
          <p:nvPr>
            <p:ph idx="1"/>
          </p:nvPr>
        </p:nvSpPr>
        <p:spPr/>
        <p:txBody>
          <a:bodyPr/>
          <a:p>
            <a:pPr marL="0" indent="0">
              <a:buNone/>
            </a:pPr>
            <a:r>
              <a:rPr lang="en-US"/>
              <a:t>- Django provides support for common Web development tasks to make developers focus on the fun side of building web applications rather than spending so much time reinventing the wheel. They Include, but not limited to: </a:t>
            </a:r>
            <a:endParaRPr lang="en-US"/>
          </a:p>
          <a:p>
            <a:r>
              <a:rPr lang="en-US"/>
              <a:t>User Authentication</a:t>
            </a:r>
            <a:endParaRPr lang="en-US"/>
          </a:p>
          <a:p>
            <a:r>
              <a:rPr lang="en-US"/>
              <a:t>Content Administration</a:t>
            </a:r>
            <a:endParaRPr lang="en-US"/>
          </a:p>
          <a:p>
            <a:r>
              <a:rPr lang="en-US"/>
              <a:t>Routing, templates and Views</a:t>
            </a:r>
            <a:endParaRPr lang="en-US"/>
          </a:p>
          <a:p>
            <a:r>
              <a:rPr lang="en-US"/>
              <a:t>site maps</a:t>
            </a:r>
            <a:endParaRPr lang="en-US"/>
          </a:p>
          <a:p>
            <a:r>
              <a:rPr lang="en-US"/>
              <a:t>RSS feeds</a:t>
            </a:r>
            <a:endParaRPr lang="en-US"/>
          </a:p>
          <a:p>
            <a:r>
              <a:rPr lang="en-US"/>
              <a:t>And so 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Why Learn Django?</a:t>
            </a:r>
            <a:endParaRPr lang="en-US"/>
          </a:p>
        </p:txBody>
      </p:sp>
      <p:sp>
        <p:nvSpPr>
          <p:cNvPr id="3" name="Content Placeholder 2"/>
          <p:cNvSpPr>
            <a:spLocks noGrp="1"/>
          </p:cNvSpPr>
          <p:nvPr>
            <p:ph idx="1"/>
          </p:nvPr>
        </p:nvSpPr>
        <p:spPr/>
        <p:txBody>
          <a:bodyPr/>
          <a:p>
            <a:pPr marL="0" indent="0">
              <a:buNone/>
            </a:pPr>
            <a:r>
              <a:rPr lang="en-US"/>
              <a:t>- Rapid Development</a:t>
            </a:r>
            <a:endParaRPr lang="en-US"/>
          </a:p>
          <a:p>
            <a:pPr marL="0" indent="0">
              <a:buNone/>
            </a:pPr>
            <a:r>
              <a:rPr lang="en-US"/>
              <a:t>- Scalability</a:t>
            </a:r>
            <a:endParaRPr lang="en-US"/>
          </a:p>
          <a:p>
            <a:pPr marL="0" indent="0">
              <a:buNone/>
            </a:pPr>
            <a:r>
              <a:rPr lang="en-US"/>
              <a:t>- Fast</a:t>
            </a:r>
            <a:endParaRPr lang="en-US"/>
          </a:p>
          <a:p>
            <a:pPr marL="0" indent="0">
              <a:buNone/>
            </a:pPr>
            <a:r>
              <a:rPr lang="en-US" b="1"/>
              <a:t>- </a:t>
            </a:r>
            <a:r>
              <a:rPr lang="en-US"/>
              <a:t>Reassuringly secure</a:t>
            </a: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2755" y="490855"/>
            <a:ext cx="10972800" cy="582613"/>
          </a:xfrm>
        </p:spPr>
        <p:txBody>
          <a:bodyPr/>
          <a:p>
            <a:r>
              <a:rPr lang="en-US"/>
              <a:t>			      </a:t>
            </a:r>
            <a:r>
              <a:rPr lang="en-US" b="1"/>
              <a:t>Django Features</a:t>
            </a:r>
            <a:endParaRPr lang="en-US" b="1"/>
          </a:p>
        </p:txBody>
      </p:sp>
      <p:sp>
        <p:nvSpPr>
          <p:cNvPr id="3" name="Content Placeholder 2"/>
          <p:cNvSpPr>
            <a:spLocks noGrp="1"/>
          </p:cNvSpPr>
          <p:nvPr>
            <p:ph idx="1"/>
          </p:nvPr>
        </p:nvSpPr>
        <p:spPr/>
        <p:txBody>
          <a:bodyPr/>
          <a:p>
            <a:pPr marL="0" indent="0">
              <a:buNone/>
            </a:pPr>
            <a:r>
              <a:rPr lang="en-US"/>
              <a:t>One of Django’s excellent feature includes its roboust documentation. Django offers one of the best documentation out there. </a:t>
            </a:r>
            <a:endParaRPr lang="en-US"/>
          </a:p>
          <a:p>
            <a:pPr marL="0" indent="0">
              <a:buNone/>
            </a:pPr>
            <a:r>
              <a:rPr lang="en-US"/>
              <a:t>Besides, its robust documentation, Another feature stands out - </a:t>
            </a:r>
            <a:r>
              <a:rPr lang="en-US" b="1"/>
              <a:t>Django’s ORM</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t>Django’s ORM</a:t>
            </a:r>
            <a:endParaRPr lang="en-US" b="1"/>
          </a:p>
        </p:txBody>
      </p:sp>
      <p:sp>
        <p:nvSpPr>
          <p:cNvPr id="3" name="Content Placeholder 2"/>
          <p:cNvSpPr>
            <a:spLocks noGrp="1"/>
          </p:cNvSpPr>
          <p:nvPr>
            <p:ph idx="1"/>
          </p:nvPr>
        </p:nvSpPr>
        <p:spPr/>
        <p:txBody>
          <a:bodyPr/>
          <a:p>
            <a:pPr marL="0" indent="0">
              <a:buNone/>
            </a:pPr>
            <a:r>
              <a:rPr lang="en-US"/>
              <a:t>One of the most powerful features of Django is its Object-Relational Mapper (ORM), which enables a user interact with the database, like you would with SQL.</a:t>
            </a:r>
            <a:endParaRPr lang="en-US"/>
          </a:p>
          <a:p>
            <a:pPr marL="0" indent="0">
              <a:buNone/>
            </a:pPr>
            <a:r>
              <a:rPr lang="en-US"/>
              <a:t>ORM is an acronym for the object-relational mapper. The ORM's main goal is to transmit data between a relational database and application model. The ORM automates this transmission, such that the developer need not write any raw SQL queries. The ORM also maps objects attributes to respective table fields.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3730" y="190500"/>
            <a:ext cx="10972800" cy="582613"/>
          </a:xfrm>
        </p:spPr>
        <p:txBody>
          <a:bodyPr/>
          <a:p>
            <a:r>
              <a:rPr lang="en-US"/>
              <a:t>			Django’s Architecture</a:t>
            </a:r>
            <a:endParaRPr lang="en-US"/>
          </a:p>
        </p:txBody>
      </p:sp>
      <p:sp>
        <p:nvSpPr>
          <p:cNvPr id="3" name="Content Placeholder 2"/>
          <p:cNvSpPr>
            <a:spLocks noGrp="1"/>
          </p:cNvSpPr>
          <p:nvPr>
            <p:ph idx="1"/>
          </p:nvPr>
        </p:nvSpPr>
        <p:spPr/>
        <p:txBody>
          <a:bodyPr/>
          <a:p>
            <a:pPr marL="0" indent="0">
              <a:buNone/>
            </a:pPr>
            <a:r>
              <a:rPr lang="en-US"/>
              <a:t>Before we delve into Django’s Architecture, Let’s take a little detour to talk about a popular Architecture called the  </a:t>
            </a:r>
            <a:r>
              <a:rPr lang="en-US" b="1"/>
              <a:t>Model-View-Controller</a:t>
            </a:r>
            <a:r>
              <a:rPr lang="en-US"/>
              <a:t> (MVC) architecture or Framework. </a:t>
            </a:r>
            <a:endParaRPr lang="en-US"/>
          </a:p>
          <a:p>
            <a:pPr marL="0" indent="0">
              <a:buNone/>
            </a:pPr>
            <a:endParaRPr lang="en-US"/>
          </a:p>
          <a:p>
            <a:pPr marL="0" indent="0">
              <a:buNone/>
            </a:pPr>
            <a:r>
              <a:rPr lang="en-US"/>
              <a:t>The </a:t>
            </a:r>
            <a:r>
              <a:rPr lang="en-US" b="1"/>
              <a:t>MVC </a:t>
            </a:r>
            <a:r>
              <a:rPr lang="en-US"/>
              <a:t>Framework is an architectural pattern that separates our application into 3 layers, namely the </a:t>
            </a:r>
            <a:r>
              <a:rPr lang="en-US" b="1"/>
              <a:t>Model</a:t>
            </a:r>
            <a:r>
              <a:rPr lang="en-US"/>
              <a:t>, </a:t>
            </a:r>
            <a:r>
              <a:rPr lang="en-US" b="1"/>
              <a:t>View</a:t>
            </a:r>
            <a:r>
              <a:rPr lang="en-US"/>
              <a:t> and </a:t>
            </a:r>
            <a:r>
              <a:rPr lang="en-US" b="1"/>
              <a:t>Controller</a:t>
            </a:r>
            <a:r>
              <a:rPr lang="en-US"/>
              <a:t> Layer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Django’s Architecture - MVC</a:t>
            </a:r>
            <a:endParaRPr lang="en-US"/>
          </a:p>
        </p:txBody>
      </p:sp>
      <p:sp>
        <p:nvSpPr>
          <p:cNvPr id="3" name="Content Placeholder 2"/>
          <p:cNvSpPr>
            <a:spLocks noGrp="1"/>
          </p:cNvSpPr>
          <p:nvPr>
            <p:ph idx="1"/>
          </p:nvPr>
        </p:nvSpPr>
        <p:spPr/>
        <p:txBody>
          <a:bodyPr/>
          <a:p>
            <a:r>
              <a:rPr lang="en-US" b="1"/>
              <a:t>Model</a:t>
            </a:r>
            <a:r>
              <a:rPr lang="en-US"/>
              <a:t> : This layer contains all data related logic in an application. It could be data the user works with or data sensitive to the application itself</a:t>
            </a:r>
            <a:endParaRPr lang="en-US"/>
          </a:p>
          <a:p>
            <a:r>
              <a:rPr lang="en-US" b="1"/>
              <a:t>View: </a:t>
            </a:r>
            <a:r>
              <a:rPr lang="en-US"/>
              <a:t>This layer concerns itself with how our data is presented to the User. It contains all the UI logic of our application</a:t>
            </a:r>
            <a:endParaRPr lang="en-US"/>
          </a:p>
          <a:p>
            <a:r>
              <a:rPr lang="en-US" b="1"/>
              <a:t>Controller</a:t>
            </a:r>
            <a:r>
              <a:rPr lang="en-US"/>
              <a:t>: Controllers act as an interface between Model and View components. We can say controller is the way in which our Model and View interacts with each other.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Django’s Architecture</a:t>
            </a:r>
            <a:endParaRPr lang="en-US"/>
          </a:p>
        </p:txBody>
      </p:sp>
      <p:sp>
        <p:nvSpPr>
          <p:cNvPr id="3" name="Content Placeholder 2"/>
          <p:cNvSpPr>
            <a:spLocks noGrp="1"/>
          </p:cNvSpPr>
          <p:nvPr>
            <p:ph idx="1"/>
          </p:nvPr>
        </p:nvSpPr>
        <p:spPr/>
        <p:txBody>
          <a:bodyPr/>
          <a:p>
            <a:pPr marL="0" indent="0">
              <a:buNone/>
            </a:pPr>
            <a:r>
              <a:rPr lang="en-US"/>
              <a:t>Django follows closely the MVC architectural pattern that separates an application into three main logical components — Model, View and Controller. </a:t>
            </a:r>
            <a:endParaRPr lang="en-US"/>
          </a:p>
          <a:p>
            <a:pPr marL="0" indent="0">
              <a:buNone/>
            </a:pPr>
            <a:r>
              <a:rPr lang="en-US"/>
              <a:t>It can be said that Django is an MVC framework, but to rightly describe Django’s architecture, A better way to call it  in terms of MVC is to describe it as a </a:t>
            </a:r>
            <a:r>
              <a:rPr lang="en-US" b="1"/>
              <a:t>Model-Template-View (MTV)</a:t>
            </a:r>
            <a:r>
              <a:rPr lang="en-US"/>
              <a:t> or </a:t>
            </a:r>
            <a:r>
              <a:rPr lang="en-US" b="1"/>
              <a:t>Model-View-Template (MVT).</a:t>
            </a:r>
            <a:endParaRPr lang="en-US"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4542</Words>
  <Application>WPS Presentation</Application>
  <PresentationFormat>Widescreen</PresentationFormat>
  <Paragraphs>84</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Blue Waves</vt:lpstr>
      <vt:lpstr>INTRODUCTION TO DJANGO</vt:lpstr>
      <vt:lpstr>			   What is Django?</vt:lpstr>
      <vt:lpstr>			Why Learn Django?</vt:lpstr>
      <vt:lpstr>Why Learn Django?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DJANGO</dc:title>
  <dc:creator/>
  <cp:lastModifiedBy>Enny</cp:lastModifiedBy>
  <cp:revision>73</cp:revision>
  <dcterms:created xsi:type="dcterms:W3CDTF">2021-04-06T15:58:00Z</dcterms:created>
  <dcterms:modified xsi:type="dcterms:W3CDTF">2021-04-07T14:37:30Z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