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90" r:id="rId4"/>
    <p:sldId id="279" r:id="rId5"/>
    <p:sldId id="277" r:id="rId6"/>
    <p:sldId id="280" r:id="rId7"/>
    <p:sldId id="278" r:id="rId8"/>
    <p:sldId id="281" r:id="rId9"/>
    <p:sldId id="285" r:id="rId10"/>
    <p:sldId id="286" r:id="rId11"/>
    <p:sldId id="298" r:id="rId12"/>
    <p:sldId id="293" r:id="rId13"/>
    <p:sldId id="287" r:id="rId14"/>
    <p:sldId id="294" r:id="rId15"/>
    <p:sldId id="292" r:id="rId16"/>
    <p:sldId id="295" r:id="rId17"/>
    <p:sldId id="296" r:id="rId18"/>
    <p:sldId id="282" r:id="rId19"/>
    <p:sldId id="289" r:id="rId20"/>
    <p:sldId id="284" r:id="rId21"/>
    <p:sldId id="283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 snapToObjects="1">
      <p:cViewPr>
        <p:scale>
          <a:sx n="100" d="100"/>
          <a:sy n="100" d="100"/>
        </p:scale>
        <p:origin x="-1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27BD-9E57-5D49-8FF1-C489A67E0CA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0F19-B5A1-2540-BCF1-D4546C53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3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FE08-3573-2A41-A2FA-477D3F780F47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F7263-E024-3D40-A395-5E0BE20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RNA-</a:t>
            </a:r>
            <a:r>
              <a:rPr lang="en-US" dirty="0" err="1" smtClean="0"/>
              <a:t>seq</a:t>
            </a:r>
            <a:r>
              <a:rPr lang="en-US" dirty="0" smtClean="0"/>
              <a:t> experiment: Briefly, long RNAs are first converted into a library of </a:t>
            </a:r>
            <a:r>
              <a:rPr lang="en-US" dirty="0" err="1" smtClean="0"/>
              <a:t>cDNA</a:t>
            </a:r>
            <a:r>
              <a:rPr lang="en-US" dirty="0" smtClean="0"/>
              <a:t> fragments through either RNA fragmentation or DNA fragmentation. adaptors (blue) are subsequently added to each </a:t>
            </a:r>
            <a:r>
              <a:rPr lang="en-US" dirty="0" err="1" smtClean="0"/>
              <a:t>cDNA</a:t>
            </a:r>
            <a:r>
              <a:rPr lang="en-US" dirty="0" smtClean="0"/>
              <a:t> fragment and a short sequence is obtained from each </a:t>
            </a:r>
            <a:r>
              <a:rPr lang="en-US" dirty="0" err="1" smtClean="0"/>
              <a:t>cDNA</a:t>
            </a:r>
            <a:r>
              <a:rPr lang="en-US" dirty="0" smtClean="0"/>
              <a:t> using high-throughput sequencing technology. The resulting sequence reads are aligned with the reference genome or </a:t>
            </a:r>
            <a:r>
              <a:rPr lang="en-US" dirty="0" err="1" smtClean="0"/>
              <a:t>transcriptome</a:t>
            </a:r>
            <a:r>
              <a:rPr lang="en-US" dirty="0" smtClean="0"/>
              <a:t>, and classified as three types: </a:t>
            </a:r>
            <a:r>
              <a:rPr lang="en-US" dirty="0" err="1" smtClean="0"/>
              <a:t>exonic</a:t>
            </a:r>
            <a:r>
              <a:rPr lang="en-US" dirty="0" smtClean="0"/>
              <a:t> reads, junction reads and poly(A) end-reads.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produces millions of reads.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Measure gene expression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Discover and annotate complete transcripts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Characterize alternative splicing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Inappropriate</a:t>
            </a:r>
            <a:r>
              <a:rPr lang="en-US" baseline="0" dirty="0" smtClean="0"/>
              <a:t> design can result in spending a great deal of time and money only to obtain nearly useless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Barcode, people,</a:t>
            </a:r>
            <a:r>
              <a:rPr lang="en-US" baseline="0" dirty="0" smtClean="0"/>
              <a:t> preparing samples at the same time</a:t>
            </a:r>
          </a:p>
          <a:p>
            <a:r>
              <a:rPr lang="en-US" baseline="0" dirty="0" smtClean="0"/>
              <a:t>Do not introduce systematic error</a:t>
            </a:r>
          </a:p>
          <a:p>
            <a:endParaRPr lang="en-US" baseline="0" dirty="0" smtClean="0"/>
          </a:p>
          <a:p>
            <a:pPr lvl="1"/>
            <a:r>
              <a:rPr lang="en-US" sz="2400" b="1" dirty="0" smtClean="0">
                <a:latin typeface="Optima"/>
                <a:cs typeface="Optima"/>
              </a:rPr>
              <a:t>Random assign with unbiased treatment:</a:t>
            </a:r>
          </a:p>
          <a:p>
            <a:pPr lvl="1"/>
            <a:r>
              <a:rPr lang="en-US" sz="2400" dirty="0" smtClean="0">
                <a:latin typeface="Optima"/>
                <a:cs typeface="Optima"/>
              </a:rPr>
              <a:t>RNA isolation difference</a:t>
            </a:r>
          </a:p>
          <a:p>
            <a:pPr lvl="1"/>
            <a:r>
              <a:rPr lang="en-US" sz="2400" dirty="0" smtClean="0">
                <a:latin typeface="Optima"/>
                <a:cs typeface="Optima"/>
              </a:rPr>
              <a:t>Sequencing library preparation difference</a:t>
            </a:r>
          </a:p>
          <a:p>
            <a:pPr lvl="1"/>
            <a:r>
              <a:rPr lang="en-US" sz="2400" dirty="0" smtClean="0">
                <a:latin typeface="Optima"/>
                <a:cs typeface="Optima"/>
              </a:rPr>
              <a:t>Sequencing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Wang et al. 2011 A</a:t>
            </a:r>
            <a:r>
              <a:rPr lang="en-US" baseline="0" dirty="0" smtClean="0"/>
              <a:t> chicken RNA-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study revealed that expression estimates among tech reps for genes stabilized at about 10 million reads per sample.</a:t>
            </a:r>
          </a:p>
          <a:p>
            <a:r>
              <a:rPr lang="en-US" baseline="0" dirty="0" smtClean="0"/>
              <a:t>10 million reads per sample is a benchmark to start.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Debatable: whether to trim</a:t>
            </a:r>
            <a:r>
              <a:rPr lang="en-US" baseline="0" dirty="0" smtClean="0"/>
              <a:t> low quality bps. Whether need to discard low quality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pre-mRNA transcript (</a:t>
            </a:r>
            <a:r>
              <a:rPr lang="en-US" dirty="0" err="1" smtClean="0"/>
              <a:t>spliceosome</a:t>
            </a:r>
            <a:r>
              <a:rPr lang="en-US" dirty="0" smtClean="0"/>
              <a:t>) =&gt; mature mRNA by splicing. Splicing junctions.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length, for example, influences read counts because more reads per single transcript will be observed for longer genes.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F7263-E024-3D40-A395-5E0BE20E9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FFED-79FE-3643-A6FE-257E1BCA24DF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BCA-11CC-E146-9518-F905402D6E45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3DF7-13B1-E04E-B842-FD9B9F6B7F4C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8459-1065-4B43-847F-B4124B63CF68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576C-9275-6F49-9C7E-58F24924FBC4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859-F350-E448-ADC7-749D52FEE64B}" type="datetime1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2CB-1D44-034D-8818-A4ECDD2C8B00}" type="datetime1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6D3-9328-1E45-AD86-2A6D66748401}" type="datetime1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F8DB-E609-D647-91F5-5AD9FE173B7E}" type="datetime1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ECF-17BD-304C-8EA7-36B55A02D963}" type="datetime1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6B7A-3581-7C44-9D88-FFCBEDF9442E}" type="datetime1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A283-298B-1A42-9069-A9E6783C002E}" type="datetime1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5C4-EB1D-F844-BC0A-FD20F933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Optima"/>
          <a:ea typeface="+mj-ea"/>
          <a:cs typeface="Opti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tima"/>
          <a:ea typeface="+mn-ea"/>
          <a:cs typeface="Optim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tima"/>
          <a:ea typeface="+mn-ea"/>
          <a:cs typeface="Optim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tima"/>
          <a:ea typeface="+mn-ea"/>
          <a:cs typeface="Optim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jl/Dem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787856"/>
            <a:ext cx="8204200" cy="22533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Optima"/>
                <a:cs typeface="Optima"/>
              </a:rPr>
              <a:t>RNA-</a:t>
            </a:r>
            <a:r>
              <a:rPr lang="en-US" sz="3600" b="1" dirty="0" err="1" smtClean="0">
                <a:latin typeface="Optima"/>
                <a:cs typeface="Optima"/>
              </a:rPr>
              <a:t>seq</a:t>
            </a:r>
            <a:r>
              <a:rPr lang="en-US" sz="3600" b="1" dirty="0" smtClean="0">
                <a:latin typeface="Optima"/>
                <a:cs typeface="Optima"/>
              </a:rPr>
              <a:t>: Experimental Design and </a:t>
            </a:r>
            <a:r>
              <a:rPr lang="en-US" sz="3600" b="1" dirty="0" smtClean="0">
                <a:latin typeface="Optima"/>
                <a:cs typeface="Optima"/>
              </a:rPr>
              <a:t>Differential Expression </a:t>
            </a:r>
            <a:r>
              <a:rPr lang="en-US" sz="3600" b="1" dirty="0" smtClean="0">
                <a:latin typeface="Optima"/>
                <a:cs typeface="Optima"/>
              </a:rPr>
              <a:t>Analysis</a:t>
            </a:r>
            <a:endParaRPr lang="en-US" sz="3600" b="1" dirty="0">
              <a:latin typeface="Optima"/>
              <a:cs typeface="Opti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960" y="4292600"/>
            <a:ext cx="6400800" cy="20637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Optima"/>
                <a:cs typeface="Optima"/>
              </a:rPr>
              <a:t>Jinliang Yang</a:t>
            </a:r>
          </a:p>
          <a:p>
            <a:r>
              <a:rPr lang="en-US" dirty="0" err="1" smtClean="0"/>
              <a:t>PostDoc</a:t>
            </a:r>
            <a:r>
              <a:rPr lang="en-US" dirty="0" smtClean="0"/>
              <a:t> Scholar</a:t>
            </a:r>
          </a:p>
          <a:p>
            <a:r>
              <a:rPr lang="en-US" dirty="0" smtClean="0"/>
              <a:t>Jeffrey R-I lab</a:t>
            </a:r>
          </a:p>
          <a:p>
            <a:r>
              <a:rPr lang="en-US" dirty="0" smtClean="0"/>
              <a:t>Feb. 23, 2015</a:t>
            </a:r>
          </a:p>
          <a:p>
            <a:endParaRPr lang="en-US" dirty="0" smtClean="0"/>
          </a:p>
          <a:p>
            <a:endParaRPr lang="en-US" dirty="0" smtClean="0">
              <a:latin typeface="Optima"/>
              <a:cs typeface="Opti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623"/>
            <a:ext cx="9144000" cy="4480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900" y="1574800"/>
            <a:ext cx="52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Optima"/>
                <a:cs typeface="Optima"/>
              </a:rPr>
              <a:t>Illumina</a:t>
            </a:r>
            <a:r>
              <a:rPr lang="en-US" dirty="0" smtClean="0">
                <a:latin typeface="Optima"/>
                <a:cs typeface="Optima"/>
              </a:rPr>
              <a:t>, Ion Torrent, </a:t>
            </a:r>
            <a:r>
              <a:rPr lang="en-US" dirty="0" err="1" smtClean="0">
                <a:latin typeface="Optima"/>
                <a:cs typeface="Optima"/>
              </a:rPr>
              <a:t>PacBio</a:t>
            </a:r>
            <a:r>
              <a:rPr lang="en-US" dirty="0" smtClean="0">
                <a:latin typeface="Optima"/>
                <a:cs typeface="Optima"/>
              </a:rPr>
              <a:t> and Oxford </a:t>
            </a:r>
            <a:r>
              <a:rPr lang="en-US" dirty="0" err="1" smtClean="0">
                <a:latin typeface="Optima"/>
                <a:cs typeface="Optima"/>
              </a:rPr>
              <a:t>Nanopore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5625" y="2008291"/>
            <a:ext cx="241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omicsmaps.com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1432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PGM Sequencer?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47248"/>
            <a:ext cx="4572000" cy="50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026400" cy="24257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line </a:t>
            </a:r>
            <a:r>
              <a:rPr lang="en-US" dirty="0"/>
              <a:t>1: sequence id</a:t>
            </a:r>
          </a:p>
          <a:p>
            <a:r>
              <a:rPr lang="en-US" dirty="0" smtClean="0"/>
              <a:t>line </a:t>
            </a:r>
            <a:r>
              <a:rPr lang="en-US" dirty="0"/>
              <a:t>2: nucleotide sequence</a:t>
            </a:r>
          </a:p>
          <a:p>
            <a:r>
              <a:rPr lang="en-US" dirty="0" smtClean="0"/>
              <a:t>line </a:t>
            </a:r>
            <a:r>
              <a:rPr lang="en-US" dirty="0"/>
              <a:t>3: a "+" sign separator, optionally with the read identifier repeated</a:t>
            </a:r>
          </a:p>
          <a:p>
            <a:r>
              <a:rPr lang="en-US" dirty="0" smtClean="0"/>
              <a:t>line </a:t>
            </a:r>
            <a:r>
              <a:rPr lang="en-US" dirty="0"/>
              <a:t>4: a corresponding ASCII string of quality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333500"/>
            <a:ext cx="7124700" cy="1409700"/>
          </a:xfrm>
          <a:prstGeom prst="rect">
            <a:avLst/>
          </a:prstGeom>
        </p:spPr>
      </p:pic>
      <p:pic>
        <p:nvPicPr>
          <p:cNvPr id="7" name="Picture 6" descr="57446e5cfc3efb3788ec8fb7cc4f9f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5245100"/>
            <a:ext cx="3244851" cy="366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5662550"/>
            <a:ext cx="671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Optima"/>
                <a:cs typeface="Optima"/>
              </a:rPr>
              <a:t>p</a:t>
            </a:r>
            <a:r>
              <a:rPr lang="en-US" dirty="0" smtClean="0">
                <a:latin typeface="Optima"/>
                <a:cs typeface="Optima"/>
              </a:rPr>
              <a:t> represents the probability that a given base is incorrectly called. 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15305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 Data Analysis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checking and data cleaning</a:t>
            </a:r>
          </a:p>
          <a:p>
            <a:r>
              <a:rPr lang="en-US" dirty="0" smtClean="0"/>
              <a:t>Aligning RNA-</a:t>
            </a:r>
            <a:r>
              <a:rPr lang="en-US" dirty="0" err="1" smtClean="0"/>
              <a:t>seq</a:t>
            </a:r>
            <a:r>
              <a:rPr lang="en-US" dirty="0" smtClean="0"/>
              <a:t> reads to reference</a:t>
            </a:r>
          </a:p>
          <a:p>
            <a:r>
              <a:rPr lang="en-US" dirty="0" smtClean="0"/>
              <a:t>Count reads in gene models</a:t>
            </a:r>
          </a:p>
          <a:p>
            <a:r>
              <a:rPr lang="en-US" dirty="0" smtClean="0"/>
              <a:t>Differential Gene Expression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3500" y="4826000"/>
            <a:ext cx="5617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Pipeline: </a:t>
            </a:r>
            <a:r>
              <a:rPr lang="en-US" sz="2400" dirty="0" smtClean="0">
                <a:latin typeface="Optima"/>
                <a:cs typeface="Optima"/>
                <a:hlinkClick r:id="rId2"/>
              </a:rPr>
              <a:t>https</a:t>
            </a:r>
            <a:r>
              <a:rPr lang="en-US" sz="2400" dirty="0">
                <a:latin typeface="Optima"/>
                <a:cs typeface="Optima"/>
                <a:hlinkClick r:id="rId2"/>
              </a:rPr>
              <a:t>://github.com/yangjl/</a:t>
            </a:r>
            <a:r>
              <a:rPr lang="en-US" sz="2400" dirty="0" smtClean="0">
                <a:latin typeface="Optima"/>
                <a:cs typeface="Optima"/>
                <a:hlinkClick r:id="rId2"/>
              </a:rPr>
              <a:t>Demo</a:t>
            </a:r>
            <a:endParaRPr lang="en-US" sz="2400" dirty="0" smtClean="0">
              <a:latin typeface="Optima"/>
              <a:cs typeface="Optima"/>
            </a:endParaRPr>
          </a:p>
          <a:p>
            <a:r>
              <a:rPr lang="en-US" sz="2400" dirty="0" smtClean="0">
                <a:latin typeface="Optima"/>
                <a:cs typeface="Optima"/>
              </a:rPr>
              <a:t>Or </a:t>
            </a:r>
            <a:r>
              <a:rPr lang="en-US" sz="2400" dirty="0">
                <a:latin typeface="Optima"/>
                <a:cs typeface="Optima"/>
              </a:rPr>
              <a:t>/group/jrigrp5/ECL298/Demo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61600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 Quality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bc54_qua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824"/>
            <a:ext cx="4356100" cy="3267075"/>
          </a:xfrm>
          <a:prstGeom prst="rect">
            <a:avLst/>
          </a:prstGeom>
        </p:spPr>
      </p:pic>
      <p:pic>
        <p:nvPicPr>
          <p:cNvPr id="6" name="Picture 5" descr="bc54_nu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37" y="2422525"/>
            <a:ext cx="4458196" cy="3267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200" y="1933058"/>
            <a:ext cx="143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9100" y="1933058"/>
            <a:ext cx="236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Nucleotide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6908" y="601293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FASTX-Toolkit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Demultiplex</a:t>
            </a:r>
            <a:r>
              <a:rPr lang="en-US" dirty="0" smtClean="0"/>
              <a:t> by barcode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2000 normally yields ~150 million reads</a:t>
            </a:r>
          </a:p>
          <a:p>
            <a:pPr lvl="1"/>
            <a:r>
              <a:rPr lang="en-US" dirty="0" smtClean="0"/>
              <a:t>6nt barcode or index</a:t>
            </a:r>
          </a:p>
          <a:p>
            <a:r>
              <a:rPr lang="en-US" dirty="0" smtClean="0"/>
              <a:t>2. Remove adapter sequences</a:t>
            </a:r>
          </a:p>
          <a:p>
            <a:r>
              <a:rPr lang="en-US" dirty="0" smtClean="0"/>
              <a:t>3. Trim </a:t>
            </a:r>
            <a:r>
              <a:rPr lang="en-US" dirty="0" err="1" smtClean="0"/>
              <a:t>basepairs</a:t>
            </a:r>
            <a:r>
              <a:rPr lang="en-US" dirty="0" smtClean="0"/>
              <a:t> by quality</a:t>
            </a:r>
          </a:p>
          <a:p>
            <a:r>
              <a:rPr lang="en-US" dirty="0" smtClean="0"/>
              <a:t>4. Discard reads by quality/ambiguity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Reads to a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8500"/>
            <a:ext cx="8229600" cy="28876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aligner:</a:t>
            </a:r>
          </a:p>
          <a:p>
            <a:pPr lvl="1"/>
            <a:r>
              <a:rPr lang="en-US" dirty="0" smtClean="0"/>
              <a:t>Efficiency and splicing awareness</a:t>
            </a:r>
          </a:p>
          <a:p>
            <a:pPr lvl="1"/>
            <a:r>
              <a:rPr lang="en-US" dirty="0" smtClean="0"/>
              <a:t>Widely used: GSNAP, </a:t>
            </a:r>
            <a:r>
              <a:rPr lang="en-US" dirty="0" smtClean="0">
                <a:solidFill>
                  <a:srgbClr val="000000"/>
                </a:solidFill>
              </a:rPr>
              <a:t>BWA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, Bowtie2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differential expression study: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Reference genome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Gene annotation (typically the intron/exon annotations are available in GFF3 or GTF file)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425700"/>
            <a:ext cx="3276600" cy="812800"/>
          </a:xfrm>
          <a:prstGeom prst="rect">
            <a:avLst/>
          </a:prstGeom>
        </p:spPr>
      </p:pic>
      <p:pic>
        <p:nvPicPr>
          <p:cNvPr id="6" name="Picture 5" descr="450px-Intron_miguelfer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84" y="1417638"/>
            <a:ext cx="5954316" cy="84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9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of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9472"/>
              </p:ext>
            </p:extLst>
          </p:nvPr>
        </p:nvGraphicFramePr>
        <p:xfrm>
          <a:off x="1320800" y="1942939"/>
          <a:ext cx="6438900" cy="2592670"/>
        </p:xfrm>
        <a:graphic>
          <a:graphicData uri="http://schemas.openxmlformats.org/drawingml/2006/table">
            <a:tbl>
              <a:tblPr/>
              <a:tblGrid>
                <a:gridCol w="825500"/>
                <a:gridCol w="1370330"/>
                <a:gridCol w="2344420"/>
                <a:gridCol w="1898650"/>
              </a:tblGrid>
              <a:tr h="34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total reads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uniquely aligned reads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Mapping Rate (100%)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4,413,034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4,147,652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4,879,212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4,619,978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6,924,929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6,618,966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6,848,552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6,469,461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5,438,538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4,962,816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6.fq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3,772,703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3,507,526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601" y="5080000"/>
            <a:ext cx="735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Uniquely aligned reads will be used for differential expression analysis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44752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119470"/>
            <a:ext cx="7327900" cy="4550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Counts and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400" y="1288473"/>
            <a:ext cx="7727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Optima"/>
                <a:cs typeface="Optima"/>
              </a:rPr>
              <a:t>RPKM: </a:t>
            </a:r>
            <a:r>
              <a:rPr lang="en-US" sz="2400" dirty="0" smtClean="0">
                <a:latin typeface="Optima"/>
                <a:cs typeface="Optima"/>
              </a:rPr>
              <a:t>reads per </a:t>
            </a:r>
            <a:r>
              <a:rPr lang="en-US" sz="2400" dirty="0" err="1" smtClean="0">
                <a:latin typeface="Optima"/>
                <a:cs typeface="Optima"/>
              </a:rPr>
              <a:t>kilobase</a:t>
            </a:r>
            <a:r>
              <a:rPr lang="en-US" sz="2400" dirty="0" smtClean="0">
                <a:latin typeface="Optima"/>
                <a:cs typeface="Optima"/>
              </a:rPr>
              <a:t> per one million mapped reads. </a:t>
            </a:r>
          </a:p>
          <a:p>
            <a:r>
              <a:rPr lang="en-US" sz="2400" dirty="0" smtClean="0">
                <a:latin typeface="Optima"/>
                <a:cs typeface="Optima"/>
              </a:rPr>
              <a:t>Adjust gene length and library size.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68689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for </a:t>
            </a:r>
            <a:r>
              <a:rPr lang="en-US" dirty="0"/>
              <a:t>Differential </a:t>
            </a:r>
            <a:r>
              <a:rPr lang="en-US" dirty="0" smtClean="0"/>
              <a:t>Gene Expression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Poisson distribution</a:t>
            </a:r>
          </a:p>
          <a:p>
            <a:pPr lvl="1"/>
            <a:r>
              <a:rPr lang="en-US" dirty="0" smtClean="0"/>
              <a:t>Approximate the random draw reads from a population with given, fixed fraction of genes</a:t>
            </a:r>
          </a:p>
          <a:p>
            <a:pPr lvl="1"/>
            <a:r>
              <a:rPr lang="en-US" dirty="0" err="1" smtClean="0"/>
              <a:t>Overdispersion</a:t>
            </a:r>
            <a:r>
              <a:rPr lang="en-US" dirty="0" smtClean="0"/>
              <a:t> issue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poisson</a:t>
            </a:r>
            <a:r>
              <a:rPr lang="en-US" dirty="0" smtClean="0"/>
              <a:t> distribution assumes mean = variance</a:t>
            </a:r>
          </a:p>
          <a:p>
            <a:pPr lvl="2"/>
            <a:r>
              <a:rPr lang="en-US" dirty="0" smtClean="0"/>
              <a:t>But, RNA-</a:t>
            </a:r>
            <a:r>
              <a:rPr lang="en-US" dirty="0" err="1" smtClean="0"/>
              <a:t>seq</a:t>
            </a:r>
            <a:r>
              <a:rPr lang="en-US" dirty="0" smtClean="0"/>
              <a:t> data variance &gt; mean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Negative binomial (NB)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Characterized by an additional dispersion parameter</a:t>
            </a:r>
          </a:p>
          <a:p>
            <a:pPr lvl="1"/>
            <a:r>
              <a:rPr lang="en-US" dirty="0" smtClean="0"/>
              <a:t>R packages: </a:t>
            </a:r>
            <a:r>
              <a:rPr lang="en-US" dirty="0" err="1" smtClean="0"/>
              <a:t>edgeR</a:t>
            </a:r>
            <a:r>
              <a:rPr lang="en-US" dirty="0" smtClean="0"/>
              <a:t>, DESeq2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325px-Poisson_pmf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1701800"/>
            <a:ext cx="3000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5300"/>
            <a:ext cx="8229600" cy="3090863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/>
              <a:t>Overview of RNA-</a:t>
            </a:r>
            <a:r>
              <a:rPr lang="en-US" sz="3800" dirty="0" err="1" smtClean="0"/>
              <a:t>seq</a:t>
            </a:r>
            <a:r>
              <a:rPr lang="en-US" sz="3800" dirty="0" smtClean="0"/>
              <a:t> Experiment</a:t>
            </a:r>
            <a:endParaRPr lang="en-US" sz="3800" dirty="0"/>
          </a:p>
          <a:p>
            <a:r>
              <a:rPr lang="en-US" sz="3800" dirty="0" smtClean="0"/>
              <a:t>Experimental Design</a:t>
            </a:r>
          </a:p>
          <a:p>
            <a:r>
              <a:rPr lang="en-US" sz="3800" dirty="0" smtClean="0"/>
              <a:t>Sequencing </a:t>
            </a:r>
          </a:p>
          <a:p>
            <a:r>
              <a:rPr lang="en-US" sz="3800" dirty="0" smtClean="0"/>
              <a:t>Data </a:t>
            </a:r>
            <a:r>
              <a:rPr lang="en-US" sz="3800" dirty="0" smtClean="0"/>
              <a:t>Analysis (Differential Expression)</a:t>
            </a:r>
          </a:p>
          <a:p>
            <a:pPr marL="0" indent="0">
              <a:buNone/>
            </a:pP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85900"/>
            <a:ext cx="8242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9260"/>
            <a:ext cx="8293100" cy="421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1400" y="1002011"/>
            <a:ext cx="464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M (Log ratios) and A (mean value)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247" y="1660867"/>
            <a:ext cx="698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tima"/>
                <a:cs typeface="Optima"/>
              </a:rPr>
              <a:t>Fold change</a:t>
            </a:r>
            <a:r>
              <a:rPr lang="en-US" dirty="0" smtClean="0">
                <a:latin typeface="Optima"/>
                <a:cs typeface="Optima"/>
              </a:rPr>
              <a:t>: measure how much the expression change from one treatment to the other, for example WT to Mutant.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208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96431"/>
            <a:ext cx="8407400" cy="4859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247" y="1325665"/>
            <a:ext cx="698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tima"/>
                <a:cs typeface="Optima"/>
              </a:rPr>
              <a:t>False Discovery Rate</a:t>
            </a:r>
            <a:r>
              <a:rPr lang="en-US" dirty="0" smtClean="0">
                <a:latin typeface="Optima"/>
                <a:cs typeface="Optima"/>
              </a:rPr>
              <a:t>: is a statistical method to correct multiple hypothesis testing problem.</a:t>
            </a:r>
            <a:endParaRPr lang="en-US" dirty="0">
              <a:latin typeface="Optima"/>
              <a:cs typeface="Optim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11650" y="4978400"/>
            <a:ext cx="4483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50" y="4609068"/>
            <a:ext cx="12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Experimental Design is critical</a:t>
            </a:r>
          </a:p>
          <a:p>
            <a:endParaRPr lang="en-US" dirty="0" smtClean="0"/>
          </a:p>
          <a:p>
            <a:r>
              <a:rPr lang="en-US" dirty="0" smtClean="0"/>
              <a:t>Conduct </a:t>
            </a:r>
            <a:r>
              <a:rPr lang="en-US" dirty="0" smtClean="0"/>
              <a:t>quality checking and then determine how to clean the data</a:t>
            </a:r>
          </a:p>
          <a:p>
            <a:endParaRPr lang="en-US" dirty="0"/>
          </a:p>
          <a:p>
            <a:r>
              <a:rPr lang="en-US" dirty="0" smtClean="0"/>
              <a:t>NB distribution is a widely accepted distribution for modeling read counts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Use FDR and FC to clarify differentially expressed genes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7" y="1613165"/>
            <a:ext cx="4969443" cy="51083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Overview of RNA-</a:t>
            </a:r>
            <a:r>
              <a:rPr lang="en-US" dirty="0" err="1" smtClean="0"/>
              <a:t>seq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1085" y="5728553"/>
            <a:ext cx="243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Wang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et al.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2009,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Nature Review Genetics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9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 A Toy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003521"/>
            <a:ext cx="5524500" cy="42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1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: Source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2590800"/>
            <a:ext cx="3403600" cy="26015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44900" y="1738312"/>
            <a:ext cx="50419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Biological variance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Treatment effect (WT vs.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Mut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400" dirty="0" smtClean="0"/>
              <a:t>Difference between two plants</a:t>
            </a:r>
          </a:p>
          <a:p>
            <a:r>
              <a:rPr lang="en-US" dirty="0" smtClean="0"/>
              <a:t>Technical variance</a:t>
            </a:r>
          </a:p>
          <a:p>
            <a:pPr lvl="1"/>
            <a:r>
              <a:rPr lang="en-US" sz="2400" dirty="0" smtClean="0"/>
              <a:t>RNA isolation difference</a:t>
            </a:r>
          </a:p>
          <a:p>
            <a:pPr lvl="1"/>
            <a:r>
              <a:rPr lang="en-US" sz="2400" dirty="0" smtClean="0"/>
              <a:t>Sequencing library preparation difference</a:t>
            </a:r>
          </a:p>
          <a:p>
            <a:pPr lvl="1"/>
            <a:r>
              <a:rPr lang="en-US" sz="2400" dirty="0" smtClean="0"/>
              <a:t>Sequencing difference</a:t>
            </a:r>
          </a:p>
          <a:p>
            <a:r>
              <a:rPr lang="en-US" dirty="0"/>
              <a:t>Sampling variance</a:t>
            </a:r>
          </a:p>
          <a:p>
            <a:pPr lvl="1"/>
            <a:r>
              <a:rPr lang="en-US" sz="2400" dirty="0"/>
              <a:t>Sampling </a:t>
            </a:r>
            <a:r>
              <a:rPr lang="en-US" sz="2400" dirty="0" smtClean="0"/>
              <a:t>issue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5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Design: </a:t>
            </a:r>
            <a:br>
              <a:rPr lang="en-US" dirty="0" smtClean="0"/>
            </a:br>
            <a:r>
              <a:rPr lang="en-US" dirty="0" smtClean="0"/>
              <a:t>Control Source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7300"/>
            <a:ext cx="38227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276600"/>
            <a:ext cx="306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1000 molecules / 10</a:t>
            </a:r>
            <a:r>
              <a:rPr lang="en-US" baseline="30000" dirty="0" smtClean="0">
                <a:latin typeface="Optima"/>
                <a:cs typeface="Optima"/>
              </a:rPr>
              <a:t>9</a:t>
            </a:r>
            <a:r>
              <a:rPr lang="en-US" dirty="0" smtClean="0">
                <a:latin typeface="Optima"/>
                <a:cs typeface="Optima"/>
              </a:rPr>
              <a:t> in total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97" y="6012190"/>
            <a:ext cx="445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Optima"/>
                <a:cs typeface="Optima"/>
              </a:rPr>
              <a:t>Sequencing depth is critical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Optima"/>
              <a:cs typeface="Optim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00" y="2162363"/>
            <a:ext cx="2653403" cy="4559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1632564"/>
            <a:ext cx="775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tima"/>
                <a:cs typeface="Optima"/>
              </a:rPr>
              <a:t>Sampling variance </a:t>
            </a:r>
            <a:r>
              <a:rPr lang="en-US" sz="2400" dirty="0">
                <a:latin typeface="Optima"/>
                <a:cs typeface="Optima"/>
              </a:rPr>
              <a:t>is the inherent nature of a counting experiment</a:t>
            </a:r>
          </a:p>
        </p:txBody>
      </p:sp>
    </p:spTree>
    <p:extLst>
      <p:ext uri="{BB962C8B-B14F-4D97-AF65-F5344CB8AC3E}">
        <p14:creationId xmlns:p14="http://schemas.microsoft.com/office/powerpoint/2010/main" val="485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en-US" dirty="0" smtClean="0"/>
              <a:t>Technical Replication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" y="1353403"/>
            <a:ext cx="775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Optima"/>
                <a:cs typeface="Optima"/>
              </a:rPr>
              <a:t>Technical replication </a:t>
            </a:r>
            <a:r>
              <a:rPr lang="en-US" sz="2400" dirty="0" smtClean="0">
                <a:latin typeface="Optima"/>
                <a:cs typeface="Optima"/>
              </a:rPr>
              <a:t>refers to sequencing multiple libraries derived from the same biological sample</a:t>
            </a:r>
            <a:endParaRPr lang="en-US" sz="2400" dirty="0">
              <a:latin typeface="Optima"/>
              <a:cs typeface="Opti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0" y="2844800"/>
            <a:ext cx="7853281" cy="2822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5500" y="5785534"/>
            <a:ext cx="7551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Technical differences are not limited to above factors.</a:t>
            </a:r>
          </a:p>
          <a:p>
            <a:r>
              <a:rPr lang="en-US" dirty="0" smtClean="0"/>
              <a:t>WHO, WHEN and HOW can all be considered as the source of tech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53403"/>
            <a:ext cx="800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Optima"/>
                <a:cs typeface="Optima"/>
              </a:rPr>
              <a:t>Biological replication </a:t>
            </a:r>
            <a:r>
              <a:rPr lang="en-US" sz="2400" dirty="0" smtClean="0">
                <a:latin typeface="Optima"/>
                <a:cs typeface="Optima"/>
              </a:rPr>
              <a:t>refers to sequencing libraries derived from the different biological individuals or tissues.</a:t>
            </a:r>
            <a:endParaRPr lang="en-US" sz="2400" dirty="0">
              <a:latin typeface="Optima"/>
              <a:cs typeface="Opti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641599"/>
            <a:ext cx="7888533" cy="2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2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better to have more depth of sequencing (sampling variance)</a:t>
            </a:r>
          </a:p>
          <a:p>
            <a:pPr lvl="1"/>
            <a:r>
              <a:rPr lang="en-US" dirty="0" smtClean="0"/>
              <a:t>About 10 million reads per sample is a benchmark to start. (Wang </a:t>
            </a:r>
            <a:r>
              <a:rPr lang="en-US" i="1" dirty="0" smtClean="0"/>
              <a:t>et al. </a:t>
            </a:r>
            <a:r>
              <a:rPr lang="en-US" dirty="0" smtClean="0"/>
              <a:t>2011)</a:t>
            </a:r>
          </a:p>
          <a:p>
            <a:endParaRPr lang="en-US" dirty="0"/>
          </a:p>
          <a:p>
            <a:r>
              <a:rPr lang="en-US" dirty="0" smtClean="0"/>
              <a:t>Replication and randomization helps to control confounding variance</a:t>
            </a:r>
          </a:p>
          <a:p>
            <a:endParaRPr lang="en-US" dirty="0" smtClean="0"/>
          </a:p>
          <a:p>
            <a:r>
              <a:rPr lang="en-US" dirty="0" smtClean="0"/>
              <a:t>Limited resources are probably better to allocate to biological rep than technical rep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5C4-EB1D-F844-BC0A-FD20F93365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9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26415</TotalTime>
  <Words>988</Words>
  <Application>Microsoft Macintosh PowerPoint</Application>
  <PresentationFormat>On-screen Show (4:3)</PresentationFormat>
  <Paragraphs>184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RNA-seq: Experimental Design and Differential Expression Analysis</vt:lpstr>
      <vt:lpstr>RNA-seq Outline</vt:lpstr>
      <vt:lpstr>Overview of RNA-seq Experiment</vt:lpstr>
      <vt:lpstr>RNA-seq: A Toy Example</vt:lpstr>
      <vt:lpstr>RNA-seq: Source of Variance</vt:lpstr>
      <vt:lpstr>Experimental Design:  Control Source of Variance</vt:lpstr>
      <vt:lpstr>PowerPoint Presentation</vt:lpstr>
      <vt:lpstr>Biological Replication</vt:lpstr>
      <vt:lpstr>Take Home Message</vt:lpstr>
      <vt:lpstr>RNA-seq Platforms</vt:lpstr>
      <vt:lpstr>Ion PGM Sequencer?</vt:lpstr>
      <vt:lpstr>RNA-seq Data</vt:lpstr>
      <vt:lpstr>RNA-seq: Data Analysis Outline</vt:lpstr>
      <vt:lpstr>RNA-seq: Quality Checking</vt:lpstr>
      <vt:lpstr>Data Cleaning</vt:lpstr>
      <vt:lpstr>Aligning Reads to a Reference Genome</vt:lpstr>
      <vt:lpstr>Summary Statistics of Alignment</vt:lpstr>
      <vt:lpstr>Read Counts and Normalization</vt:lpstr>
      <vt:lpstr>Statistical Model for Differential Gene Expression Study</vt:lpstr>
      <vt:lpstr>MA plot</vt:lpstr>
      <vt:lpstr>Volcano Plot</vt:lpstr>
      <vt:lpstr>Take Home Message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Gordon Conference</dc:title>
  <dc:creator>Jinliang Yang</dc:creator>
  <cp:lastModifiedBy>Jinliang Yang</cp:lastModifiedBy>
  <cp:revision>301</cp:revision>
  <cp:lastPrinted>2013-06-04T15:00:51Z</cp:lastPrinted>
  <dcterms:created xsi:type="dcterms:W3CDTF">2013-02-13T16:35:42Z</dcterms:created>
  <dcterms:modified xsi:type="dcterms:W3CDTF">2015-02-23T23:15:54Z</dcterms:modified>
</cp:coreProperties>
</file>