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73" r:id="rId28"/>
    <p:sldId id="674" r:id="rId29"/>
    <p:sldId id="675" r:id="rId30"/>
    <p:sldId id="676" r:id="rId31"/>
    <p:sldId id="677" r:id="rId32"/>
    <p:sldId id="659" r:id="rId33"/>
    <p:sldId id="660" r:id="rId34"/>
    <p:sldId id="661" r:id="rId35"/>
    <p:sldId id="662" r:id="rId36"/>
    <p:sldId id="663" r:id="rId37"/>
    <p:sldId id="664" r:id="rId38"/>
    <p:sldId id="665" r:id="rId39"/>
    <p:sldId id="666" r:id="rId40"/>
    <p:sldId id="667" r:id="rId41"/>
    <p:sldId id="668" r:id="rId42"/>
    <p:sldId id="669" r:id="rId43"/>
    <p:sldId id="670" r:id="rId44"/>
    <p:sldId id="671" r:id="rId45"/>
    <p:sldId id="672" r:id="rId46"/>
    <p:sldId id="678" r:id="rId47"/>
    <p:sldId id="321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580" autoAdjust="0"/>
  </p:normalViewPr>
  <p:slideViewPr>
    <p:cSldViewPr snapToGrid="0">
      <p:cViewPr varScale="1">
        <p:scale>
          <a:sx n="89" d="100"/>
          <a:sy n="89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B6B4B-4DFD-4B2C-8FC6-3245E7D8D2B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CF488-68F9-42F5-B3A9-96651C4D5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46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A5EA-DE5B-45CF-B3C0-0D18A63CF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603AE4-EDF8-4297-BBD9-C0648C24E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F5AD3-B641-4F3E-84F1-F9EB9E20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F0B25-789A-49FF-9648-2A684B4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BA73C-A557-4C86-BDD2-A341E977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5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15F35-FF63-4388-9510-74C22758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DD9533-C336-4892-BEA0-DAF801138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041C32-8C20-47B2-BB02-D28BA99A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2CBBD2-13BB-45F0-AAC8-46362196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5942B-50DC-4843-81D4-70D674F1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76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E6E94B-9FD1-428D-8FFD-DF767BFB2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40F8E8-7B1D-431F-8040-02AD9206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F18025-8B84-4362-8695-A76E007B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F3EEF-C876-4AE2-9A0F-E3497416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0549B-7823-45B3-82CC-B9FC49AF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71A74-AA24-4574-9A1C-8ACACB04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A68A0-32EA-4740-A85C-C8FDD9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588C-D899-4367-A229-B73A20B2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3E85FD-53F9-4486-B4B8-EE65FB96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38197B-B743-4B0F-9562-3C609282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0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C335D-ACD9-4D73-A914-0EA2466A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15BAE0-4063-4E20-BEB9-4299B784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BCDB5-EC22-4249-BFA0-FE5264F0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DCB7E-095E-41A6-80F6-1C98FEF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EF44F-FF7D-47C9-BCF5-360169F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46C2E-63DD-4BE2-8800-81BF6943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21692-0936-43B1-B072-92635AE8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05BBE6-A0A7-47CE-885C-06C9D113A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A88580-35C2-403F-B008-38F6E7D7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8171B0-91BD-4EAE-8152-3D275515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545AC7-240D-4803-A8E8-006F403D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1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7B077-8541-44C6-942B-F97F41A2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169BED-95DF-45EF-8C4A-FA920B19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6B93D0-5FB2-4A29-AE62-B3827002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3083B0-2594-486D-8D22-6D25B3C42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B68BF0-FCF6-4A36-8A9B-1CA36D1F0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14A83E-3686-449A-A987-511590C9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5A6FE4-838B-464D-BDE1-7AECAD7F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D038CF-5866-494F-B8C6-C3D55849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3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3AE4B-4DE9-4C61-8D43-E85047C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86FD03-44C3-488E-9F0F-BE2E1F86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2273C6-3A6A-46DB-863F-DA145021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655575-D182-429A-9669-E6FAD963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36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B15D7D-D2E8-4536-8890-C9B2F910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7A65BA-1C3E-4D29-A0AE-01854E4B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269F26-3FC8-4D6C-B192-8180CAA7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0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8BE23-9DDB-4690-85AC-DA4F2588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45A28-0DE7-4340-8DA0-0AC05AB6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DD8D4F-AD34-492D-8CE2-84D22B152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907177-EACF-4BD8-8B96-0140CE48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663F6-B85A-4226-965A-8EBDD04B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0A8098-FE9E-46DB-8194-BE7EF20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9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F811F-863B-4110-A15E-415BB0F1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875E77-861C-4810-AB1F-771125794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8092ED-FFB0-47D4-B8C1-258405CA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E4A76-92D9-4B31-B01D-C7BE0EF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9F53FA-7B40-4473-BC7B-D5F21F5D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915C8-06D0-4E3B-AD57-C1BD2D10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1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2CD4E-A442-439A-9652-73792B9F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C12169-3327-4FCD-B35D-04464C1C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84A78C-BF4C-4EB3-A608-78EDB8571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57D8-74AA-4D19-8305-DA20CE97E05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D094C-B002-4FD5-8FD6-EEEDFB0AA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957ACC-3D82-4F0D-AED2-3C9BCCE68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2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E56EB-23EF-4AB6-879D-AFE94F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835" y="1660301"/>
            <a:ext cx="3922059" cy="89469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Курс </a:t>
            </a:r>
            <a:r>
              <a:rPr lang="en-US" dirty="0"/>
              <a:t>Flutter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892FFD-9752-4E43-BFE0-6B6C7BC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0806" y="3280199"/>
            <a:ext cx="3922059" cy="591785"/>
          </a:xfrm>
        </p:spPr>
        <p:txBody>
          <a:bodyPr/>
          <a:lstStyle/>
          <a:p>
            <a:pPr algn="l"/>
            <a:r>
              <a:rPr lang="ru-RU" dirty="0"/>
              <a:t>Владимир Полюхович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7DC22-9046-4B0C-96A4-49CC84A3C4CB}"/>
              </a:ext>
            </a:extLst>
          </p:cNvPr>
          <p:cNvSpPr txBox="1"/>
          <p:nvPr/>
        </p:nvSpPr>
        <p:spPr>
          <a:xfrm>
            <a:off x="3770806" y="2515616"/>
            <a:ext cx="5929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Урок </a:t>
            </a:r>
            <a:r>
              <a:rPr lang="en-US" sz="3200" dirty="0"/>
              <a:t>13</a:t>
            </a:r>
            <a:r>
              <a:rPr lang="ru-RU" sz="3200" dirty="0"/>
              <a:t>. Работа с хранилищем</a:t>
            </a:r>
            <a:endParaRPr lang="en-US" sz="3200" dirty="0"/>
          </a:p>
        </p:txBody>
      </p:sp>
      <p:pic>
        <p:nvPicPr>
          <p:cNvPr id="8" name="Picture 2" descr="Flutter&quot; Icon - Download for free – Iconduck">
            <a:extLst>
              <a:ext uri="{FF2B5EF4-FFF2-40B4-BE49-F238E27FC236}">
                <a16:creationId xmlns:a16="http://schemas.microsoft.com/office/drawing/2014/main" id="{8F8416F6-4092-402E-91AC-59AC5CDC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2" y="1010325"/>
            <a:ext cx="2492213" cy="30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66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0F42F0-8FE0-4B79-A54F-128FE539FA1E}"/>
              </a:ext>
            </a:extLst>
          </p:cNvPr>
          <p:cNvSpPr/>
          <p:nvPr/>
        </p:nvSpPr>
        <p:spPr>
          <a:xfrm>
            <a:off x="689114" y="1713016"/>
            <a:ext cx="8057321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файлов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3C9BC2A-D483-44D0-AA5C-382A8583C761}"/>
              </a:ext>
            </a:extLst>
          </p:cNvPr>
          <p:cNvSpPr/>
          <p:nvPr/>
        </p:nvSpPr>
        <p:spPr>
          <a:xfrm>
            <a:off x="838199" y="1990015"/>
            <a:ext cx="7802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downloadsDir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getApplicationSupportDirectory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CA8865-0748-4F72-8714-85B60CE5E3A5}"/>
              </a:ext>
            </a:extLst>
          </p:cNvPr>
          <p:cNvSpPr/>
          <p:nvPr/>
        </p:nvSpPr>
        <p:spPr>
          <a:xfrm>
            <a:off x="689114" y="2913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Путь к каталогу, в котором приложение может размещать вспомогательные файлы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75913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43D8B9-FCAC-4609-8A58-DB6382DA5DCA}"/>
              </a:ext>
            </a:extLst>
          </p:cNvPr>
          <p:cNvSpPr/>
          <p:nvPr/>
        </p:nvSpPr>
        <p:spPr>
          <a:xfrm>
            <a:off x="655983" y="1690688"/>
            <a:ext cx="8335616" cy="204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файл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F7CB022-E7F8-43DD-9F93-0569F428BC56}"/>
              </a:ext>
            </a:extLst>
          </p:cNvPr>
          <p:cNvSpPr/>
          <p:nvPr/>
        </p:nvSpPr>
        <p:spPr>
          <a:xfrm>
            <a:off x="1007165" y="1938420"/>
            <a:ext cx="76067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documents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getApplicationDocumentsDirectory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documents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/data.txt'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writeAsString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 content'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1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File </a:t>
            </a:r>
            <a:r>
              <a:rPr lang="ru-RU" dirty="0"/>
              <a:t>и </a:t>
            </a:r>
            <a:r>
              <a:rPr lang="en-US" dirty="0"/>
              <a:t>Directory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5E51C-8A93-4561-8754-EE5297B72C6B}"/>
              </a:ext>
            </a:extLst>
          </p:cNvPr>
          <p:cNvSpPr txBox="1"/>
          <p:nvPr/>
        </p:nvSpPr>
        <p:spPr>
          <a:xfrm>
            <a:off x="702366" y="2401505"/>
            <a:ext cx="3366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exist()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copy(path)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writeAsBytes</a:t>
            </a:r>
            <a:r>
              <a:rPr lang="en-US" sz="2000" dirty="0"/>
              <a:t>(bytes)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writeAsString</a:t>
            </a:r>
            <a:r>
              <a:rPr lang="en-US" sz="2000" dirty="0"/>
              <a:t>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delete()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readAsString</a:t>
            </a:r>
            <a:r>
              <a:rPr lang="en-US" sz="20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readAsBytes</a:t>
            </a:r>
            <a:r>
              <a:rPr lang="en-US" sz="20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rename(newname)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9FA30-0310-46A8-9E47-3FC322CE3BBB}"/>
              </a:ext>
            </a:extLst>
          </p:cNvPr>
          <p:cNvSpPr txBox="1"/>
          <p:nvPr/>
        </p:nvSpPr>
        <p:spPr>
          <a:xfrm>
            <a:off x="4757532" y="2338484"/>
            <a:ext cx="3366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exist()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delete()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B6438-553C-4DE1-9B18-2D284792D539}"/>
              </a:ext>
            </a:extLst>
          </p:cNvPr>
          <p:cNvSpPr txBox="1"/>
          <p:nvPr/>
        </p:nvSpPr>
        <p:spPr>
          <a:xfrm>
            <a:off x="838200" y="1753709"/>
            <a:ext cx="336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D8CB6-BD26-432E-ADD0-AC21B9CD8176}"/>
              </a:ext>
            </a:extLst>
          </p:cNvPr>
          <p:cNvSpPr txBox="1"/>
          <p:nvPr/>
        </p:nvSpPr>
        <p:spPr>
          <a:xfrm>
            <a:off x="4757532" y="1794648"/>
            <a:ext cx="336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208337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файлов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DD2509-C8DB-4E4A-8B30-E269AED6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463748" cy="6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6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Хранение данных в виде ключ-значение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ABAE1F-F4B2-4B7D-ADD0-1FAF75E6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6625"/>
            <a:ext cx="6421775" cy="4286250"/>
          </a:xfrm>
          <a:prstGeom prst="rect">
            <a:avLst/>
          </a:prstGeom>
        </p:spPr>
      </p:pic>
      <p:pic>
        <p:nvPicPr>
          <p:cNvPr id="3074" name="Picture 2" descr="large Flutter Favorite logo">
            <a:extLst>
              <a:ext uri="{FF2B5EF4-FFF2-40B4-BE49-F238E27FC236}">
                <a16:creationId xmlns:a16="http://schemas.microsoft.com/office/drawing/2014/main" id="{A4055675-5B94-44D8-BBDB-A1E46973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34" y="1352550"/>
            <a:ext cx="14287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1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D1981B-0D0B-4B6B-A2D5-156C6424752D}"/>
              </a:ext>
            </a:extLst>
          </p:cNvPr>
          <p:cNvSpPr/>
          <p:nvPr/>
        </p:nvSpPr>
        <p:spPr>
          <a:xfrm>
            <a:off x="655983" y="1690688"/>
            <a:ext cx="8713928" cy="2375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/>
              <a:t>Shared Preferences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CCD4F8-8CFB-437D-8876-328DEE98A456}"/>
              </a:ext>
            </a:extLst>
          </p:cNvPr>
          <p:cNvSpPr/>
          <p:nvPr/>
        </p:nvSpPr>
        <p:spPr>
          <a:xfrm>
            <a:off x="950259" y="1814959"/>
            <a:ext cx="84196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prefs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SharedPreferences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getInstance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prefs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setString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my_key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'My value'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_text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prefs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getString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my_key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??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6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/>
              <a:t>Shared Preferences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67958-D8D0-455B-9698-569F937DBCC0}"/>
              </a:ext>
            </a:extLst>
          </p:cNvPr>
          <p:cNvSpPr txBox="1"/>
          <p:nvPr/>
        </p:nvSpPr>
        <p:spPr>
          <a:xfrm>
            <a:off x="720761" y="1677322"/>
            <a:ext cx="8401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ru-RU" dirty="0"/>
              <a:t>создана для хранения только небольших фрагментов данных и поддерживает только несколько базовых типов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1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ru-RU" dirty="0"/>
              <a:t>Базы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67958-D8D0-455B-9698-569F937DBCC0}"/>
              </a:ext>
            </a:extLst>
          </p:cNvPr>
          <p:cNvSpPr txBox="1"/>
          <p:nvPr/>
        </p:nvSpPr>
        <p:spPr>
          <a:xfrm>
            <a:off x="720761" y="1677322"/>
            <a:ext cx="8401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приложение должно хранить большое количество данных, или данные достаточно сложные, то можно использовать </a:t>
            </a:r>
            <a:r>
              <a:rPr lang="en-US" dirty="0"/>
              <a:t>SQL </a:t>
            </a:r>
            <a:r>
              <a:rPr lang="ru-RU" dirty="0"/>
              <a:t>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041A35-637A-4691-B0AD-9EBEBAC6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1" y="2989928"/>
            <a:ext cx="8153400" cy="2190750"/>
          </a:xfrm>
          <a:prstGeom prst="rect">
            <a:avLst/>
          </a:prstGeom>
        </p:spPr>
      </p:pic>
      <p:pic>
        <p:nvPicPr>
          <p:cNvPr id="13314" name="Picture 2" descr="large Flutter Favorite logo">
            <a:extLst>
              <a:ext uri="{FF2B5EF4-FFF2-40B4-BE49-F238E27FC236}">
                <a16:creationId xmlns:a16="http://schemas.microsoft.com/office/drawing/2014/main" id="{32235477-D7C9-402B-9959-EABCE7710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109" y="1825749"/>
            <a:ext cx="14287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1A3400-18F4-49F1-B3E4-B6A801E13705}"/>
              </a:ext>
            </a:extLst>
          </p:cNvPr>
          <p:cNvSpPr/>
          <p:nvPr/>
        </p:nvSpPr>
        <p:spPr>
          <a:xfrm>
            <a:off x="720761" y="2403365"/>
            <a:ext cx="327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https://pub.dev/packages/sqflite</a:t>
            </a:r>
          </a:p>
        </p:txBody>
      </p:sp>
    </p:spTree>
    <p:extLst>
      <p:ext uri="{BB962C8B-B14F-4D97-AF65-F5344CB8AC3E}">
        <p14:creationId xmlns:p14="http://schemas.microsoft.com/office/powerpoint/2010/main" val="29230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ru-RU" dirty="0"/>
              <a:t>Базы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67958-D8D0-455B-9698-569F937DBCC0}"/>
              </a:ext>
            </a:extLst>
          </p:cNvPr>
          <p:cNvSpPr txBox="1"/>
          <p:nvPr/>
        </p:nvSpPr>
        <p:spPr>
          <a:xfrm>
            <a:off x="720761" y="1677322"/>
            <a:ext cx="8401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Sqflite</a:t>
            </a:r>
            <a:r>
              <a:rPr lang="en-US" dirty="0"/>
              <a:t> </a:t>
            </a:r>
            <a:r>
              <a:rPr lang="ru-RU" dirty="0"/>
              <a:t>поддерживает только </a:t>
            </a:r>
            <a:r>
              <a:rPr lang="en-US" dirty="0"/>
              <a:t>Android, iOS </a:t>
            </a:r>
            <a:r>
              <a:rPr lang="ru-RU" dirty="0"/>
              <a:t>платформы. Если нужна поддержка остальных платформ, есть следующий пакет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476D32-18E9-4B58-921E-E3A99A33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1" y="2853679"/>
            <a:ext cx="8115300" cy="22098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7A8013-DBB0-4D35-AF8E-4F97000558F0}"/>
              </a:ext>
            </a:extLst>
          </p:cNvPr>
          <p:cNvSpPr/>
          <p:nvPr/>
        </p:nvSpPr>
        <p:spPr>
          <a:xfrm>
            <a:off x="720761" y="2346284"/>
            <a:ext cx="4529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https://pub.dev/packages/sqflite_common_ffi</a:t>
            </a:r>
          </a:p>
        </p:txBody>
      </p:sp>
    </p:spTree>
    <p:extLst>
      <p:ext uri="{BB962C8B-B14F-4D97-AF65-F5344CB8AC3E}">
        <p14:creationId xmlns:p14="http://schemas.microsoft.com/office/powerpoint/2010/main" val="416400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ru-RU" dirty="0"/>
              <a:t>Базы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67958-D8D0-455B-9698-569F937DBCC0}"/>
              </a:ext>
            </a:extLst>
          </p:cNvPr>
          <p:cNvSpPr txBox="1"/>
          <p:nvPr/>
        </p:nvSpPr>
        <p:spPr>
          <a:xfrm>
            <a:off x="720761" y="1677322"/>
            <a:ext cx="840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Также, есть экспериментальный пакет, который поддерживает </a:t>
            </a:r>
            <a:r>
              <a:rPr lang="en-US" dirty="0"/>
              <a:t>web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79F98A-399F-47E1-B571-4798EEBB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34" y="2852849"/>
            <a:ext cx="8286750" cy="22383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0BDF5D-3137-4621-A1BB-D5D51021EB8E}"/>
              </a:ext>
            </a:extLst>
          </p:cNvPr>
          <p:cNvSpPr/>
          <p:nvPr/>
        </p:nvSpPr>
        <p:spPr>
          <a:xfrm>
            <a:off x="720761" y="2176347"/>
            <a:ext cx="504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https://pub.dev/packages/sqflite_common_ffi_web</a:t>
            </a:r>
          </a:p>
        </p:txBody>
      </p:sp>
    </p:spTree>
    <p:extLst>
      <p:ext uri="{BB962C8B-B14F-4D97-AF65-F5344CB8AC3E}">
        <p14:creationId xmlns:p14="http://schemas.microsoft.com/office/powerpoint/2010/main" val="41915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13. Работа </a:t>
            </a:r>
            <a:r>
              <a:rPr lang="ru-RU"/>
              <a:t>с хранилищем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D52EF-C448-4491-B62A-8153C11E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21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Научиться хранить данные на устройстве различными способами</a:t>
            </a:r>
          </a:p>
          <a:p>
            <a:r>
              <a:rPr lang="ru-RU" sz="2400" dirty="0"/>
              <a:t>Научиться хранить файлы на устройстве</a:t>
            </a:r>
          </a:p>
          <a:p>
            <a:r>
              <a:rPr lang="ru-RU" sz="2400" dirty="0"/>
              <a:t>Научиться хранить данные в базе данных устройства</a:t>
            </a:r>
          </a:p>
          <a:p>
            <a:r>
              <a:rPr lang="ru-RU" sz="2400" dirty="0"/>
              <a:t>Научиться использовать пакеты для работы с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83359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951432-9584-46E2-8769-A2B03FFCDD01}"/>
              </a:ext>
            </a:extLst>
          </p:cNvPr>
          <p:cNvSpPr/>
          <p:nvPr/>
        </p:nvSpPr>
        <p:spPr>
          <a:xfrm>
            <a:off x="655983" y="1690687"/>
            <a:ext cx="5440017" cy="4802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Создание модели для БД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0626324-9966-4D04-9F7B-F92077E9888E}"/>
              </a:ext>
            </a:extLst>
          </p:cNvPr>
          <p:cNvSpPr/>
          <p:nvPr/>
        </p:nvSpPr>
        <p:spPr>
          <a:xfrm>
            <a:off x="756621" y="1803554"/>
            <a:ext cx="45684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required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required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required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dynamic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'Dog{id: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, name: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, age: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}'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8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951432-9584-46E2-8769-A2B03FFCDD01}"/>
              </a:ext>
            </a:extLst>
          </p:cNvPr>
          <p:cNvSpPr/>
          <p:nvPr/>
        </p:nvSpPr>
        <p:spPr>
          <a:xfrm>
            <a:off x="655983" y="1690688"/>
            <a:ext cx="7218615" cy="209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Открытие БД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8A2330-E4D4-41B8-A509-E4A384C9F7B9}"/>
              </a:ext>
            </a:extLst>
          </p:cNvPr>
          <p:cNvSpPr/>
          <p:nvPr/>
        </p:nvSpPr>
        <p:spPr>
          <a:xfrm>
            <a:off x="838200" y="1987081"/>
            <a:ext cx="68104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getDatabasesPath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doggie_database.db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onCreate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version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execute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 TABLE dogs(id INTEGER PRIMARY KEY, name TEXT, age INTEGER)'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951432-9584-46E2-8769-A2B03FFCDD01}"/>
              </a:ext>
            </a:extLst>
          </p:cNvPr>
          <p:cNvSpPr/>
          <p:nvPr/>
        </p:nvSpPr>
        <p:spPr>
          <a:xfrm>
            <a:off x="655983" y="1690688"/>
            <a:ext cx="7218615" cy="1738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Запись данных в БД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84ADA0-18E6-4121-B263-4703F40C3904}"/>
              </a:ext>
            </a:extLst>
          </p:cNvPr>
          <p:cNvSpPr/>
          <p:nvPr/>
        </p:nvSpPr>
        <p:spPr>
          <a:xfrm>
            <a:off x="838200" y="191043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someDog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Bobik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'dogs'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someDog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conflictAlgorithm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ConflictAlgorithm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replace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8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951432-9584-46E2-8769-A2B03FFCDD01}"/>
              </a:ext>
            </a:extLst>
          </p:cNvPr>
          <p:cNvSpPr/>
          <p:nvPr/>
        </p:nvSpPr>
        <p:spPr>
          <a:xfrm>
            <a:off x="655983" y="1690688"/>
            <a:ext cx="7218615" cy="1738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Чтение данных из БД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0204C2F-2EF4-48DE-87E6-B837F5AB71E1}"/>
              </a:ext>
            </a:extLst>
          </p:cNvPr>
          <p:cNvSpPr/>
          <p:nvPr/>
        </p:nvSpPr>
        <p:spPr>
          <a:xfrm>
            <a:off x="819257" y="1867346"/>
            <a:ext cx="68920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dynamic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'dogs'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dogs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));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7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951432-9584-46E2-8769-A2B03FFCDD01}"/>
              </a:ext>
            </a:extLst>
          </p:cNvPr>
          <p:cNvSpPr/>
          <p:nvPr/>
        </p:nvSpPr>
        <p:spPr>
          <a:xfrm>
            <a:off x="655983" y="1690688"/>
            <a:ext cx="7207857" cy="216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Обновление данных в БД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B2B6B0-4E8D-4D15-88E0-CA8C5A81B263}"/>
              </a:ext>
            </a:extLst>
          </p:cNvPr>
          <p:cNvSpPr/>
          <p:nvPr/>
        </p:nvSpPr>
        <p:spPr>
          <a:xfrm>
            <a:off x="991379" y="18741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'dogs'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someDog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toMap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 = ?, name = ?'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whereArgs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Sharik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87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3FD1AF-82C3-45AD-927B-3FBC97A37303}"/>
              </a:ext>
            </a:extLst>
          </p:cNvPr>
          <p:cNvSpPr/>
          <p:nvPr/>
        </p:nvSpPr>
        <p:spPr>
          <a:xfrm>
            <a:off x="808383" y="1843088"/>
            <a:ext cx="7207857" cy="216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951432-9584-46E2-8769-A2B03FFCDD01}"/>
              </a:ext>
            </a:extLst>
          </p:cNvPr>
          <p:cNvSpPr/>
          <p:nvPr/>
        </p:nvSpPr>
        <p:spPr>
          <a:xfrm>
            <a:off x="808382" y="4295859"/>
            <a:ext cx="7207857" cy="184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Обновление</a:t>
            </a:r>
            <a:r>
              <a:rPr lang="en-US" dirty="0"/>
              <a:t> </a:t>
            </a:r>
            <a:r>
              <a:rPr lang="ru-RU" dirty="0"/>
              <a:t>и удаление данных в БД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B2B6B0-4E8D-4D15-88E0-CA8C5A81B263}"/>
              </a:ext>
            </a:extLst>
          </p:cNvPr>
          <p:cNvSpPr/>
          <p:nvPr/>
        </p:nvSpPr>
        <p:spPr>
          <a:xfrm>
            <a:off x="991379" y="18741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'dogs'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someDog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toMap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 = ?, name = ?'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whereArgs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Sharik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55B0A4-D2FF-4729-82ED-0D0A5596187F}"/>
              </a:ext>
            </a:extLst>
          </p:cNvPr>
          <p:cNvSpPr/>
          <p:nvPr/>
        </p:nvSpPr>
        <p:spPr>
          <a:xfrm>
            <a:off x="991379" y="4486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'dogs'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 = ?, name = ?'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whereArgs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Sharik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92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3FD1AF-82C3-45AD-927B-3FBC97A37303}"/>
              </a:ext>
            </a:extLst>
          </p:cNvPr>
          <p:cNvSpPr/>
          <p:nvPr/>
        </p:nvSpPr>
        <p:spPr>
          <a:xfrm>
            <a:off x="838200" y="1939907"/>
            <a:ext cx="8346375" cy="921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Выполнение </a:t>
            </a:r>
            <a:r>
              <a:rPr lang="ru-RU" dirty="0" err="1"/>
              <a:t>кастомных</a:t>
            </a:r>
            <a:r>
              <a:rPr lang="ru-RU" dirty="0"/>
              <a:t> </a:t>
            </a:r>
            <a:r>
              <a:rPr lang="en-US" dirty="0"/>
              <a:t>SQL </a:t>
            </a:r>
            <a:r>
              <a:rPr lang="ru-RU" dirty="0"/>
              <a:t>запросов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10AE7C-B0DD-4AF3-8698-F880A01E6A5C}"/>
              </a:ext>
            </a:extLst>
          </p:cNvPr>
          <p:cNvSpPr/>
          <p:nvPr/>
        </p:nvSpPr>
        <p:spPr>
          <a:xfrm>
            <a:off x="1068592" y="2169920"/>
            <a:ext cx="7817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rawQuery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'SELECT id, name FROM dogs WHERE id &gt; 1'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61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floor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B82EF4-5B55-4839-8405-6F02C91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526"/>
            <a:ext cx="6184242" cy="46419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13C1A3-EE5A-4C76-AB4D-4EA2C8289D19}"/>
              </a:ext>
            </a:extLst>
          </p:cNvPr>
          <p:cNvSpPr/>
          <p:nvPr/>
        </p:nvSpPr>
        <p:spPr>
          <a:xfrm>
            <a:off x="779266" y="1481618"/>
            <a:ext cx="315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https://pub.dev/packages/floor</a:t>
            </a:r>
          </a:p>
        </p:txBody>
      </p:sp>
    </p:spTree>
    <p:extLst>
      <p:ext uri="{BB962C8B-B14F-4D97-AF65-F5344CB8AC3E}">
        <p14:creationId xmlns:p14="http://schemas.microsoft.com/office/powerpoint/2010/main" val="1435467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A2CFD6-3246-4BB2-B243-85EC3878E0F4}"/>
              </a:ext>
            </a:extLst>
          </p:cNvPr>
          <p:cNvSpPr/>
          <p:nvPr/>
        </p:nvSpPr>
        <p:spPr>
          <a:xfrm>
            <a:off x="666974" y="2219708"/>
            <a:ext cx="6267226" cy="3035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floor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30F45-B497-46D6-B443-D440E37B7DB4}"/>
              </a:ext>
            </a:extLst>
          </p:cNvPr>
          <p:cNvSpPr txBox="1"/>
          <p:nvPr/>
        </p:nvSpPr>
        <p:spPr>
          <a:xfrm>
            <a:off x="666974" y="1602889"/>
            <a:ext cx="6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модели, которые будем хранить в БД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C7A884-9E18-4532-BBA9-D8ACAF2F7A07}"/>
              </a:ext>
            </a:extLst>
          </p:cNvPr>
          <p:cNvSpPr/>
          <p:nvPr/>
        </p:nvSpPr>
        <p:spPr>
          <a:xfrm>
            <a:off x="838200" y="240711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@entity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primaryKey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4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A2CFD6-3246-4BB2-B243-85EC3878E0F4}"/>
              </a:ext>
            </a:extLst>
          </p:cNvPr>
          <p:cNvSpPr/>
          <p:nvPr/>
        </p:nvSpPr>
        <p:spPr>
          <a:xfrm>
            <a:off x="666974" y="2219708"/>
            <a:ext cx="6267226" cy="3035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floor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30F45-B497-46D6-B443-D440E37B7DB4}"/>
              </a:ext>
            </a:extLst>
          </p:cNvPr>
          <p:cNvSpPr txBox="1"/>
          <p:nvPr/>
        </p:nvSpPr>
        <p:spPr>
          <a:xfrm>
            <a:off x="666974" y="1602889"/>
            <a:ext cx="6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</a:t>
            </a:r>
            <a:r>
              <a:rPr lang="en-US" dirty="0"/>
              <a:t>DAO (Data Access Object)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59C81C-55A2-41B5-AA5D-86B1B4BEE9B1}"/>
              </a:ext>
            </a:extLst>
          </p:cNvPr>
          <p:cNvSpPr/>
          <p:nvPr/>
        </p:nvSpPr>
        <p:spPr>
          <a:xfrm>
            <a:off x="838200" y="2398581"/>
            <a:ext cx="58100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dao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'SELECT * FROM Person'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findAllPeople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'SELECT name FROM Person'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findAllPeopleName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'SELECT * FROM Person WHERE id = :id'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?&gt;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findPersonById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@insert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8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D52EF-C448-4491-B62A-8153C11E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2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Чтобы читать или записывать файлы на локальном устройстве, нужно выполнить следующие четыре шага: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Найти нужный путь для хранения файла</a:t>
            </a:r>
          </a:p>
          <a:p>
            <a:r>
              <a:rPr lang="ru-RU" sz="2400" dirty="0"/>
              <a:t>Создать ссылку к локации файла</a:t>
            </a:r>
          </a:p>
          <a:p>
            <a:r>
              <a:rPr lang="ru-RU" sz="2400" dirty="0"/>
              <a:t>Записать данные в файл</a:t>
            </a:r>
          </a:p>
          <a:p>
            <a:r>
              <a:rPr lang="ru-RU" sz="2400" dirty="0"/>
              <a:t>Считать данные из файла</a:t>
            </a:r>
          </a:p>
        </p:txBody>
      </p:sp>
    </p:spTree>
    <p:extLst>
      <p:ext uri="{BB962C8B-B14F-4D97-AF65-F5344CB8AC3E}">
        <p14:creationId xmlns:p14="http://schemas.microsoft.com/office/powerpoint/2010/main" val="3439112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A2CFD6-3246-4BB2-B243-85EC3878E0F4}"/>
              </a:ext>
            </a:extLst>
          </p:cNvPr>
          <p:cNvSpPr/>
          <p:nvPr/>
        </p:nvSpPr>
        <p:spPr>
          <a:xfrm>
            <a:off x="666974" y="2219709"/>
            <a:ext cx="6267226" cy="1209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floor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30F45-B497-46D6-B443-D440E37B7DB4}"/>
              </a:ext>
            </a:extLst>
          </p:cNvPr>
          <p:cNvSpPr txBox="1"/>
          <p:nvPr/>
        </p:nvSpPr>
        <p:spPr>
          <a:xfrm>
            <a:off x="666974" y="1602889"/>
            <a:ext cx="6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Базу Данных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31CA940-D31E-4E4D-B30D-AFEFCE75C4DD}"/>
              </a:ext>
            </a:extLst>
          </p:cNvPr>
          <p:cNvSpPr/>
          <p:nvPr/>
        </p:nvSpPr>
        <p:spPr>
          <a:xfrm>
            <a:off x="939501" y="2332822"/>
            <a:ext cx="44393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dart:async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package:floor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floor.dart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package:sqflite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sqflite.dart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sqflite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database.g.dart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3B905D-D90F-46E8-965C-DF96AE03AA3A}"/>
              </a:ext>
            </a:extLst>
          </p:cNvPr>
          <p:cNvSpPr/>
          <p:nvPr/>
        </p:nvSpPr>
        <p:spPr>
          <a:xfrm>
            <a:off x="666974" y="3676488"/>
            <a:ext cx="6267226" cy="1209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7FBD2B7-FBBE-4B4C-8730-3EDB15448774}"/>
              </a:ext>
            </a:extLst>
          </p:cNvPr>
          <p:cNvSpPr/>
          <p:nvPr/>
        </p:nvSpPr>
        <p:spPr>
          <a:xfrm>
            <a:off x="857026" y="390595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(version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entities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FloorDatabase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ED53F3C-BDF3-4F54-83E8-FC9901134320}"/>
              </a:ext>
            </a:extLst>
          </p:cNvPr>
          <p:cNvSpPr/>
          <p:nvPr/>
        </p:nvSpPr>
        <p:spPr>
          <a:xfrm>
            <a:off x="666974" y="5213896"/>
            <a:ext cx="6248633" cy="59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D447DF-770B-41DA-9493-AD90AE691291}"/>
              </a:ext>
            </a:extLst>
          </p:cNvPr>
          <p:cNvSpPr/>
          <p:nvPr/>
        </p:nvSpPr>
        <p:spPr>
          <a:xfrm>
            <a:off x="819607" y="5324483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FMono-Regular"/>
              </a:rPr>
              <a:t>dart run </a:t>
            </a:r>
            <a:r>
              <a:rPr lang="en-US" dirty="0" err="1">
                <a:solidFill>
                  <a:schemeClr val="bg1"/>
                </a:solidFill>
                <a:latin typeface="SFMono-Regular"/>
              </a:rPr>
              <a:t>build_runner</a:t>
            </a:r>
            <a:r>
              <a:rPr lang="en-US" dirty="0">
                <a:solidFill>
                  <a:schemeClr val="bg1"/>
                </a:solidFill>
                <a:latin typeface="SFMono-Regular"/>
              </a:rPr>
              <a:t> build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03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A2CFD6-3246-4BB2-B243-85EC3878E0F4}"/>
              </a:ext>
            </a:extLst>
          </p:cNvPr>
          <p:cNvSpPr/>
          <p:nvPr/>
        </p:nvSpPr>
        <p:spPr>
          <a:xfrm>
            <a:off x="634701" y="1671941"/>
            <a:ext cx="6267226" cy="29108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floor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92149D-F069-405C-BF33-72095E3BF319}"/>
              </a:ext>
            </a:extLst>
          </p:cNvPr>
          <p:cNvSpPr/>
          <p:nvPr/>
        </p:nvSpPr>
        <p:spPr>
          <a:xfrm>
            <a:off x="369346" y="189971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floatingActionButton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FloatingActionButton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FloorAppDatabase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databaseBuilder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app_database.db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'Frank'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findPersonById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),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19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Мем</a:t>
            </a:r>
          </a:p>
        </p:txBody>
      </p:sp>
      <p:pic>
        <p:nvPicPr>
          <p:cNvPr id="2050" name="Picture 2" descr="Михалков Много буков, не хочется читать - YouTube">
            <a:extLst>
              <a:ext uri="{FF2B5EF4-FFF2-40B4-BE49-F238E27FC236}">
                <a16:creationId xmlns:a16="http://schemas.microsoft.com/office/drawing/2014/main" id="{49088EA1-BA32-43A9-BB51-6048D946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14" y="1909146"/>
            <a:ext cx="7412020" cy="416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1056F2-1EB1-425D-8DFC-FECE47BE6580}"/>
              </a:ext>
            </a:extLst>
          </p:cNvPr>
          <p:cNvSpPr/>
          <p:nvPr/>
        </p:nvSpPr>
        <p:spPr>
          <a:xfrm>
            <a:off x="1334416" y="5370522"/>
            <a:ext cx="66150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Не хочется </a:t>
            </a:r>
            <a:r>
              <a:rPr lang="ru-RU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запросасы</a:t>
            </a:r>
            <a:r>
              <a:rPr lang="ru-RU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писать</a:t>
            </a:r>
          </a:p>
        </p:txBody>
      </p:sp>
    </p:spTree>
    <p:extLst>
      <p:ext uri="{BB962C8B-B14F-4D97-AF65-F5344CB8AC3E}">
        <p14:creationId xmlns:p14="http://schemas.microsoft.com/office/powerpoint/2010/main" val="236864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drift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A93705-698D-4D18-9C7A-B210D475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04" y="1993522"/>
            <a:ext cx="7645772" cy="451064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1D7205-1D0F-43F2-BB18-A467272799F0}"/>
              </a:ext>
            </a:extLst>
          </p:cNvPr>
          <p:cNvSpPr/>
          <p:nvPr/>
        </p:nvSpPr>
        <p:spPr>
          <a:xfrm>
            <a:off x="838200" y="1412796"/>
            <a:ext cx="3106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https://pub.dev/packages/drift</a:t>
            </a:r>
          </a:p>
        </p:txBody>
      </p:sp>
      <p:pic>
        <p:nvPicPr>
          <p:cNvPr id="3074" name="Picture 2" descr="large Flutter Favorite logo">
            <a:extLst>
              <a:ext uri="{FF2B5EF4-FFF2-40B4-BE49-F238E27FC236}">
                <a16:creationId xmlns:a16="http://schemas.microsoft.com/office/drawing/2014/main" id="{338D385F-F1F0-4921-97DE-2B6184175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067" y="955297"/>
            <a:ext cx="14287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5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E279CC4-262E-4855-9A90-2CC9148BEAB5}"/>
              </a:ext>
            </a:extLst>
          </p:cNvPr>
          <p:cNvSpPr/>
          <p:nvPr/>
        </p:nvSpPr>
        <p:spPr>
          <a:xfrm>
            <a:off x="603988" y="1690688"/>
            <a:ext cx="6248633" cy="4649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drift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47B6EC-5A9A-47DC-B258-BC72C095D18E}"/>
              </a:ext>
            </a:extLst>
          </p:cNvPr>
          <p:cNvSpPr/>
          <p:nvPr/>
        </p:nvSpPr>
        <p:spPr>
          <a:xfrm>
            <a:off x="757069" y="1847470"/>
            <a:ext cx="46912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dependencies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flutter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flutter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cupertino_icons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^1.0.2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path_provider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^2.0.15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sqlite3_flutter_libs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^0.5.0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sqflite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^2.3.0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drift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^2.10.0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dev_dependencies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flutter_test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flutter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flutter_lints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^2.0.0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drift_dev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^2.10.0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build_runner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^2.4.6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402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FE52AA-5897-4121-A41B-A36A8DB1AC29}"/>
              </a:ext>
            </a:extLst>
          </p:cNvPr>
          <p:cNvSpPr/>
          <p:nvPr/>
        </p:nvSpPr>
        <p:spPr>
          <a:xfrm>
            <a:off x="603988" y="5882181"/>
            <a:ext cx="6248633" cy="59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E279CC4-262E-4855-9A90-2CC9148BEAB5}"/>
              </a:ext>
            </a:extLst>
          </p:cNvPr>
          <p:cNvSpPr/>
          <p:nvPr/>
        </p:nvSpPr>
        <p:spPr>
          <a:xfrm>
            <a:off x="603988" y="1690688"/>
            <a:ext cx="6248633" cy="3970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drift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CC9F03-4AFC-4449-9D61-74DD7E84E7C9}"/>
              </a:ext>
            </a:extLst>
          </p:cNvPr>
          <p:cNvSpPr/>
          <p:nvPr/>
        </p:nvSpPr>
        <p:spPr>
          <a:xfrm>
            <a:off x="756621" y="1911863"/>
            <a:ext cx="56549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package:drift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drift.dart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todos_db.g.dart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IntColumn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autoIncrement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TextColumn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withLength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TextColumn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named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'body'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IntColumn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category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nullable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DataClassName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'Category'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Categories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IntColumn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autoIncrement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TextColumn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DriftDatabase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(tables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Categories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MyDatabase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_$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MyDatabase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E1133D-C4CC-447E-AEEE-F637CBC15902}"/>
              </a:ext>
            </a:extLst>
          </p:cNvPr>
          <p:cNvSpPr/>
          <p:nvPr/>
        </p:nvSpPr>
        <p:spPr>
          <a:xfrm>
            <a:off x="756621" y="5992768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FMono-Regular"/>
              </a:rPr>
              <a:t>dart run </a:t>
            </a:r>
            <a:r>
              <a:rPr lang="en-US" dirty="0" err="1">
                <a:solidFill>
                  <a:schemeClr val="bg1"/>
                </a:solidFill>
                <a:latin typeface="SFMono-Regular"/>
              </a:rPr>
              <a:t>build_runner</a:t>
            </a:r>
            <a:r>
              <a:rPr lang="en-US" dirty="0">
                <a:solidFill>
                  <a:schemeClr val="bg1"/>
                </a:solidFill>
                <a:latin typeface="SFMono-Regular"/>
              </a:rPr>
              <a:t> build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38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E279CC4-262E-4855-9A90-2CC9148BEAB5}"/>
              </a:ext>
            </a:extLst>
          </p:cNvPr>
          <p:cNvSpPr/>
          <p:nvPr/>
        </p:nvSpPr>
        <p:spPr>
          <a:xfrm>
            <a:off x="603988" y="1690688"/>
            <a:ext cx="6248633" cy="1450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drift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1E5398-3DC1-4579-9D98-D51DCEA57E73}"/>
              </a:ext>
            </a:extLst>
          </p:cNvPr>
          <p:cNvSpPr/>
          <p:nvPr/>
        </p:nvSpPr>
        <p:spPr>
          <a:xfrm>
            <a:off x="838200" y="1821667"/>
            <a:ext cx="4712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dart:io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package:drift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drift.dart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package:drift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native.dart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package:path_provider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path_provider.dart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package:path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DF67654-39F4-44F5-8C5D-5C075B42AFAA}"/>
              </a:ext>
            </a:extLst>
          </p:cNvPr>
          <p:cNvSpPr/>
          <p:nvPr/>
        </p:nvSpPr>
        <p:spPr>
          <a:xfrm>
            <a:off x="603987" y="3272212"/>
            <a:ext cx="6248633" cy="336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A12034-D00B-4ED3-9A7E-54418C6DEFE6}"/>
              </a:ext>
            </a:extLst>
          </p:cNvPr>
          <p:cNvSpPr/>
          <p:nvPr/>
        </p:nvSpPr>
        <p:spPr>
          <a:xfrm>
            <a:off x="756620" y="3523679"/>
            <a:ext cx="57625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DriftDatabase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(tables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Categories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MyDatabase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_$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MyDatabase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MyDatabase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openConnection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schemaVersion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LazyDatabase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openConnection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LazyDatabase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dbFolder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getApplicationDocumentsDirectory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dbFolder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db.sqlite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NativeDatabase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createInBackground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49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DF67654-39F4-44F5-8C5D-5C075B42AFAA}"/>
              </a:ext>
            </a:extLst>
          </p:cNvPr>
          <p:cNvSpPr/>
          <p:nvPr/>
        </p:nvSpPr>
        <p:spPr>
          <a:xfrm>
            <a:off x="679291" y="2133646"/>
            <a:ext cx="7012427" cy="347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936BDC-496D-4CA2-A4D9-5F3A281C4087}"/>
              </a:ext>
            </a:extLst>
          </p:cNvPr>
          <p:cNvSpPr/>
          <p:nvPr/>
        </p:nvSpPr>
        <p:spPr>
          <a:xfrm>
            <a:off x="838200" y="2217102"/>
            <a:ext cx="66016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DatabaseConnection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connectOnWeb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DatabaseConnection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delayed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WasmDatabase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databaseName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my_app_db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sqlite3Uri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Uri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'/sqlite3.wasm'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driftWorkerUri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Uri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'/drift_worker.dart.js'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missingFeatures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isNotEmpty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'Using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chosenImplementation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due to missing browser '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'features: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missingFeatures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resolvedExecutor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}));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40675C-4E12-4AB9-840E-A1D4F870AC11}"/>
              </a:ext>
            </a:extLst>
          </p:cNvPr>
          <p:cNvSpPr/>
          <p:nvPr/>
        </p:nvSpPr>
        <p:spPr>
          <a:xfrm>
            <a:off x="679291" y="1608337"/>
            <a:ext cx="3403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https://drift.simonbinder.eu/web/</a:t>
            </a:r>
          </a:p>
        </p:txBody>
      </p:sp>
    </p:spTree>
    <p:extLst>
      <p:ext uri="{BB962C8B-B14F-4D97-AF65-F5344CB8AC3E}">
        <p14:creationId xmlns:p14="http://schemas.microsoft.com/office/powerpoint/2010/main" val="382315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CFA04-1792-4D03-9FA1-5DD43D97BED9}"/>
              </a:ext>
            </a:extLst>
          </p:cNvPr>
          <p:cNvSpPr/>
          <p:nvPr/>
        </p:nvSpPr>
        <p:spPr>
          <a:xfrm>
            <a:off x="711564" y="1800159"/>
            <a:ext cx="7819250" cy="393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Написание запросов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0C6E134-DBF3-4CDF-B439-0E7D01A80781}"/>
              </a:ext>
            </a:extLst>
          </p:cNvPr>
          <p:cNvSpPr/>
          <p:nvPr/>
        </p:nvSpPr>
        <p:spPr>
          <a:xfrm>
            <a:off x="838200" y="1993873"/>
            <a:ext cx="7208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DriftDatabase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(tables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Categories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MyDatabase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_$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MyDatabase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MyDatabase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openConnection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schemaVersion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allTodoEntries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watchEntriesInCategory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Category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)..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category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))).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watch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sortEntriesAlphabetically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)..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orderBy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([(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OrderingTerm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expression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)]))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64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CFA04-1792-4D03-9FA1-5DD43D97BED9}"/>
              </a:ext>
            </a:extLst>
          </p:cNvPr>
          <p:cNvSpPr/>
          <p:nvPr/>
        </p:nvSpPr>
        <p:spPr>
          <a:xfrm>
            <a:off x="711564" y="1800159"/>
            <a:ext cx="7335156" cy="2029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43F1A3-56EC-4166-A346-2F2AEDE5BA6E}"/>
              </a:ext>
            </a:extLst>
          </p:cNvPr>
          <p:cNvSpPr/>
          <p:nvPr/>
        </p:nvSpPr>
        <p:spPr>
          <a:xfrm>
            <a:off x="838200" y="180015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addTodoItem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addManyTodos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batch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5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файлов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391FA6-8F3D-4BF6-9AF4-7E0EEF275545}"/>
              </a:ext>
            </a:extLst>
          </p:cNvPr>
          <p:cNvSpPr/>
          <p:nvPr/>
        </p:nvSpPr>
        <p:spPr>
          <a:xfrm>
            <a:off x="735514" y="1506022"/>
            <a:ext cx="4041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https://pub.dev/packages/path_provider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B20744-D1E5-4626-B07B-7A4A9A52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6121"/>
            <a:ext cx="5988415" cy="3605627"/>
          </a:xfrm>
          <a:prstGeom prst="rect">
            <a:avLst/>
          </a:prstGeom>
        </p:spPr>
      </p:pic>
      <p:pic>
        <p:nvPicPr>
          <p:cNvPr id="2050" name="Picture 2" descr="large Flutter Favorite logo">
            <a:extLst>
              <a:ext uri="{FF2B5EF4-FFF2-40B4-BE49-F238E27FC236}">
                <a16:creationId xmlns:a16="http://schemas.microsoft.com/office/drawing/2014/main" id="{87348ECB-78BD-464F-99FD-D0B48E485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4" y="1412562"/>
            <a:ext cx="1174622" cy="17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527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CFA04-1792-4D03-9FA1-5DD43D97BED9}"/>
              </a:ext>
            </a:extLst>
          </p:cNvPr>
          <p:cNvSpPr/>
          <p:nvPr/>
        </p:nvSpPr>
        <p:spPr>
          <a:xfrm>
            <a:off x="711564" y="1800159"/>
            <a:ext cx="6904850" cy="3965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Миграция БД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70AF12E-C7A4-4479-894A-F4132B705AF4}"/>
              </a:ext>
            </a:extLst>
          </p:cNvPr>
          <p:cNvSpPr/>
          <p:nvPr/>
        </p:nvSpPr>
        <p:spPr>
          <a:xfrm>
            <a:off x="711564" y="1949493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schemaVersion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MigrationStrategy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migration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MigrationStrategy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onCreate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Migrator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},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onUpgrade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Migrator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addColumn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dueDate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addColumn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priority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},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05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floor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B82EF4-5B55-4839-8405-6F02C91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526"/>
            <a:ext cx="6184242" cy="46419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13C1A3-EE5A-4C76-AB4D-4EA2C8289D19}"/>
              </a:ext>
            </a:extLst>
          </p:cNvPr>
          <p:cNvSpPr/>
          <p:nvPr/>
        </p:nvSpPr>
        <p:spPr>
          <a:xfrm>
            <a:off x="779266" y="1481618"/>
            <a:ext cx="315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https://pub.dev/packages/floor</a:t>
            </a:r>
          </a:p>
        </p:txBody>
      </p:sp>
    </p:spTree>
    <p:extLst>
      <p:ext uri="{BB962C8B-B14F-4D97-AF65-F5344CB8AC3E}">
        <p14:creationId xmlns:p14="http://schemas.microsoft.com/office/powerpoint/2010/main" val="953427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A2CFD6-3246-4BB2-B243-85EC3878E0F4}"/>
              </a:ext>
            </a:extLst>
          </p:cNvPr>
          <p:cNvSpPr/>
          <p:nvPr/>
        </p:nvSpPr>
        <p:spPr>
          <a:xfrm>
            <a:off x="666974" y="2219708"/>
            <a:ext cx="6267226" cy="3035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floor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30F45-B497-46D6-B443-D440E37B7DB4}"/>
              </a:ext>
            </a:extLst>
          </p:cNvPr>
          <p:cNvSpPr txBox="1"/>
          <p:nvPr/>
        </p:nvSpPr>
        <p:spPr>
          <a:xfrm>
            <a:off x="666974" y="1602889"/>
            <a:ext cx="6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модели, которые будем хранить в БД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C7A884-9E18-4532-BBA9-D8ACAF2F7A07}"/>
              </a:ext>
            </a:extLst>
          </p:cNvPr>
          <p:cNvSpPr/>
          <p:nvPr/>
        </p:nvSpPr>
        <p:spPr>
          <a:xfrm>
            <a:off x="838200" y="240711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@entity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primaryKey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54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A2CFD6-3246-4BB2-B243-85EC3878E0F4}"/>
              </a:ext>
            </a:extLst>
          </p:cNvPr>
          <p:cNvSpPr/>
          <p:nvPr/>
        </p:nvSpPr>
        <p:spPr>
          <a:xfrm>
            <a:off x="666974" y="2219708"/>
            <a:ext cx="6267226" cy="3035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floor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30F45-B497-46D6-B443-D440E37B7DB4}"/>
              </a:ext>
            </a:extLst>
          </p:cNvPr>
          <p:cNvSpPr txBox="1"/>
          <p:nvPr/>
        </p:nvSpPr>
        <p:spPr>
          <a:xfrm>
            <a:off x="666974" y="1602889"/>
            <a:ext cx="6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</a:t>
            </a:r>
            <a:r>
              <a:rPr lang="en-US" dirty="0"/>
              <a:t>DAO (Data Access Object)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59C81C-55A2-41B5-AA5D-86B1B4BEE9B1}"/>
              </a:ext>
            </a:extLst>
          </p:cNvPr>
          <p:cNvSpPr/>
          <p:nvPr/>
        </p:nvSpPr>
        <p:spPr>
          <a:xfrm>
            <a:off x="838200" y="2398581"/>
            <a:ext cx="58100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dao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'SELECT * FROM Person'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findAllPeople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'SELECT name FROM Person'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findAllPeopleName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'SELECT * FROM Person WHERE id = :id'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?&gt;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findPersonById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@insert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32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A2CFD6-3246-4BB2-B243-85EC3878E0F4}"/>
              </a:ext>
            </a:extLst>
          </p:cNvPr>
          <p:cNvSpPr/>
          <p:nvPr/>
        </p:nvSpPr>
        <p:spPr>
          <a:xfrm>
            <a:off x="666974" y="2219709"/>
            <a:ext cx="6267226" cy="1209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floor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30F45-B497-46D6-B443-D440E37B7DB4}"/>
              </a:ext>
            </a:extLst>
          </p:cNvPr>
          <p:cNvSpPr txBox="1"/>
          <p:nvPr/>
        </p:nvSpPr>
        <p:spPr>
          <a:xfrm>
            <a:off x="666974" y="1602889"/>
            <a:ext cx="6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Базу Данных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31CA940-D31E-4E4D-B30D-AFEFCE75C4DD}"/>
              </a:ext>
            </a:extLst>
          </p:cNvPr>
          <p:cNvSpPr/>
          <p:nvPr/>
        </p:nvSpPr>
        <p:spPr>
          <a:xfrm>
            <a:off x="939501" y="2332822"/>
            <a:ext cx="44393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dart:async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package:floor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floor.dart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package:sqflite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sqflite.dart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sqflite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database.g.dart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3B905D-D90F-46E8-965C-DF96AE03AA3A}"/>
              </a:ext>
            </a:extLst>
          </p:cNvPr>
          <p:cNvSpPr/>
          <p:nvPr/>
        </p:nvSpPr>
        <p:spPr>
          <a:xfrm>
            <a:off x="666974" y="3676488"/>
            <a:ext cx="6267226" cy="1209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7FBD2B7-FBBE-4B4C-8730-3EDB15448774}"/>
              </a:ext>
            </a:extLst>
          </p:cNvPr>
          <p:cNvSpPr/>
          <p:nvPr/>
        </p:nvSpPr>
        <p:spPr>
          <a:xfrm>
            <a:off x="857026" y="390595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(version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entities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FloorDatabase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ED53F3C-BDF3-4F54-83E8-FC9901134320}"/>
              </a:ext>
            </a:extLst>
          </p:cNvPr>
          <p:cNvSpPr/>
          <p:nvPr/>
        </p:nvSpPr>
        <p:spPr>
          <a:xfrm>
            <a:off x="666974" y="5213896"/>
            <a:ext cx="6248633" cy="59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D447DF-770B-41DA-9493-AD90AE691291}"/>
              </a:ext>
            </a:extLst>
          </p:cNvPr>
          <p:cNvSpPr/>
          <p:nvPr/>
        </p:nvSpPr>
        <p:spPr>
          <a:xfrm>
            <a:off x="819607" y="5324483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FMono-Regular"/>
              </a:rPr>
              <a:t>dart run </a:t>
            </a:r>
            <a:r>
              <a:rPr lang="en-US" dirty="0" err="1">
                <a:solidFill>
                  <a:schemeClr val="bg1"/>
                </a:solidFill>
                <a:latin typeface="SFMono-Regular"/>
              </a:rPr>
              <a:t>build_runner</a:t>
            </a:r>
            <a:r>
              <a:rPr lang="en-US" dirty="0">
                <a:solidFill>
                  <a:schemeClr val="bg1"/>
                </a:solidFill>
                <a:latin typeface="SFMono-Regular"/>
              </a:rPr>
              <a:t> build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67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A2CFD6-3246-4BB2-B243-85EC3878E0F4}"/>
              </a:ext>
            </a:extLst>
          </p:cNvPr>
          <p:cNvSpPr/>
          <p:nvPr/>
        </p:nvSpPr>
        <p:spPr>
          <a:xfrm>
            <a:off x="634701" y="1671941"/>
            <a:ext cx="6267226" cy="29108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floor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92149D-F069-405C-BF33-72095E3BF319}"/>
              </a:ext>
            </a:extLst>
          </p:cNvPr>
          <p:cNvSpPr/>
          <p:nvPr/>
        </p:nvSpPr>
        <p:spPr>
          <a:xfrm>
            <a:off x="369346" y="189971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floatingActionButton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FloatingActionButton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FloorAppDatabase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databaseBuilder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app_database.db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'Frank'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personDao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findPersonById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),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6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13. Работа с данными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D52EF-C448-4491-B62A-8153C11E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21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Научились хранить данные на устройстве различными способами</a:t>
            </a:r>
          </a:p>
          <a:p>
            <a:r>
              <a:rPr lang="ru-RU" sz="2400" dirty="0"/>
              <a:t>Научились хранить файлы на устройстве</a:t>
            </a:r>
          </a:p>
          <a:p>
            <a:r>
              <a:rPr lang="ru-RU" sz="2400" dirty="0"/>
              <a:t>Научились хранить данные в базе данных устройства</a:t>
            </a:r>
          </a:p>
          <a:p>
            <a:r>
              <a:rPr lang="ru-RU" sz="2400" dirty="0"/>
              <a:t>Научились использовать пакеты для работы с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883734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4A6C0-4F74-4F47-853E-89F3A609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47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8C3770-9844-4C84-8C65-9B222CBBB561}"/>
              </a:ext>
            </a:extLst>
          </p:cNvPr>
          <p:cNvSpPr/>
          <p:nvPr/>
        </p:nvSpPr>
        <p:spPr>
          <a:xfrm>
            <a:off x="583096" y="1690688"/>
            <a:ext cx="9316278" cy="19006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файлов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7446C-817A-4DF8-B6DC-351BCFEBE036}"/>
              </a:ext>
            </a:extLst>
          </p:cNvPr>
          <p:cNvSpPr/>
          <p:nvPr/>
        </p:nvSpPr>
        <p:spPr>
          <a:xfrm>
            <a:off x="838200" y="1858907"/>
            <a:ext cx="8782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tempDir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getTemporaryDirectory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appDocumentsDir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getApplicationDocumentsDirectory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downloadsDir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getDownloadsDirectory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0F42F0-8FE0-4B79-A54F-128FE539FA1E}"/>
              </a:ext>
            </a:extLst>
          </p:cNvPr>
          <p:cNvSpPr/>
          <p:nvPr/>
        </p:nvSpPr>
        <p:spPr>
          <a:xfrm>
            <a:off x="689114" y="1713016"/>
            <a:ext cx="6732103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файлов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5BD9E8-E77A-496D-81A6-CD2115F03908}"/>
              </a:ext>
            </a:extLst>
          </p:cNvPr>
          <p:cNvSpPr/>
          <p:nvPr/>
        </p:nvSpPr>
        <p:spPr>
          <a:xfrm>
            <a:off x="689113" y="2967335"/>
            <a:ext cx="6732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Путь к временной директории на устройстве, для которой не создается резервная копия и которая подходит для хранения кэшей скачанных файлов.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D73742-00A8-4464-B5AE-BB36C43841CD}"/>
              </a:ext>
            </a:extLst>
          </p:cNvPr>
          <p:cNvSpPr/>
          <p:nvPr/>
        </p:nvSpPr>
        <p:spPr>
          <a:xfrm>
            <a:off x="838200" y="1959679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tempDir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getTemporaryDirectory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6631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0F42F0-8FE0-4B79-A54F-128FE539FA1E}"/>
              </a:ext>
            </a:extLst>
          </p:cNvPr>
          <p:cNvSpPr/>
          <p:nvPr/>
        </p:nvSpPr>
        <p:spPr>
          <a:xfrm>
            <a:off x="689114" y="1713016"/>
            <a:ext cx="8772938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файлов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C424EC-AE33-473A-894F-ADC1C0E41A5E}"/>
              </a:ext>
            </a:extLst>
          </p:cNvPr>
          <p:cNvSpPr/>
          <p:nvPr/>
        </p:nvSpPr>
        <p:spPr>
          <a:xfrm>
            <a:off x="838200" y="1990015"/>
            <a:ext cx="841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appDocumentsDir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getApplicationDocumentsDirectory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86DCD4-5763-4EB2-9399-FFECC2F93716}"/>
              </a:ext>
            </a:extLst>
          </p:cNvPr>
          <p:cNvSpPr/>
          <p:nvPr/>
        </p:nvSpPr>
        <p:spPr>
          <a:xfrm>
            <a:off x="657640" y="2975340"/>
            <a:ext cx="8804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Путь к каталогу, в котором приложение может размещать данные, сгенерированные пользователем или которые не могут быть воссозданы вашим приложением иным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344146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0F42F0-8FE0-4B79-A54F-128FE539FA1E}"/>
              </a:ext>
            </a:extLst>
          </p:cNvPr>
          <p:cNvSpPr/>
          <p:nvPr/>
        </p:nvSpPr>
        <p:spPr>
          <a:xfrm>
            <a:off x="689114" y="1713016"/>
            <a:ext cx="6838121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файлов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3C9BC2A-D483-44D0-AA5C-382A8583C761}"/>
              </a:ext>
            </a:extLst>
          </p:cNvPr>
          <p:cNvSpPr/>
          <p:nvPr/>
        </p:nvSpPr>
        <p:spPr>
          <a:xfrm>
            <a:off x="838199" y="1990015"/>
            <a:ext cx="7285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downloadsDir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getDownloadsDirectory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4A1254-4CF0-4AC0-BD2B-D54CC0CFEB9C}"/>
              </a:ext>
            </a:extLst>
          </p:cNvPr>
          <p:cNvSpPr/>
          <p:nvPr/>
        </p:nvSpPr>
        <p:spPr>
          <a:xfrm>
            <a:off x="689113" y="3105834"/>
            <a:ext cx="6559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Путь к каталогу, в котором могут храниться скачанные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161834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0F42F0-8FE0-4B79-A54F-128FE539FA1E}"/>
              </a:ext>
            </a:extLst>
          </p:cNvPr>
          <p:cNvSpPr/>
          <p:nvPr/>
        </p:nvSpPr>
        <p:spPr>
          <a:xfrm>
            <a:off x="689114" y="1713016"/>
            <a:ext cx="6838121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файлов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3C9BC2A-D483-44D0-AA5C-382A8583C761}"/>
              </a:ext>
            </a:extLst>
          </p:cNvPr>
          <p:cNvSpPr/>
          <p:nvPr/>
        </p:nvSpPr>
        <p:spPr>
          <a:xfrm>
            <a:off x="838199" y="1990015"/>
            <a:ext cx="7285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downloadsDir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getDownloadsDirectory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4A1254-4CF0-4AC0-BD2B-D54CC0CFEB9C}"/>
              </a:ext>
            </a:extLst>
          </p:cNvPr>
          <p:cNvSpPr/>
          <p:nvPr/>
        </p:nvSpPr>
        <p:spPr>
          <a:xfrm>
            <a:off x="689113" y="3105834"/>
            <a:ext cx="6559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Путь к каталогу, в котором могут храниться скачанные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2701322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2767</Words>
  <Application>Microsoft Office PowerPoint</Application>
  <PresentationFormat>Широкоэкранный</PresentationFormat>
  <Paragraphs>363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SFMono-Regular</vt:lpstr>
      <vt:lpstr>Тема Office</vt:lpstr>
      <vt:lpstr>Курс Flutter</vt:lpstr>
      <vt:lpstr>Урок 13. Работа с хранилищем</vt:lpstr>
      <vt:lpstr>Чтение и запись файлов</vt:lpstr>
      <vt:lpstr>Чтение и запись файлов</vt:lpstr>
      <vt:lpstr>Чтение и запись файлов</vt:lpstr>
      <vt:lpstr>Чтение и запись файлов</vt:lpstr>
      <vt:lpstr>Чтение и запись файлов</vt:lpstr>
      <vt:lpstr>Чтение и запись файлов</vt:lpstr>
      <vt:lpstr>Чтение и запись файлов</vt:lpstr>
      <vt:lpstr>Чтение и запись файлов</vt:lpstr>
      <vt:lpstr>Запись в файл</vt:lpstr>
      <vt:lpstr>Класс File и Directory</vt:lpstr>
      <vt:lpstr>Хранение файлов</vt:lpstr>
      <vt:lpstr>Хранение данных в виде ключ-значение</vt:lpstr>
      <vt:lpstr>Shared Preferences</vt:lpstr>
      <vt:lpstr>Shared Preferences</vt:lpstr>
      <vt:lpstr>SQL Базы Данных</vt:lpstr>
      <vt:lpstr>SQL Базы Данных</vt:lpstr>
      <vt:lpstr>SQL Базы Данных</vt:lpstr>
      <vt:lpstr>Создание модели для БД</vt:lpstr>
      <vt:lpstr>Открытие БД</vt:lpstr>
      <vt:lpstr>Запись данных в БД</vt:lpstr>
      <vt:lpstr>Чтение данных из БД</vt:lpstr>
      <vt:lpstr>Обновление данных в БД</vt:lpstr>
      <vt:lpstr>Обновление и удаление данных в БД</vt:lpstr>
      <vt:lpstr>Выполнение кастомных SQL запросов</vt:lpstr>
      <vt:lpstr>Пакет floor</vt:lpstr>
      <vt:lpstr>Пакет floor</vt:lpstr>
      <vt:lpstr>Пакет floor</vt:lpstr>
      <vt:lpstr>Пакет floor</vt:lpstr>
      <vt:lpstr>Пакет floor</vt:lpstr>
      <vt:lpstr>Мем</vt:lpstr>
      <vt:lpstr>Пакет drift</vt:lpstr>
      <vt:lpstr>Пакет drift</vt:lpstr>
      <vt:lpstr>Пакет drift</vt:lpstr>
      <vt:lpstr>Пакет drift</vt:lpstr>
      <vt:lpstr>Работа в Web</vt:lpstr>
      <vt:lpstr>Написание запросов</vt:lpstr>
      <vt:lpstr>Добавление данных</vt:lpstr>
      <vt:lpstr>Миграция БД</vt:lpstr>
      <vt:lpstr>Пакет floor</vt:lpstr>
      <vt:lpstr>Пакет floor</vt:lpstr>
      <vt:lpstr>Пакет floor</vt:lpstr>
      <vt:lpstr>Пакет floor</vt:lpstr>
      <vt:lpstr>Пакет floor</vt:lpstr>
      <vt:lpstr>Урок 13. Работа с данными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Flutter</dc:title>
  <dc:creator>Vovanella Paliukhovich</dc:creator>
  <cp:lastModifiedBy>Uladzimir Paliukhovich</cp:lastModifiedBy>
  <cp:revision>215</cp:revision>
  <dcterms:created xsi:type="dcterms:W3CDTF">2022-12-06T18:40:36Z</dcterms:created>
  <dcterms:modified xsi:type="dcterms:W3CDTF">2023-08-08T15:54:58Z</dcterms:modified>
</cp:coreProperties>
</file>