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9" r:id="rId3"/>
    <p:sldId id="634" r:id="rId4"/>
    <p:sldId id="679" r:id="rId5"/>
    <p:sldId id="680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700" r:id="rId25"/>
    <p:sldId id="701" r:id="rId26"/>
    <p:sldId id="702" r:id="rId27"/>
    <p:sldId id="703" r:id="rId28"/>
    <p:sldId id="704" r:id="rId29"/>
    <p:sldId id="705" r:id="rId30"/>
    <p:sldId id="706" r:id="rId31"/>
    <p:sldId id="708" r:id="rId32"/>
    <p:sldId id="707" r:id="rId33"/>
    <p:sldId id="709" r:id="rId34"/>
    <p:sldId id="710" r:id="rId35"/>
    <p:sldId id="711" r:id="rId36"/>
    <p:sldId id="712" r:id="rId37"/>
    <p:sldId id="714" r:id="rId38"/>
    <p:sldId id="713" r:id="rId39"/>
    <p:sldId id="715" r:id="rId40"/>
    <p:sldId id="716" r:id="rId41"/>
    <p:sldId id="717" r:id="rId42"/>
    <p:sldId id="718" r:id="rId43"/>
    <p:sldId id="719" r:id="rId44"/>
    <p:sldId id="720" r:id="rId45"/>
    <p:sldId id="721" r:id="rId46"/>
    <p:sldId id="722" r:id="rId47"/>
    <p:sldId id="724" r:id="rId48"/>
    <p:sldId id="723" r:id="rId49"/>
    <p:sldId id="321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580" autoAdjust="0"/>
  </p:normalViewPr>
  <p:slideViewPr>
    <p:cSldViewPr snapToGrid="0">
      <p:cViewPr varScale="1">
        <p:scale>
          <a:sx n="75" d="100"/>
          <a:sy n="75" d="100"/>
        </p:scale>
        <p:origin x="6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B6B4B-4DFD-4B2C-8FC6-3245E7D8D2B8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CF488-68F9-42F5-B3A9-96651C4D5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46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A5EA-DE5B-45CF-B3C0-0D18A63CF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603AE4-EDF8-4297-BBD9-C0648C24E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F5AD3-B641-4F3E-84F1-F9EB9E20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F0B25-789A-49FF-9648-2A684B4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BA73C-A557-4C86-BDD2-A341E977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5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15F35-FF63-4388-9510-74C22758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DD9533-C336-4892-BEA0-DAF801138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041C32-8C20-47B2-BB02-D28BA99A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2CBBD2-13BB-45F0-AAC8-46362196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5942B-50DC-4843-81D4-70D674F1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76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E6E94B-9FD1-428D-8FFD-DF767BFB2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40F8E8-7B1D-431F-8040-02AD9206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F18025-8B84-4362-8695-A76E007B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F3EEF-C876-4AE2-9A0F-E3497416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0549B-7823-45B3-82CC-B9FC49AF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71A74-AA24-4574-9A1C-8ACACB04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A68A0-32EA-4740-A85C-C8FDD9F6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588C-D899-4367-A229-B73A20B2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3E85FD-53F9-4486-B4B8-EE65FB96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38197B-B743-4B0F-9562-3C609282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0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C335D-ACD9-4D73-A914-0EA2466A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15BAE0-4063-4E20-BEB9-4299B784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BCDB5-EC22-4249-BFA0-FE5264F0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DCB7E-095E-41A6-80F6-1C98FEF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EF44F-FF7D-47C9-BCF5-360169F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46C2E-63DD-4BE2-8800-81BF6943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21692-0936-43B1-B072-92635AE8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05BBE6-A0A7-47CE-885C-06C9D113A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A88580-35C2-403F-B008-38F6E7D7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8171B0-91BD-4EAE-8152-3D275515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545AC7-240D-4803-A8E8-006F403D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1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7B077-8541-44C6-942B-F97F41A2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169BED-95DF-45EF-8C4A-FA920B19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6B93D0-5FB2-4A29-AE62-B3827002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3083B0-2594-486D-8D22-6D25B3C42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B68BF0-FCF6-4A36-8A9B-1CA36D1F0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14A83E-3686-449A-A987-511590C9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5A6FE4-838B-464D-BDE1-7AECAD7F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D038CF-5866-494F-B8C6-C3D55849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3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3AE4B-4DE9-4C61-8D43-E85047C0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86FD03-44C3-488E-9F0F-BE2E1F86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2273C6-3A6A-46DB-863F-DA145021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655575-D182-429A-9669-E6FAD963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36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B15D7D-D2E8-4536-8890-C9B2F910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7A65BA-1C3E-4D29-A0AE-01854E4B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269F26-3FC8-4D6C-B192-8180CAA7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0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8BE23-9DDB-4690-85AC-DA4F2588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45A28-0DE7-4340-8DA0-0AC05AB6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DD8D4F-AD34-492D-8CE2-84D22B152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907177-EACF-4BD8-8B96-0140CE48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663F6-B85A-4226-965A-8EBDD04B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0A8098-FE9E-46DB-8194-BE7EF20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9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F811F-863B-4110-A15E-415BB0F1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875E77-861C-4810-AB1F-771125794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8092ED-FFB0-47D4-B8C1-258405CA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E4A76-92D9-4B31-B01D-C7BE0EF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9F53FA-7B40-4473-BC7B-D5F21F5D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915C8-06D0-4E3B-AD57-C1BD2D10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1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2CD4E-A442-439A-9652-73792B9F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C12169-3327-4FCD-B35D-04464C1C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84A78C-BF4C-4EB3-A608-78EDB8571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57D8-74AA-4D19-8305-DA20CE97E050}" type="datetimeFigureOut">
              <a:rPr lang="ru-RU" smtClean="0"/>
              <a:t>10.08.2023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D094C-B002-4FD5-8FD6-EEEDFB0AA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957ACC-3D82-4F0D-AED2-3C9BCCE68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F506-2AB9-46A3-A376-7D6054721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2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E56EB-23EF-4AB6-879D-AFE94F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835" y="1660301"/>
            <a:ext cx="3922059" cy="89469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Курс </a:t>
            </a:r>
            <a:r>
              <a:rPr lang="en-US" dirty="0"/>
              <a:t>Flutter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892FFD-9752-4E43-BFE0-6B6C7BCD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0806" y="3507883"/>
            <a:ext cx="3922059" cy="591785"/>
          </a:xfrm>
        </p:spPr>
        <p:txBody>
          <a:bodyPr/>
          <a:lstStyle/>
          <a:p>
            <a:pPr algn="l"/>
            <a:r>
              <a:rPr lang="ru-RU" dirty="0"/>
              <a:t>Владимир Полюхович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7DC22-9046-4B0C-96A4-49CC84A3C4CB}"/>
              </a:ext>
            </a:extLst>
          </p:cNvPr>
          <p:cNvSpPr txBox="1"/>
          <p:nvPr/>
        </p:nvSpPr>
        <p:spPr>
          <a:xfrm>
            <a:off x="3770806" y="2515616"/>
            <a:ext cx="5929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Урок </a:t>
            </a:r>
            <a:r>
              <a:rPr lang="en-US" sz="3200" dirty="0"/>
              <a:t>14</a:t>
            </a:r>
            <a:r>
              <a:rPr lang="ru-RU" sz="3200" dirty="0"/>
              <a:t>. Интеграция с платформами</a:t>
            </a:r>
            <a:endParaRPr lang="en-US" sz="3200" dirty="0"/>
          </a:p>
        </p:txBody>
      </p:sp>
      <p:pic>
        <p:nvPicPr>
          <p:cNvPr id="8" name="Picture 2" descr="Flutter&quot; Icon - Download for free – Iconduck">
            <a:extLst>
              <a:ext uri="{FF2B5EF4-FFF2-40B4-BE49-F238E27FC236}">
                <a16:creationId xmlns:a16="http://schemas.microsoft.com/office/drawing/2014/main" id="{8F8416F6-4092-402E-91AC-59AC5CDC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2" y="1010325"/>
            <a:ext cx="2492213" cy="30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66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1CCAED-2505-463A-BE10-2B6A51F2269E}"/>
              </a:ext>
            </a:extLst>
          </p:cNvPr>
          <p:cNvSpPr/>
          <p:nvPr/>
        </p:nvSpPr>
        <p:spPr>
          <a:xfrm>
            <a:off x="838200" y="3332667"/>
            <a:ext cx="4267200" cy="649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Пример. Шаг 1. Создаем проект</a:t>
            </a:r>
          </a:p>
        </p:txBody>
      </p:sp>
      <p:sp>
        <p:nvSpPr>
          <p:cNvPr id="13" name="Объект 4">
            <a:extLst>
              <a:ext uri="{FF2B5EF4-FFF2-40B4-BE49-F238E27FC236}">
                <a16:creationId xmlns:a16="http://schemas.microsoft.com/office/drawing/2014/main" id="{337E40E1-83DD-45AC-B7DD-568CFCB8DCC6}"/>
              </a:ext>
            </a:extLst>
          </p:cNvPr>
          <p:cNvSpPr txBox="1">
            <a:spLocks/>
          </p:cNvSpPr>
          <p:nvPr/>
        </p:nvSpPr>
        <p:spPr>
          <a:xfrm>
            <a:off x="838200" y="1830641"/>
            <a:ext cx="90043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Создаем новый один проект, назовем его </a:t>
            </a:r>
            <a:r>
              <a:rPr lang="en-US" sz="2400" dirty="0" err="1"/>
              <a:t>batterylevel</a:t>
            </a:r>
            <a:r>
              <a:rPr lang="en-US" sz="2400" dirty="0"/>
              <a:t>. </a:t>
            </a:r>
            <a:r>
              <a:rPr lang="ru-RU" sz="2400" dirty="0"/>
              <a:t>Укажем параметры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objc</a:t>
            </a:r>
            <a:r>
              <a:rPr lang="ru-RU" sz="2400" dirty="0"/>
              <a:t> для указания, что мы будем использовать </a:t>
            </a:r>
            <a:r>
              <a:rPr lang="en-US" sz="2400" dirty="0"/>
              <a:t>Objective-C </a:t>
            </a:r>
            <a:r>
              <a:rPr lang="ru-RU" sz="2400" dirty="0"/>
              <a:t>на </a:t>
            </a:r>
            <a:r>
              <a:rPr lang="en-US" sz="2400" dirty="0"/>
              <a:t>iOS </a:t>
            </a:r>
            <a:r>
              <a:rPr lang="ru-RU" sz="2400" dirty="0"/>
              <a:t>и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–a java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/>
              <a:t>– что будем использовать </a:t>
            </a:r>
            <a:r>
              <a:rPr lang="en-US" sz="2400" dirty="0"/>
              <a:t>java </a:t>
            </a:r>
            <a:r>
              <a:rPr lang="ru-RU" sz="2400" dirty="0"/>
              <a:t>на </a:t>
            </a:r>
            <a:r>
              <a:rPr lang="en-US" sz="2400" dirty="0"/>
              <a:t>Android</a:t>
            </a:r>
            <a:endParaRPr lang="ru-RU" sz="2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D61C67B-A0B6-4F88-A167-5349D3784C12}"/>
              </a:ext>
            </a:extLst>
          </p:cNvPr>
          <p:cNvSpPr/>
          <p:nvPr/>
        </p:nvSpPr>
        <p:spPr>
          <a:xfrm>
            <a:off x="994451" y="3472619"/>
            <a:ext cx="3869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Google Sans Mono"/>
              </a:rPr>
              <a:t>flutter create -</a:t>
            </a:r>
            <a:r>
              <a:rPr lang="en-US" dirty="0" err="1">
                <a:solidFill>
                  <a:schemeClr val="bg2"/>
                </a:solidFill>
                <a:latin typeface="Google Sans Mono"/>
              </a:rPr>
              <a:t>i</a:t>
            </a:r>
            <a:r>
              <a:rPr lang="en-US" dirty="0">
                <a:solidFill>
                  <a:schemeClr val="bg2"/>
                </a:solidFill>
                <a:latin typeface="Google Sans Mono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Google Sans Mono"/>
              </a:rPr>
              <a:t>objc</a:t>
            </a:r>
            <a:r>
              <a:rPr lang="en-US" dirty="0">
                <a:solidFill>
                  <a:schemeClr val="bg2"/>
                </a:solidFill>
                <a:latin typeface="Google Sans Mono"/>
              </a:rPr>
              <a:t> -a java </a:t>
            </a:r>
            <a:r>
              <a:rPr lang="en-US" dirty="0" err="1">
                <a:solidFill>
                  <a:schemeClr val="bg2"/>
                </a:solidFill>
                <a:latin typeface="Google Sans Mono"/>
              </a:rPr>
              <a:t>batterylevel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093199E-01E3-44C8-84A7-2FA19F4DA42D}"/>
              </a:ext>
            </a:extLst>
          </p:cNvPr>
          <p:cNvSpPr/>
          <p:nvPr/>
        </p:nvSpPr>
        <p:spPr>
          <a:xfrm>
            <a:off x="838200" y="3548063"/>
            <a:ext cx="9144000" cy="60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2. Создаем канал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ADF1221-E26C-4A03-A156-8ECE6D4C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851900" cy="1857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Стороны клиента и хоста канала связаны через имя канала, переданное в конструкторе канала. Все имена каналов, используемые в одном приложении, должны быть уникальными</a:t>
            </a:r>
            <a:r>
              <a:rPr lang="en-US" dirty="0"/>
              <a:t> </a:t>
            </a:r>
            <a:r>
              <a:rPr lang="ru-RU" dirty="0"/>
              <a:t>и должны содержать префикс канала и уникальный домен префикса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19217-FF1C-4672-88D9-084E7283BA56}"/>
              </a:ext>
            </a:extLst>
          </p:cNvPr>
          <p:cNvSpPr/>
          <p:nvPr/>
        </p:nvSpPr>
        <p:spPr>
          <a:xfrm>
            <a:off x="984250" y="3665815"/>
            <a:ext cx="885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platform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MethodChannel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samples.flutter.dev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/battery'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7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5C95207-7C99-439B-A28C-591E8AC26BDF}"/>
              </a:ext>
            </a:extLst>
          </p:cNvPr>
          <p:cNvSpPr/>
          <p:nvPr/>
        </p:nvSpPr>
        <p:spPr>
          <a:xfrm>
            <a:off x="838200" y="2770774"/>
            <a:ext cx="8077200" cy="32109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3. Реализуем логику </a:t>
            </a:r>
            <a:r>
              <a:rPr lang="ru-RU" dirty="0" err="1"/>
              <a:t>Дарт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84FB33-F151-48B9-921D-C17628AA757F}"/>
              </a:ext>
            </a:extLst>
          </p:cNvPr>
          <p:cNvSpPr/>
          <p:nvPr/>
        </p:nvSpPr>
        <p:spPr>
          <a:xfrm>
            <a:off x="939800" y="2909144"/>
            <a:ext cx="642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'Unknown battery level.'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platform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invokeMethod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getBatteryLevel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'Battery level at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% .'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PlatformException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"Failed to get battery level: 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'."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B568C7A6-7721-4996-9486-60B013C5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851900" cy="185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Создаем метод для получения уровня батареи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427360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4. Реализуем логику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389997-84A8-4777-B695-5FBFA39C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51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 помощью </a:t>
            </a:r>
            <a:r>
              <a:rPr lang="en-US" dirty="0"/>
              <a:t>Android Studio </a:t>
            </a:r>
            <a:r>
              <a:rPr lang="ru-RU" dirty="0" err="1"/>
              <a:t>навигируемся</a:t>
            </a:r>
            <a:r>
              <a:rPr lang="ru-RU" dirty="0"/>
              <a:t> в папку </a:t>
            </a:r>
            <a:r>
              <a:rPr lang="en-US" dirty="0"/>
              <a:t>android </a:t>
            </a:r>
            <a:r>
              <a:rPr lang="ru-RU" dirty="0"/>
              <a:t>проекта </a:t>
            </a:r>
            <a:r>
              <a:rPr lang="en-US" dirty="0" err="1"/>
              <a:t>batterylevel</a:t>
            </a:r>
            <a:r>
              <a:rPr lang="ru-RU" dirty="0"/>
              <a:t> и открываем файл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MainActivity.kt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E223D7-E6A7-4485-97B8-2A35DFF3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2" y="2905711"/>
            <a:ext cx="5765277" cy="3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8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DC5D60-BB48-4C19-A5F2-3EE8CD3BAB3E}"/>
              </a:ext>
            </a:extLst>
          </p:cNvPr>
          <p:cNvSpPr/>
          <p:nvPr/>
        </p:nvSpPr>
        <p:spPr>
          <a:xfrm>
            <a:off x="838200" y="2580274"/>
            <a:ext cx="8559800" cy="4074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4. Реализуем логику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7C5BA66-1787-42D5-B296-7B27CBE91872}"/>
              </a:ext>
            </a:extLst>
          </p:cNvPr>
          <p:cNvSpPr/>
          <p:nvPr/>
        </p:nvSpPr>
        <p:spPr>
          <a:xfrm>
            <a:off x="952500" y="2693988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androidx.annotation.NonNull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io.flutter.embedding.android.FlutterActivity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io.flutter.embedding.engine.FlutterEngine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io.flutter.plugin.common.MethodChannel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MainActivity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FlutterActivity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CHANNEL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samples.flutter.dev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/battery"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NonNull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MethodChannel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getDartExecutor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getBinaryMessenger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(), CHANNEL)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setMethodCallHandler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(call, result)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 This method is invoked on the main thread.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 TODO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F3309CA5-B9D6-4441-89A2-83B1CCDC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79"/>
            <a:ext cx="10515600" cy="9451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</a:t>
            </a:r>
            <a:r>
              <a:rPr lang="en-US" dirty="0" err="1">
                <a:solidFill>
                  <a:schemeClr val="accent6"/>
                </a:solidFill>
              </a:rPr>
              <a:t>MethodChannel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solidFill>
                  <a:schemeClr val="accent6"/>
                </a:solidFill>
              </a:rPr>
              <a:t>MethodCallHandler</a:t>
            </a:r>
            <a:r>
              <a:rPr lang="en-US" dirty="0"/>
              <a:t> </a:t>
            </a:r>
            <a:r>
              <a:rPr lang="ru-RU" dirty="0"/>
              <a:t>внутри метода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configureFlutterEngine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13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9D82F9-7723-4B69-84D5-24C3E5894975}"/>
              </a:ext>
            </a:extLst>
          </p:cNvPr>
          <p:cNvSpPr/>
          <p:nvPr/>
        </p:nvSpPr>
        <p:spPr>
          <a:xfrm>
            <a:off x="838200" y="3943208"/>
            <a:ext cx="8559800" cy="276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DC5D60-BB48-4C19-A5F2-3EE8CD3BAB3E}"/>
              </a:ext>
            </a:extLst>
          </p:cNvPr>
          <p:cNvSpPr/>
          <p:nvPr/>
        </p:nvSpPr>
        <p:spPr>
          <a:xfrm>
            <a:off x="838200" y="2178873"/>
            <a:ext cx="8559800" cy="1580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4. Реализуем логику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57FC2A-8F4B-44F7-9CC9-ED3E72E0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670"/>
            <a:ext cx="10515600" cy="693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Реализуем метод для получения уровня заряда батареи таким образом, каким бы мы это сделали в </a:t>
            </a:r>
            <a:r>
              <a:rPr lang="ru-RU" sz="2000" dirty="0" err="1"/>
              <a:t>нативном</a:t>
            </a:r>
            <a:r>
              <a:rPr lang="ru-RU" sz="2000" dirty="0"/>
              <a:t> </a:t>
            </a:r>
            <a:r>
              <a:rPr lang="en-US" sz="2000" dirty="0"/>
              <a:t>Android </a:t>
            </a:r>
            <a:r>
              <a:rPr lang="ru-RU" sz="2000" dirty="0"/>
              <a:t>приложении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25F1CB-6FD6-430A-B90A-26CC50B9EBC4}"/>
              </a:ext>
            </a:extLst>
          </p:cNvPr>
          <p:cNvSpPr/>
          <p:nvPr/>
        </p:nvSpPr>
        <p:spPr>
          <a:xfrm>
            <a:off x="965200" y="228391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android.content.ContextWrapper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android.content.Intent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android.content.IntentFilter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android.os.BatteryManager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android.os.Build.VERSION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android.os.Build.VERSION_CODES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android.os.Bundle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5989C0-D517-4E1A-8884-704E5FCD4C7E}"/>
              </a:ext>
            </a:extLst>
          </p:cNvPr>
          <p:cNvSpPr/>
          <p:nvPr/>
        </p:nvSpPr>
        <p:spPr>
          <a:xfrm>
            <a:off x="635000" y="3995402"/>
            <a:ext cx="855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VERSION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SDK_INT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VERSION_CODES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LOLLIPOP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BatteryManager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batteryManager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BatteryManager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getSystemService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(BATTERY_SERVICE);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batteryManager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getIntProperty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BatteryManager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BATTERY_PROPERTY_CAPACITY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ContextWrapper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getApplicationContext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()).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registerReceiver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IntentFilter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Intent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ACTION_BATTERY_CHANGED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intent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getIntExtra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BatteryManager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EXTRA_LEVEL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intent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getIntExtra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BatteryManager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EXTRA_SCALE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4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ADC5D60-BB48-4C19-A5F2-3EE8CD3BAB3E}"/>
              </a:ext>
            </a:extLst>
          </p:cNvPr>
          <p:cNvSpPr/>
          <p:nvPr/>
        </p:nvSpPr>
        <p:spPr>
          <a:xfrm>
            <a:off x="838200" y="2343973"/>
            <a:ext cx="8813800" cy="4006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4. Реализуем логику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57FC2A-8F4B-44F7-9CC9-ED3E72E0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670"/>
            <a:ext cx="8813800" cy="693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И, наконец, добавить логику в метод </a:t>
            </a:r>
            <a:r>
              <a:rPr lang="en-US" sz="2000" dirty="0" err="1"/>
              <a:t>setMethodCallHandler</a:t>
            </a:r>
            <a:r>
              <a:rPr lang="en-US" sz="2000" dirty="0"/>
              <a:t>()</a:t>
            </a:r>
            <a:r>
              <a:rPr lang="ru-RU" sz="2000" dirty="0"/>
              <a:t>, который мы реализовали ранее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581FE8-3F35-4239-909C-0E8D85977207}"/>
              </a:ext>
            </a:extLst>
          </p:cNvPr>
          <p:cNvSpPr/>
          <p:nvPr/>
        </p:nvSpPr>
        <p:spPr>
          <a:xfrm>
            <a:off x="965200" y="2467551"/>
            <a:ext cx="8432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NonNull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MethodChannel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getDartExecutor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getBinaryMessenger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(), CHANNEL)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setMethodCallHandler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(call, result)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equals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getBatteryLevel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}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"UNAVAILABLE"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"Battery level not available."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}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notImplemented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9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4. Реализуем логику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57FC2A-8F4B-44F7-9CC9-ED3E72E0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05" y="3148461"/>
            <a:ext cx="6654800" cy="1841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Готово! Мы реализовали свою первую коммуникацию </a:t>
            </a:r>
            <a:r>
              <a:rPr lang="en-US" sz="2000" dirty="0"/>
              <a:t>Dart </a:t>
            </a:r>
            <a:r>
              <a:rPr lang="ru-RU" sz="2000" dirty="0"/>
              <a:t>кода с </a:t>
            </a:r>
            <a:r>
              <a:rPr lang="ru-RU" sz="2000" dirty="0" err="1"/>
              <a:t>нативным</a:t>
            </a:r>
            <a:r>
              <a:rPr lang="ru-RU" sz="2000" dirty="0"/>
              <a:t> кодом платформы!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E0C713-24B6-4016-A615-3BCB8F1F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393" y="1485670"/>
            <a:ext cx="241021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6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0C530B-3FB9-45A0-888F-0C78038AC62C}"/>
              </a:ext>
            </a:extLst>
          </p:cNvPr>
          <p:cNvSpPr/>
          <p:nvPr/>
        </p:nvSpPr>
        <p:spPr>
          <a:xfrm>
            <a:off x="780551" y="2966273"/>
            <a:ext cx="7995149" cy="29138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5. Реализуем логику </a:t>
            </a:r>
            <a:r>
              <a:rPr lang="en-US" dirty="0"/>
              <a:t>iOS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57FC2A-8F4B-44F7-9CC9-ED3E72E0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04" y="1865761"/>
            <a:ext cx="8903695" cy="78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Запускаем </a:t>
            </a:r>
            <a:r>
              <a:rPr lang="en-US" sz="2000" dirty="0" err="1"/>
              <a:t>Xcode</a:t>
            </a:r>
            <a:r>
              <a:rPr lang="ru-RU" sz="2000" dirty="0"/>
              <a:t>, открываем папку </a:t>
            </a:r>
            <a:r>
              <a:rPr lang="en-US" sz="2000" dirty="0" err="1"/>
              <a:t>ios</a:t>
            </a:r>
            <a:r>
              <a:rPr lang="en-US" sz="2000" dirty="0"/>
              <a:t> </a:t>
            </a:r>
            <a:r>
              <a:rPr lang="ru-RU" sz="2000" dirty="0"/>
              <a:t>внутри папки нашего проекта, открываем файл </a:t>
            </a:r>
            <a:r>
              <a:rPr lang="en-US" sz="2000" dirty="0" err="1"/>
              <a:t>AppDelegate.m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10390A-E3DA-436E-8CB6-0D8516A5E244}"/>
              </a:ext>
            </a:extLst>
          </p:cNvPr>
          <p:cNvSpPr/>
          <p:nvPr/>
        </p:nvSpPr>
        <p:spPr>
          <a:xfrm>
            <a:off x="838200" y="307664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#import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AppDelegate.h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#import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GeneratedPluginRegistrant.h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@implementation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AppDelegate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- 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application: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UIApplication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didFinishLaunchingWithOptions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NSDictionary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launchOptions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[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GeneratedPluginRegistrant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registerWithRegistry: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 Override point for customization after application launch.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application: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application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didFinishLaunchingWithOptions: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launchOptions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@end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5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0C530B-3FB9-45A0-888F-0C78038AC62C}"/>
              </a:ext>
            </a:extLst>
          </p:cNvPr>
          <p:cNvSpPr/>
          <p:nvPr/>
        </p:nvSpPr>
        <p:spPr>
          <a:xfrm>
            <a:off x="838200" y="2654300"/>
            <a:ext cx="8903695" cy="39857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5. Реализуем логику </a:t>
            </a:r>
            <a:r>
              <a:rPr lang="en-US" dirty="0"/>
              <a:t>iOS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57FC2A-8F4B-44F7-9CC9-ED3E72E0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04" y="1865761"/>
            <a:ext cx="8903695" cy="78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Создаем </a:t>
            </a:r>
            <a:r>
              <a:rPr lang="en-US" sz="2000" dirty="0" err="1">
                <a:solidFill>
                  <a:schemeClr val="accent6"/>
                </a:solidFill>
              </a:rPr>
              <a:t>FlutterMethorChannel</a:t>
            </a:r>
            <a:r>
              <a:rPr lang="en-US" sz="2000" dirty="0"/>
              <a:t> </a:t>
            </a:r>
            <a:r>
              <a:rPr lang="ru-RU" sz="2000" dirty="0"/>
              <a:t>и добавляем </a:t>
            </a:r>
            <a:r>
              <a:rPr lang="ru-RU" sz="2000" dirty="0" err="1"/>
              <a:t>хэндлер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accent6"/>
                </a:solidFill>
              </a:rPr>
              <a:t>внутри </a:t>
            </a:r>
            <a:r>
              <a:rPr lang="en-US" sz="2000" dirty="0">
                <a:solidFill>
                  <a:schemeClr val="accent6"/>
                </a:solidFill>
              </a:rPr>
              <a:t>application </a:t>
            </a:r>
            <a:r>
              <a:rPr lang="en-US" sz="2000" dirty="0" err="1">
                <a:solidFill>
                  <a:schemeClr val="accent6"/>
                </a:solidFill>
              </a:rPr>
              <a:t>didFinishLaunchingWithOptions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406982-5634-4AB6-ACEF-DC8C6D89BD72}"/>
              </a:ext>
            </a:extLst>
          </p:cNvPr>
          <p:cNvSpPr/>
          <p:nvPr/>
        </p:nvSpPr>
        <p:spPr>
          <a:xfrm>
            <a:off x="927100" y="2829373"/>
            <a:ext cx="84582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#import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AppDelegate.h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#import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GeneratedPluginRegistrant.h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@implementation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AppDelegate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- (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application: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UIApplication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application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didFinishLaunchingWithOptions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NSDictionary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launchOptions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FlutterViewController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controller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FlutterViewController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rootViewController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FlutterMethodChannel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batteryChannel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FlutterMethodChannel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  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methodChannelWithName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@"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samples.flutter.dev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/battery"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  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binaryMessenger:controller.binaryMessenger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[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batteryChannel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setMethodCallHandler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FlutterMethodCall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call, 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result)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 This method is invoked on the UI thread.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 TODO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}];</a:t>
            </a: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[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GeneratedPluginRegistrant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registerWithRegistry: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application: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application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didFinishLaunchingWithOptions: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launchOptions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@end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6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14. Интеграция с платформами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D52EF-C448-4491-B62A-8153C11E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21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Научимся исполнять </a:t>
            </a:r>
            <a:r>
              <a:rPr lang="ru-RU" sz="2400" dirty="0" err="1"/>
              <a:t>нативный</a:t>
            </a:r>
            <a:r>
              <a:rPr lang="ru-RU" sz="2400" dirty="0"/>
              <a:t> код на</a:t>
            </a:r>
            <a:r>
              <a:rPr lang="en-US" sz="2400" dirty="0"/>
              <a:t> </a:t>
            </a:r>
            <a:r>
              <a:rPr lang="ru-RU" sz="2400" dirty="0"/>
              <a:t>различных платформах</a:t>
            </a:r>
          </a:p>
          <a:p>
            <a:r>
              <a:rPr lang="ru-RU" sz="2400" dirty="0"/>
              <a:t>Изучим, что такое </a:t>
            </a:r>
            <a:r>
              <a:rPr lang="en-US" sz="2400" dirty="0" err="1"/>
              <a:t>PlatformViews</a:t>
            </a:r>
            <a:r>
              <a:rPr lang="ru-RU" sz="2400" dirty="0"/>
              <a:t>, как их использовать</a:t>
            </a:r>
            <a:endParaRPr lang="en-US" sz="2400" dirty="0"/>
          </a:p>
          <a:p>
            <a:r>
              <a:rPr lang="ru-RU" sz="2400" dirty="0"/>
              <a:t>Научимся вызывать </a:t>
            </a:r>
            <a:r>
              <a:rPr lang="en-US" sz="2400" dirty="0"/>
              <a:t>JS </a:t>
            </a:r>
            <a:r>
              <a:rPr lang="ru-RU" sz="2400" dirty="0"/>
              <a:t>функции на </a:t>
            </a:r>
            <a:r>
              <a:rPr lang="en-US" sz="2400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83359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0C530B-3FB9-45A0-888F-0C78038AC62C}"/>
              </a:ext>
            </a:extLst>
          </p:cNvPr>
          <p:cNvSpPr/>
          <p:nvPr/>
        </p:nvSpPr>
        <p:spPr>
          <a:xfrm>
            <a:off x="838200" y="2654300"/>
            <a:ext cx="8903695" cy="303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5. Реализуем логику </a:t>
            </a:r>
            <a:r>
              <a:rPr lang="en-US" dirty="0"/>
              <a:t>iOS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57FC2A-8F4B-44F7-9CC9-ED3E72E0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04" y="1865761"/>
            <a:ext cx="8903695" cy="78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Добавляем реализацию метода получения уровня батареи прямо перед </a:t>
            </a:r>
            <a:r>
              <a:rPr lang="en-US" sz="2000" dirty="0"/>
              <a:t>@end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17F6CD-4EB4-4EF4-B6EF-A016A1433B0A}"/>
              </a:ext>
            </a:extLst>
          </p:cNvPr>
          <p:cNvSpPr/>
          <p:nvPr/>
        </p:nvSpPr>
        <p:spPr>
          <a:xfrm>
            <a:off x="1066800" y="2988439"/>
            <a:ext cx="8216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-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getBatteryLevel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UIDevice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device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UIDevice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currentDevice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device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batteryMonitoringEnabled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YES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device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batteryState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UIDeviceBatteryStateUnknown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device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batteryLevel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6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0C530B-3FB9-45A0-888F-0C78038AC62C}"/>
              </a:ext>
            </a:extLst>
          </p:cNvPr>
          <p:cNvSpPr/>
          <p:nvPr/>
        </p:nvSpPr>
        <p:spPr>
          <a:xfrm>
            <a:off x="735604" y="2389624"/>
            <a:ext cx="9170396" cy="4247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5. Реализуем логику </a:t>
            </a:r>
            <a:r>
              <a:rPr lang="en-US" dirty="0"/>
              <a:t>iOS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57FC2A-8F4B-44F7-9CC9-ED3E72E0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04" y="1865761"/>
            <a:ext cx="8903695" cy="78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 добавляем аналогичную реализацию </a:t>
            </a:r>
            <a:r>
              <a:rPr lang="en-US" sz="2000" dirty="0" err="1"/>
              <a:t>batterylevel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 err="1"/>
              <a:t>setMethodCallHandler</a:t>
            </a:r>
            <a:r>
              <a:rPr lang="en-US" sz="2000" dirty="0"/>
              <a:t>()</a:t>
            </a:r>
            <a:endParaRPr lang="ru-RU" sz="2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EBD7911-D2B1-469D-9D4B-F0AFBC22DCBA}"/>
              </a:ext>
            </a:extLst>
          </p:cNvPr>
          <p:cNvSpPr/>
          <p:nvPr/>
        </p:nvSpPr>
        <p:spPr>
          <a:xfrm>
            <a:off x="838200" y="2389624"/>
            <a:ext cx="784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@implementation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AppDelegate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- (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application: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UIApplication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application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didFinishLaunchingWithOptions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NSDictionary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launchOptions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FlutterViewController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controller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FlutterViewController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rootViewController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FlutterMethodChannel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batteryChannel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FlutterMethodChannel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  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methodChannelWithName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@"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samples.flutter.dev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/battery"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  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binaryMessenger:controller.binaryMessenger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__weak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typeof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weakSelf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[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batteryChannel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setMethodCallHandler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FlutterMethodCall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call, 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FlutterResult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result)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([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@"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getBatteryLevel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isEqualToString: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call.method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batteryLevel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weakSelf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getBatteryLevel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batteryLevel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result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FlutterError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errorWithCode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@"UNAVAILABLE"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message: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@"Battery level not available."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details:</a:t>
            </a:r>
            <a:r>
              <a:rPr lang="en-U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nil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}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result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(@(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batteryLevel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}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result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FlutterMethodNotImplemented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}];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[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GeneratedPluginRegistrant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registerWithRegistry:</a:t>
            </a:r>
            <a:r>
              <a:rPr lang="en-US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application: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application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didFinishLaunchingWithOptions: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launchOptions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12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9F2EA4-C596-4CD2-B6F8-9E483269A4C7}"/>
              </a:ext>
            </a:extLst>
          </p:cNvPr>
          <p:cNvSpPr/>
          <p:nvPr/>
        </p:nvSpPr>
        <p:spPr>
          <a:xfrm>
            <a:off x="735603" y="4378774"/>
            <a:ext cx="5487396" cy="2114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0C530B-3FB9-45A0-888F-0C78038AC62C}"/>
              </a:ext>
            </a:extLst>
          </p:cNvPr>
          <p:cNvSpPr/>
          <p:nvPr/>
        </p:nvSpPr>
        <p:spPr>
          <a:xfrm>
            <a:off x="735604" y="2705100"/>
            <a:ext cx="4572996" cy="4635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</a:t>
            </a:r>
            <a:r>
              <a:rPr lang="en-US" dirty="0"/>
              <a:t>6</a:t>
            </a:r>
            <a:r>
              <a:rPr lang="ru-RU" dirty="0"/>
              <a:t>. Реализуем логику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57FC2A-8F4B-44F7-9CC9-ED3E72E0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04" y="1690688"/>
            <a:ext cx="8903695" cy="78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Вызываем следующую команду, чтобы </a:t>
            </a:r>
            <a:r>
              <a:rPr lang="en-US" sz="2000" dirty="0"/>
              <a:t>Flutter </a:t>
            </a:r>
            <a:r>
              <a:rPr lang="ru-RU" sz="2000" dirty="0"/>
              <a:t>создал файл решения для </a:t>
            </a:r>
            <a:r>
              <a:rPr lang="en-US" sz="2000" dirty="0"/>
              <a:t>Windows (batterylevel.sln)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837960-268D-471B-BE98-6163D63A8991}"/>
              </a:ext>
            </a:extLst>
          </p:cNvPr>
          <p:cNvSpPr/>
          <p:nvPr/>
        </p:nvSpPr>
        <p:spPr>
          <a:xfrm>
            <a:off x="838200" y="2748494"/>
            <a:ext cx="218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ogle Sans Mono"/>
              </a:rPr>
              <a:t>flutter build 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1B1E51A5-B602-48C9-9D79-B5632146D86E}"/>
              </a:ext>
            </a:extLst>
          </p:cNvPr>
          <p:cNvSpPr txBox="1">
            <a:spLocks/>
          </p:cNvSpPr>
          <p:nvPr/>
        </p:nvSpPr>
        <p:spPr>
          <a:xfrm>
            <a:off x="735603" y="3590235"/>
            <a:ext cx="8903695" cy="788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Далее открываем файл </a:t>
            </a:r>
            <a:r>
              <a:rPr lang="en-US" sz="2000" dirty="0"/>
              <a:t>flutter_window.cpp</a:t>
            </a:r>
            <a:r>
              <a:rPr lang="ru-RU" sz="2000" dirty="0"/>
              <a:t>, добавляем следующие необходимые </a:t>
            </a:r>
            <a:r>
              <a:rPr lang="en-US" sz="2000" dirty="0"/>
              <a:t>includes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092444-5878-4169-8BD6-EF469700461C}"/>
              </a:ext>
            </a:extLst>
          </p:cNvPr>
          <p:cNvSpPr/>
          <p:nvPr/>
        </p:nvSpPr>
        <p:spPr>
          <a:xfrm>
            <a:off x="838200" y="4499757"/>
            <a:ext cx="5257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&lt;flutter/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event_channel.h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&lt;flutter/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event_sink.h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&lt;flutter/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event_stream_handler_functions.h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&lt;flutter/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method_channel.h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&lt;flutter/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standard_method_codec.h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windows.h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&lt;memory&gt;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0C530B-3FB9-45A0-888F-0C78038AC62C}"/>
              </a:ext>
            </a:extLst>
          </p:cNvPr>
          <p:cNvSpPr/>
          <p:nvPr/>
        </p:nvSpPr>
        <p:spPr>
          <a:xfrm>
            <a:off x="735604" y="1568758"/>
            <a:ext cx="7735296" cy="5170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</a:t>
            </a:r>
            <a:r>
              <a:rPr lang="en-US" dirty="0"/>
              <a:t>6</a:t>
            </a:r>
            <a:r>
              <a:rPr lang="ru-RU" dirty="0"/>
              <a:t>. Реализуем логику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D36B31-8F08-4216-B7AD-137CAA8A1913}"/>
              </a:ext>
            </a:extLst>
          </p:cNvPr>
          <p:cNvSpPr/>
          <p:nvPr/>
        </p:nvSpPr>
        <p:spPr>
          <a:xfrm>
            <a:off x="735604" y="1568758"/>
            <a:ext cx="82169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FlutterWindow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OnCreate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Win32Window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OnCreate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RECT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frame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GetClientArea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flutter_controller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flutter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FlutterViewController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frame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frame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frame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bottom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frame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top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project_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flutter_controller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-&gt;engine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flutter_controller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-&gt;view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RegisterPlugins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flutter_controller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-&gt;engine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flutter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MethodChannel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&lt;&gt;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channel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flutter_controller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-&gt;engine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()-&gt;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messenger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(),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samples.flutter.dev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/battery"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flutter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StandardMethodCodec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GetInstance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channel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SetMethodCallHandler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[](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flutter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MethodCall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&lt;&gt;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call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flutter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MethodResult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&lt;&gt;&gt;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{</a:t>
            </a:r>
          </a:p>
          <a:p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// TODO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});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SetChildContent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flutter_controller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-&gt;view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()-&gt;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GetNativeWindow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flutter_controller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-&gt;engine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()-&gt;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SetNextFrameCallback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]()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              {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-&gt;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(); });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3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DE0D86-61C2-4CBF-B760-8623E333E38E}"/>
              </a:ext>
            </a:extLst>
          </p:cNvPr>
          <p:cNvSpPr/>
          <p:nvPr/>
        </p:nvSpPr>
        <p:spPr>
          <a:xfrm>
            <a:off x="735604" y="2389624"/>
            <a:ext cx="6858996" cy="32364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</a:t>
            </a:r>
            <a:r>
              <a:rPr lang="en-US" dirty="0"/>
              <a:t>6</a:t>
            </a:r>
            <a:r>
              <a:rPr lang="ru-RU" dirty="0"/>
              <a:t>. Реализуем логику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507B60-AE53-4D63-9B66-25465B20302F}"/>
              </a:ext>
            </a:extLst>
          </p:cNvPr>
          <p:cNvSpPr/>
          <p:nvPr/>
        </p:nvSpPr>
        <p:spPr>
          <a:xfrm>
            <a:off x="965200" y="25820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GetBatteryLevel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SYSTEM_POWER_STATUS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GetSystemPowerStatus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BatteryLifePercent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BatteryLifePercent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040F4D97-22D7-4EB1-BFE3-5F596F09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04" y="1690688"/>
            <a:ext cx="8903695" cy="78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Реализуем метод для получения данных о заряде батареи</a:t>
            </a:r>
          </a:p>
        </p:txBody>
      </p:sp>
    </p:spTree>
    <p:extLst>
      <p:ext uri="{BB962C8B-B14F-4D97-AF65-F5344CB8AC3E}">
        <p14:creationId xmlns:p14="http://schemas.microsoft.com/office/powerpoint/2010/main" val="36724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DE0D86-61C2-4CBF-B760-8623E333E38E}"/>
              </a:ext>
            </a:extLst>
          </p:cNvPr>
          <p:cNvSpPr/>
          <p:nvPr/>
        </p:nvSpPr>
        <p:spPr>
          <a:xfrm>
            <a:off x="735604" y="2389624"/>
            <a:ext cx="7607300" cy="43794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</a:t>
            </a:r>
            <a:r>
              <a:rPr lang="en-US" dirty="0"/>
              <a:t>6</a:t>
            </a:r>
            <a:r>
              <a:rPr lang="ru-RU" dirty="0"/>
              <a:t>. Реализуем логику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040F4D97-22D7-4EB1-BFE3-5F596F09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04" y="1690688"/>
            <a:ext cx="8903695" cy="78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Используем реализованный метод в </a:t>
            </a:r>
            <a:r>
              <a:rPr lang="en-US" sz="2000" dirty="0" err="1">
                <a:solidFill>
                  <a:schemeClr val="accent6"/>
                </a:solidFill>
              </a:rPr>
              <a:t>MethodChannel</a:t>
            </a:r>
            <a:endParaRPr lang="ru-RU" sz="2000" dirty="0">
              <a:solidFill>
                <a:schemeClr val="accent6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B47D9E-350F-4D77-BF38-551271C702D7}"/>
              </a:ext>
            </a:extLst>
          </p:cNvPr>
          <p:cNvSpPr/>
          <p:nvPr/>
        </p:nvSpPr>
        <p:spPr>
          <a:xfrm>
            <a:off x="838200" y="2542727"/>
            <a:ext cx="6769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channel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SetMethodCallHandler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[](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flutter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MethodCall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&lt;&gt;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call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flutter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MethodResult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&lt;&gt;&gt;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method_name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getBatteryLevel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battery_level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battery_level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-&gt;Success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battery_level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-&gt;Error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"UNAVAILABLE"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"Battery level not available."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NotImplemented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});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</a:t>
            </a:r>
            <a:r>
              <a:rPr lang="en-US" dirty="0"/>
              <a:t>6</a:t>
            </a:r>
            <a:r>
              <a:rPr lang="ru-RU" dirty="0"/>
              <a:t>. Реализуем логику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4175C3F-C5E1-48E9-8BCD-AFD4F78C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3500" cy="108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Готово! Ошибка! (Просто на стационарном компьютере нет батареи)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220421-777D-4A2A-9374-C80B6F8C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819400"/>
            <a:ext cx="6129338" cy="37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9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ru-RU" dirty="0" err="1"/>
              <a:t>нативного</a:t>
            </a:r>
            <a:r>
              <a:rPr lang="ru-RU" dirty="0"/>
              <a:t> </a:t>
            </a:r>
            <a:r>
              <a:rPr lang="en-US" dirty="0"/>
              <a:t>UI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E439BE-A7D7-419F-803C-1A68F744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9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Flutter </a:t>
            </a:r>
            <a:r>
              <a:rPr lang="ru-RU" sz="2400" dirty="0"/>
              <a:t>приложения, могут </a:t>
            </a:r>
            <a:r>
              <a:rPr lang="ru-RU" sz="2400" dirty="0" err="1"/>
              <a:t>использвать</a:t>
            </a:r>
            <a:r>
              <a:rPr lang="ru-RU" sz="2400" dirty="0"/>
              <a:t> не только </a:t>
            </a:r>
            <a:r>
              <a:rPr lang="ru-RU" sz="2400" dirty="0" err="1"/>
              <a:t>нативный</a:t>
            </a:r>
            <a:r>
              <a:rPr lang="ru-RU" sz="2400" dirty="0"/>
              <a:t> код, но и </a:t>
            </a:r>
            <a:r>
              <a:rPr lang="ru-RU" sz="2400" dirty="0" err="1"/>
              <a:t>нативный</a:t>
            </a:r>
            <a:r>
              <a:rPr lang="ru-RU" sz="2400" dirty="0"/>
              <a:t> </a:t>
            </a:r>
            <a:r>
              <a:rPr lang="en-US" sz="2400" dirty="0"/>
              <a:t>UI</a:t>
            </a:r>
            <a:r>
              <a:rPr lang="ru-RU" sz="2400" dirty="0"/>
              <a:t>. Это используется, к примеру, в плагине карты или </a:t>
            </a:r>
            <a:r>
              <a:rPr lang="en-US" sz="2400" dirty="0"/>
              <a:t>WebView</a:t>
            </a:r>
            <a:r>
              <a:rPr lang="ru-RU" sz="2400" dirty="0"/>
              <a:t>. Иначе, </a:t>
            </a:r>
            <a:r>
              <a:rPr lang="en-US" sz="2400" dirty="0"/>
              <a:t>Flutter-</a:t>
            </a:r>
            <a:r>
              <a:rPr lang="ru-RU" sz="2400" dirty="0"/>
              <a:t>у пришлось бы самому это все рисовать</a:t>
            </a:r>
          </a:p>
        </p:txBody>
      </p:sp>
      <p:pic>
        <p:nvPicPr>
          <p:cNvPr id="1026" name="Picture 2" descr="The evolution of Google Maps">
            <a:extLst>
              <a:ext uri="{FF2B5EF4-FFF2-40B4-BE49-F238E27FC236}">
                <a16:creationId xmlns:a16="http://schemas.microsoft.com/office/drawing/2014/main" id="{CA859C7C-E1A8-4EB8-AACD-1E95EF5D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428353"/>
            <a:ext cx="2868352" cy="514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evolution of Google Maps">
            <a:extLst>
              <a:ext uri="{FF2B5EF4-FFF2-40B4-BE49-F238E27FC236}">
                <a16:creationId xmlns:a16="http://schemas.microsoft.com/office/drawing/2014/main" id="{BCA12370-7A05-49AE-A465-FD0440BE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428352"/>
            <a:ext cx="2868352" cy="514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AA09B7-9DD8-448B-BDC8-A6DE45607D6A}"/>
              </a:ext>
            </a:extLst>
          </p:cNvPr>
          <p:cNvSpPr/>
          <p:nvPr/>
        </p:nvSpPr>
        <p:spPr>
          <a:xfrm>
            <a:off x="9296400" y="2209800"/>
            <a:ext cx="2057400" cy="3905250"/>
          </a:xfrm>
          <a:prstGeom prst="rect">
            <a:avLst/>
          </a:prstGeom>
          <a:solidFill>
            <a:srgbClr val="4472C4">
              <a:alpha val="7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Maps 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967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родных </a:t>
            </a:r>
            <a:r>
              <a:rPr lang="en-US" dirty="0"/>
              <a:t>Android Views </a:t>
            </a:r>
            <a:r>
              <a:rPr lang="ru-RU" dirty="0"/>
              <a:t>во </a:t>
            </a:r>
            <a:r>
              <a:rPr lang="en-US" dirty="0"/>
              <a:t>Flutter </a:t>
            </a:r>
            <a:r>
              <a:rPr lang="ru-RU" dirty="0"/>
              <a:t>приложении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E439BE-A7D7-419F-803C-1A68F744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81457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Hybrid composition </a:t>
            </a:r>
            <a:r>
              <a:rPr lang="en-US" sz="2400" dirty="0"/>
              <a:t>– </a:t>
            </a:r>
            <a:r>
              <a:rPr lang="ru-RU" sz="2400" dirty="0"/>
              <a:t>она применяет </a:t>
            </a:r>
            <a:r>
              <a:rPr lang="ru-RU" sz="2400" dirty="0" err="1"/>
              <a:t>нативный</a:t>
            </a:r>
            <a:r>
              <a:rPr lang="ru-RU" sz="2400" dirty="0"/>
              <a:t> </a:t>
            </a:r>
            <a:r>
              <a:rPr lang="en-US" sz="2400" dirty="0" err="1"/>
              <a:t>android.view.View</a:t>
            </a:r>
            <a:r>
              <a:rPr lang="en-US" sz="2400" dirty="0"/>
              <a:t> </a:t>
            </a:r>
            <a:r>
              <a:rPr lang="ru-RU" sz="2400" dirty="0"/>
              <a:t>к иерархии страниц </a:t>
            </a:r>
            <a:r>
              <a:rPr lang="en-US" sz="2400" dirty="0"/>
              <a:t>Flutter </a:t>
            </a:r>
            <a:r>
              <a:rPr lang="ru-RU" sz="2400" dirty="0"/>
              <a:t>приложения. Таким образом, взаимодействие с этими компонентами при помощи клавиатуры или касаний, по возможности, работают из коробки</a:t>
            </a:r>
          </a:p>
          <a:p>
            <a:endParaRPr lang="ru-RU" sz="2400" dirty="0"/>
          </a:p>
          <a:p>
            <a:r>
              <a:rPr lang="en-US" sz="2400" b="1" dirty="0"/>
              <a:t>Virtual displays</a:t>
            </a:r>
            <a:r>
              <a:rPr lang="en-US" sz="2400" dirty="0"/>
              <a:t> – </a:t>
            </a:r>
            <a:r>
              <a:rPr lang="ru-RU" sz="2400" dirty="0"/>
              <a:t>рендерит </a:t>
            </a:r>
            <a:r>
              <a:rPr lang="en-US" sz="2400" dirty="0" err="1"/>
              <a:t>android.view.View</a:t>
            </a:r>
            <a:r>
              <a:rPr lang="en-US" sz="2400" dirty="0"/>
              <a:t> </a:t>
            </a:r>
            <a:r>
              <a:rPr lang="ru-RU" sz="2400" dirty="0"/>
              <a:t>как текстуру. По факту, это не является встроенным экраном. Это значит, взаимодействие </a:t>
            </a:r>
            <a:r>
              <a:rPr lang="ru-RU" sz="2400" dirty="0" err="1"/>
              <a:t>стакими</a:t>
            </a:r>
            <a:r>
              <a:rPr lang="ru-RU" sz="2400" dirty="0"/>
              <a:t> компонентами никак не обработается на </a:t>
            </a:r>
            <a:r>
              <a:rPr lang="ru-RU" sz="2400" dirty="0" err="1"/>
              <a:t>нативной</a:t>
            </a:r>
            <a:r>
              <a:rPr lang="ru-RU" sz="2400" dirty="0"/>
              <a:t> стороне</a:t>
            </a:r>
          </a:p>
        </p:txBody>
      </p:sp>
    </p:spTree>
    <p:extLst>
      <p:ext uri="{BB962C8B-B14F-4D97-AF65-F5344CB8AC3E}">
        <p14:creationId xmlns:p14="http://schemas.microsoft.com/office/powerpoint/2010/main" val="2589682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5DA68C-9B89-431F-95F2-20953D809C91}"/>
              </a:ext>
            </a:extLst>
          </p:cNvPr>
          <p:cNvSpPr/>
          <p:nvPr/>
        </p:nvSpPr>
        <p:spPr>
          <a:xfrm>
            <a:off x="838200" y="2754585"/>
            <a:ext cx="5722257" cy="1640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Гибридная композиция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E439BE-A7D7-419F-803C-1A68F744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3744" cy="932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реализации гибридной композиции, добавляем необходимые импорты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C1ED3A-48BB-41B0-9B78-8CEBDF526140}"/>
              </a:ext>
            </a:extLst>
          </p:cNvPr>
          <p:cNvSpPr/>
          <p:nvPr/>
        </p:nvSpPr>
        <p:spPr>
          <a:xfrm>
            <a:off x="997858" y="28198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package:flutter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foundation.dart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package:flutter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gestures.dart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package:flutter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material.dart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package:flutter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rendering.dart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package:flutter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services.dart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0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Платформенный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D52EF-C448-4491-B62A-8153C11E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2100" cy="89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Как мы помним, </a:t>
            </a:r>
            <a:r>
              <a:rPr lang="en-US" sz="2400" dirty="0"/>
              <a:t>Flutter </a:t>
            </a:r>
            <a:r>
              <a:rPr lang="ru-RU" sz="2400" dirty="0"/>
              <a:t>это всего лишь картинка. Взаимодействие с платформой написано в слое </a:t>
            </a:r>
            <a:r>
              <a:rPr lang="en-US" sz="2400" dirty="0"/>
              <a:t>Embedder</a:t>
            </a:r>
            <a:r>
              <a:rPr lang="ru-RU" sz="2400" dirty="0"/>
              <a:t>. </a:t>
            </a:r>
          </a:p>
        </p:txBody>
      </p:sp>
      <p:pic>
        <p:nvPicPr>
          <p:cNvPr id="1026" name="Picture 2" descr="Flutter architectural overview | Flutter">
            <a:extLst>
              <a:ext uri="{FF2B5EF4-FFF2-40B4-BE49-F238E27FC236}">
                <a16:creationId xmlns:a16="http://schemas.microsoft.com/office/drawing/2014/main" id="{4B138C85-690B-41F1-8300-7775567B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1685"/>
            <a:ext cx="4767617" cy="39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12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5DA68C-9B89-431F-95F2-20953D809C91}"/>
              </a:ext>
            </a:extLst>
          </p:cNvPr>
          <p:cNvSpPr/>
          <p:nvPr/>
        </p:nvSpPr>
        <p:spPr>
          <a:xfrm>
            <a:off x="838200" y="1872343"/>
            <a:ext cx="9844314" cy="4833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Гибридная композиция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BB99279-246C-433C-ADE6-088D8110B29C}"/>
              </a:ext>
            </a:extLst>
          </p:cNvPr>
          <p:cNvSpPr/>
          <p:nvPr/>
        </p:nvSpPr>
        <p:spPr>
          <a:xfrm>
            <a:off x="943429" y="1941786"/>
            <a:ext cx="7561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@override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Widget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BuildContext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viewType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'&lt;platform-view-type&gt;'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dynamic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creationParams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dynamic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{};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PlatformViewLink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viewType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viewType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surfaceFactory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AndroidViewSurface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controller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AndroidViewController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gestureRecognizers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Factory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OneSequenceGestureRecognizer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{},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hitTestBehavior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PlatformViewHitTestBehavior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4FC1FF"/>
                </a:solidFill>
                <a:latin typeface="Consolas" panose="020B0609020204030204" pitchFamily="49" charset="0"/>
              </a:rPr>
              <a:t>opaque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},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onCreatePlatformView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PlatformViewsService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initSurfaceAndroidView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viewType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viewType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layoutDirection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TextDirection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4FC1FF"/>
                </a:solidFill>
                <a:latin typeface="Consolas" panose="020B0609020204030204" pitchFamily="49" charset="0"/>
              </a:rPr>
              <a:t>ltr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creationParams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creationParams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creationParamsCodec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StandardMessageCodec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onFocus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onFocusChanged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},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..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addOnPlatformViewCreatedListener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onPlatformViewCreated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..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},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32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Гибридная композиция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F8154460-7828-46A9-9EF3-78934342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31515" cy="215128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PlatformViewLink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связывает </a:t>
            </a:r>
            <a:r>
              <a:rPr lang="en-US" sz="2400" dirty="0"/>
              <a:t>platform view </a:t>
            </a:r>
            <a:r>
              <a:rPr lang="ru-RU" sz="2400" dirty="0"/>
              <a:t>с </a:t>
            </a:r>
            <a:r>
              <a:rPr lang="en-US" sz="2400" dirty="0"/>
              <a:t>Flutter framework</a:t>
            </a:r>
          </a:p>
          <a:p>
            <a:r>
              <a:rPr lang="en-US" sz="2400" b="1" dirty="0" err="1"/>
              <a:t>AndroidViewSurface</a:t>
            </a:r>
            <a:r>
              <a:rPr lang="en-US" sz="2400" dirty="0"/>
              <a:t> – </a:t>
            </a:r>
            <a:r>
              <a:rPr lang="ru-RU" sz="2400" dirty="0"/>
              <a:t>интегрирует </a:t>
            </a:r>
            <a:r>
              <a:rPr lang="en-US" sz="2400" dirty="0"/>
              <a:t>android view</a:t>
            </a:r>
            <a:r>
              <a:rPr lang="ru-RU" sz="2400" dirty="0"/>
              <a:t> с композитором, касаниями и системами семантики</a:t>
            </a:r>
          </a:p>
          <a:p>
            <a:r>
              <a:rPr lang="en-US" sz="2400" b="1" dirty="0" err="1"/>
              <a:t>PlatformViewsService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предоставляет доступ к сервисам </a:t>
            </a:r>
            <a:r>
              <a:rPr lang="en-US" sz="2400" dirty="0"/>
              <a:t>platform view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3618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5DA68C-9B89-431F-95F2-20953D809C91}"/>
              </a:ext>
            </a:extLst>
          </p:cNvPr>
          <p:cNvSpPr/>
          <p:nvPr/>
        </p:nvSpPr>
        <p:spPr>
          <a:xfrm>
            <a:off x="838200" y="1872343"/>
            <a:ext cx="7391400" cy="3817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дисплеи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DF29E83-702E-489F-8551-4073E7FC3E2B}"/>
              </a:ext>
            </a:extLst>
          </p:cNvPr>
          <p:cNvSpPr/>
          <p:nvPr/>
        </p:nvSpPr>
        <p:spPr>
          <a:xfrm>
            <a:off x="1103086" y="204730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package:flutter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material.dart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package:flutter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services.dart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VirtualWindow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StatelessWidget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VirtualWindow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@override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Widget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BuildContext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viewType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'&lt;platform-view-type&gt;'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dynamic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creationParams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dynamic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{};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AndroidView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viewType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viewType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layoutDirection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TextDirection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ltr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creationParams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creationParams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creationParamsCodec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StandardMessageCodec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70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5DA68C-9B89-431F-95F2-20953D809C91}"/>
              </a:ext>
            </a:extLst>
          </p:cNvPr>
          <p:cNvSpPr/>
          <p:nvPr/>
        </p:nvSpPr>
        <p:spPr>
          <a:xfrm>
            <a:off x="838199" y="1796109"/>
            <a:ext cx="8175171" cy="4819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стороне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41C1A-6BED-424B-BC62-3C785326B897}"/>
              </a:ext>
            </a:extLst>
          </p:cNvPr>
          <p:cNvSpPr txBox="1"/>
          <p:nvPr/>
        </p:nvSpPr>
        <p:spPr>
          <a:xfrm>
            <a:off x="838199" y="1403095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NativeView.java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84BA6E-914C-4619-B9AC-4EC3A9650D6C}"/>
              </a:ext>
            </a:extLst>
          </p:cNvPr>
          <p:cNvSpPr/>
          <p:nvPr/>
        </p:nvSpPr>
        <p:spPr>
          <a:xfrm>
            <a:off x="986971" y="1877848"/>
            <a:ext cx="75038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package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com.example.batterylevel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android.content.Context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android.graphics.Color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android.view.View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android.widget.TextView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androidx.annotation.NonNull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androidx.annotation.Nullable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io.flutter.plugin.platform.PlatformView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java.util.Map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NativeView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PlatformView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@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NonNull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TextView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NativeView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(@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NonNull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Context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 @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Nullable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creationParams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textView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TextView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(context);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textView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setTextSize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72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textView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setBackgroundColor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rgb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textView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setText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"Rendered on a native Android view (id: "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id 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")"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@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NonNull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@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textView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@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dispose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8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5DA68C-9B89-431F-95F2-20953D809C91}"/>
              </a:ext>
            </a:extLst>
          </p:cNvPr>
          <p:cNvSpPr/>
          <p:nvPr/>
        </p:nvSpPr>
        <p:spPr>
          <a:xfrm>
            <a:off x="838199" y="1796109"/>
            <a:ext cx="8175171" cy="48197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стороне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41C1A-6BED-424B-BC62-3C785326B897}"/>
              </a:ext>
            </a:extLst>
          </p:cNvPr>
          <p:cNvSpPr txBox="1"/>
          <p:nvPr/>
        </p:nvSpPr>
        <p:spPr>
          <a:xfrm>
            <a:off x="838199" y="140309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NativeViewFactory.java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EBEB718-3657-49AC-A040-2FEC67917948}"/>
              </a:ext>
            </a:extLst>
          </p:cNvPr>
          <p:cNvSpPr/>
          <p:nvPr/>
        </p:nvSpPr>
        <p:spPr>
          <a:xfrm>
            <a:off x="943429" y="1906876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package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com.example.batterylevel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android.content.Context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androidx.annotation.Nullable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androidx.annotation.NonNull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io.flutter.plugin.common.StandardMessageCodec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io.flutter.plugin.platform.PlatformView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io.flutter.plugin.platform.PlatformViewFactory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java.util.Map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NativeViewFactory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PlatformViewFactory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NativeViewFactory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StandardMessageCodec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INSTANCE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NonNull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PlatformView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NonNull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Nullable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creationParams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String, Object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NativeView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(context, id,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creationParams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1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5DA68C-9B89-431F-95F2-20953D809C91}"/>
              </a:ext>
            </a:extLst>
          </p:cNvPr>
          <p:cNvSpPr/>
          <p:nvPr/>
        </p:nvSpPr>
        <p:spPr>
          <a:xfrm>
            <a:off x="838199" y="1796109"/>
            <a:ext cx="8175171" cy="1963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стороне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41C1A-6BED-424B-BC62-3C785326B897}"/>
              </a:ext>
            </a:extLst>
          </p:cNvPr>
          <p:cNvSpPr txBox="1"/>
          <p:nvPr/>
        </p:nvSpPr>
        <p:spPr>
          <a:xfrm>
            <a:off x="838199" y="140309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MainActivity.java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FF45FC-E23E-4B41-988D-958C69D77741}"/>
              </a:ext>
            </a:extLst>
          </p:cNvPr>
          <p:cNvSpPr/>
          <p:nvPr/>
        </p:nvSpPr>
        <p:spPr>
          <a:xfrm>
            <a:off x="838198" y="1989968"/>
            <a:ext cx="8001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NonNull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configureFlutterEngine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flutterEngine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getPlatformViewsController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getRegistry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registerViewFactory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"&lt;platform-view-type&gt;"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NativeViewFactory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38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5DA68C-9B89-431F-95F2-20953D809C91}"/>
              </a:ext>
            </a:extLst>
          </p:cNvPr>
          <p:cNvSpPr/>
          <p:nvPr/>
        </p:nvSpPr>
        <p:spPr>
          <a:xfrm>
            <a:off x="838199" y="1796109"/>
            <a:ext cx="8175171" cy="3289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стороне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41C1A-6BED-424B-BC62-3C785326B897}"/>
              </a:ext>
            </a:extLst>
          </p:cNvPr>
          <p:cNvSpPr txBox="1"/>
          <p:nvPr/>
        </p:nvSpPr>
        <p:spPr>
          <a:xfrm>
            <a:off x="838199" y="1403095"/>
            <a:ext cx="246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PlatformViewPlugin.java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094A9AA-92EE-4776-A826-5AE1E5958A4D}"/>
              </a:ext>
            </a:extLst>
          </p:cNvPr>
          <p:cNvSpPr/>
          <p:nvPr/>
        </p:nvSpPr>
        <p:spPr>
          <a:xfrm>
            <a:off x="1045029" y="1938173"/>
            <a:ext cx="74313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package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com.example.batterylevel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androidx.annotation.NonNull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io.flutter.embedding.engine.plugins.FlutterPlugin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PlatformViewPlugin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FlutterPlugin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onAttachedToEngine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NonNull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FlutterPluginBinding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binding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binding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getPlatformViewRegistry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registerViewFactory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"&lt;platform-view-type&gt;"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NativeViewFactory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@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onDetachedFromEngine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(@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NonNull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FlutterPluginBinding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binding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26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7D53D3-41F2-4712-98D3-569B2472458F}"/>
              </a:ext>
            </a:extLst>
          </p:cNvPr>
          <p:cNvSpPr/>
          <p:nvPr/>
        </p:nvSpPr>
        <p:spPr>
          <a:xfrm>
            <a:off x="537028" y="2270398"/>
            <a:ext cx="10435772" cy="2200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стороне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15DA4-5D42-40A2-92B7-7B20086D2066}"/>
              </a:ext>
            </a:extLst>
          </p:cNvPr>
          <p:cNvSpPr txBox="1"/>
          <p:nvPr/>
        </p:nvSpPr>
        <p:spPr>
          <a:xfrm>
            <a:off x="653143" y="1690688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Build.gradle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B403E73-2C46-47E1-A9E3-4FE8610E4CF8}"/>
              </a:ext>
            </a:extLst>
          </p:cNvPr>
          <p:cNvSpPr/>
          <p:nvPr/>
        </p:nvSpPr>
        <p:spPr>
          <a:xfrm>
            <a:off x="275772" y="2294497"/>
            <a:ext cx="106970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defaultConfig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 TODO: Specify your own unique Application ID (https://developer.android.com/studio/build/application-id.html).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applicationId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com.example.batterylevel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 You can update the following values to match your application needs.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 For more information, see: https://docs.flutter.dev/deployment/android#reviewing-the-gradle-build-configuration.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minSdkVersion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minSdkVersion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targetSdkVersion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targetSdkVersion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versionCode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flutterVersionCode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toInteger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versionName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flutterVersionName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10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стороне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41C1A-6BED-424B-BC62-3C785326B897}"/>
              </a:ext>
            </a:extLst>
          </p:cNvPr>
          <p:cNvSpPr txBox="1"/>
          <p:nvPr/>
        </p:nvSpPr>
        <p:spPr>
          <a:xfrm>
            <a:off x="838199" y="1403095"/>
            <a:ext cx="614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Опа</a:t>
            </a:r>
            <a:r>
              <a:rPr lang="ru-RU" sz="2800" dirty="0"/>
              <a:t>! Мы </a:t>
            </a:r>
            <a:r>
              <a:rPr lang="ru-RU" sz="2800" dirty="0" err="1"/>
              <a:t>зарендерили</a:t>
            </a:r>
            <a:r>
              <a:rPr lang="ru-RU" sz="2800" dirty="0"/>
              <a:t> </a:t>
            </a:r>
            <a:r>
              <a:rPr lang="ru-RU" sz="2800" dirty="0" err="1"/>
              <a:t>нативное</a:t>
            </a:r>
            <a:r>
              <a:rPr lang="ru-RU" sz="2800" dirty="0"/>
              <a:t> </a:t>
            </a:r>
            <a:r>
              <a:rPr lang="en-US" sz="2800" dirty="0"/>
              <a:t>Android View </a:t>
            </a:r>
            <a:r>
              <a:rPr lang="ru-RU" sz="2800" dirty="0"/>
              <a:t>во </a:t>
            </a:r>
            <a:r>
              <a:rPr lang="en-US" sz="2800" dirty="0"/>
              <a:t>Flutter </a:t>
            </a:r>
            <a:r>
              <a:rPr lang="ru-RU" sz="2800" dirty="0"/>
              <a:t>приложении!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7F0BAE-F75E-4FB6-8E09-8548F9B0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874" y="1325563"/>
            <a:ext cx="241021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74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стороне </a:t>
            </a:r>
            <a:r>
              <a:rPr lang="en-US" dirty="0"/>
              <a:t>iOS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41C1A-6BED-424B-BC62-3C785326B897}"/>
              </a:ext>
            </a:extLst>
          </p:cNvPr>
          <p:cNvSpPr txBox="1"/>
          <p:nvPr/>
        </p:nvSpPr>
        <p:spPr>
          <a:xfrm>
            <a:off x="838200" y="1690688"/>
            <a:ext cx="90460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iOS </a:t>
            </a:r>
            <a:r>
              <a:rPr lang="ru-RU" sz="2800" dirty="0"/>
              <a:t>поддерживает только режим гибридной композиции для отрисовки </a:t>
            </a:r>
            <a:r>
              <a:rPr lang="ru-RU" sz="2800" dirty="0" err="1"/>
              <a:t>нативного</a:t>
            </a:r>
            <a:r>
              <a:rPr lang="ru-RU" sz="2800" dirty="0"/>
              <a:t> </a:t>
            </a:r>
            <a:r>
              <a:rPr lang="en-US" sz="2800" dirty="0"/>
              <a:t>UI</a:t>
            </a:r>
            <a:r>
              <a:rPr lang="ru-RU" sz="2800" dirty="0"/>
              <a:t>. Инструкцию по использовании </a:t>
            </a:r>
            <a:r>
              <a:rPr lang="en-US" sz="2800" dirty="0"/>
              <a:t>Platform Views </a:t>
            </a:r>
            <a:r>
              <a:rPr lang="ru-RU" sz="2800" dirty="0"/>
              <a:t>на </a:t>
            </a:r>
            <a:r>
              <a:rPr lang="en-US" sz="2800" dirty="0"/>
              <a:t>iOS</a:t>
            </a:r>
            <a:r>
              <a:rPr lang="ru-RU" sz="2800" dirty="0"/>
              <a:t> можно найти по ссылке ниже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FAEA9A-CA0E-4EBC-917A-8D145308DF39}"/>
              </a:ext>
            </a:extLst>
          </p:cNvPr>
          <p:cNvSpPr/>
          <p:nvPr/>
        </p:nvSpPr>
        <p:spPr>
          <a:xfrm>
            <a:off x="838199" y="3671892"/>
            <a:ext cx="8450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https://docs.flutter.dev/platform-integration/ios/platform-views</a:t>
            </a:r>
          </a:p>
        </p:txBody>
      </p:sp>
    </p:spTree>
    <p:extLst>
      <p:ext uri="{BB962C8B-B14F-4D97-AF65-F5344CB8AC3E}">
        <p14:creationId xmlns:p14="http://schemas.microsoft.com/office/powerpoint/2010/main" val="29458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Платформенный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D52EF-C448-4491-B62A-8153C11E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21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Приложению может потребоваться доступ к платформе, к примеру, в следующих случаях: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Нужен доступ к жизненному циклу приложения</a:t>
            </a:r>
          </a:p>
          <a:p>
            <a:r>
              <a:rPr lang="ru-RU" sz="2000" dirty="0"/>
              <a:t>Запуск глубокой ссылки</a:t>
            </a:r>
          </a:p>
          <a:p>
            <a:r>
              <a:rPr lang="ru-RU" sz="2000" dirty="0"/>
              <a:t>Датчики, камера, аккумулятор, геолокация, звук, подключение и т.д.</a:t>
            </a:r>
          </a:p>
          <a:p>
            <a:r>
              <a:rPr lang="ru-RU" sz="2000" dirty="0"/>
              <a:t>Обмен информацией с другими приложениями, запуск других приложений</a:t>
            </a:r>
          </a:p>
          <a:p>
            <a:r>
              <a:rPr lang="ru-RU" sz="2000" dirty="0"/>
              <a:t>Сохраненные настройки, специальные папки, информация об устройстве</a:t>
            </a:r>
          </a:p>
          <a:p>
            <a:r>
              <a:rPr lang="ru-RU" sz="2000" dirty="0"/>
              <a:t>И так далее…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9341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F9D102-38F1-4D0D-8F1F-36EF27E419D3}"/>
              </a:ext>
            </a:extLst>
          </p:cNvPr>
          <p:cNvSpPr/>
          <p:nvPr/>
        </p:nvSpPr>
        <p:spPr>
          <a:xfrm>
            <a:off x="653143" y="2497252"/>
            <a:ext cx="10435772" cy="103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5788366-9062-4309-86A0-E4A770B681B7}"/>
              </a:ext>
            </a:extLst>
          </p:cNvPr>
          <p:cNvSpPr/>
          <p:nvPr/>
        </p:nvSpPr>
        <p:spPr>
          <a:xfrm>
            <a:off x="653143" y="1690688"/>
            <a:ext cx="10435772" cy="573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C0EA5AF-1967-4D36-81FB-FD588588FE22}"/>
              </a:ext>
            </a:extLst>
          </p:cNvPr>
          <p:cNvSpPr/>
          <p:nvPr/>
        </p:nvSpPr>
        <p:spPr>
          <a:xfrm>
            <a:off x="838200" y="2684586"/>
            <a:ext cx="6825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callMethod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'alert'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from Dart!'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04B6A3-D7F0-41CD-91E3-E1224D1AF7E6}"/>
              </a:ext>
            </a:extLst>
          </p:cNvPr>
          <p:cNvSpPr/>
          <p:nvPr/>
        </p:nvSpPr>
        <p:spPr>
          <a:xfrm>
            <a:off x="838200" y="1770969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dart:js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CFCD5A-73B2-4430-926E-C6134345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14" y="3320266"/>
            <a:ext cx="6136368" cy="34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2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F9D102-38F1-4D0D-8F1F-36EF27E419D3}"/>
              </a:ext>
            </a:extLst>
          </p:cNvPr>
          <p:cNvSpPr/>
          <p:nvPr/>
        </p:nvSpPr>
        <p:spPr>
          <a:xfrm>
            <a:off x="653143" y="2035879"/>
            <a:ext cx="10435772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Web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7C5016-4867-49BE-90EB-A7B942231271}"/>
              </a:ext>
            </a:extLst>
          </p:cNvPr>
          <p:cNvSpPr/>
          <p:nvPr/>
        </p:nvSpPr>
        <p:spPr>
          <a:xfrm>
            <a:off x="653143" y="4595835"/>
            <a:ext cx="10435772" cy="1211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30268D6-2699-4DAE-8003-7B1B80F2C2F4}"/>
              </a:ext>
            </a:extLst>
          </p:cNvPr>
          <p:cNvSpPr/>
          <p:nvPr/>
        </p:nvSpPr>
        <p:spPr>
          <a:xfrm>
            <a:off x="653143" y="2136992"/>
            <a:ext cx="7373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incrementCounter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_counter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callMethod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4F8ED4-C440-4533-9ECE-461BDC69ABE0}"/>
              </a:ext>
            </a:extLst>
          </p:cNvPr>
          <p:cNvSpPr/>
          <p:nvPr/>
        </p:nvSpPr>
        <p:spPr>
          <a:xfrm>
            <a:off x="319314" y="47401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9D852-32A1-4FEE-AEF2-176B68056763}"/>
              </a:ext>
            </a:extLst>
          </p:cNvPr>
          <p:cNvSpPr txBox="1"/>
          <p:nvPr/>
        </p:nvSpPr>
        <p:spPr>
          <a:xfrm>
            <a:off x="653143" y="150206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main.dart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963B8-733C-47EA-9D41-DC79E297379B}"/>
              </a:ext>
            </a:extLst>
          </p:cNvPr>
          <p:cNvSpPr txBox="1"/>
          <p:nvPr/>
        </p:nvSpPr>
        <p:spPr>
          <a:xfrm>
            <a:off x="653143" y="4062017"/>
            <a:ext cx="1522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index.html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6956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 (JS Interop)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7C5016-4867-49BE-90EB-A7B942231271}"/>
              </a:ext>
            </a:extLst>
          </p:cNvPr>
          <p:cNvSpPr/>
          <p:nvPr/>
        </p:nvSpPr>
        <p:spPr>
          <a:xfrm>
            <a:off x="576942" y="1823606"/>
            <a:ext cx="9104087" cy="16053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45C123-5650-4410-A803-671E6177E941}"/>
              </a:ext>
            </a:extLst>
          </p:cNvPr>
          <p:cNvSpPr/>
          <p:nvPr/>
        </p:nvSpPr>
        <p:spPr>
          <a:xfrm>
            <a:off x="838199" y="1942932"/>
            <a:ext cx="6215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js.dart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external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52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 (JS Interop)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7C5016-4867-49BE-90EB-A7B942231271}"/>
              </a:ext>
            </a:extLst>
          </p:cNvPr>
          <p:cNvSpPr/>
          <p:nvPr/>
        </p:nvSpPr>
        <p:spPr>
          <a:xfrm>
            <a:off x="576943" y="1823605"/>
            <a:ext cx="9075058" cy="440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A05CF9-A06B-4046-A8F5-47B671996630}"/>
              </a:ext>
            </a:extLst>
          </p:cNvPr>
          <p:cNvSpPr/>
          <p:nvPr/>
        </p:nvSpPr>
        <p:spPr>
          <a:xfrm>
            <a:off x="838200" y="19685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package:js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js.dart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external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external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@anonymous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external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external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61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 (JS Interop)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7C5016-4867-49BE-90EB-A7B942231271}"/>
              </a:ext>
            </a:extLst>
          </p:cNvPr>
          <p:cNvSpPr/>
          <p:nvPr/>
        </p:nvSpPr>
        <p:spPr>
          <a:xfrm>
            <a:off x="576943" y="1823605"/>
            <a:ext cx="9075058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1FD99B8-44B8-4832-AB11-FF9C9A467B50}"/>
              </a:ext>
            </a:extLst>
          </p:cNvPr>
          <p:cNvSpPr/>
          <p:nvPr/>
        </p:nvSpPr>
        <p:spPr>
          <a:xfrm>
            <a:off x="319314" y="19658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Vasily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};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25FA23-60F8-4C16-A9F0-BF65DFA9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68" y="2808515"/>
            <a:ext cx="5357132" cy="34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67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781446-438B-4CD6-A02B-A4BC117E677C}"/>
              </a:ext>
            </a:extLst>
          </p:cNvPr>
          <p:cNvSpPr/>
          <p:nvPr/>
        </p:nvSpPr>
        <p:spPr>
          <a:xfrm>
            <a:off x="620485" y="4045700"/>
            <a:ext cx="9234714" cy="2058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A5C68E5-34DC-4B87-A59B-511FD6BA8185}"/>
              </a:ext>
            </a:extLst>
          </p:cNvPr>
          <p:cNvSpPr/>
          <p:nvPr/>
        </p:nvSpPr>
        <p:spPr>
          <a:xfrm>
            <a:off x="620485" y="1690688"/>
            <a:ext cx="8320314" cy="2058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 (JS Interop)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3F6406-996A-47DE-91F0-C0BB9512D9CC}"/>
              </a:ext>
            </a:extLst>
          </p:cNvPr>
          <p:cNvSpPr/>
          <p:nvPr/>
        </p:nvSpPr>
        <p:spPr>
          <a:xfrm>
            <a:off x="838200" y="18429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external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gatCatAsyncJs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getCatAsync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promiseToFuture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gatCatAsyncJs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4C6BA3-744C-4AEB-99BB-6FC209D52F3D}"/>
              </a:ext>
            </a:extLst>
          </p:cNvPr>
          <p:cNvSpPr/>
          <p:nvPr/>
        </p:nvSpPr>
        <p:spPr>
          <a:xfrm>
            <a:off x="214084" y="4336486"/>
            <a:ext cx="9641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getCatAsyncJs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Vasily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}),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);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75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A5C68E5-34DC-4B87-A59B-511FD6BA8185}"/>
              </a:ext>
            </a:extLst>
          </p:cNvPr>
          <p:cNvSpPr/>
          <p:nvPr/>
        </p:nvSpPr>
        <p:spPr>
          <a:xfrm>
            <a:off x="620485" y="1690688"/>
            <a:ext cx="8320314" cy="1738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 (JS Interop)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269CBF-9F63-4E6B-A80F-08DAD730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3123936"/>
            <a:ext cx="5527675" cy="35991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E77B65-110B-4761-A903-3E6790893CBD}"/>
              </a:ext>
            </a:extLst>
          </p:cNvPr>
          <p:cNvSpPr/>
          <p:nvPr/>
        </p:nvSpPr>
        <p:spPr>
          <a:xfrm>
            <a:off x="620485" y="19850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incrementCounter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_cat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getCatAsync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(() {});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94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7E0F09C-A10A-4775-BA1B-ADD60C058CD6}"/>
              </a:ext>
            </a:extLst>
          </p:cNvPr>
          <p:cNvSpPr/>
          <p:nvPr/>
        </p:nvSpPr>
        <p:spPr>
          <a:xfrm>
            <a:off x="620485" y="1690688"/>
            <a:ext cx="6709229" cy="97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 (JS Interop)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01A4E7-1430-4B82-B4BE-D28301B5D33D}"/>
              </a:ext>
            </a:extLst>
          </p:cNvPr>
          <p:cNvSpPr/>
          <p:nvPr/>
        </p:nvSpPr>
        <p:spPr>
          <a:xfrm>
            <a:off x="838200" y="1828578"/>
            <a:ext cx="6157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my_js_interop_stub.dart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dart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library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my_js_interop.dart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580EB4D-5F49-4F3A-8AF1-25A22E72FF36}"/>
              </a:ext>
            </a:extLst>
          </p:cNvPr>
          <p:cNvSpPr/>
          <p:nvPr/>
        </p:nvSpPr>
        <p:spPr>
          <a:xfrm>
            <a:off x="620485" y="3045507"/>
            <a:ext cx="6709229" cy="3447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11F49B-2294-4705-9B9A-EB3F94A56D9A}"/>
              </a:ext>
            </a:extLst>
          </p:cNvPr>
          <p:cNvSpPr/>
          <p:nvPr/>
        </p:nvSpPr>
        <p:spPr>
          <a:xfrm>
            <a:off x="722085" y="3171513"/>
            <a:ext cx="6096000" cy="32778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doSomething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external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Cat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Cat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_name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_age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Cat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_name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_age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_name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_age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dynamic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getCatAsyncJs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Cat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Cat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getCatAsync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Future</a:t>
            </a:r>
            <a:r>
              <a:rPr lang="en-US" sz="9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getCatAsyncJs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89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14. Интеграция с платформами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D52EF-C448-4491-B62A-8153C11E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21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Научили исполнять </a:t>
            </a:r>
            <a:r>
              <a:rPr lang="ru-RU" sz="2400" dirty="0" err="1"/>
              <a:t>нативный</a:t>
            </a:r>
            <a:r>
              <a:rPr lang="ru-RU" sz="2400" dirty="0"/>
              <a:t> код на</a:t>
            </a:r>
            <a:r>
              <a:rPr lang="en-US" sz="2400" dirty="0"/>
              <a:t> </a:t>
            </a:r>
            <a:r>
              <a:rPr lang="ru-RU" sz="2400" dirty="0"/>
              <a:t>различных платформах</a:t>
            </a:r>
          </a:p>
          <a:p>
            <a:r>
              <a:rPr lang="ru-RU" sz="2400" dirty="0"/>
              <a:t>Изучили, что такое </a:t>
            </a:r>
            <a:r>
              <a:rPr lang="en-US" sz="2400" dirty="0" err="1"/>
              <a:t>PlatformViews</a:t>
            </a:r>
            <a:r>
              <a:rPr lang="ru-RU" sz="2400" dirty="0"/>
              <a:t>, как их использовать</a:t>
            </a:r>
            <a:endParaRPr lang="en-US" sz="2400" dirty="0"/>
          </a:p>
          <a:p>
            <a:r>
              <a:rPr lang="ru-RU" sz="2400" dirty="0"/>
              <a:t>Научились вызывать </a:t>
            </a:r>
            <a:r>
              <a:rPr lang="en-US" sz="2400" dirty="0"/>
              <a:t>JS </a:t>
            </a:r>
            <a:r>
              <a:rPr lang="ru-RU" sz="2400" dirty="0"/>
              <a:t>функции на </a:t>
            </a:r>
            <a:r>
              <a:rPr lang="en-US" sz="2400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65228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4A6C0-4F74-4F47-853E-89F3A609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47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Платформенный код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B1502A-2A00-46BB-A716-C772ACC0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5" y="1811581"/>
            <a:ext cx="4291638" cy="1617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C3CADE-C9B5-45CE-9352-60C516CCD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990" y="2759430"/>
            <a:ext cx="4699855" cy="158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57A596-A403-4C67-8CC5-D4BB42293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05" y="4149969"/>
            <a:ext cx="5545535" cy="1859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4DCEB5-E21F-446D-A400-2894C9441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359" y="1811581"/>
            <a:ext cx="4113489" cy="1385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14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Платформенный код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E16526-0AB8-4CBA-A950-374A3901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21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Flutter </a:t>
            </a:r>
            <a:r>
              <a:rPr lang="ru-RU" sz="2000" dirty="0"/>
              <a:t>имеет гибкую систему, которая позволяет вызывать </a:t>
            </a:r>
            <a:r>
              <a:rPr lang="en-US" sz="2000" dirty="0"/>
              <a:t>platform-specific API </a:t>
            </a:r>
            <a:r>
              <a:rPr lang="ru-RU" sz="2000" dirty="0"/>
              <a:t>на языке, который поддерживает эта система напрямую. А именно: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en-US" sz="2000" dirty="0"/>
              <a:t>Kotlin </a:t>
            </a:r>
            <a:r>
              <a:rPr lang="ru-RU" sz="2000" dirty="0"/>
              <a:t>или </a:t>
            </a:r>
            <a:r>
              <a:rPr lang="en-US" sz="2000" dirty="0"/>
              <a:t>Java </a:t>
            </a:r>
            <a:r>
              <a:rPr lang="ru-RU" sz="2000" dirty="0"/>
              <a:t>на </a:t>
            </a:r>
            <a:r>
              <a:rPr lang="en-US" sz="2000" dirty="0"/>
              <a:t>Android</a:t>
            </a:r>
          </a:p>
          <a:p>
            <a:r>
              <a:rPr lang="en-US" sz="2000" dirty="0"/>
              <a:t>Swift </a:t>
            </a:r>
            <a:r>
              <a:rPr lang="ru-RU" sz="2000" dirty="0"/>
              <a:t>или </a:t>
            </a:r>
            <a:r>
              <a:rPr lang="en-US" sz="2000" dirty="0"/>
              <a:t>Objective-C </a:t>
            </a:r>
            <a:r>
              <a:rPr lang="ru-RU" sz="2000" dirty="0"/>
              <a:t>на </a:t>
            </a:r>
            <a:r>
              <a:rPr lang="en-US" sz="2000" dirty="0"/>
              <a:t>iOS</a:t>
            </a:r>
          </a:p>
          <a:p>
            <a:r>
              <a:rPr lang="ru-RU" sz="2000" dirty="0"/>
              <a:t>С++ на </a:t>
            </a:r>
            <a:r>
              <a:rPr lang="en-US" sz="2000" dirty="0"/>
              <a:t>Windows</a:t>
            </a:r>
          </a:p>
          <a:p>
            <a:r>
              <a:rPr lang="en-US" sz="2000" dirty="0"/>
              <a:t>Objective-C </a:t>
            </a:r>
            <a:r>
              <a:rPr lang="ru-RU" sz="2000" dirty="0"/>
              <a:t>на </a:t>
            </a:r>
            <a:r>
              <a:rPr lang="en-US" sz="2000" dirty="0"/>
              <a:t>macOS</a:t>
            </a:r>
          </a:p>
          <a:p>
            <a:r>
              <a:rPr lang="en-US" sz="2000" dirty="0"/>
              <a:t>C </a:t>
            </a:r>
            <a:r>
              <a:rPr lang="ru-RU" sz="2000" dirty="0"/>
              <a:t>на </a:t>
            </a:r>
            <a:r>
              <a:rPr lang="en-US" sz="2000" dirty="0"/>
              <a:t>Linux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8910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Платформенный код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E16526-0AB8-4CBA-A950-374A3901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0100" cy="4667250"/>
          </a:xfrm>
        </p:spPr>
        <p:txBody>
          <a:bodyPr>
            <a:normAutofit/>
          </a:bodyPr>
          <a:lstStyle/>
          <a:p>
            <a:r>
              <a:rPr lang="en-US" sz="2000" dirty="0"/>
              <a:t>Flutter-</a:t>
            </a:r>
            <a:r>
              <a:rPr lang="ru-RU" sz="2000" dirty="0"/>
              <a:t>часть приложения посылает сообщения на Хост, который не является </a:t>
            </a:r>
            <a:r>
              <a:rPr lang="en-US" sz="2000" dirty="0"/>
              <a:t>Dart-</a:t>
            </a:r>
            <a:r>
              <a:rPr lang="ru-RU" sz="2000" dirty="0"/>
              <a:t>частью приложения, используя </a:t>
            </a:r>
            <a:r>
              <a:rPr lang="en-US" sz="2000" dirty="0"/>
              <a:t>platform channel</a:t>
            </a:r>
            <a:endParaRPr lang="ru-RU" sz="2000" dirty="0"/>
          </a:p>
          <a:p>
            <a:r>
              <a:rPr lang="ru-RU" sz="2000" dirty="0"/>
              <a:t>Хост слушает сообщения </a:t>
            </a:r>
            <a:r>
              <a:rPr lang="en-US" sz="2000" dirty="0"/>
              <a:t>platform channel</a:t>
            </a:r>
            <a:r>
              <a:rPr lang="ru-RU" sz="2000" dirty="0"/>
              <a:t>, получает сообщения. Далее он может вызывать любой </a:t>
            </a:r>
            <a:r>
              <a:rPr lang="en-US" sz="2000" dirty="0"/>
              <a:t>platform-specific </a:t>
            </a:r>
            <a:r>
              <a:rPr lang="ru-RU" sz="2000" dirty="0"/>
              <a:t>код, используя родной язык программирования для этой платформы и может вернуть ответ обратно во </a:t>
            </a:r>
            <a:r>
              <a:rPr lang="en-US" sz="2000" dirty="0"/>
              <a:t>Flutter-</a:t>
            </a:r>
            <a:r>
              <a:rPr lang="ru-RU" sz="2000" dirty="0"/>
              <a:t>часть приложения.</a:t>
            </a:r>
          </a:p>
          <a:p>
            <a:endParaRPr lang="ru-RU" sz="2000" dirty="0"/>
          </a:p>
        </p:txBody>
      </p:sp>
      <p:pic>
        <p:nvPicPr>
          <p:cNvPr id="5122" name="Picture 2" descr="Platform channels architecture">
            <a:extLst>
              <a:ext uri="{FF2B5EF4-FFF2-40B4-BE49-F238E27FC236}">
                <a16:creationId xmlns:a16="http://schemas.microsoft.com/office/drawing/2014/main" id="{325400EF-3F3F-4CF7-B49C-2A40F43F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1487488"/>
            <a:ext cx="4183934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1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Платформенный код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E16526-0AB8-4CBA-A950-374A3901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2900" cy="777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Следующия</a:t>
            </a:r>
            <a:r>
              <a:rPr lang="ru-RU" sz="2000" dirty="0"/>
              <a:t> таблица показывает, как сопоставляются </a:t>
            </a:r>
            <a:r>
              <a:rPr lang="en-US" sz="2000" dirty="0"/>
              <a:t>Dart </a:t>
            </a:r>
            <a:r>
              <a:rPr lang="ru-RU" sz="2000" dirty="0"/>
              <a:t>типы с типами платформенных языков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B2BE49-BD75-4913-B43A-33EB3C9F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9" y="2855339"/>
            <a:ext cx="2976562" cy="31803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F6D622-33AC-4473-9DA1-D0F3DC93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84" y="2833687"/>
            <a:ext cx="2814539" cy="3178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01F511-7173-4F6D-ACCD-F85F06EE8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36" y="2833687"/>
            <a:ext cx="4613964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8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E3294-6933-46A5-A919-C556FE3B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Платформенный код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E16526-0AB8-4CBA-A950-374A3901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2900" cy="777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Следующия</a:t>
            </a:r>
            <a:r>
              <a:rPr lang="ru-RU" sz="2000" dirty="0"/>
              <a:t> таблица показывает, как сопоставляются </a:t>
            </a:r>
            <a:r>
              <a:rPr lang="en-US" sz="2000" dirty="0"/>
              <a:t>Dart </a:t>
            </a:r>
            <a:r>
              <a:rPr lang="ru-RU" sz="2000" dirty="0"/>
              <a:t>типы с типами платформенных языков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F8F359-74D9-4B1B-B1D8-F907BC96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2603500"/>
            <a:ext cx="4438551" cy="3352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A25A40-A45C-4127-A292-B381FC7D7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51" y="2603500"/>
            <a:ext cx="3556639" cy="3352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27FC79-44C2-4E6B-90F9-519EB698D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915" y="2603500"/>
            <a:ext cx="2752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33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5263</Words>
  <Application>Microsoft Office PowerPoint</Application>
  <PresentationFormat>Широкоэкранный</PresentationFormat>
  <Paragraphs>499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Google Sans Mono</vt:lpstr>
      <vt:lpstr>Тема Office</vt:lpstr>
      <vt:lpstr>Курс Flutter</vt:lpstr>
      <vt:lpstr>Урок 14. Интеграция с платформами</vt:lpstr>
      <vt:lpstr>Платформенный код</vt:lpstr>
      <vt:lpstr>Платформенный код</vt:lpstr>
      <vt:lpstr>Платформенный код</vt:lpstr>
      <vt:lpstr>Платформенный код</vt:lpstr>
      <vt:lpstr>Платформенный код</vt:lpstr>
      <vt:lpstr>Платформенный код</vt:lpstr>
      <vt:lpstr>Платформенный код</vt:lpstr>
      <vt:lpstr>Пример. Шаг 1. Создаем проект</vt:lpstr>
      <vt:lpstr>Шаг 2. Создаем канал</vt:lpstr>
      <vt:lpstr>Шаг 3. Реализуем логику Дарт</vt:lpstr>
      <vt:lpstr>Шаг 4. Реализуем логику Android</vt:lpstr>
      <vt:lpstr>Шаг 4. Реализуем логику Android</vt:lpstr>
      <vt:lpstr>Шаг 4. Реализуем логику Android</vt:lpstr>
      <vt:lpstr>Шаг 4. Реализуем логику Android</vt:lpstr>
      <vt:lpstr>Шаг 4. Реализуем логику Android</vt:lpstr>
      <vt:lpstr>Шаг 5. Реализуем логику iOS</vt:lpstr>
      <vt:lpstr>Шаг 5. Реализуем логику iOS</vt:lpstr>
      <vt:lpstr>Шаг 5. Реализуем логику iOS</vt:lpstr>
      <vt:lpstr>Шаг 5. Реализуем логику iOS</vt:lpstr>
      <vt:lpstr>Шаг 6. Реализуем логику Windows</vt:lpstr>
      <vt:lpstr>Шаг 6. Реализуем логику Windows</vt:lpstr>
      <vt:lpstr>Шаг 6. Реализуем логику Windows</vt:lpstr>
      <vt:lpstr>Шаг 6. Реализуем логику Windows</vt:lpstr>
      <vt:lpstr>Шаг 6. Реализуем логику Windows</vt:lpstr>
      <vt:lpstr>Поддержка нативного UI</vt:lpstr>
      <vt:lpstr>Размещение родных Android Views во Flutter приложении</vt:lpstr>
      <vt:lpstr>Гибридная композиция</vt:lpstr>
      <vt:lpstr>Гибридная композиция</vt:lpstr>
      <vt:lpstr>Гибридная композиция</vt:lpstr>
      <vt:lpstr>Виртуальные дисплеи</vt:lpstr>
      <vt:lpstr>На стороне Android</vt:lpstr>
      <vt:lpstr>На стороне Android</vt:lpstr>
      <vt:lpstr>На стороне Android</vt:lpstr>
      <vt:lpstr>На стороне Android</vt:lpstr>
      <vt:lpstr>На стороне Android</vt:lpstr>
      <vt:lpstr>На стороне Android</vt:lpstr>
      <vt:lpstr>На стороне iOS</vt:lpstr>
      <vt:lpstr>Работа с Web</vt:lpstr>
      <vt:lpstr>Работа с Web</vt:lpstr>
      <vt:lpstr>JavaScript interoperability (JS Interop)</vt:lpstr>
      <vt:lpstr>JavaScript interoperability (JS Interop)</vt:lpstr>
      <vt:lpstr>JavaScript interoperability (JS Interop)</vt:lpstr>
      <vt:lpstr>JavaScript interoperability (JS Interop)</vt:lpstr>
      <vt:lpstr>JavaScript interoperability (JS Interop)</vt:lpstr>
      <vt:lpstr>JavaScript interoperability (JS Interop)</vt:lpstr>
      <vt:lpstr>Урок 14. Интеграция с платформами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Flutter</dc:title>
  <dc:creator>Vovanella Paliukhovich</dc:creator>
  <cp:lastModifiedBy>Uladzimir Paliukhovich</cp:lastModifiedBy>
  <cp:revision>218</cp:revision>
  <dcterms:created xsi:type="dcterms:W3CDTF">2022-12-06T18:40:36Z</dcterms:created>
  <dcterms:modified xsi:type="dcterms:W3CDTF">2023-08-10T15:54:16Z</dcterms:modified>
</cp:coreProperties>
</file>