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20104100" cy="15087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734">
          <p15:clr>
            <a:srgbClr val="A4A3A4"/>
          </p15:clr>
        </p15:guide>
        <p15:guide id="2" pos="27646">
          <p15:clr>
            <a:srgbClr val="A4A3A4"/>
          </p15:clr>
        </p15:guide>
      </p15:sldGuideLst>
    </p:ext>
    <p:ext uri="GoogleSlidesCustomDataVersion2">
      <go:slidesCustomData xmlns:go="http://customooxmlschemas.google.com/" r:id="rId7" roundtripDataSignature="AMtx7mjEmuMvWG22AOAocoWQ4EYShC4y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734" orient="horz"/>
        <p:guide pos="2764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1131550"/>
            <a:ext cx="13403400" cy="5657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7166600"/>
            <a:ext cx="16083275" cy="67894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2010400" y="7166600"/>
            <a:ext cx="16083275" cy="67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3351350" y="1131550"/>
            <a:ext cx="13403400" cy="56578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 name="Shape 7"/>
        <p:cNvGrpSpPr/>
        <p:nvPr/>
      </p:nvGrpSpPr>
      <p:grpSpPr>
        <a:xfrm>
          <a:off x="0" y="0"/>
          <a:ext cx="0" cy="0"/>
          <a:chOff x="0" y="0"/>
          <a:chExt cx="0" cy="0"/>
        </a:xfrm>
      </p:grpSpPr>
      <p:sp>
        <p:nvSpPr>
          <p:cNvPr id="8" name="Google Shape;8;p3"/>
          <p:cNvSpPr txBox="1"/>
          <p:nvPr>
            <p:ph type="title"/>
          </p:nvPr>
        </p:nvSpPr>
        <p:spPr>
          <a:xfrm>
            <a:off x="1258892" y="1482823"/>
            <a:ext cx="37855525" cy="1295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A0C2F"/>
              </a:buClr>
              <a:buSzPts val="6000"/>
              <a:buFont typeface="Arial"/>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 name="Google Shape;9;p3"/>
          <p:cNvSpPr txBox="1"/>
          <p:nvPr>
            <p:ph idx="1" type="body"/>
          </p:nvPr>
        </p:nvSpPr>
        <p:spPr>
          <a:xfrm>
            <a:off x="1301496" y="2903762"/>
            <a:ext cx="37855071" cy="215389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rgbClr val="212325"/>
              </a:buClr>
              <a:buSzPts val="10000"/>
              <a:buFont typeface="Arial"/>
              <a:buNone/>
              <a:defRPr b="0" i="0" sz="10000" u="none" cap="none" strike="noStrike">
                <a:solidFill>
                  <a:srgbClr val="212325"/>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2" type="body"/>
          </p:nvPr>
        </p:nvSpPr>
        <p:spPr>
          <a:xfrm>
            <a:off x="1301496" y="5181600"/>
            <a:ext cx="37884423" cy="805541"/>
          </a:xfrm>
          <a:prstGeom prst="rect">
            <a:avLst/>
          </a:prstGeom>
          <a:noFill/>
          <a:ln>
            <a:noFill/>
          </a:ln>
        </p:spPr>
        <p:txBody>
          <a:bodyPr anchorCtr="0" anchor="t" bIns="45700" lIns="91425" spcFirstLastPara="1" rIns="91425" wrap="square" tIns="45700">
            <a:noAutofit/>
          </a:bodyPr>
          <a:lstStyle>
            <a:lvl1pPr indent="-546100" lvl="0" marL="457200" marR="0" rtl="0" algn="l">
              <a:lnSpc>
                <a:spcPct val="90000"/>
              </a:lnSpc>
              <a:spcBef>
                <a:spcPts val="1000"/>
              </a:spcBef>
              <a:spcAft>
                <a:spcPts val="0"/>
              </a:spcAft>
              <a:buClr>
                <a:srgbClr val="212325"/>
              </a:buClr>
              <a:buSzPts val="5000"/>
              <a:buFont typeface="Arial"/>
              <a:buChar char="•"/>
              <a:defRPr b="0" i="0" sz="5000" u="none" cap="none" strike="noStrike">
                <a:solidFill>
                  <a:srgbClr val="212325"/>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3"/>
          <p:cNvSpPr txBox="1"/>
          <p:nvPr>
            <p:ph idx="3" type="body"/>
          </p:nvPr>
        </p:nvSpPr>
        <p:spPr>
          <a:xfrm>
            <a:off x="1349830" y="6988627"/>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
          <p:cNvSpPr txBox="1"/>
          <p:nvPr>
            <p:ph idx="4" type="body"/>
          </p:nvPr>
        </p:nvSpPr>
        <p:spPr>
          <a:xfrm>
            <a:off x="1349830" y="7826827"/>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2700"/>
              <a:buFont typeface="Arial"/>
              <a:buNone/>
              <a:defRPr b="1" i="0" sz="2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5" type="body"/>
          </p:nvPr>
        </p:nvSpPr>
        <p:spPr>
          <a:xfrm>
            <a:off x="1339637" y="8665027"/>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6" type="body"/>
          </p:nvPr>
        </p:nvSpPr>
        <p:spPr>
          <a:xfrm>
            <a:off x="1355926" y="12017827"/>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 name="Google Shape;15;p3"/>
          <p:cNvSpPr txBox="1"/>
          <p:nvPr>
            <p:ph idx="7" type="body"/>
          </p:nvPr>
        </p:nvSpPr>
        <p:spPr>
          <a:xfrm>
            <a:off x="1355926" y="12856027"/>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2700"/>
              <a:buFont typeface="Arial"/>
              <a:buNone/>
              <a:defRPr b="1" i="0" sz="2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3"/>
          <p:cNvSpPr txBox="1"/>
          <p:nvPr>
            <p:ph idx="8" type="body"/>
          </p:nvPr>
        </p:nvSpPr>
        <p:spPr>
          <a:xfrm>
            <a:off x="1345733" y="13694227"/>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3"/>
          <p:cNvSpPr txBox="1"/>
          <p:nvPr>
            <p:ph idx="9" type="body"/>
          </p:nvPr>
        </p:nvSpPr>
        <p:spPr>
          <a:xfrm>
            <a:off x="1355926" y="16742227"/>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2700"/>
              <a:buFont typeface="Arial"/>
              <a:buNone/>
              <a:defRPr b="1" i="0" sz="2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3" type="body"/>
          </p:nvPr>
        </p:nvSpPr>
        <p:spPr>
          <a:xfrm>
            <a:off x="1345733" y="17580427"/>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 name="Google Shape;19;p3"/>
          <p:cNvSpPr txBox="1"/>
          <p:nvPr>
            <p:ph idx="14" type="body"/>
          </p:nvPr>
        </p:nvSpPr>
        <p:spPr>
          <a:xfrm>
            <a:off x="1326574" y="211074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2700"/>
              <a:buFont typeface="Arial"/>
              <a:buNone/>
              <a:defRPr b="0" i="0" sz="27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5" type="body"/>
          </p:nvPr>
        </p:nvSpPr>
        <p:spPr>
          <a:xfrm>
            <a:off x="1326697" y="21793198"/>
            <a:ext cx="9061704" cy="584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6" type="body"/>
          </p:nvPr>
        </p:nvSpPr>
        <p:spPr>
          <a:xfrm>
            <a:off x="1295400" y="278130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1700"/>
              <a:buFont typeface="Arial"/>
              <a:buNone/>
              <a:defRPr b="0" i="0" sz="1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7" type="body"/>
          </p:nvPr>
        </p:nvSpPr>
        <p:spPr>
          <a:xfrm>
            <a:off x="12040728" y="70104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8" type="body"/>
          </p:nvPr>
        </p:nvSpPr>
        <p:spPr>
          <a:xfrm>
            <a:off x="12040728" y="78486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2700"/>
              <a:buFont typeface="Arial"/>
              <a:buNone/>
              <a:defRPr b="1" i="0" sz="2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9" type="body"/>
          </p:nvPr>
        </p:nvSpPr>
        <p:spPr>
          <a:xfrm>
            <a:off x="12030535" y="8686798"/>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20" type="body"/>
          </p:nvPr>
        </p:nvSpPr>
        <p:spPr>
          <a:xfrm>
            <a:off x="12040603" y="11974286"/>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2700"/>
              <a:buFont typeface="Arial"/>
              <a:buNone/>
              <a:defRPr b="0" i="0" sz="27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21" type="body"/>
          </p:nvPr>
        </p:nvSpPr>
        <p:spPr>
          <a:xfrm>
            <a:off x="12040728" y="12660084"/>
            <a:ext cx="9061704" cy="584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22" type="body"/>
          </p:nvPr>
        </p:nvSpPr>
        <p:spPr>
          <a:xfrm>
            <a:off x="12009431" y="18679886"/>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1700"/>
              <a:buFont typeface="Arial"/>
              <a:buNone/>
              <a:defRPr b="0" i="0" sz="1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23" type="body"/>
          </p:nvPr>
        </p:nvSpPr>
        <p:spPr>
          <a:xfrm>
            <a:off x="12045696" y="19724913"/>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24" type="body"/>
          </p:nvPr>
        </p:nvSpPr>
        <p:spPr>
          <a:xfrm>
            <a:off x="12045696" y="20563113"/>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2700"/>
              <a:buFont typeface="Arial"/>
              <a:buNone/>
              <a:defRPr b="1" i="0" sz="2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25" type="body"/>
          </p:nvPr>
        </p:nvSpPr>
        <p:spPr>
          <a:xfrm>
            <a:off x="12035503" y="21401313"/>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26" type="body"/>
          </p:nvPr>
        </p:nvSpPr>
        <p:spPr>
          <a:xfrm>
            <a:off x="12035503" y="24579941"/>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27" type="body"/>
          </p:nvPr>
        </p:nvSpPr>
        <p:spPr>
          <a:xfrm>
            <a:off x="22479000" y="70104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3"/>
          <p:cNvSpPr txBox="1"/>
          <p:nvPr>
            <p:ph idx="28" type="body"/>
          </p:nvPr>
        </p:nvSpPr>
        <p:spPr>
          <a:xfrm>
            <a:off x="22479000" y="78486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2700"/>
              <a:buFont typeface="Arial"/>
              <a:buNone/>
              <a:defRPr b="1" i="0" sz="2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4" name="Google Shape;34;p3"/>
          <p:cNvSpPr txBox="1"/>
          <p:nvPr>
            <p:ph idx="29" type="body"/>
          </p:nvPr>
        </p:nvSpPr>
        <p:spPr>
          <a:xfrm>
            <a:off x="22511345" y="8686798"/>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3"/>
          <p:cNvSpPr txBox="1"/>
          <p:nvPr>
            <p:ph idx="30" type="body"/>
          </p:nvPr>
        </p:nvSpPr>
        <p:spPr>
          <a:xfrm>
            <a:off x="22521539" y="117348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2700"/>
              <a:buFont typeface="Arial"/>
              <a:buNone/>
              <a:defRPr b="1" i="0" sz="2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3"/>
          <p:cNvSpPr txBox="1"/>
          <p:nvPr>
            <p:ph idx="31" type="body"/>
          </p:nvPr>
        </p:nvSpPr>
        <p:spPr>
          <a:xfrm>
            <a:off x="22518225" y="12572998"/>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3"/>
          <p:cNvSpPr txBox="1"/>
          <p:nvPr>
            <p:ph idx="32" type="body"/>
          </p:nvPr>
        </p:nvSpPr>
        <p:spPr>
          <a:xfrm>
            <a:off x="22521306" y="15806057"/>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2700"/>
              <a:buFont typeface="Arial"/>
              <a:buNone/>
              <a:defRPr b="0" i="0" sz="27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3"/>
          <p:cNvSpPr txBox="1"/>
          <p:nvPr>
            <p:ph idx="33" type="body"/>
          </p:nvPr>
        </p:nvSpPr>
        <p:spPr>
          <a:xfrm>
            <a:off x="22521431" y="16491855"/>
            <a:ext cx="9061704" cy="584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3"/>
          <p:cNvSpPr txBox="1"/>
          <p:nvPr>
            <p:ph idx="34" type="body"/>
          </p:nvPr>
        </p:nvSpPr>
        <p:spPr>
          <a:xfrm>
            <a:off x="22529892" y="22511657"/>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1700"/>
              <a:buFont typeface="Arial"/>
              <a:buNone/>
              <a:defRPr b="0" i="0" sz="1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3"/>
          <p:cNvSpPr txBox="1"/>
          <p:nvPr>
            <p:ph idx="35" type="body"/>
          </p:nvPr>
        </p:nvSpPr>
        <p:spPr>
          <a:xfrm>
            <a:off x="22535117" y="234696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3"/>
          <p:cNvSpPr txBox="1"/>
          <p:nvPr>
            <p:ph idx="36" type="body"/>
          </p:nvPr>
        </p:nvSpPr>
        <p:spPr>
          <a:xfrm>
            <a:off x="22535117" y="243078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2700"/>
              <a:buFont typeface="Arial"/>
              <a:buNone/>
              <a:defRPr b="1" i="0" sz="2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3"/>
          <p:cNvSpPr txBox="1"/>
          <p:nvPr>
            <p:ph idx="37" type="body"/>
          </p:nvPr>
        </p:nvSpPr>
        <p:spPr>
          <a:xfrm>
            <a:off x="22524924" y="25145998"/>
            <a:ext cx="9061704" cy="2895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3"/>
          <p:cNvSpPr txBox="1"/>
          <p:nvPr>
            <p:ph idx="38" type="body"/>
          </p:nvPr>
        </p:nvSpPr>
        <p:spPr>
          <a:xfrm>
            <a:off x="32760731" y="70104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2700"/>
              <a:buFont typeface="Arial"/>
              <a:buNone/>
              <a:defRPr b="0" i="0" sz="27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3"/>
          <p:cNvSpPr txBox="1"/>
          <p:nvPr>
            <p:ph idx="39" type="body"/>
          </p:nvPr>
        </p:nvSpPr>
        <p:spPr>
          <a:xfrm>
            <a:off x="32760855" y="7696198"/>
            <a:ext cx="9061704" cy="5842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5" name="Google Shape;45;p3"/>
          <p:cNvSpPr txBox="1"/>
          <p:nvPr>
            <p:ph idx="40" type="body"/>
          </p:nvPr>
        </p:nvSpPr>
        <p:spPr>
          <a:xfrm>
            <a:off x="32772096" y="137160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3F4443"/>
              </a:buClr>
              <a:buSzPts val="1700"/>
              <a:buFont typeface="Arial"/>
              <a:buNone/>
              <a:defRPr b="0" i="0" sz="1700" u="none" cap="none" strike="noStrike">
                <a:solidFill>
                  <a:srgbClr val="3F4443"/>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3"/>
          <p:cNvSpPr txBox="1"/>
          <p:nvPr>
            <p:ph idx="41" type="body"/>
          </p:nvPr>
        </p:nvSpPr>
        <p:spPr>
          <a:xfrm>
            <a:off x="32760731" y="14706600"/>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3"/>
          <p:cNvSpPr txBox="1"/>
          <p:nvPr>
            <p:ph idx="42" type="body"/>
          </p:nvPr>
        </p:nvSpPr>
        <p:spPr>
          <a:xfrm>
            <a:off x="32760731" y="15584082"/>
            <a:ext cx="9061704" cy="47177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3"/>
          <p:cNvSpPr txBox="1"/>
          <p:nvPr>
            <p:ph idx="43" type="body"/>
          </p:nvPr>
        </p:nvSpPr>
        <p:spPr>
          <a:xfrm>
            <a:off x="32760731" y="20552227"/>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3"/>
          <p:cNvSpPr txBox="1"/>
          <p:nvPr>
            <p:ph idx="44" type="body"/>
          </p:nvPr>
        </p:nvSpPr>
        <p:spPr>
          <a:xfrm>
            <a:off x="32760731" y="21488400"/>
            <a:ext cx="9061128" cy="3752846"/>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0" name="Google Shape;50;p3"/>
          <p:cNvSpPr txBox="1"/>
          <p:nvPr>
            <p:ph idx="45" type="body"/>
          </p:nvPr>
        </p:nvSpPr>
        <p:spPr>
          <a:xfrm>
            <a:off x="32729557" y="25491619"/>
            <a:ext cx="9061704" cy="68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3"/>
          <p:cNvSpPr txBox="1"/>
          <p:nvPr>
            <p:ph idx="46" type="body"/>
          </p:nvPr>
        </p:nvSpPr>
        <p:spPr>
          <a:xfrm>
            <a:off x="32729557" y="26427792"/>
            <a:ext cx="9061128" cy="108040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2" name="Google Shape;52;p3"/>
          <p:cNvSpPr txBox="1"/>
          <p:nvPr>
            <p:ph idx="47" type="body"/>
          </p:nvPr>
        </p:nvSpPr>
        <p:spPr>
          <a:xfrm>
            <a:off x="32808539" y="30937200"/>
            <a:ext cx="8982146" cy="495437"/>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rgbClr val="BA0C2F"/>
              </a:buClr>
              <a:buSzPts val="3500"/>
              <a:buFont typeface="Arial"/>
              <a:buNone/>
              <a:defRPr b="0" i="0" sz="3500" u="none" cap="none" strike="noStrike">
                <a:solidFill>
                  <a:srgbClr val="BA0C2F"/>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cxnSp>
        <p:nvCxnSpPr>
          <p:cNvPr descr="Decorative" id="53" name="Google Shape;53;p3"/>
          <p:cNvCxnSpPr/>
          <p:nvPr/>
        </p:nvCxnSpPr>
        <p:spPr>
          <a:xfrm>
            <a:off x="11125200" y="6988627"/>
            <a:ext cx="0" cy="21510173"/>
          </a:xfrm>
          <a:prstGeom prst="straightConnector1">
            <a:avLst/>
          </a:prstGeom>
          <a:noFill/>
          <a:ln cap="flat" cmpd="sng" w="9525">
            <a:solidFill>
              <a:srgbClr val="AAAFB1"/>
            </a:solidFill>
            <a:prstDash val="solid"/>
            <a:miter lim="800000"/>
            <a:headEnd len="sm" w="sm" type="none"/>
            <a:tailEnd len="sm" w="sm" type="none"/>
          </a:ln>
        </p:spPr>
      </p:cxnSp>
      <p:cxnSp>
        <p:nvCxnSpPr>
          <p:cNvPr descr="Decorative" id="54" name="Google Shape;54;p3"/>
          <p:cNvCxnSpPr/>
          <p:nvPr/>
        </p:nvCxnSpPr>
        <p:spPr>
          <a:xfrm>
            <a:off x="21793200" y="7010400"/>
            <a:ext cx="0" cy="21510173"/>
          </a:xfrm>
          <a:prstGeom prst="straightConnector1">
            <a:avLst/>
          </a:prstGeom>
          <a:noFill/>
          <a:ln cap="flat" cmpd="sng" w="9525">
            <a:solidFill>
              <a:srgbClr val="AAAFB1"/>
            </a:solidFill>
            <a:prstDash val="solid"/>
            <a:miter lim="800000"/>
            <a:headEnd len="sm" w="sm" type="none"/>
            <a:tailEnd len="sm" w="sm" type="none"/>
          </a:ln>
        </p:spPr>
      </p:cxnSp>
      <p:cxnSp>
        <p:nvCxnSpPr>
          <p:cNvPr descr="Decorative" id="55" name="Google Shape;55;p3"/>
          <p:cNvCxnSpPr/>
          <p:nvPr/>
        </p:nvCxnSpPr>
        <p:spPr>
          <a:xfrm>
            <a:off x="32156400" y="6934200"/>
            <a:ext cx="0" cy="21510173"/>
          </a:xfrm>
          <a:prstGeom prst="straightConnector1">
            <a:avLst/>
          </a:prstGeom>
          <a:noFill/>
          <a:ln cap="flat" cmpd="sng" w="9525">
            <a:solidFill>
              <a:srgbClr val="AAAFB1"/>
            </a:solidFill>
            <a:prstDash val="solid"/>
            <a:miter lim="800000"/>
            <a:headEnd len="sm" w="sm" type="none"/>
            <a:tailEnd len="sm" w="sm" type="none"/>
          </a:ln>
        </p:spPr>
      </p:cxnSp>
      <p:sp>
        <p:nvSpPr>
          <p:cNvPr id="56" name="Google Shape;56;p3"/>
          <p:cNvSpPr/>
          <p:nvPr/>
        </p:nvSpPr>
        <p:spPr>
          <a:xfrm>
            <a:off x="1371600" y="6019800"/>
            <a:ext cx="1856531" cy="207402"/>
          </a:xfrm>
          <a:prstGeom prst="rect">
            <a:avLst/>
          </a:prstGeom>
          <a:solidFill>
            <a:srgbClr val="BA0C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BA0C2F"/>
              </a:solidFill>
              <a:latin typeface="Calibri"/>
              <a:ea typeface="Calibri"/>
              <a:cs typeface="Calibri"/>
              <a:sym typeface="Calibri"/>
            </a:endParaRPr>
          </a:p>
        </p:txBody>
      </p:sp>
      <p:pic>
        <p:nvPicPr>
          <p:cNvPr descr="The Ohio State Logo image" id="57" name="Google Shape;57;p3"/>
          <p:cNvPicPr preferRelativeResize="0"/>
          <p:nvPr/>
        </p:nvPicPr>
        <p:blipFill rotWithShape="1">
          <a:blip r:embed="rId2">
            <a:alphaModFix/>
          </a:blip>
          <a:srcRect b="0" l="0" r="0" t="0"/>
          <a:stretch/>
        </p:blipFill>
        <p:spPr>
          <a:xfrm>
            <a:off x="1258892" y="30937200"/>
            <a:ext cx="8313193" cy="120831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752600" y="1524000"/>
            <a:ext cx="37855525" cy="12954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BA0C2F"/>
              </a:buClr>
              <a:buSzPts val="6000"/>
              <a:buFont typeface="Arial"/>
              <a:buNone/>
              <a:defRPr b="0" i="0" sz="6000" u="none" cap="none" strike="noStrike">
                <a:solidFill>
                  <a:srgbClr val="BA0C2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descr="Text space to enter your research study title." id="62" name="Google Shape;62;p1"/>
          <p:cNvSpPr txBox="1"/>
          <p:nvPr>
            <p:ph idx="1" type="body"/>
          </p:nvPr>
        </p:nvSpPr>
        <p:spPr>
          <a:xfrm>
            <a:off x="12478500" y="1882149"/>
            <a:ext cx="18701700" cy="15141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rgbClr val="212325"/>
              </a:buClr>
              <a:buSzPts val="10000"/>
              <a:buNone/>
            </a:pPr>
            <a:r>
              <a:rPr lang="en-US" sz="12000"/>
              <a:t>Beat Builders</a:t>
            </a:r>
            <a:endParaRPr sz="12000"/>
          </a:p>
        </p:txBody>
      </p:sp>
      <p:sp>
        <p:nvSpPr>
          <p:cNvPr descr="Text space to enter your presenter name, associates and other collaborators." id="63" name="Google Shape;63;p1"/>
          <p:cNvSpPr txBox="1"/>
          <p:nvPr>
            <p:ph idx="2" type="body"/>
          </p:nvPr>
        </p:nvSpPr>
        <p:spPr>
          <a:xfrm>
            <a:off x="14074200" y="4267200"/>
            <a:ext cx="15510300" cy="805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12325"/>
              </a:buClr>
              <a:buSzPts val="5000"/>
              <a:buNone/>
            </a:pPr>
            <a:r>
              <a:rPr lang="en-US" sz="4100"/>
              <a:t>A Natural Language, Sentiment Analysis Playlist Creator</a:t>
            </a:r>
            <a:endParaRPr sz="4100"/>
          </a:p>
        </p:txBody>
      </p:sp>
      <p:sp>
        <p:nvSpPr>
          <p:cNvPr descr="Text space to enter a paragraph heading. Use all caps for best emphasis." id="64" name="Google Shape;64;p1"/>
          <p:cNvSpPr txBox="1"/>
          <p:nvPr>
            <p:ph idx="3" type="body"/>
          </p:nvPr>
        </p:nvSpPr>
        <p:spPr>
          <a:xfrm>
            <a:off x="1339625" y="6988627"/>
            <a:ext cx="90618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BA0C2F"/>
              </a:buClr>
              <a:buSzPts val="3500"/>
              <a:buNone/>
            </a:pPr>
            <a:r>
              <a:rPr lang="en-US"/>
              <a:t>Decision Making and Planning</a:t>
            </a:r>
            <a:endParaRPr/>
          </a:p>
        </p:txBody>
      </p:sp>
      <p:sp>
        <p:nvSpPr>
          <p:cNvPr descr="Space to enter a longer set of explanatory text." id="65" name="Google Shape;65;p1"/>
          <p:cNvSpPr txBox="1"/>
          <p:nvPr>
            <p:ph idx="5" type="body"/>
          </p:nvPr>
        </p:nvSpPr>
        <p:spPr>
          <a:xfrm>
            <a:off x="1339625" y="7807774"/>
            <a:ext cx="9061800" cy="3752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700"/>
              <a:buNone/>
            </a:pPr>
            <a:r>
              <a:rPr lang="en-US">
                <a:latin typeface="Calibri"/>
                <a:ea typeface="Calibri"/>
                <a:cs typeface="Calibri"/>
                <a:sym typeface="Calibri"/>
              </a:rPr>
              <a:t>The team split up into 5 different teams to simplify the scope of each member’s contribution. To do this</a:t>
            </a:r>
            <a:r>
              <a:rPr lang="en-US">
                <a:latin typeface="Calibri"/>
                <a:ea typeface="Calibri"/>
                <a:cs typeface="Calibri"/>
                <a:sym typeface="Calibri"/>
              </a:rPr>
              <a:t>,</a:t>
            </a:r>
            <a:r>
              <a:rPr lang="en-US">
                <a:latin typeface="Calibri"/>
                <a:ea typeface="Calibri"/>
                <a:cs typeface="Calibri"/>
                <a:sym typeface="Calibri"/>
              </a:rPr>
              <a:t> we decided on the 5 groups listed below and agreed on what </a:t>
            </a:r>
            <a:r>
              <a:rPr lang="en-US">
                <a:latin typeface="Calibri"/>
                <a:ea typeface="Calibri"/>
                <a:cs typeface="Calibri"/>
                <a:sym typeface="Calibri"/>
              </a:rPr>
              <a:t>information</a:t>
            </a:r>
            <a:r>
              <a:rPr lang="en-US">
                <a:latin typeface="Calibri"/>
                <a:ea typeface="Calibri"/>
                <a:cs typeface="Calibri"/>
                <a:sym typeface="Calibri"/>
              </a:rPr>
              <a:t> might need to be passed from one team to another. This allowed us to standardize our interteam I/O and stay focused on one project at a time, while hopefully making integration easier in the future.</a:t>
            </a:r>
            <a:endParaRPr>
              <a:latin typeface="Calibri"/>
              <a:ea typeface="Calibri"/>
              <a:cs typeface="Calibri"/>
              <a:sym typeface="Calibri"/>
            </a:endParaRPr>
          </a:p>
        </p:txBody>
      </p:sp>
      <p:sp>
        <p:nvSpPr>
          <p:cNvPr descr="Text space to enter an image or chart heading." id="66" name="Google Shape;66;p1"/>
          <p:cNvSpPr txBox="1"/>
          <p:nvPr>
            <p:ph idx="20" type="body"/>
          </p:nvPr>
        </p:nvSpPr>
        <p:spPr>
          <a:xfrm>
            <a:off x="11964403" y="16698686"/>
            <a:ext cx="9061800" cy="685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BA0C2F"/>
              </a:buClr>
              <a:buSzPts val="2700"/>
              <a:buNone/>
            </a:pPr>
            <a:r>
              <a:rPr b="1" lang="en-US" u="sng"/>
              <a:t>Login Screen</a:t>
            </a:r>
            <a:endParaRPr b="1" u="sng"/>
          </a:p>
        </p:txBody>
      </p:sp>
      <p:sp>
        <p:nvSpPr>
          <p:cNvPr descr="Text space to enter a paragraph heading. Use all caps for best emphasis." id="67" name="Google Shape;67;p1"/>
          <p:cNvSpPr txBox="1"/>
          <p:nvPr>
            <p:ph idx="27" type="body"/>
          </p:nvPr>
        </p:nvSpPr>
        <p:spPr>
          <a:xfrm>
            <a:off x="11590250" y="6988625"/>
            <a:ext cx="20422200" cy="2889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BA0C2F"/>
              </a:buClr>
              <a:buSzPts val="3500"/>
              <a:buNone/>
            </a:pPr>
            <a:r>
              <a:rPr lang="en-US">
                <a:solidFill>
                  <a:srgbClr val="000000"/>
                </a:solidFill>
                <a:latin typeface="Calibri"/>
                <a:ea typeface="Calibri"/>
                <a:cs typeface="Calibri"/>
                <a:sym typeface="Calibri"/>
              </a:rPr>
              <a:t>Members of our team </a:t>
            </a:r>
            <a:r>
              <a:rPr lang="en-US">
                <a:solidFill>
                  <a:srgbClr val="000000"/>
                </a:solidFill>
                <a:latin typeface="Calibri"/>
                <a:ea typeface="Calibri"/>
                <a:cs typeface="Calibri"/>
                <a:sym typeface="Calibri"/>
              </a:rPr>
              <a:t>wanted an application that would help capture abstract moods and feelings in their music playlists. Spotify has premade </a:t>
            </a:r>
            <a:r>
              <a:rPr lang="en-US">
                <a:solidFill>
                  <a:srgbClr val="000000"/>
                </a:solidFill>
                <a:latin typeface="Calibri"/>
                <a:ea typeface="Calibri"/>
                <a:cs typeface="Calibri"/>
                <a:sym typeface="Calibri"/>
              </a:rPr>
              <a:t>playlists </a:t>
            </a:r>
            <a:r>
              <a:rPr lang="en-US">
                <a:solidFill>
                  <a:srgbClr val="000000"/>
                </a:solidFill>
                <a:latin typeface="Calibri"/>
                <a:ea typeface="Calibri"/>
                <a:cs typeface="Calibri"/>
                <a:sym typeface="Calibri"/>
              </a:rPr>
              <a:t>for various moods and feelings, but that is not interactive and assumes users have the precise words to </a:t>
            </a:r>
            <a:r>
              <a:rPr lang="en-US">
                <a:solidFill>
                  <a:srgbClr val="000000"/>
                </a:solidFill>
                <a:latin typeface="Calibri"/>
                <a:ea typeface="Calibri"/>
                <a:cs typeface="Calibri"/>
                <a:sym typeface="Calibri"/>
              </a:rPr>
              <a:t>describe</a:t>
            </a:r>
            <a:r>
              <a:rPr lang="en-US">
                <a:solidFill>
                  <a:srgbClr val="000000"/>
                </a:solidFill>
                <a:latin typeface="Calibri"/>
                <a:ea typeface="Calibri"/>
                <a:cs typeface="Calibri"/>
                <a:sym typeface="Calibri"/>
              </a:rPr>
              <a:t> what they are </a:t>
            </a:r>
            <a:r>
              <a:rPr lang="en-US">
                <a:solidFill>
                  <a:srgbClr val="000000"/>
                </a:solidFill>
                <a:latin typeface="Calibri"/>
                <a:ea typeface="Calibri"/>
                <a:cs typeface="Calibri"/>
                <a:sym typeface="Calibri"/>
              </a:rPr>
              <a:t>looking</a:t>
            </a:r>
            <a:r>
              <a:rPr lang="en-US">
                <a:solidFill>
                  <a:srgbClr val="000000"/>
                </a:solidFill>
                <a:latin typeface="Calibri"/>
                <a:ea typeface="Calibri"/>
                <a:cs typeface="Calibri"/>
                <a:sym typeface="Calibri"/>
              </a:rPr>
              <a:t> for. That’s where Beat Builders, an LLM powered playlist generator comes in. </a:t>
            </a:r>
            <a:endParaRPr>
              <a:solidFill>
                <a:srgbClr val="000000"/>
              </a:solidFill>
              <a:latin typeface="Calibri"/>
              <a:ea typeface="Calibri"/>
              <a:cs typeface="Calibri"/>
              <a:sym typeface="Calibri"/>
            </a:endParaRPr>
          </a:p>
        </p:txBody>
      </p:sp>
      <p:sp>
        <p:nvSpPr>
          <p:cNvPr descr="Text space to enter an image or chart heading." id="68" name="Google Shape;68;p1"/>
          <p:cNvSpPr txBox="1"/>
          <p:nvPr>
            <p:ph idx="38" type="body"/>
          </p:nvPr>
        </p:nvSpPr>
        <p:spPr>
          <a:xfrm>
            <a:off x="32760731" y="6988627"/>
            <a:ext cx="90618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BA0C2F"/>
              </a:buClr>
              <a:buSzPts val="2700"/>
              <a:buNone/>
            </a:pPr>
            <a:r>
              <a:rPr lang="en-US" sz="3500"/>
              <a:t>Large Language Model </a:t>
            </a:r>
            <a:endParaRPr sz="3500"/>
          </a:p>
        </p:txBody>
      </p:sp>
      <p:sp>
        <p:nvSpPr>
          <p:cNvPr descr="Space to enter an image or chart ." id="69" name="Google Shape;69;p1"/>
          <p:cNvSpPr txBox="1"/>
          <p:nvPr>
            <p:ph idx="39" type="body"/>
          </p:nvPr>
        </p:nvSpPr>
        <p:spPr>
          <a:xfrm>
            <a:off x="32760850" y="7696200"/>
            <a:ext cx="9061800" cy="681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sz="2000"/>
          </a:p>
          <a:p>
            <a:pPr indent="0" lvl="0" marL="0" rtl="0" algn="l">
              <a:lnSpc>
                <a:spcPct val="90000"/>
              </a:lnSpc>
              <a:spcBef>
                <a:spcPts val="0"/>
              </a:spcBef>
              <a:spcAft>
                <a:spcPts val="0"/>
              </a:spcAft>
              <a:buClr>
                <a:schemeClr val="dk1"/>
              </a:buClr>
              <a:buSzPts val="2800"/>
              <a:buNone/>
            </a:pPr>
            <a:r>
              <a:rPr lang="en-US"/>
              <a:t>Our application </a:t>
            </a:r>
            <a:r>
              <a:rPr lang="en-US"/>
              <a:t>utilizes</a:t>
            </a:r>
            <a:r>
              <a:rPr lang="en-US"/>
              <a:t> Gemini 1.0 Pro to convert free-form user input into a query on our elasticsearch database.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We used the LangChain </a:t>
            </a:r>
            <a:r>
              <a:rPr lang="en-US"/>
              <a:t>library</a:t>
            </a:r>
            <a:r>
              <a:rPr lang="en-US"/>
              <a:t> to give Gemini 1.0 some </a:t>
            </a:r>
            <a:r>
              <a:rPr lang="en-US"/>
              <a:t>information</a:t>
            </a:r>
            <a:r>
              <a:rPr lang="en-US"/>
              <a:t> </a:t>
            </a:r>
            <a:r>
              <a:rPr lang="en-US"/>
              <a:t>about</a:t>
            </a:r>
            <a:r>
              <a:rPr lang="en-US"/>
              <a:t> our </a:t>
            </a:r>
            <a:r>
              <a:rPr lang="en-US"/>
              <a:t>database</a:t>
            </a:r>
            <a:r>
              <a:rPr lang="en-US"/>
              <a:t> layout and to perform few-shot prompting.</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Gemini’s reasoning ability makes it very easy to parse free-form input and </a:t>
            </a:r>
            <a:r>
              <a:rPr lang="en-US"/>
              <a:t>perform</a:t>
            </a:r>
            <a:r>
              <a:rPr lang="en-US"/>
              <a:t> sentiment analysis. This makes it very intuitive and nearly cathartic to interact with our </a:t>
            </a:r>
            <a:r>
              <a:rPr lang="en-US"/>
              <a:t>recommendation</a:t>
            </a:r>
            <a:r>
              <a:rPr lang="en-US"/>
              <a:t> system.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However, because the user interfaces </a:t>
            </a:r>
            <a:r>
              <a:rPr lang="en-US"/>
              <a:t>almost</a:t>
            </a:r>
            <a:r>
              <a:rPr lang="en-US"/>
              <a:t> directly  with a pre-</a:t>
            </a:r>
            <a:r>
              <a:rPr lang="en-US"/>
              <a:t>trained</a:t>
            </a:r>
            <a:r>
              <a:rPr lang="en-US"/>
              <a:t> LLM, it means our app is open to the </a:t>
            </a:r>
            <a:r>
              <a:rPr lang="en-US"/>
              <a:t>unpredictability</a:t>
            </a:r>
            <a:r>
              <a:rPr lang="en-US"/>
              <a:t> of </a:t>
            </a:r>
            <a:endParaRPr/>
          </a:p>
        </p:txBody>
      </p:sp>
      <p:sp>
        <p:nvSpPr>
          <p:cNvPr descr="Text space to enter a paragraph heading. Use all caps for best emphasis." id="70" name="Google Shape;70;p1"/>
          <p:cNvSpPr txBox="1"/>
          <p:nvPr>
            <p:ph idx="41" type="body"/>
          </p:nvPr>
        </p:nvSpPr>
        <p:spPr>
          <a:xfrm>
            <a:off x="32760731" y="14706600"/>
            <a:ext cx="9061704"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BA0C2F"/>
              </a:buClr>
              <a:buSzPts val="3500"/>
              <a:buNone/>
            </a:pPr>
            <a:r>
              <a:rPr lang="en-US"/>
              <a:t>Authentication and Spotify Integration</a:t>
            </a:r>
            <a:endParaRPr/>
          </a:p>
        </p:txBody>
      </p:sp>
      <p:sp>
        <p:nvSpPr>
          <p:cNvPr descr="Space to enter a longer set of explanatory text." id="71" name="Google Shape;71;p1"/>
          <p:cNvSpPr txBox="1"/>
          <p:nvPr>
            <p:ph idx="42" type="body"/>
          </p:nvPr>
        </p:nvSpPr>
        <p:spPr>
          <a:xfrm>
            <a:off x="32760725" y="15584068"/>
            <a:ext cx="9061800" cy="9577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800">
                <a:solidFill>
                  <a:srgbClr val="000000"/>
                </a:solidFill>
                <a:latin typeface="Calibri"/>
                <a:ea typeface="Calibri"/>
                <a:cs typeface="Calibri"/>
                <a:sym typeface="Calibri"/>
              </a:rPr>
              <a:t>The Spotify API was used in several different ways in our project. On a base level without signing into Spotify with our application, the Spotify API generates an access token when the page first loads to be used for song information.</a:t>
            </a:r>
            <a:endParaRPr sz="2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rgbClr val="000000"/>
                </a:solidFill>
                <a:latin typeface="Calibri"/>
                <a:ea typeface="Calibri"/>
                <a:cs typeface="Calibri"/>
                <a:sym typeface="Calibri"/>
              </a:rPr>
              <a:t>Then, when a user submits a request and the song titles are returned from the database, the Spotify API is queried with the song title and artist and returns a large JSON of all songs that it finds.</a:t>
            </a:r>
            <a:endParaRPr sz="2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rgbClr val="000000"/>
                </a:solidFill>
                <a:latin typeface="Calibri"/>
                <a:ea typeface="Calibri"/>
                <a:cs typeface="Calibri"/>
                <a:sym typeface="Calibri"/>
              </a:rPr>
              <a:t>From that, our program takes the best matching result from that and creates a Track object with the song’s title, artist, URL to its cover art, URL to its 30 second preview, and the ID from Spotify. Then the Tracks are converted to SongCards which are displayed on the main page.</a:t>
            </a:r>
            <a:endParaRPr sz="2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rgbClr val="000000"/>
                </a:solidFill>
                <a:latin typeface="Calibri"/>
                <a:ea typeface="Calibri"/>
                <a:cs typeface="Calibri"/>
                <a:sym typeface="Calibri"/>
              </a:rPr>
              <a:t>Also, if the Spotify API does not have a song preview URL for the song, the program uses the Deezer API and pulls a preview link for it.</a:t>
            </a:r>
            <a:endParaRPr sz="2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t/>
            </a:r>
            <a:endParaRPr sz="2800">
              <a:solidFill>
                <a:srgbClr val="000000"/>
              </a:solidFill>
              <a:latin typeface="Calibri"/>
              <a:ea typeface="Calibri"/>
              <a:cs typeface="Calibri"/>
              <a:sym typeface="Calibri"/>
            </a:endParaRPr>
          </a:p>
          <a:p>
            <a:pPr indent="0" lvl="0" marL="0" rtl="0" algn="l">
              <a:lnSpc>
                <a:spcPct val="115000"/>
              </a:lnSpc>
              <a:spcBef>
                <a:spcPts val="0"/>
              </a:spcBef>
              <a:spcAft>
                <a:spcPts val="0"/>
              </a:spcAft>
              <a:buNone/>
            </a:pPr>
            <a:r>
              <a:rPr lang="en-US" sz="2800">
                <a:solidFill>
                  <a:srgbClr val="000000"/>
                </a:solidFill>
                <a:latin typeface="Calibri"/>
                <a:ea typeface="Calibri"/>
                <a:cs typeface="Calibri"/>
                <a:sym typeface="Calibri"/>
              </a:rPr>
              <a:t>Once you have created your desired playlist you are able to login to Spotify and link your account with our application. Then, a new access token with elevated privileges is generated and it is able to add your playlist to your personal Spotify account.</a:t>
            </a:r>
            <a:endParaRPr sz="2800">
              <a:solidFill>
                <a:srgbClr val="000000"/>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2700"/>
              <a:buNone/>
            </a:pPr>
            <a:r>
              <a:t/>
            </a:r>
            <a:endParaRPr sz="2800">
              <a:latin typeface="Calibri"/>
              <a:ea typeface="Calibri"/>
              <a:cs typeface="Calibri"/>
              <a:sym typeface="Calibri"/>
            </a:endParaRPr>
          </a:p>
        </p:txBody>
      </p:sp>
      <p:sp>
        <p:nvSpPr>
          <p:cNvPr descr="Text space to enter an acknolwedgement heading. Use all caps for best emphasis." id="72" name="Google Shape;72;p1"/>
          <p:cNvSpPr txBox="1"/>
          <p:nvPr>
            <p:ph idx="45" type="body"/>
          </p:nvPr>
        </p:nvSpPr>
        <p:spPr>
          <a:xfrm>
            <a:off x="11189927" y="23936750"/>
            <a:ext cx="21048600" cy="685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BA0C2F"/>
              </a:buClr>
              <a:buSzPts val="3500"/>
              <a:buNone/>
            </a:pPr>
            <a:r>
              <a:rPr lang="en-US"/>
              <a:t>Front     End</a:t>
            </a:r>
            <a:endParaRPr/>
          </a:p>
        </p:txBody>
      </p:sp>
      <p:sp>
        <p:nvSpPr>
          <p:cNvPr descr="Text space to enter a URL relevant to your work." id="73" name="Google Shape;73;p1"/>
          <p:cNvSpPr txBox="1"/>
          <p:nvPr>
            <p:ph idx="47" type="body"/>
          </p:nvPr>
        </p:nvSpPr>
        <p:spPr>
          <a:xfrm>
            <a:off x="17372375" y="30937200"/>
            <a:ext cx="24418500" cy="4953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rgbClr val="BA0C2F"/>
              </a:buClr>
              <a:buSzPts val="3500"/>
              <a:buNone/>
            </a:pPr>
            <a:r>
              <a:rPr lang="en-US"/>
              <a:t>Arjun Thomas, Jason Burghart, Nick Ospelt, Ross Imbrock, Toby McGuire, Tom Nemeck, Tyler Jachimski, Vishal Kumar </a:t>
            </a:r>
            <a:endParaRPr/>
          </a:p>
        </p:txBody>
      </p:sp>
      <p:pic>
        <p:nvPicPr>
          <p:cNvPr id="74" name="Google Shape;74;p1"/>
          <p:cNvPicPr preferRelativeResize="0"/>
          <p:nvPr/>
        </p:nvPicPr>
        <p:blipFill>
          <a:blip r:embed="rId3">
            <a:alphaModFix/>
          </a:blip>
          <a:stretch>
            <a:fillRect/>
          </a:stretch>
        </p:blipFill>
        <p:spPr>
          <a:xfrm>
            <a:off x="923650" y="572675"/>
            <a:ext cx="5050795" cy="4717775"/>
          </a:xfrm>
          <a:prstGeom prst="rect">
            <a:avLst/>
          </a:prstGeom>
          <a:noFill/>
          <a:ln>
            <a:noFill/>
          </a:ln>
        </p:spPr>
      </p:pic>
      <p:sp>
        <p:nvSpPr>
          <p:cNvPr descr="Text space to enter your presenter name, associates and other collaborators." id="75" name="Google Shape;75;p1"/>
          <p:cNvSpPr txBox="1"/>
          <p:nvPr>
            <p:ph idx="2" type="body"/>
          </p:nvPr>
        </p:nvSpPr>
        <p:spPr>
          <a:xfrm>
            <a:off x="14840700" y="3352800"/>
            <a:ext cx="13977300" cy="805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12325"/>
              </a:buClr>
              <a:buSzPts val="5000"/>
              <a:buNone/>
            </a:pPr>
            <a:r>
              <a:rPr lang="en-US">
                <a:solidFill>
                  <a:srgbClr val="990000"/>
                </a:solidFill>
              </a:rPr>
              <a:t>Your Feelings, Your Playlist</a:t>
            </a:r>
            <a:endParaRPr>
              <a:solidFill>
                <a:srgbClr val="990000"/>
              </a:solidFill>
            </a:endParaRPr>
          </a:p>
        </p:txBody>
      </p:sp>
      <p:pic>
        <p:nvPicPr>
          <p:cNvPr id="76" name="Google Shape;76;p1"/>
          <p:cNvPicPr preferRelativeResize="0"/>
          <p:nvPr/>
        </p:nvPicPr>
        <p:blipFill>
          <a:blip r:embed="rId3">
            <a:alphaModFix/>
          </a:blip>
          <a:stretch>
            <a:fillRect/>
          </a:stretch>
        </p:blipFill>
        <p:spPr>
          <a:xfrm>
            <a:off x="37956850" y="572675"/>
            <a:ext cx="5050795" cy="4717775"/>
          </a:xfrm>
          <a:prstGeom prst="rect">
            <a:avLst/>
          </a:prstGeom>
          <a:noFill/>
          <a:ln>
            <a:noFill/>
          </a:ln>
        </p:spPr>
      </p:pic>
      <p:pic>
        <p:nvPicPr>
          <p:cNvPr id="77" name="Google Shape;77;p1"/>
          <p:cNvPicPr preferRelativeResize="0"/>
          <p:nvPr/>
        </p:nvPicPr>
        <p:blipFill>
          <a:blip r:embed="rId4">
            <a:alphaModFix/>
          </a:blip>
          <a:stretch>
            <a:fillRect/>
          </a:stretch>
        </p:blipFill>
        <p:spPr>
          <a:xfrm>
            <a:off x="474937" y="10602663"/>
            <a:ext cx="10638775" cy="7380564"/>
          </a:xfrm>
          <a:prstGeom prst="rect">
            <a:avLst/>
          </a:prstGeom>
          <a:noFill/>
          <a:ln>
            <a:noFill/>
          </a:ln>
        </p:spPr>
      </p:pic>
      <p:sp>
        <p:nvSpPr>
          <p:cNvPr descr="Text space to enter an image or chart heading." id="78" name="Google Shape;78;p1"/>
          <p:cNvSpPr txBox="1"/>
          <p:nvPr>
            <p:ph idx="20" type="body"/>
          </p:nvPr>
        </p:nvSpPr>
        <p:spPr>
          <a:xfrm>
            <a:off x="22196100" y="9704574"/>
            <a:ext cx="9061800" cy="685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BA0C2F"/>
              </a:buClr>
              <a:buSzPts val="2700"/>
              <a:buNone/>
            </a:pPr>
            <a:r>
              <a:rPr b="1" lang="en-US" u="sng"/>
              <a:t>User Generated Playlist</a:t>
            </a:r>
            <a:endParaRPr b="1" u="sng"/>
          </a:p>
        </p:txBody>
      </p:sp>
      <p:sp>
        <p:nvSpPr>
          <p:cNvPr descr="Text space to enter an image or chart heading." id="79" name="Google Shape;79;p1"/>
          <p:cNvSpPr txBox="1"/>
          <p:nvPr>
            <p:ph idx="20" type="body"/>
          </p:nvPr>
        </p:nvSpPr>
        <p:spPr>
          <a:xfrm>
            <a:off x="11964403" y="9764486"/>
            <a:ext cx="9061800" cy="685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BA0C2F"/>
              </a:buClr>
              <a:buSzPts val="2700"/>
              <a:buNone/>
            </a:pPr>
            <a:r>
              <a:rPr b="1" lang="en-US" u="sng"/>
              <a:t>Main Page</a:t>
            </a:r>
            <a:endParaRPr b="1" u="sng"/>
          </a:p>
        </p:txBody>
      </p:sp>
      <p:sp>
        <p:nvSpPr>
          <p:cNvPr descr="Text space to enter a paragraph heading. Use all caps for best emphasis." id="80" name="Google Shape;80;p1"/>
          <p:cNvSpPr txBox="1"/>
          <p:nvPr>
            <p:ph idx="3" type="body"/>
          </p:nvPr>
        </p:nvSpPr>
        <p:spPr>
          <a:xfrm>
            <a:off x="1339625" y="18494827"/>
            <a:ext cx="90618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BA0C2F"/>
              </a:buClr>
              <a:buSzPts val="3500"/>
              <a:buNone/>
            </a:pPr>
            <a:r>
              <a:rPr lang="en-US"/>
              <a:t>Elasticsearch</a:t>
            </a:r>
            <a:endParaRPr/>
          </a:p>
        </p:txBody>
      </p:sp>
      <p:sp>
        <p:nvSpPr>
          <p:cNvPr descr="Space to enter a longer set of explanatory text." id="81" name="Google Shape;81;p1"/>
          <p:cNvSpPr txBox="1"/>
          <p:nvPr>
            <p:ph idx="5" type="body"/>
          </p:nvPr>
        </p:nvSpPr>
        <p:spPr>
          <a:xfrm>
            <a:off x="1339625" y="19313976"/>
            <a:ext cx="9061800" cy="9671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700"/>
              <a:buNone/>
            </a:pPr>
            <a:r>
              <a:rPr lang="en-US">
                <a:latin typeface="Calibri"/>
                <a:ea typeface="Calibri"/>
                <a:cs typeface="Calibri"/>
                <a:sym typeface="Calibri"/>
              </a:rPr>
              <a:t>Elasticsearch is a document-based search engine that utilizes structured queries to retrieve information from various files. Our application uses  it as a tool to query a database made of more than 28,000 songs. </a:t>
            </a:r>
            <a:endParaRPr>
              <a:latin typeface="Calibri"/>
              <a:ea typeface="Calibri"/>
              <a:cs typeface="Calibri"/>
              <a:sym typeface="Calibri"/>
            </a:endParaRPr>
          </a:p>
          <a:p>
            <a:pPr indent="0" lvl="0" marL="0" rtl="0" algn="l">
              <a:lnSpc>
                <a:spcPct val="90000"/>
              </a:lnSpc>
              <a:spcBef>
                <a:spcPts val="0"/>
              </a:spcBef>
              <a:spcAft>
                <a:spcPts val="0"/>
              </a:spcAft>
              <a:buClr>
                <a:schemeClr val="dk1"/>
              </a:buClr>
              <a:buSzPts val="2700"/>
              <a:buNone/>
            </a:pPr>
            <a:r>
              <a:t/>
            </a:r>
            <a:endParaRPr>
              <a:latin typeface="Calibri"/>
              <a:ea typeface="Calibri"/>
              <a:cs typeface="Calibri"/>
              <a:sym typeface="Calibri"/>
            </a:endParaRPr>
          </a:p>
          <a:p>
            <a:pPr indent="0" lvl="0" marL="0" rtl="0" algn="l">
              <a:lnSpc>
                <a:spcPct val="90000"/>
              </a:lnSpc>
              <a:spcBef>
                <a:spcPts val="0"/>
              </a:spcBef>
              <a:spcAft>
                <a:spcPts val="0"/>
              </a:spcAft>
              <a:buClr>
                <a:schemeClr val="dk1"/>
              </a:buClr>
              <a:buSzPts val="2700"/>
              <a:buNone/>
            </a:pPr>
            <a:r>
              <a:rPr lang="en-US">
                <a:latin typeface="Calibri"/>
                <a:ea typeface="Calibri"/>
                <a:cs typeface="Calibri"/>
                <a:sym typeface="Calibri"/>
              </a:rPr>
              <a:t>An Elasticsearch model is first created by defining an index. The BeatBuilders application makes use of the Pandas Python library to first build a dataframe from a CSV file of songs and their information and then define an index with the “_index” format for Elasticsearch. This process transfers CSV information to a JSON format that is ready to be queried. </a:t>
            </a:r>
            <a:endParaRPr>
              <a:latin typeface="Calibri"/>
              <a:ea typeface="Calibri"/>
              <a:cs typeface="Calibri"/>
              <a:sym typeface="Calibri"/>
            </a:endParaRPr>
          </a:p>
          <a:p>
            <a:pPr indent="0" lvl="0" marL="0" rtl="0" algn="l">
              <a:lnSpc>
                <a:spcPct val="90000"/>
              </a:lnSpc>
              <a:spcBef>
                <a:spcPts val="0"/>
              </a:spcBef>
              <a:spcAft>
                <a:spcPts val="0"/>
              </a:spcAft>
              <a:buClr>
                <a:schemeClr val="dk1"/>
              </a:buClr>
              <a:buSzPts val="2700"/>
              <a:buNone/>
            </a:pPr>
            <a:r>
              <a:t/>
            </a:r>
            <a:endParaRPr>
              <a:latin typeface="Calibri"/>
              <a:ea typeface="Calibri"/>
              <a:cs typeface="Calibri"/>
              <a:sym typeface="Calibri"/>
            </a:endParaRPr>
          </a:p>
          <a:p>
            <a:pPr indent="0" lvl="0" marL="0" rtl="0" algn="l">
              <a:lnSpc>
                <a:spcPct val="90000"/>
              </a:lnSpc>
              <a:spcBef>
                <a:spcPts val="0"/>
              </a:spcBef>
              <a:spcAft>
                <a:spcPts val="0"/>
              </a:spcAft>
              <a:buClr>
                <a:schemeClr val="dk1"/>
              </a:buClr>
              <a:buSzPts val="2700"/>
              <a:buNone/>
            </a:pPr>
            <a:r>
              <a:rPr lang="en-US">
                <a:latin typeface="Calibri"/>
                <a:ea typeface="Calibri"/>
                <a:cs typeface="Calibri"/>
                <a:sym typeface="Calibri"/>
              </a:rPr>
              <a:t>Our database contains more than 20 </a:t>
            </a:r>
            <a:r>
              <a:rPr lang="en-US">
                <a:latin typeface="Calibri"/>
                <a:ea typeface="Calibri"/>
                <a:cs typeface="Calibri"/>
                <a:sym typeface="Calibri"/>
              </a:rPr>
              <a:t>numerical</a:t>
            </a:r>
            <a:r>
              <a:rPr lang="en-US">
                <a:latin typeface="Calibri"/>
                <a:ea typeface="Calibri"/>
                <a:cs typeface="Calibri"/>
                <a:sym typeface="Calibri"/>
              </a:rPr>
              <a:t> in addition to the normal identifying information of each song. Our team built different example RANGE queries for Elasticsearch to search based on these numerical attributes. This allows user input to be fully open-ended and easily adapted to a query format. An example of a RANGE Elasticsearch </a:t>
            </a:r>
            <a:r>
              <a:rPr lang="en-US">
                <a:latin typeface="Calibri"/>
                <a:ea typeface="Calibri"/>
                <a:cs typeface="Calibri"/>
                <a:sym typeface="Calibri"/>
              </a:rPr>
              <a:t>query</a:t>
            </a:r>
            <a:r>
              <a:rPr lang="en-US">
                <a:latin typeface="Calibri"/>
                <a:ea typeface="Calibri"/>
                <a:cs typeface="Calibri"/>
                <a:sym typeface="Calibri"/>
              </a:rPr>
              <a:t> can be seen below: </a:t>
            </a:r>
            <a:endParaRPr>
              <a:latin typeface="Calibri"/>
              <a:ea typeface="Calibri"/>
              <a:cs typeface="Calibri"/>
              <a:sym typeface="Calibri"/>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a:p>
            <a:pPr indent="0" lvl="0" marL="0" rtl="0" algn="l">
              <a:lnSpc>
                <a:spcPct val="90000"/>
              </a:lnSpc>
              <a:spcBef>
                <a:spcPts val="0"/>
              </a:spcBef>
              <a:spcAft>
                <a:spcPts val="0"/>
              </a:spcAft>
              <a:buClr>
                <a:schemeClr val="dk1"/>
              </a:buClr>
              <a:buSzPts val="2700"/>
              <a:buNone/>
            </a:pPr>
            <a:r>
              <a:t/>
            </a:r>
            <a:endParaRPr/>
          </a:p>
        </p:txBody>
      </p:sp>
      <p:sp>
        <p:nvSpPr>
          <p:cNvPr descr="Text space to enter an image or chart heading." id="82" name="Google Shape;82;p1"/>
          <p:cNvSpPr txBox="1"/>
          <p:nvPr>
            <p:ph idx="20" type="body"/>
          </p:nvPr>
        </p:nvSpPr>
        <p:spPr>
          <a:xfrm>
            <a:off x="22043700" y="16698686"/>
            <a:ext cx="9061800" cy="685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BA0C2F"/>
              </a:buClr>
              <a:buSzPts val="2700"/>
              <a:buNone/>
            </a:pPr>
            <a:r>
              <a:rPr b="1" lang="en-US" u="sng"/>
              <a:t>Docker Containers</a:t>
            </a:r>
            <a:endParaRPr b="1" u="sng"/>
          </a:p>
        </p:txBody>
      </p:sp>
      <p:pic>
        <p:nvPicPr>
          <p:cNvPr id="83" name="Google Shape;83;p1"/>
          <p:cNvPicPr preferRelativeResize="0"/>
          <p:nvPr/>
        </p:nvPicPr>
        <p:blipFill>
          <a:blip r:embed="rId5">
            <a:alphaModFix/>
          </a:blip>
          <a:stretch>
            <a:fillRect/>
          </a:stretch>
        </p:blipFill>
        <p:spPr>
          <a:xfrm>
            <a:off x="11964403" y="10316050"/>
            <a:ext cx="8323000" cy="6213025"/>
          </a:xfrm>
          <a:prstGeom prst="rect">
            <a:avLst/>
          </a:prstGeom>
          <a:noFill/>
          <a:ln>
            <a:noFill/>
          </a:ln>
        </p:spPr>
      </p:pic>
      <p:pic>
        <p:nvPicPr>
          <p:cNvPr id="84" name="Google Shape;84;p1"/>
          <p:cNvPicPr preferRelativeResize="0"/>
          <p:nvPr/>
        </p:nvPicPr>
        <p:blipFill>
          <a:blip r:embed="rId6">
            <a:alphaModFix/>
          </a:blip>
          <a:stretch>
            <a:fillRect/>
          </a:stretch>
        </p:blipFill>
        <p:spPr>
          <a:xfrm>
            <a:off x="11964403" y="17310150"/>
            <a:ext cx="9061802" cy="5923759"/>
          </a:xfrm>
          <a:prstGeom prst="rect">
            <a:avLst/>
          </a:prstGeom>
          <a:noFill/>
          <a:ln>
            <a:noFill/>
          </a:ln>
        </p:spPr>
      </p:pic>
      <p:pic>
        <p:nvPicPr>
          <p:cNvPr id="85" name="Google Shape;85;p1"/>
          <p:cNvPicPr preferRelativeResize="0"/>
          <p:nvPr/>
        </p:nvPicPr>
        <p:blipFill>
          <a:blip r:embed="rId7">
            <a:alphaModFix/>
          </a:blip>
          <a:stretch>
            <a:fillRect/>
          </a:stretch>
        </p:blipFill>
        <p:spPr>
          <a:xfrm>
            <a:off x="22196100" y="10377876"/>
            <a:ext cx="9570324" cy="4717774"/>
          </a:xfrm>
          <a:prstGeom prst="rect">
            <a:avLst/>
          </a:prstGeom>
          <a:noFill/>
          <a:ln>
            <a:noFill/>
          </a:ln>
        </p:spPr>
      </p:pic>
      <p:sp>
        <p:nvSpPr>
          <p:cNvPr id="86" name="Google Shape;86;p1"/>
          <p:cNvSpPr txBox="1"/>
          <p:nvPr/>
        </p:nvSpPr>
        <p:spPr>
          <a:xfrm>
            <a:off x="11259650" y="24623475"/>
            <a:ext cx="104646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700">
                <a:latin typeface="Calibri"/>
                <a:ea typeface="Calibri"/>
                <a:cs typeface="Calibri"/>
                <a:sym typeface="Calibri"/>
              </a:rPr>
              <a:t>Our goal with the frontend was develop an intuitive and interactive user interface. The design for the website was originally conceived in a Figma mock-up. It takes inspiration from Spotify’s design. The user first interacts with the sign up screen. They can then create an account, after which they will be navigated to the main page. If they already have an account, they can sign in. Both the sign-up and login pages have field validations, which check if the user has left a field empty or not met field requirements. Errors are clearly displayed for the user to correct. </a:t>
            </a:r>
            <a:endParaRPr sz="2700">
              <a:latin typeface="Calibri"/>
              <a:ea typeface="Calibri"/>
              <a:cs typeface="Calibri"/>
              <a:sym typeface="Calibri"/>
            </a:endParaRPr>
          </a:p>
        </p:txBody>
      </p:sp>
      <p:sp>
        <p:nvSpPr>
          <p:cNvPr id="87" name="Google Shape;87;p1"/>
          <p:cNvSpPr txBox="1"/>
          <p:nvPr/>
        </p:nvSpPr>
        <p:spPr>
          <a:xfrm>
            <a:off x="21971975" y="24623475"/>
            <a:ext cx="10023000" cy="436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600">
                <a:latin typeface="Calibri"/>
                <a:ea typeface="Calibri"/>
                <a:cs typeface="Calibri"/>
                <a:sym typeface="Calibri"/>
              </a:rPr>
              <a:t>Once on the main page, users interact with a search bar where they can input the mood or feeling they want songs to capture. After hitting the enter key or clicking the submit button, a loading circle signals to the user that our recommendation system is at work. When the recommendation system has finished collecting songs, users will see two song cards. They can either press the heart button to like the song, or the dislike button to dislike the song. If they like dislike a song, another song will be presented to them. If they like the song, the song information will automatically populated in the Your Generated Playlist table. </a:t>
            </a:r>
            <a:endParaRPr sz="2600">
              <a:latin typeface="Calibri"/>
              <a:ea typeface="Calibri"/>
              <a:cs typeface="Calibri"/>
              <a:sym typeface="Calibri"/>
            </a:endParaRPr>
          </a:p>
          <a:p>
            <a:pPr indent="0" lvl="0" marL="0" rtl="0" algn="l">
              <a:spcBef>
                <a:spcPts val="0"/>
              </a:spcBef>
              <a:spcAft>
                <a:spcPts val="0"/>
              </a:spcAft>
              <a:buNone/>
            </a:pPr>
            <a:r>
              <a:t/>
            </a:r>
            <a:endParaRPr/>
          </a:p>
        </p:txBody>
      </p:sp>
      <p:pic>
        <p:nvPicPr>
          <p:cNvPr id="88" name="Google Shape;88;p1"/>
          <p:cNvPicPr preferRelativeResize="0"/>
          <p:nvPr/>
        </p:nvPicPr>
        <p:blipFill>
          <a:blip r:embed="rId8">
            <a:alphaModFix/>
          </a:blip>
          <a:stretch>
            <a:fillRect/>
          </a:stretch>
        </p:blipFill>
        <p:spPr>
          <a:xfrm>
            <a:off x="22043700" y="17290475"/>
            <a:ext cx="9968630" cy="5923751"/>
          </a:xfrm>
          <a:prstGeom prst="rect">
            <a:avLst/>
          </a:prstGeom>
          <a:noFill/>
          <a:ln>
            <a:noFill/>
          </a:ln>
        </p:spPr>
      </p:pic>
      <p:pic>
        <p:nvPicPr>
          <p:cNvPr id="89" name="Google Shape;89;p1"/>
          <p:cNvPicPr preferRelativeResize="0"/>
          <p:nvPr/>
        </p:nvPicPr>
        <p:blipFill>
          <a:blip r:embed="rId9">
            <a:alphaModFix/>
          </a:blip>
          <a:stretch>
            <a:fillRect/>
          </a:stretch>
        </p:blipFill>
        <p:spPr>
          <a:xfrm>
            <a:off x="1339625" y="26312925"/>
            <a:ext cx="9190802" cy="310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Custom 4">
      <a:dk1>
        <a:srgbClr val="3F4443"/>
      </a:dk1>
      <a:lt1>
        <a:srgbClr val="FFFFFF"/>
      </a:lt1>
      <a:dk2>
        <a:srgbClr val="3F4443"/>
      </a:dk2>
      <a:lt2>
        <a:srgbClr val="FFFFFF"/>
      </a:lt2>
      <a:accent1>
        <a:srgbClr val="737B7E"/>
      </a:accent1>
      <a:accent2>
        <a:srgbClr val="830065"/>
      </a:accent2>
      <a:accent3>
        <a:srgbClr val="6EBBAB"/>
      </a:accent3>
      <a:accent4>
        <a:srgbClr val="B04558"/>
      </a:accent4>
      <a:accent5>
        <a:srgbClr val="FFB600"/>
      </a:accent5>
      <a:accent6>
        <a:srgbClr val="0E4B52"/>
      </a:accent6>
      <a:hlink>
        <a:srgbClr val="E65F33"/>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2013-07-30T11:46:00Z</dcterms:created>
  <dc:creator>Hoy, Mary 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