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32652A-11E5-4030-9229-7D20AF6CC797}">
          <p14:sldIdLst>
            <p14:sldId id="256"/>
            <p14:sldId id="257"/>
            <p14:sldId id="258"/>
            <p14:sldId id="261"/>
            <p14:sldId id="260"/>
            <p14:sldId id="262"/>
          </p14:sldIdLst>
        </p14:section>
        <p14:section name="shapes version" id="{95BD8D15-447B-4C76-99EE-FA60D2C0A7FE}">
          <p14:sldIdLst>
            <p14:sldId id="25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9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4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2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4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B40E-11DA-42CE-93B8-E3535B8A82A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B40E-11DA-42CE-93B8-E3535B8A82AA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8CE10-A038-4979-970A-5D1F3CDF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82" y="979149"/>
            <a:ext cx="2762636" cy="484890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2514600" y="316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Arduino Pro </a:t>
            </a:r>
            <a:r>
              <a:rPr lang="en-US" dirty="0" smtClean="0"/>
              <a:t>Mini (3.3V)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724650" y="4657725"/>
            <a:ext cx="2667000" cy="666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91650" y="4506396"/>
            <a:ext cx="209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ADMP401 – AVD Pin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971800" y="4108490"/>
            <a:ext cx="1914525" cy="28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971800" y="4506396"/>
            <a:ext cx="1971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87177" y="392537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87177" y="432964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6488668"/>
            <a:ext cx="664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https://learn.sparkfun.com/tutorials/using-the-arduino-pro-mini-33v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115175" y="1641930"/>
            <a:ext cx="2828925" cy="94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43842" y="2444501"/>
            <a:ext cx="160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3.3V Regulated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115174" y="2704638"/>
            <a:ext cx="2828925" cy="94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43842" y="1327196"/>
            <a:ext cx="162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Battery Voltage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7100885" y="3727399"/>
            <a:ext cx="1914525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7100885" y="3400543"/>
            <a:ext cx="1914525" cy="285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49016" y="3216895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Photoresist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48748" y="3588615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Photoresist 1</a:t>
            </a:r>
          </a:p>
        </p:txBody>
      </p:sp>
    </p:spTree>
    <p:extLst>
      <p:ext uri="{BB962C8B-B14F-4D97-AF65-F5344CB8AC3E}">
        <p14:creationId xmlns:p14="http://schemas.microsoft.com/office/powerpoint/2010/main" val="98999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3" t="38161" r="35224" b="27472"/>
          <a:stretch/>
        </p:blipFill>
        <p:spPr>
          <a:xfrm>
            <a:off x="1908586" y="709631"/>
            <a:ext cx="8477251" cy="5687732"/>
          </a:xfrm>
        </p:spPr>
      </p:pic>
      <p:cxnSp>
        <p:nvCxnSpPr>
          <p:cNvPr id="5" name="Straight Connector 4"/>
          <p:cNvCxnSpPr/>
          <p:nvPr/>
        </p:nvCxnSpPr>
        <p:spPr>
          <a:xfrm flipH="1" flipV="1">
            <a:off x="1095376" y="1927266"/>
            <a:ext cx="1657349" cy="920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3602" y="147744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3.3V Line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594500" y="533461"/>
            <a:ext cx="1539475" cy="10826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52725" y="83641"/>
            <a:ext cx="104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GND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4270510" y="3845035"/>
            <a:ext cx="504825" cy="1819275"/>
            <a:chOff x="3548997" y="3757612"/>
            <a:chExt cx="504825" cy="1819275"/>
          </a:xfrm>
        </p:grpSpPr>
        <p:sp>
          <p:nvSpPr>
            <p:cNvPr id="11" name="Rectangle 10"/>
            <p:cNvSpPr/>
            <p:nvPr/>
          </p:nvSpPr>
          <p:spPr>
            <a:xfrm>
              <a:off x="3548997" y="3757612"/>
              <a:ext cx="504825" cy="1819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5098328">
              <a:off x="3339258" y="4531962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10kOhm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165539" y="2104256"/>
            <a:ext cx="504825" cy="1819275"/>
            <a:chOff x="9000464" y="1271112"/>
            <a:chExt cx="504825" cy="1819275"/>
          </a:xfrm>
        </p:grpSpPr>
        <p:sp>
          <p:nvSpPr>
            <p:cNvPr id="15" name="Rectangle 14"/>
            <p:cNvSpPr/>
            <p:nvPr/>
          </p:nvSpPr>
          <p:spPr>
            <a:xfrm>
              <a:off x="9000464" y="1271112"/>
              <a:ext cx="504825" cy="1819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5796998">
              <a:off x="8776625" y="2010111"/>
              <a:ext cx="981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10kOhm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10307" y="4496885"/>
            <a:ext cx="465204" cy="1238756"/>
            <a:chOff x="2752725" y="4530447"/>
            <a:chExt cx="465204" cy="1238756"/>
          </a:xfrm>
        </p:grpSpPr>
        <p:sp>
          <p:nvSpPr>
            <p:cNvPr id="21" name="Rectangle 20"/>
            <p:cNvSpPr/>
            <p:nvPr/>
          </p:nvSpPr>
          <p:spPr>
            <a:xfrm>
              <a:off x="2752725" y="4530447"/>
              <a:ext cx="444642" cy="12387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89607" y="49273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72074" y="3326788"/>
            <a:ext cx="445721" cy="1238756"/>
            <a:chOff x="8330904" y="1981961"/>
            <a:chExt cx="445721" cy="1238756"/>
          </a:xfrm>
        </p:grpSpPr>
        <p:sp>
          <p:nvSpPr>
            <p:cNvPr id="24" name="Rectangle 23"/>
            <p:cNvSpPr/>
            <p:nvPr/>
          </p:nvSpPr>
          <p:spPr>
            <a:xfrm>
              <a:off x="8331983" y="1981961"/>
              <a:ext cx="444642" cy="12387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30904" y="2369918"/>
              <a:ext cx="428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</a:t>
              </a:r>
            </a:p>
          </p:txBody>
        </p:sp>
      </p:grpSp>
      <p:cxnSp>
        <p:nvCxnSpPr>
          <p:cNvPr id="33" name="Straight Connector 32"/>
          <p:cNvCxnSpPr>
            <a:stCxn id="21" idx="0"/>
          </p:cNvCxnSpPr>
          <p:nvPr/>
        </p:nvCxnSpPr>
        <p:spPr>
          <a:xfrm flipH="1">
            <a:off x="2939102" y="4496885"/>
            <a:ext cx="793526" cy="2198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44938" y="65029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74639" y="65817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A5</a:t>
            </a:r>
          </a:p>
        </p:txBody>
      </p:sp>
      <p:sp>
        <p:nvSpPr>
          <p:cNvPr id="74" name="Freeform 73"/>
          <p:cNvSpPr/>
          <p:nvPr/>
        </p:nvSpPr>
        <p:spPr>
          <a:xfrm>
            <a:off x="3790950" y="1377884"/>
            <a:ext cx="4581525" cy="2374966"/>
          </a:xfrm>
          <a:custGeom>
            <a:avLst/>
            <a:gdLst>
              <a:gd name="connsiteX0" fmla="*/ 0 w 4581525"/>
              <a:gd name="connsiteY0" fmla="*/ 2374966 h 2374966"/>
              <a:gd name="connsiteX1" fmla="*/ 4581525 w 4581525"/>
              <a:gd name="connsiteY1" fmla="*/ 69916 h 23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81525" h="2374966">
                <a:moveTo>
                  <a:pt x="0" y="2374966"/>
                </a:moveTo>
                <a:cubicBezTo>
                  <a:pt x="1843881" y="1024797"/>
                  <a:pt x="3687763" y="-325371"/>
                  <a:pt x="4581525" y="6991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 flipH="1" flipV="1">
            <a:off x="2764311" y="3322845"/>
            <a:ext cx="174792" cy="14318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1" idx="0"/>
            <a:endCxn id="11" idx="0"/>
          </p:cNvCxnSpPr>
          <p:nvPr/>
        </p:nvCxnSpPr>
        <p:spPr>
          <a:xfrm>
            <a:off x="4522923" y="384503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1" idx="0"/>
            <a:endCxn id="74" idx="0"/>
          </p:cNvCxnSpPr>
          <p:nvPr/>
        </p:nvCxnSpPr>
        <p:spPr>
          <a:xfrm flipH="1" flipV="1">
            <a:off x="3790950" y="3752850"/>
            <a:ext cx="731973" cy="92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1" idx="2"/>
            <a:endCxn id="21" idx="2"/>
          </p:cNvCxnSpPr>
          <p:nvPr/>
        </p:nvCxnSpPr>
        <p:spPr>
          <a:xfrm flipH="1">
            <a:off x="3732628" y="5664310"/>
            <a:ext cx="790295" cy="71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3965102" y="5667375"/>
            <a:ext cx="1626073" cy="1085850"/>
          </a:xfrm>
          <a:custGeom>
            <a:avLst/>
            <a:gdLst>
              <a:gd name="connsiteX0" fmla="*/ 587848 w 1626073"/>
              <a:gd name="connsiteY0" fmla="*/ 0 h 1085850"/>
              <a:gd name="connsiteX1" fmla="*/ 44923 w 1626073"/>
              <a:gd name="connsiteY1" fmla="*/ 600075 h 1085850"/>
              <a:gd name="connsiteX2" fmla="*/ 1626073 w 1626073"/>
              <a:gd name="connsiteY2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6073" h="1085850">
                <a:moveTo>
                  <a:pt x="587848" y="0"/>
                </a:moveTo>
                <a:cubicBezTo>
                  <a:pt x="229866" y="209550"/>
                  <a:pt x="-128115" y="419100"/>
                  <a:pt x="44923" y="600075"/>
                </a:cubicBezTo>
                <a:cubicBezTo>
                  <a:pt x="217960" y="781050"/>
                  <a:pt x="1314923" y="1003300"/>
                  <a:pt x="1626073" y="108585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stCxn id="24" idx="2"/>
          </p:cNvCxnSpPr>
          <p:nvPr/>
        </p:nvCxnSpPr>
        <p:spPr>
          <a:xfrm flipH="1" flipV="1">
            <a:off x="2762875" y="4043354"/>
            <a:ext cx="6532599" cy="5221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15" idx="2"/>
          </p:cNvCxnSpPr>
          <p:nvPr/>
        </p:nvCxnSpPr>
        <p:spPr>
          <a:xfrm flipH="1">
            <a:off x="8417952" y="3320797"/>
            <a:ext cx="942286" cy="6027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 101"/>
          <p:cNvSpPr/>
          <p:nvPr/>
        </p:nvSpPr>
        <p:spPr>
          <a:xfrm>
            <a:off x="6862305" y="2019299"/>
            <a:ext cx="4014407" cy="4562475"/>
          </a:xfrm>
          <a:custGeom>
            <a:avLst/>
            <a:gdLst>
              <a:gd name="connsiteX0" fmla="*/ 2667000 w 4218738"/>
              <a:gd name="connsiteY0" fmla="*/ 1574500 h 5555950"/>
              <a:gd name="connsiteX1" fmla="*/ 4105275 w 4218738"/>
              <a:gd name="connsiteY1" fmla="*/ 212425 h 5555950"/>
              <a:gd name="connsiteX2" fmla="*/ 0 w 4218738"/>
              <a:gd name="connsiteY2" fmla="*/ 5555950 h 555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8738" h="5555950">
                <a:moveTo>
                  <a:pt x="2667000" y="1574500"/>
                </a:moveTo>
                <a:cubicBezTo>
                  <a:pt x="3608387" y="561675"/>
                  <a:pt x="4549775" y="-451150"/>
                  <a:pt x="4105275" y="212425"/>
                </a:cubicBezTo>
                <a:cubicBezTo>
                  <a:pt x="3660775" y="876000"/>
                  <a:pt x="9525" y="5219400"/>
                  <a:pt x="0" y="555595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4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3" t="38161" r="35224" b="27472"/>
          <a:stretch/>
        </p:blipFill>
        <p:spPr>
          <a:xfrm>
            <a:off x="1908586" y="709631"/>
            <a:ext cx="8477251" cy="5687732"/>
          </a:xfrm>
        </p:spPr>
      </p:pic>
      <p:sp>
        <p:nvSpPr>
          <p:cNvPr id="5" name="Rectangle 4"/>
          <p:cNvSpPr/>
          <p:nvPr/>
        </p:nvSpPr>
        <p:spPr>
          <a:xfrm>
            <a:off x="6229350" y="4410075"/>
            <a:ext cx="752475" cy="6286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4736" y="4410075"/>
            <a:ext cx="752475" cy="6286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67701" y="4533900"/>
            <a:ext cx="47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4869" y="4533899"/>
            <a:ext cx="45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67701" y="4086225"/>
            <a:ext cx="1023699" cy="190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16193" y="4306669"/>
            <a:ext cx="1571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connected</a:t>
            </a:r>
          </a:p>
          <a:p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7296150" y="2808057"/>
            <a:ext cx="3695700" cy="1544868"/>
          </a:xfrm>
          <a:custGeom>
            <a:avLst/>
            <a:gdLst>
              <a:gd name="connsiteX0" fmla="*/ 0 w 3695700"/>
              <a:gd name="connsiteY0" fmla="*/ 1297218 h 1544868"/>
              <a:gd name="connsiteX1" fmla="*/ 2105025 w 3695700"/>
              <a:gd name="connsiteY1" fmla="*/ 1818 h 1544868"/>
              <a:gd name="connsiteX2" fmla="*/ 3695700 w 3695700"/>
              <a:gd name="connsiteY2" fmla="*/ 1544868 h 15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1544868">
                <a:moveTo>
                  <a:pt x="0" y="1297218"/>
                </a:moveTo>
                <a:cubicBezTo>
                  <a:pt x="744537" y="628880"/>
                  <a:pt x="1489075" y="-39457"/>
                  <a:pt x="2105025" y="1818"/>
                </a:cubicBezTo>
                <a:cubicBezTo>
                  <a:pt x="2720975" y="43093"/>
                  <a:pt x="3695700" y="1544868"/>
                  <a:pt x="3695700" y="154486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271709" y="3914775"/>
            <a:ext cx="123027" cy="495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43649" y="3914775"/>
            <a:ext cx="103562" cy="4953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179546" y="3324225"/>
            <a:ext cx="3192429" cy="1856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8369" y="5038725"/>
            <a:ext cx="1609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Batt</a:t>
            </a:r>
            <a:r>
              <a:rPr lang="en-US" dirty="0" smtClean="0"/>
              <a:t> </a:t>
            </a:r>
            <a:r>
              <a:rPr lang="en-US" dirty="0"/>
              <a:t>V+</a:t>
            </a:r>
          </a:p>
          <a:p>
            <a:r>
              <a:rPr lang="en-US" dirty="0" smtClean="0"/>
              <a:t>When switch is open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95541" y="6482130"/>
            <a:ext cx="86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Batt</a:t>
            </a:r>
            <a:r>
              <a:rPr lang="en-US" dirty="0" smtClean="0"/>
              <a:t> V+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08586" y="164912"/>
            <a:ext cx="1286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Batt</a:t>
            </a:r>
            <a:r>
              <a:rPr lang="en-US" dirty="0" smtClean="0"/>
              <a:t> in GND</a:t>
            </a:r>
          </a:p>
          <a:p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3171825" y="114124"/>
            <a:ext cx="1228725" cy="1447976"/>
          </a:xfrm>
          <a:custGeom>
            <a:avLst/>
            <a:gdLst>
              <a:gd name="connsiteX0" fmla="*/ 0 w 1228725"/>
              <a:gd name="connsiteY0" fmla="*/ 219251 h 1447976"/>
              <a:gd name="connsiteX1" fmla="*/ 1133475 w 1228725"/>
              <a:gd name="connsiteY1" fmla="*/ 95426 h 1447976"/>
              <a:gd name="connsiteX2" fmla="*/ 1228725 w 1228725"/>
              <a:gd name="connsiteY2" fmla="*/ 1447976 h 144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1447976">
                <a:moveTo>
                  <a:pt x="0" y="219251"/>
                </a:moveTo>
                <a:cubicBezTo>
                  <a:pt x="464344" y="54945"/>
                  <a:pt x="928688" y="-109361"/>
                  <a:pt x="1133475" y="95426"/>
                </a:cubicBezTo>
                <a:cubicBezTo>
                  <a:pt x="1338262" y="300213"/>
                  <a:pt x="1116013" y="1351139"/>
                  <a:pt x="1228725" y="14479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385837" y="57895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638122" y="866775"/>
            <a:ext cx="3651151" cy="1902543"/>
          </a:xfrm>
          <a:custGeom>
            <a:avLst/>
            <a:gdLst>
              <a:gd name="connsiteX0" fmla="*/ 2991778 w 3651151"/>
              <a:gd name="connsiteY0" fmla="*/ 0 h 1902543"/>
              <a:gd name="connsiteX1" fmla="*/ 3439453 w 3651151"/>
              <a:gd name="connsiteY1" fmla="*/ 1209675 h 1902543"/>
              <a:gd name="connsiteX2" fmla="*/ 10453 w 3651151"/>
              <a:gd name="connsiteY2" fmla="*/ 1876425 h 190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1151" h="1902543">
                <a:moveTo>
                  <a:pt x="2991778" y="0"/>
                </a:moveTo>
                <a:cubicBezTo>
                  <a:pt x="3464059" y="448469"/>
                  <a:pt x="3936341" y="896938"/>
                  <a:pt x="3439453" y="1209675"/>
                </a:cubicBezTo>
                <a:cubicBezTo>
                  <a:pt x="2942565" y="1522413"/>
                  <a:pt x="-203859" y="2022475"/>
                  <a:pt x="10453" y="18764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8474" y="2677894"/>
            <a:ext cx="1364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VCC</a:t>
            </a:r>
          </a:p>
          <a:p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224922" y="1539882"/>
            <a:ext cx="2346828" cy="1117593"/>
          </a:xfrm>
          <a:custGeom>
            <a:avLst/>
            <a:gdLst>
              <a:gd name="connsiteX0" fmla="*/ 556128 w 2346828"/>
              <a:gd name="connsiteY0" fmla="*/ 1117593 h 1117593"/>
              <a:gd name="connsiteX1" fmla="*/ 108453 w 2346828"/>
              <a:gd name="connsiteY1" fmla="*/ 12693 h 1117593"/>
              <a:gd name="connsiteX2" fmla="*/ 2346828 w 2346828"/>
              <a:gd name="connsiteY2" fmla="*/ 469893 h 111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6828" h="1117593">
                <a:moveTo>
                  <a:pt x="556128" y="1117593"/>
                </a:moveTo>
                <a:cubicBezTo>
                  <a:pt x="183065" y="619118"/>
                  <a:pt x="-189997" y="120643"/>
                  <a:pt x="108453" y="12693"/>
                </a:cubicBezTo>
                <a:cubicBezTo>
                  <a:pt x="406903" y="-95257"/>
                  <a:pt x="2192840" y="522281"/>
                  <a:pt x="2346828" y="4698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607014" y="3629025"/>
            <a:ext cx="3308011" cy="2886075"/>
          </a:xfrm>
          <a:custGeom>
            <a:avLst/>
            <a:gdLst>
              <a:gd name="connsiteX0" fmla="*/ 936286 w 3308011"/>
              <a:gd name="connsiteY0" fmla="*/ 2886075 h 2886075"/>
              <a:gd name="connsiteX1" fmla="*/ 126661 w 3308011"/>
              <a:gd name="connsiteY1" fmla="*/ 1485900 h 2886075"/>
              <a:gd name="connsiteX2" fmla="*/ 3308011 w 3308011"/>
              <a:gd name="connsiteY2" fmla="*/ 0 h 288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8011" h="2886075">
                <a:moveTo>
                  <a:pt x="936286" y="2886075"/>
                </a:moveTo>
                <a:cubicBezTo>
                  <a:pt x="333829" y="2426493"/>
                  <a:pt x="-268627" y="1966912"/>
                  <a:pt x="126661" y="1485900"/>
                </a:cubicBezTo>
                <a:cubicBezTo>
                  <a:pt x="521948" y="1004887"/>
                  <a:pt x="2857161" y="396875"/>
                  <a:pt x="3308011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073" y="1009650"/>
            <a:ext cx="6690937" cy="4711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976" y="2331640"/>
            <a:ext cx="4000500" cy="2943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72500" y="1104900"/>
            <a:ext cx="197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Stress sensing resistor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4292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Servo GND Pin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353" y="2069782"/>
            <a:ext cx="134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GND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8576" y="3618586"/>
            <a:ext cx="10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1ohm res</a:t>
            </a:r>
          </a:p>
        </p:txBody>
      </p:sp>
    </p:spTree>
    <p:extLst>
      <p:ext uri="{BB962C8B-B14F-4D97-AF65-F5344CB8AC3E}">
        <p14:creationId xmlns:p14="http://schemas.microsoft.com/office/powerpoint/2010/main" val="197346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35980" r="23360" b="19910"/>
          <a:stretch/>
        </p:blipFill>
        <p:spPr>
          <a:xfrm>
            <a:off x="1915885" y="3416682"/>
            <a:ext cx="8551112" cy="35491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5559"/>
          <a:stretch/>
        </p:blipFill>
        <p:spPr>
          <a:xfrm rot="5400000">
            <a:off x="3633199" y="-883448"/>
            <a:ext cx="3162302" cy="5457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5885" y="3416682"/>
            <a:ext cx="79683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FRONT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15885" y="6627319"/>
            <a:ext cx="79683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BACK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350" y="1235367"/>
            <a:ext cx="282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Analog</a:t>
            </a:r>
          </a:p>
          <a:p>
            <a:r>
              <a:rPr lang="en-US" dirty="0" smtClean="0"/>
              <a:t>Microphone</a:t>
            </a:r>
          </a:p>
          <a:p>
            <a:r>
              <a:rPr lang="en-US" dirty="0" smtClean="0"/>
              <a:t>Stress sensing</a:t>
            </a:r>
          </a:p>
          <a:p>
            <a:r>
              <a:rPr lang="en-US" dirty="0" smtClean="0"/>
              <a:t>Random seed pin (empty)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1671" y="4597129"/>
            <a:ext cx="79683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SERVO 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0262" y="4597128"/>
            <a:ext cx="79683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SERVO 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350" y="3733983"/>
            <a:ext cx="2484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Power</a:t>
            </a:r>
            <a:endParaRPr lang="en-US" b="1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Batt  </a:t>
            </a:r>
            <a:r>
              <a:rPr lang="en-US" dirty="0" smtClean="0">
                <a:solidFill>
                  <a:schemeClr val="accent2"/>
                </a:solidFill>
              </a:rPr>
              <a:t>3.3v pin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Microphone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Servo 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Servo 2</a:t>
            </a:r>
          </a:p>
          <a:p>
            <a:endParaRPr lang="en-US" dirty="0" smtClean="0"/>
          </a:p>
          <a:p>
            <a:r>
              <a:rPr lang="en-US" b="1" i="1" dirty="0" smtClean="0"/>
              <a:t>Gnd</a:t>
            </a:r>
            <a:endParaRPr lang="en-US" b="1" i="1" dirty="0"/>
          </a:p>
          <a:p>
            <a:r>
              <a:rPr lang="en-US" dirty="0" smtClean="0"/>
              <a:t>Stress sensing</a:t>
            </a:r>
          </a:p>
          <a:p>
            <a:r>
              <a:rPr lang="en-US" dirty="0" smtClean="0"/>
              <a:t>Servo 1</a:t>
            </a:r>
          </a:p>
          <a:p>
            <a:r>
              <a:rPr lang="en-US" dirty="0" smtClean="0"/>
              <a:t>Servo 2</a:t>
            </a:r>
          </a:p>
          <a:p>
            <a:r>
              <a:rPr lang="en-US" dirty="0" smtClean="0"/>
              <a:t>Microphone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6225" y="0"/>
            <a:ext cx="2619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CLEAN SLIDE DON’T EDIT!!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7747696" y="421640"/>
            <a:ext cx="2028634" cy="283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4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35980" r="23360" b="19910"/>
          <a:stretch/>
        </p:blipFill>
        <p:spPr>
          <a:xfrm>
            <a:off x="1915885" y="3416682"/>
            <a:ext cx="8551112" cy="35491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5559"/>
          <a:stretch/>
        </p:blipFill>
        <p:spPr>
          <a:xfrm rot="5400000">
            <a:off x="3662961" y="-807065"/>
            <a:ext cx="3162302" cy="5457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5885" y="3416682"/>
            <a:ext cx="79683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FRONT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15885" y="6627319"/>
            <a:ext cx="79683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BACK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350" y="1235367"/>
            <a:ext cx="282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Analog</a:t>
            </a:r>
          </a:p>
          <a:p>
            <a:r>
              <a:rPr lang="en-US" dirty="0" smtClean="0"/>
              <a:t>Microphone</a:t>
            </a:r>
          </a:p>
          <a:p>
            <a:r>
              <a:rPr lang="en-US" dirty="0" smtClean="0"/>
              <a:t>Stress sensing</a:t>
            </a:r>
          </a:p>
          <a:p>
            <a:r>
              <a:rPr lang="en-US" dirty="0" smtClean="0"/>
              <a:t>Random seed pin (empty)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1671" y="4597129"/>
            <a:ext cx="79683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SERVO 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0262" y="4597128"/>
            <a:ext cx="79683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SERVO 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350" y="3733983"/>
            <a:ext cx="2484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Power</a:t>
            </a:r>
            <a:endParaRPr lang="en-US" b="1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Batt  </a:t>
            </a:r>
            <a:r>
              <a:rPr lang="en-US" dirty="0" smtClean="0">
                <a:solidFill>
                  <a:schemeClr val="accent2"/>
                </a:solidFill>
              </a:rPr>
              <a:t>3.3v pin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Microphone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Servo 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Servo 2</a:t>
            </a:r>
          </a:p>
          <a:p>
            <a:endParaRPr lang="en-US" dirty="0" smtClean="0"/>
          </a:p>
          <a:p>
            <a:r>
              <a:rPr lang="en-US" b="1" i="1" dirty="0" smtClean="0"/>
              <a:t>Gnd</a:t>
            </a:r>
            <a:endParaRPr lang="en-US" b="1" i="1" dirty="0"/>
          </a:p>
          <a:p>
            <a:r>
              <a:rPr lang="en-US" dirty="0" smtClean="0"/>
              <a:t>Stress sensing</a:t>
            </a:r>
          </a:p>
          <a:p>
            <a:r>
              <a:rPr lang="en-US" dirty="0" smtClean="0"/>
              <a:t>Servo 1</a:t>
            </a:r>
          </a:p>
          <a:p>
            <a:r>
              <a:rPr lang="en-US" dirty="0" smtClean="0"/>
              <a:t>Servo 2</a:t>
            </a:r>
          </a:p>
          <a:p>
            <a:r>
              <a:rPr lang="en-US" dirty="0" smtClean="0"/>
              <a:t>Microphone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76472" y="691148"/>
            <a:ext cx="2628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(a0/5) = servo1 sig</a:t>
            </a:r>
          </a:p>
          <a:p>
            <a:r>
              <a:rPr lang="en-US" dirty="0" smtClean="0"/>
              <a:t>(c0/3) = servo2 sig</a:t>
            </a:r>
          </a:p>
          <a:p>
            <a:endParaRPr lang="en-US" dirty="0" smtClean="0"/>
          </a:p>
          <a:p>
            <a:r>
              <a:rPr lang="en-US" dirty="0" smtClean="0"/>
              <a:t>(h0/A3) = stress</a:t>
            </a:r>
          </a:p>
          <a:p>
            <a:r>
              <a:rPr lang="en-US" dirty="0" smtClean="0"/>
              <a:t>(g0/A2) = mic</a:t>
            </a:r>
          </a:p>
          <a:p>
            <a:r>
              <a:rPr lang="en-US" dirty="0" smtClean="0"/>
              <a:t>(e0/A0)=light1</a:t>
            </a:r>
          </a:p>
          <a:p>
            <a:r>
              <a:rPr lang="en-US" dirty="0" smtClean="0"/>
              <a:t>(f0/A1)=light2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57068" y="5408648"/>
            <a:ext cx="1526176" cy="34600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14362" y="542926"/>
            <a:ext cx="2028634" cy="283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Microphone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5650657" y="4426178"/>
            <a:ext cx="2457139" cy="36194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6066758" y="4806970"/>
            <a:ext cx="2441008" cy="3619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28635" y="5846499"/>
            <a:ext cx="1139231" cy="3619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5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8" t="38143" r="22050" b="19410"/>
          <a:stretch/>
        </p:blipFill>
        <p:spPr>
          <a:xfrm>
            <a:off x="3390900" y="3209925"/>
            <a:ext cx="5610226" cy="2181225"/>
          </a:xfrm>
        </p:spPr>
      </p:pic>
      <p:grpSp>
        <p:nvGrpSpPr>
          <p:cNvPr id="37" name="Group 36"/>
          <p:cNvGrpSpPr/>
          <p:nvPr/>
        </p:nvGrpSpPr>
        <p:grpSpPr>
          <a:xfrm>
            <a:off x="3895827" y="3056705"/>
            <a:ext cx="4830059" cy="369332"/>
            <a:chOff x="3895827" y="3056705"/>
            <a:chExt cx="4830059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3895827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52480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15574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58928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02275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45622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9133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65786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79092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22439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49051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35745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92398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05704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62357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19010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75663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2316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88969" y="3056705"/>
              <a:ext cx="2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725966" y="3640988"/>
            <a:ext cx="5027750" cy="1558967"/>
            <a:chOff x="3725966" y="3640988"/>
            <a:chExt cx="5027750" cy="1558967"/>
          </a:xfrm>
        </p:grpSpPr>
        <p:sp>
          <p:nvSpPr>
            <p:cNvPr id="5" name="Rectangle 4"/>
            <p:cNvSpPr/>
            <p:nvPr/>
          </p:nvSpPr>
          <p:spPr>
            <a:xfrm>
              <a:off x="3725966" y="4512179"/>
              <a:ext cx="598206" cy="64948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62557" y="3640988"/>
              <a:ext cx="863125" cy="79728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74679" y="3645100"/>
              <a:ext cx="873807" cy="86707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155510" y="4550474"/>
              <a:ext cx="598206" cy="64948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837846" y="3266893"/>
            <a:ext cx="179780" cy="1935571"/>
            <a:chOff x="4837846" y="3266893"/>
            <a:chExt cx="179780" cy="1935571"/>
          </a:xfrm>
        </p:grpSpPr>
        <p:sp>
          <p:nvSpPr>
            <p:cNvPr id="39" name="TextBox 38"/>
            <p:cNvSpPr txBox="1"/>
            <p:nvPr/>
          </p:nvSpPr>
          <p:spPr>
            <a:xfrm>
              <a:off x="4837846" y="326689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37846" y="352793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37846" y="378897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37846" y="405001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37846" y="431105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37846" y="4572093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37846" y="4833132"/>
              <a:ext cx="1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055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5" t="35980" r="23360" b="19910"/>
          <a:stretch/>
        </p:blipFill>
        <p:spPr>
          <a:xfrm>
            <a:off x="1915885" y="3416682"/>
            <a:ext cx="8551112" cy="35491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5559"/>
          <a:stretch/>
        </p:blipFill>
        <p:spPr>
          <a:xfrm rot="5400000">
            <a:off x="3662961" y="-807065"/>
            <a:ext cx="3162302" cy="54570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5885" y="3416682"/>
            <a:ext cx="79683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FRONT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15885" y="6627319"/>
            <a:ext cx="79683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BACK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350" y="1235367"/>
            <a:ext cx="282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Analog</a:t>
            </a:r>
          </a:p>
          <a:p>
            <a:r>
              <a:rPr lang="en-US" dirty="0" smtClean="0"/>
              <a:t>Microphone</a:t>
            </a:r>
          </a:p>
          <a:p>
            <a:r>
              <a:rPr lang="en-US" dirty="0" smtClean="0"/>
              <a:t>Stress sensing</a:t>
            </a:r>
          </a:p>
          <a:p>
            <a:r>
              <a:rPr lang="en-US" dirty="0" smtClean="0"/>
              <a:t>Random seed pin (empty)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1671" y="4597129"/>
            <a:ext cx="79683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SERVO 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0262" y="4597128"/>
            <a:ext cx="79683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SERVO 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350" y="3733983"/>
            <a:ext cx="2484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Power</a:t>
            </a:r>
            <a:endParaRPr lang="en-US" b="1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Batt  </a:t>
            </a:r>
            <a:r>
              <a:rPr lang="en-US" dirty="0" smtClean="0">
                <a:solidFill>
                  <a:schemeClr val="accent2"/>
                </a:solidFill>
              </a:rPr>
              <a:t>3.3v pin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Microphone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Servo 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Servo 2</a:t>
            </a:r>
          </a:p>
          <a:p>
            <a:endParaRPr lang="en-US" dirty="0" smtClean="0"/>
          </a:p>
          <a:p>
            <a:r>
              <a:rPr lang="en-US" b="1" i="1" dirty="0" smtClean="0"/>
              <a:t>Gnd</a:t>
            </a:r>
            <a:endParaRPr lang="en-US" b="1" i="1" dirty="0"/>
          </a:p>
          <a:p>
            <a:r>
              <a:rPr lang="en-US" dirty="0" smtClean="0"/>
              <a:t>Stress sensing</a:t>
            </a:r>
          </a:p>
          <a:p>
            <a:r>
              <a:rPr lang="en-US" dirty="0" smtClean="0"/>
              <a:t>Servo 1</a:t>
            </a:r>
          </a:p>
          <a:p>
            <a:r>
              <a:rPr lang="en-US" dirty="0" smtClean="0"/>
              <a:t>Servo 2</a:t>
            </a:r>
          </a:p>
          <a:p>
            <a:r>
              <a:rPr lang="en-US" dirty="0" smtClean="0"/>
              <a:t>Microphone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72616" y="617865"/>
            <a:ext cx="2628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(a0/5) = servo1 sig</a:t>
            </a:r>
          </a:p>
          <a:p>
            <a:r>
              <a:rPr lang="en-US" dirty="0" smtClean="0"/>
              <a:t>(c0/3) = servo2 sig</a:t>
            </a:r>
          </a:p>
          <a:p>
            <a:endParaRPr lang="en-US" dirty="0" smtClean="0"/>
          </a:p>
          <a:p>
            <a:r>
              <a:rPr lang="en-US" dirty="0" smtClean="0"/>
              <a:t>(h0/A3) = stress</a:t>
            </a:r>
          </a:p>
          <a:p>
            <a:r>
              <a:rPr lang="en-US" dirty="0" smtClean="0"/>
              <a:t>(g0/A2) = mic</a:t>
            </a:r>
          </a:p>
          <a:p>
            <a:r>
              <a:rPr lang="en-US" dirty="0" smtClean="0"/>
              <a:t>(e0/A1)=light1</a:t>
            </a:r>
          </a:p>
          <a:p>
            <a:r>
              <a:rPr lang="en-US" dirty="0" smtClean="0"/>
              <a:t>(f0/A5)=light2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67237" y="5790213"/>
            <a:ext cx="1017585" cy="34600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6331221" y="5110466"/>
            <a:ext cx="1933159" cy="36194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6902802" y="4456679"/>
            <a:ext cx="1628964" cy="3619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5400000">
            <a:off x="5152383" y="4638753"/>
            <a:ext cx="1880794" cy="29219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90281" y="6202024"/>
            <a:ext cx="1219782" cy="40492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 AVD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4129306" y="4812441"/>
            <a:ext cx="2365538" cy="40492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 AVD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66997" y="17790"/>
            <a:ext cx="178766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Mic.VCC</a:t>
            </a:r>
            <a:r>
              <a:rPr lang="en-US" dirty="0" smtClean="0"/>
              <a:t> = i4</a:t>
            </a:r>
          </a:p>
          <a:p>
            <a:r>
              <a:rPr lang="en-US" dirty="0" err="1" smtClean="0"/>
              <a:t>Mic.GND</a:t>
            </a:r>
            <a:r>
              <a:rPr lang="en-US" dirty="0" smtClean="0"/>
              <a:t> = i5</a:t>
            </a:r>
          </a:p>
          <a:p>
            <a:r>
              <a:rPr lang="en-US" dirty="0" err="1" smtClean="0"/>
              <a:t>Mic.AVD</a:t>
            </a:r>
            <a:r>
              <a:rPr lang="en-US" dirty="0" smtClean="0"/>
              <a:t> = i6</a:t>
            </a:r>
          </a:p>
          <a:p>
            <a:endParaRPr lang="en-US" dirty="0"/>
          </a:p>
          <a:p>
            <a:r>
              <a:rPr lang="en-US" dirty="0" smtClean="0"/>
              <a:t>light1.VCC </a:t>
            </a:r>
            <a:r>
              <a:rPr lang="en-US" dirty="0"/>
              <a:t>= </a:t>
            </a:r>
            <a:r>
              <a:rPr lang="en-US" dirty="0" smtClean="0"/>
              <a:t>(i2)</a:t>
            </a:r>
          </a:p>
          <a:p>
            <a:r>
              <a:rPr lang="en-US" dirty="0"/>
              <a:t>light1.GND = (k3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light2.</a:t>
            </a:r>
            <a:r>
              <a:rPr lang="en-US" dirty="0"/>
              <a:t> VCC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(i4)</a:t>
            </a:r>
            <a:endParaRPr lang="en-US" dirty="0"/>
          </a:p>
          <a:p>
            <a:r>
              <a:rPr lang="en-US" dirty="0"/>
              <a:t>light2.res = (j3)</a:t>
            </a:r>
          </a:p>
          <a:p>
            <a:endParaRPr lang="en-US" dirty="0"/>
          </a:p>
          <a:p>
            <a:r>
              <a:rPr lang="en-US" dirty="0" err="1" smtClean="0"/>
              <a:t>Batt.pos</a:t>
            </a:r>
            <a:r>
              <a:rPr lang="en-US" dirty="0" smtClean="0"/>
              <a:t> = (m6)</a:t>
            </a:r>
          </a:p>
          <a:p>
            <a:r>
              <a:rPr lang="en-US" dirty="0" err="1" smtClean="0"/>
              <a:t>Batt.neg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(l5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Servo1.GND = h1</a:t>
            </a:r>
          </a:p>
          <a:p>
            <a:r>
              <a:rPr lang="en-US" dirty="0" smtClean="0"/>
              <a:t>Servo2.GND = h2</a:t>
            </a:r>
          </a:p>
          <a:p>
            <a:endParaRPr lang="en-US" dirty="0" smtClean="0"/>
          </a:p>
          <a:p>
            <a:r>
              <a:rPr lang="en-US" dirty="0" smtClean="0"/>
              <a:t>Servo1.VCC = m1</a:t>
            </a:r>
            <a:endParaRPr lang="en-US" dirty="0"/>
          </a:p>
          <a:p>
            <a:r>
              <a:rPr lang="en-US" dirty="0" smtClean="0"/>
              <a:t>Servo2.VCC </a:t>
            </a:r>
            <a:r>
              <a:rPr lang="en-US" dirty="0"/>
              <a:t>= m</a:t>
            </a:r>
            <a:r>
              <a:rPr lang="en-US" dirty="0" smtClean="0"/>
              <a:t>2</a:t>
            </a:r>
            <a:endParaRPr lang="en-US" dirty="0"/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16200000">
            <a:off x="5969310" y="4256271"/>
            <a:ext cx="1069728" cy="40492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10k</a:t>
            </a:r>
            <a:r>
              <a:rPr lang="el-GR" i="1" dirty="0"/>
              <a:t>Ω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6888619" y="5694945"/>
            <a:ext cx="1598371" cy="34600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SWITCH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5400000">
            <a:off x="5173114" y="5416857"/>
            <a:ext cx="1057992" cy="254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l-GR" i="1" dirty="0" smtClean="0"/>
              <a:t>Ω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5156431" y="4339323"/>
            <a:ext cx="1127600" cy="254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l-GR" i="1" dirty="0" smtClean="0"/>
              <a:t>Ω</a:t>
            </a:r>
            <a:r>
              <a:rPr lang="en-US" i="1" dirty="0" smtClean="0"/>
              <a:t>-line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36702" y="3902563"/>
            <a:ext cx="354739" cy="3619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rot="16200000">
            <a:off x="6573502" y="4003438"/>
            <a:ext cx="679924" cy="36194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6418968" y="5760688"/>
            <a:ext cx="966107" cy="40492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10k</a:t>
            </a:r>
            <a:r>
              <a:rPr lang="el-GR" i="1" dirty="0"/>
              <a:t>Ω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969284" y="4562503"/>
            <a:ext cx="1069728" cy="40492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24101" y="5023626"/>
            <a:ext cx="732952" cy="40492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light2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16380" y="3851630"/>
            <a:ext cx="679924" cy="36194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 rot="5400000">
            <a:off x="5542596" y="5811518"/>
            <a:ext cx="1098888" cy="43604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MIC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40288" y="6222135"/>
            <a:ext cx="1078647" cy="34600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706635" y="5030163"/>
            <a:ext cx="467760" cy="40492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86316" y="5452134"/>
            <a:ext cx="467760" cy="40492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</a:p>
        </p:txBody>
      </p:sp>
      <p:sp>
        <p:nvSpPr>
          <p:cNvPr id="47" name="Rectangle 46"/>
          <p:cNvSpPr/>
          <p:nvPr/>
        </p:nvSpPr>
        <p:spPr>
          <a:xfrm rot="5400000">
            <a:off x="7135131" y="5862546"/>
            <a:ext cx="1126852" cy="3619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0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4865</TotalTime>
  <Words>339</Words>
  <Application>Microsoft Office PowerPoint</Application>
  <PresentationFormat>Widescreen</PresentationFormat>
  <Paragraphs>174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 Linevich</dc:creator>
  <cp:lastModifiedBy>Vadim Linevich</cp:lastModifiedBy>
  <cp:revision>81</cp:revision>
  <dcterms:created xsi:type="dcterms:W3CDTF">2017-03-23T15:28:03Z</dcterms:created>
  <dcterms:modified xsi:type="dcterms:W3CDTF">2017-04-04T17:10:18Z</dcterms:modified>
</cp:coreProperties>
</file>