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9144000"/>
  <p:notesSz cx="6858000" cy="9144000"/>
  <p:embeddedFontLst>
    <p:embeddedFont>
      <p:font typeface="Raleway SemiBold"/>
      <p:regular r:id="rId12"/>
      <p:bold r:id="rId13"/>
      <p:italic r:id="rId14"/>
      <p:boldItalic r:id="rId15"/>
    </p:embeddedFont>
    <p:embeddedFont>
      <p:font typeface="Raleway"/>
      <p:regular r:id="rId16"/>
      <p:bold r:id="rId17"/>
      <p:italic r:id="rId18"/>
      <p:boldItalic r:id="rId19"/>
    </p:embeddedFont>
    <p:embeddedFont>
      <p:font typeface="Lato"/>
      <p:regular r:id="rId20"/>
      <p:bold r:id="rId21"/>
      <p:italic r:id="rId22"/>
      <p:boldItalic r:id="rId23"/>
    </p:embeddedFont>
    <p:embeddedFont>
      <p:font typeface="Raleway Medium"/>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RalewayMedium-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Medium-italic.fntdata"/><Relationship Id="rId25" Type="http://schemas.openxmlformats.org/officeDocument/2006/relationships/font" Target="fonts/RalewayMedium-bold.fntdata"/><Relationship Id="rId27" Type="http://schemas.openxmlformats.org/officeDocument/2006/relationships/font" Target="fonts/RalewayMedium-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lewaySemiBold-bold.fntdata"/><Relationship Id="rId12" Type="http://schemas.openxmlformats.org/officeDocument/2006/relationships/font" Target="fonts/RalewaySemiBold-regular.fntdata"/><Relationship Id="rId15" Type="http://schemas.openxmlformats.org/officeDocument/2006/relationships/font" Target="fonts/RalewaySemiBold-boldItalic.fntdata"/><Relationship Id="rId14" Type="http://schemas.openxmlformats.org/officeDocument/2006/relationships/font" Target="fonts/RalewaySemiBold-italic.fntdata"/><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Ross MacLean - </a:t>
            </a:r>
            <a:r>
              <a:rPr lang="en">
                <a:solidFill>
                  <a:schemeClr val="dk1"/>
                </a:solidFill>
              </a:rPr>
              <a:t>t</a:t>
            </a:r>
            <a:r>
              <a:rPr lang="en">
                <a:solidFill>
                  <a:schemeClr val="dk1"/>
                </a:solidFill>
              </a:rPr>
              <a:t>arget audience is</a:t>
            </a:r>
            <a:r>
              <a:rPr b="1" lang="en">
                <a:solidFill>
                  <a:schemeClr val="dk1"/>
                </a:solidFill>
              </a:rPr>
              <a:t> Stanford Health Care, Health Plan Ops</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t>If only there was a pill to cure all ills. . . while this may not be the case, this cartoon does highlight that the may be a smarter approach when addressing health concerns . . . which leads me to the topic of my presentation. .  . Efficient Healthcare through Data Prescribed Interventions.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27deb5488_1_34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27deb5488_1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rPr>
              <a:t>Health Catalyst published recent article describing the role analytics can play in combating rising healthcare costs.</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50000"/>
              </a:lnSpc>
              <a:spcBef>
                <a:spcPts val="0"/>
              </a:spcBef>
              <a:spcAft>
                <a:spcPts val="0"/>
              </a:spcAft>
              <a:buNone/>
            </a:pPr>
            <a:r>
              <a:rPr lang="en">
                <a:solidFill>
                  <a:schemeClr val="dk1"/>
                </a:solidFill>
              </a:rPr>
              <a:t>Provides </a:t>
            </a:r>
            <a:r>
              <a:rPr lang="en">
                <a:solidFill>
                  <a:schemeClr val="dk1"/>
                </a:solidFill>
              </a:rPr>
              <a:t>a good overview of the changing landscape in healthcare - shifting from a Fee For Services model to one of Value-based performance:</a:t>
            </a:r>
            <a:endParaRPr>
              <a:solidFill>
                <a:schemeClr val="lt2"/>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He</a:t>
            </a:r>
            <a:r>
              <a:rPr lang="en">
                <a:solidFill>
                  <a:schemeClr val="dk1"/>
                </a:solidFill>
              </a:rPr>
              <a:t>alth insurances companies are set targets (around cost and quality) and performance then drives financial payout.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Controlling the overall cost of care while improving the quality is of great value to health insurance companies.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Article </a:t>
            </a:r>
            <a:r>
              <a:rPr lang="en">
                <a:solidFill>
                  <a:schemeClr val="dk1"/>
                </a:solidFill>
              </a:rPr>
              <a:t>to goes on to propose an analytical toolkit to help them improve in these areas.</a:t>
            </a:r>
            <a:endParaRPr>
              <a:solidFill>
                <a:schemeClr val="dk1"/>
              </a:solidFill>
            </a:endParaRPr>
          </a:p>
          <a:p>
            <a:pPr indent="0" lvl="0" marL="0" rtl="0" algn="l">
              <a:lnSpc>
                <a:spcPct val="115000"/>
              </a:lnSpc>
              <a:spcBef>
                <a:spcPts val="1600"/>
              </a:spcBef>
              <a:spcAft>
                <a:spcPts val="0"/>
              </a:spcAft>
              <a:buNone/>
            </a:pPr>
            <a:r>
              <a:rPr lang="en">
                <a:solidFill>
                  <a:schemeClr val="dk1"/>
                </a:solidFill>
              </a:rPr>
              <a:t>Outlines factors that contribute to the Value-based performance:</a:t>
            </a:r>
            <a:endParaRPr>
              <a:solidFill>
                <a:schemeClr val="dk1"/>
              </a:solidFill>
            </a:endParaRPr>
          </a:p>
          <a:p>
            <a:pPr indent="-298450" lvl="0" marL="457200" rtl="0" algn="l">
              <a:lnSpc>
                <a:spcPct val="115000"/>
              </a:lnSpc>
              <a:spcBef>
                <a:spcPts val="1600"/>
              </a:spcBef>
              <a:spcAft>
                <a:spcPts val="0"/>
              </a:spcAft>
              <a:buClr>
                <a:schemeClr val="dk1"/>
              </a:buClr>
              <a:buSzPts val="1100"/>
              <a:buChar char="●"/>
            </a:pPr>
            <a:r>
              <a:rPr lang="en">
                <a:solidFill>
                  <a:schemeClr val="dk1"/>
                </a:solidFill>
              </a:rPr>
              <a:t>A subset of these include inpatient readmissions, emergency department visits and quality of care.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Stressed importance of having access to necessary data, in particular Medical Claims and Medical Record Data. . . more on this shortly.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Goes on explain the different types of analyses which can stem from each data source however. . .</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0" rtl="0" algn="l">
              <a:lnSpc>
                <a:spcPct val="150000"/>
              </a:lnSpc>
              <a:spcBef>
                <a:spcPts val="0"/>
              </a:spcBef>
              <a:spcAft>
                <a:spcPts val="0"/>
              </a:spcAft>
              <a:buNone/>
            </a:pPr>
            <a:r>
              <a:rPr lang="en">
                <a:solidFill>
                  <a:schemeClr val="dk1"/>
                </a:solidFill>
              </a:rPr>
              <a:t>Despite proposing an analytical toolkit it overlooks the role that data science can play: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is in part due to it approaching the problem from a BI perspective.. . . highlighting the importance of using scorecards to measure performance.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While such monitoring is important, I feel the article misses a trick as it didn’t elaborate on how data science can be used to analyze clinical data in real-time. . . with a view to proactive intervention.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is all too often overlooked by healthcare insurances companies and presents a real opportunity for us to distinguish ourselves from our competitors.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600"/>
              </a:spcBef>
              <a:spcAft>
                <a:spcPts val="0"/>
              </a:spcAft>
              <a:buNone/>
            </a:pPr>
            <a:r>
              <a:t/>
            </a:r>
            <a:endParaRPr>
              <a:solidFill>
                <a:schemeClr val="dk1"/>
              </a:solidFill>
            </a:endParaRPr>
          </a:p>
          <a:p>
            <a:pPr indent="0" lvl="0" marL="0" rtl="0" algn="l">
              <a:lnSpc>
                <a:spcPct val="115000"/>
              </a:lnSpc>
              <a:spcBef>
                <a:spcPts val="1600"/>
              </a:spcBef>
              <a:spcAft>
                <a:spcPts val="160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27deb5488_1_35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27deb5488_1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Stratifying patients according to risk is a fundamental need for any care team, as it allows them to focus on those patients that would benefit most from intervention and engagement.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t>Current state:</a:t>
            </a:r>
            <a:endParaRPr/>
          </a:p>
          <a:p>
            <a:pPr indent="-298450" lvl="0" marL="457200" rtl="0" algn="l">
              <a:lnSpc>
                <a:spcPct val="115000"/>
              </a:lnSpc>
              <a:spcBef>
                <a:spcPts val="0"/>
              </a:spcBef>
              <a:spcAft>
                <a:spcPts val="0"/>
              </a:spcAft>
              <a:buSzPts val="1100"/>
              <a:buChar char="●"/>
            </a:pPr>
            <a:r>
              <a:rPr lang="en"/>
              <a:t>High-risk patients identified using medical claims. . . typically at least 3 months old.  This is a serious drawback when you consider the dynamic situation of one’s health, particularly for those members who have more serious health conditions where timing can be critical.  </a:t>
            </a:r>
            <a:endParaRPr/>
          </a:p>
          <a:p>
            <a:pPr indent="-298450" lvl="0" marL="457200" rtl="0" algn="l">
              <a:lnSpc>
                <a:spcPct val="115000"/>
              </a:lnSpc>
              <a:spcBef>
                <a:spcPts val="0"/>
              </a:spcBef>
              <a:spcAft>
                <a:spcPts val="0"/>
              </a:spcAft>
              <a:buSzPts val="1100"/>
              <a:buChar char="●"/>
            </a:pPr>
            <a:r>
              <a:rPr lang="en"/>
              <a:t>The lack of timely data presents a notable gap in the care delivery systems ability to provide appropriate intervention in a responsive manner.</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solidFill>
                  <a:schemeClr val="dk1"/>
                </a:solidFill>
              </a:rPr>
              <a:t>Future </a:t>
            </a:r>
            <a:r>
              <a:rPr lang="en">
                <a:solidFill>
                  <a:schemeClr val="dk1"/>
                </a:solidFill>
              </a:rPr>
              <a:t>state: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Analysis of real-time medical record data. . . early identification and timely intervention.</a:t>
            </a:r>
            <a:endParaRPr>
              <a:solidFill>
                <a:schemeClr val="dk1"/>
              </a:solidFill>
            </a:endParaRPr>
          </a:p>
          <a:p>
            <a:pPr indent="-298450" lvl="0" marL="457200" rtl="0" algn="l">
              <a:lnSpc>
                <a:spcPct val="125000"/>
              </a:lnSpc>
              <a:spcBef>
                <a:spcPts val="0"/>
              </a:spcBef>
              <a:spcAft>
                <a:spcPts val="0"/>
              </a:spcAft>
              <a:buClr>
                <a:schemeClr val="dk1"/>
              </a:buClr>
              <a:buSzPts val="1100"/>
              <a:buChar char="●"/>
            </a:pPr>
            <a:r>
              <a:rPr lang="en">
                <a:solidFill>
                  <a:schemeClr val="dk1"/>
                </a:solidFill>
              </a:rPr>
              <a:t>Another opportunity - incorporating data beyond the warehouse (e.g. weather) to supplement clinical data being analyzed.</a:t>
            </a:r>
            <a:endParaRPr>
              <a:solidFill>
                <a:schemeClr val="dk1"/>
              </a:solidFill>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As you’ll see. .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t>Data science has the ability to harness the vast amounts of medical record data and synthesize it into actionable information for the care team.</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27deb5488_1_38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27deb5488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 believe data science can significantly improve how healthcare is delivered, making it more personalized and better coordinated.</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One application would be to use data science to prevent the over-utilization of the Emergency Department.  A program could be developed that analyzes medical record data (in real-time) to identify patients that are at risk of visiting the Emergency Department based on a combination of risk factors being triggered in the system.  It could then begin the care coordination process by alerting the appropriate of staff (e.g. doctor, nurse or pharmacist) with recommendations for intervention, that are specific to the combination of risk factors triggered.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For instance, a patient who has bipolar disorder may have run out of his medications last week.  This patient also has Type 1 diabetes and is at risk of not caring for their diabetes as a result.  An alert would then be triggered and a recommendation for intervention is sent to the pharmacist.</a:t>
            </a:r>
            <a:endParaRPr/>
          </a:p>
          <a:p>
            <a:pPr indent="0" lvl="0" marL="0" rtl="0" algn="l">
              <a:lnSpc>
                <a:spcPct val="115000"/>
              </a:lnSpc>
              <a:spcBef>
                <a:spcPts val="0"/>
              </a:spcBef>
              <a:spcAft>
                <a:spcPts val="0"/>
              </a:spcAft>
              <a:buClr>
                <a:schemeClr val="dk1"/>
              </a:buClr>
              <a:buSzPts val="1100"/>
              <a:buFont typeface="Arial"/>
              <a:buNone/>
            </a:pPr>
            <a:r>
              <a:rPr lang="en"/>
              <a:t> </a:t>
            </a:r>
            <a:endParaRPr/>
          </a:p>
          <a:p>
            <a:pPr indent="0" lvl="0" marL="0" rtl="0" algn="l">
              <a:lnSpc>
                <a:spcPct val="115000"/>
              </a:lnSpc>
              <a:spcBef>
                <a:spcPts val="0"/>
              </a:spcBef>
              <a:spcAft>
                <a:spcPts val="0"/>
              </a:spcAft>
              <a:buNone/>
            </a:pPr>
            <a:r>
              <a:rPr lang="en"/>
              <a:t>So it’s really predicting who needs care and streamlining the subsequent care coordination process.  Think of this as a combination of:</a:t>
            </a:r>
            <a:endParaRPr/>
          </a:p>
          <a:p>
            <a:pPr indent="-298450" lvl="0" marL="457200" rtl="0" algn="l">
              <a:lnSpc>
                <a:spcPct val="115000"/>
              </a:lnSpc>
              <a:spcBef>
                <a:spcPts val="0"/>
              </a:spcBef>
              <a:spcAft>
                <a:spcPts val="0"/>
              </a:spcAft>
              <a:buSzPts val="1100"/>
              <a:buChar char="●"/>
            </a:pPr>
            <a:r>
              <a:rPr lang="en"/>
              <a:t>Predictive analysis - which identifies high-risk patients</a:t>
            </a:r>
            <a:endParaRPr/>
          </a:p>
          <a:p>
            <a:pPr indent="-298450" lvl="0" marL="457200" rtl="0" algn="l">
              <a:lnSpc>
                <a:spcPct val="115000"/>
              </a:lnSpc>
              <a:spcBef>
                <a:spcPts val="0"/>
              </a:spcBef>
              <a:spcAft>
                <a:spcPts val="0"/>
              </a:spcAft>
              <a:buSzPts val="1100"/>
              <a:buChar char="●"/>
            </a:pPr>
            <a:r>
              <a:rPr lang="en"/>
              <a:t>Prescriptive analytics. . . where the system alerts the appropriate clinical team with recommendations for intervention.</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The ultimate goal being keeping patients healthy so they don’t have health scare and end up in hospital as an inpatient.</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27deb5488_1_40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27deb5488_1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14% of Emergency Department visits result in an inpatient admissions.  </a:t>
            </a:r>
            <a:endParaRPr/>
          </a:p>
          <a:p>
            <a:pPr indent="0" lvl="0" marL="0" rtl="0" algn="l">
              <a:lnSpc>
                <a:spcPct val="115000"/>
              </a:lnSpc>
              <a:spcBef>
                <a:spcPts val="0"/>
              </a:spcBef>
              <a:spcAft>
                <a:spcPts val="0"/>
              </a:spcAft>
              <a:buNone/>
            </a:pPr>
            <a:r>
              <a:rPr lang="en"/>
              <a:t>Majority of visits are therefore not life threatening events, and a big proportion of which could have been avoided.</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Cast mind back to Value-based performance.  On the other side, which I haven’t touched upon too much is quality and patient satisfaction.</a:t>
            </a:r>
            <a:r>
              <a:rPr lang="en"/>
              <a:t> The important thing to note is that all of these areas are in some intangible way linked.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Think about, if a patient was to receive a phone call from a nurse enquiring about her health because she was made aware that the air quality where she lives is poor and that she hasn’t picked up her medication for her chronic hypertension, the patient will likely appreciate that level of personalized care very much.</a:t>
            </a:r>
            <a:endParaRPr/>
          </a:p>
          <a:p>
            <a:pPr indent="0" lvl="0" marL="0" rtl="0" algn="l">
              <a:lnSpc>
                <a:spcPct val="115000"/>
              </a:lnSpc>
              <a:spcBef>
                <a:spcPts val="0"/>
              </a:spcBef>
              <a:spcAft>
                <a:spcPts val="0"/>
              </a:spcAft>
              <a:buNone/>
            </a:pPr>
            <a:r>
              <a:t/>
            </a:r>
            <a:endParaRPr/>
          </a:p>
          <a:p>
            <a:pPr indent="-298450" lvl="0" marL="457200" rtl="0" algn="l">
              <a:lnSpc>
                <a:spcPct val="115000"/>
              </a:lnSpc>
              <a:spcBef>
                <a:spcPts val="0"/>
              </a:spcBef>
              <a:spcAft>
                <a:spcPts val="0"/>
              </a:spcAft>
              <a:buClr>
                <a:schemeClr val="dk1"/>
              </a:buClr>
              <a:buSzPts val="1100"/>
              <a:buChar char="●"/>
            </a:pPr>
            <a:r>
              <a:rPr lang="en"/>
              <a:t>This increased responsiveness could not only result in financial saving but important improve the quality of care being delivered to patients.</a:t>
            </a:r>
            <a:endParaRPr/>
          </a:p>
          <a:p>
            <a:pPr indent="-298450" lvl="0" marL="457200" rtl="0" algn="l">
              <a:lnSpc>
                <a:spcPct val="115000"/>
              </a:lnSpc>
              <a:spcBef>
                <a:spcPts val="0"/>
              </a:spcBef>
              <a:spcAft>
                <a:spcPts val="0"/>
              </a:spcAft>
              <a:buSzPts val="1100"/>
              <a:buChar char="●"/>
            </a:pPr>
            <a:r>
              <a:rPr lang="en"/>
              <a:t>When you consider this inlight of the financial incentives behind Value-based performance, it can be of no doubt this would be of interest to the health insurance plans.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27deb5488_1_4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27deb5488_1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Gaining access to real-time medical record data is a vital first step. . . .open the door to identifying emerging health events, rather than relying on old claims information.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HIPAA regulations seriously restrict what data can be shared between the hospitals and health insurance companies.  Careful consideration - and perhaps legal counsel - must sought when scoping out this project initially.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Project will require. . .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Close collaboration with the Medical Director will be required to develop an accurate algorithm which would drives the triggers for intervention.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Significant amount of testing would need to be gathered before any such system could be implemented, or trusted by the care team.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Buy in from the clinical team that will be using the system.  They need to feel like the system is supporting their work rather than replacing 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Finally, analysis of outcomes is key.  Need to identify which of the key cost driver have been positively affected following implementation. . . and I hope positive results would ensure future endorsement from key stakeholders within the health plan.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has been whirlwind tour but I appreciate you taking the time to listen to my proposal today.  Thank you for listening!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27deb5488_1_42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27deb5488_1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healthcatalyst.com/healthcare-total-cost-care-analysis-vital-tool" TargetMode="External"/><Relationship Id="rId4" Type="http://schemas.openxmlformats.org/officeDocument/2006/relationships/hyperlink" Target="https://www.healthcatalyst.com/healthcare-total-cost-care-analysis-vital-tool" TargetMode="External"/><Relationship Id="rId10" Type="http://schemas.openxmlformats.org/officeDocument/2006/relationships/image" Target="../media/image5.png"/><Relationship Id="rId9" Type="http://schemas.openxmlformats.org/officeDocument/2006/relationships/hyperlink" Target="https://www.iha.org/sites/default/files/resources/issue-brief-cost-atlas-2016.pdf" TargetMode="External"/><Relationship Id="rId5" Type="http://schemas.openxmlformats.org/officeDocument/2006/relationships/hyperlink" Target="https://www.healthcatalyst.com/healthcare-total-cost-care-analysis-vital-tool" TargetMode="External"/><Relationship Id="rId6" Type="http://schemas.openxmlformats.org/officeDocument/2006/relationships/hyperlink" Target="https://www.healthcatalyst.com/predictive-analytics-healthcare-technology" TargetMode="External"/><Relationship Id="rId7" Type="http://schemas.openxmlformats.org/officeDocument/2006/relationships/hyperlink" Target="https://www.healthcatalyst.com/predictive-analytics-healthcare-technology" TargetMode="External"/><Relationship Id="rId8" Type="http://schemas.openxmlformats.org/officeDocument/2006/relationships/hyperlink" Target="https://www.healthcarefinancenews.com/news/emergency-departments-now-account-half-all-hospital-inpatient-admission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729450" y="840375"/>
            <a:ext cx="7870500" cy="227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latin typeface="Raleway SemiBold"/>
                <a:ea typeface="Raleway SemiBold"/>
                <a:cs typeface="Raleway SemiBold"/>
                <a:sym typeface="Raleway SemiBold"/>
              </a:rPr>
              <a:t>Efficient </a:t>
            </a:r>
            <a:r>
              <a:rPr lang="en" sz="4400">
                <a:latin typeface="Raleway SemiBold"/>
                <a:ea typeface="Raleway SemiBold"/>
                <a:cs typeface="Raleway SemiBold"/>
                <a:sym typeface="Raleway SemiBold"/>
              </a:rPr>
              <a:t>Healthcare: </a:t>
            </a:r>
            <a:endParaRPr sz="4400">
              <a:latin typeface="Raleway SemiBold"/>
              <a:ea typeface="Raleway SemiBold"/>
              <a:cs typeface="Raleway SemiBold"/>
              <a:sym typeface="Raleway SemiBold"/>
            </a:endParaRPr>
          </a:p>
          <a:p>
            <a:pPr indent="0" lvl="0" marL="0" rtl="0" algn="l">
              <a:spcBef>
                <a:spcPts val="0"/>
              </a:spcBef>
              <a:spcAft>
                <a:spcPts val="0"/>
              </a:spcAft>
              <a:buNone/>
            </a:pPr>
            <a:r>
              <a:t/>
            </a:r>
            <a:endParaRPr sz="1200">
              <a:latin typeface="Raleway SemiBold"/>
              <a:ea typeface="Raleway SemiBold"/>
              <a:cs typeface="Raleway SemiBold"/>
              <a:sym typeface="Raleway SemiBold"/>
            </a:endParaRPr>
          </a:p>
          <a:p>
            <a:pPr indent="0" lvl="0" marL="0" rtl="0" algn="l">
              <a:spcBef>
                <a:spcPts val="0"/>
              </a:spcBef>
              <a:spcAft>
                <a:spcPts val="0"/>
              </a:spcAft>
              <a:buNone/>
            </a:pPr>
            <a:r>
              <a:rPr lang="en" sz="4400">
                <a:latin typeface="Raleway"/>
                <a:ea typeface="Raleway"/>
                <a:cs typeface="Raleway"/>
                <a:sym typeface="Raleway"/>
              </a:rPr>
              <a:t>Data Prescribed </a:t>
            </a:r>
            <a:endParaRPr sz="4400">
              <a:latin typeface="Raleway"/>
              <a:ea typeface="Raleway"/>
              <a:cs typeface="Raleway"/>
              <a:sym typeface="Raleway"/>
            </a:endParaRPr>
          </a:p>
          <a:p>
            <a:pPr indent="0" lvl="0" marL="0" rtl="0" algn="l">
              <a:spcBef>
                <a:spcPts val="0"/>
              </a:spcBef>
              <a:spcAft>
                <a:spcPts val="0"/>
              </a:spcAft>
              <a:buNone/>
            </a:pPr>
            <a:r>
              <a:rPr lang="en" sz="4400">
                <a:latin typeface="Raleway"/>
                <a:ea typeface="Raleway"/>
                <a:cs typeface="Raleway"/>
                <a:sym typeface="Raleway"/>
              </a:rPr>
              <a:t>Interventions</a:t>
            </a:r>
            <a:endParaRPr sz="4400">
              <a:latin typeface="Raleway"/>
              <a:ea typeface="Raleway"/>
              <a:cs typeface="Raleway"/>
              <a:sym typeface="Raleway"/>
            </a:endParaRPr>
          </a:p>
        </p:txBody>
      </p:sp>
      <p:sp>
        <p:nvSpPr>
          <p:cNvPr id="55" name="Google Shape;55;p13"/>
          <p:cNvSpPr txBox="1"/>
          <p:nvPr>
            <p:ph idx="1" type="subTitle"/>
          </p:nvPr>
        </p:nvSpPr>
        <p:spPr>
          <a:xfrm>
            <a:off x="742125" y="4853700"/>
            <a:ext cx="4822800" cy="15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99999"/>
                </a:solidFill>
                <a:latin typeface="Lato"/>
                <a:ea typeface="Lato"/>
                <a:cs typeface="Lato"/>
                <a:sym typeface="Lato"/>
              </a:rPr>
              <a:t>Ross MacLean</a:t>
            </a:r>
            <a:endParaRPr sz="2400">
              <a:solidFill>
                <a:srgbClr val="999999"/>
              </a:solidFill>
              <a:latin typeface="Lato"/>
              <a:ea typeface="Lato"/>
              <a:cs typeface="Lato"/>
              <a:sym typeface="Lato"/>
            </a:endParaRPr>
          </a:p>
          <a:p>
            <a:pPr indent="0" lvl="0" marL="0" rtl="0" algn="l">
              <a:spcBef>
                <a:spcPts val="0"/>
              </a:spcBef>
              <a:spcAft>
                <a:spcPts val="0"/>
              </a:spcAft>
              <a:buNone/>
            </a:pPr>
            <a:r>
              <a:rPr lang="en" sz="2400">
                <a:solidFill>
                  <a:srgbClr val="999999"/>
                </a:solidFill>
                <a:latin typeface="Lato"/>
                <a:ea typeface="Lato"/>
                <a:cs typeface="Lato"/>
                <a:sym typeface="Lato"/>
              </a:rPr>
              <a:t>Stanford </a:t>
            </a:r>
            <a:r>
              <a:rPr lang="en" sz="2400">
                <a:solidFill>
                  <a:srgbClr val="999999"/>
                </a:solidFill>
                <a:latin typeface="Lato"/>
                <a:ea typeface="Lato"/>
                <a:cs typeface="Lato"/>
                <a:sym typeface="Lato"/>
              </a:rPr>
              <a:t>Health Care, </a:t>
            </a:r>
            <a:endParaRPr sz="2400">
              <a:solidFill>
                <a:srgbClr val="999999"/>
              </a:solidFill>
              <a:latin typeface="Lato"/>
              <a:ea typeface="Lato"/>
              <a:cs typeface="Lato"/>
              <a:sym typeface="Lato"/>
            </a:endParaRPr>
          </a:p>
          <a:p>
            <a:pPr indent="0" lvl="0" marL="0" rtl="0" algn="l">
              <a:spcBef>
                <a:spcPts val="0"/>
              </a:spcBef>
              <a:spcAft>
                <a:spcPts val="0"/>
              </a:spcAft>
              <a:buNone/>
            </a:pPr>
            <a:r>
              <a:rPr lang="en" sz="2400">
                <a:solidFill>
                  <a:srgbClr val="999999"/>
                </a:solidFill>
                <a:latin typeface="Lato"/>
                <a:ea typeface="Lato"/>
                <a:cs typeface="Lato"/>
                <a:sym typeface="Lato"/>
              </a:rPr>
              <a:t>Health Plan Operations</a:t>
            </a:r>
            <a:endParaRPr sz="2400">
              <a:solidFill>
                <a:srgbClr val="999999"/>
              </a:solidFill>
              <a:latin typeface="Lato"/>
              <a:ea typeface="Lato"/>
              <a:cs typeface="Lato"/>
              <a:sym typeface="Lato"/>
            </a:endParaRPr>
          </a:p>
          <a:p>
            <a:pPr indent="0" lvl="0" marL="0" rtl="0" algn="l">
              <a:spcBef>
                <a:spcPts val="0"/>
              </a:spcBef>
              <a:spcAft>
                <a:spcPts val="0"/>
              </a:spcAft>
              <a:buNone/>
            </a:pPr>
            <a:r>
              <a:rPr lang="en" sz="2400">
                <a:solidFill>
                  <a:srgbClr val="999999"/>
                </a:solidFill>
                <a:latin typeface="Lato"/>
                <a:ea typeface="Lato"/>
                <a:cs typeface="Lato"/>
                <a:sym typeface="Lato"/>
              </a:rPr>
              <a:t>09/19/18</a:t>
            </a:r>
            <a:endParaRPr sz="2400">
              <a:solidFill>
                <a:srgbClr val="999999"/>
              </a:solidFill>
              <a:latin typeface="Lato"/>
              <a:ea typeface="Lato"/>
              <a:cs typeface="Lato"/>
              <a:sym typeface="Lato"/>
            </a:endParaRPr>
          </a:p>
        </p:txBody>
      </p:sp>
      <p:pic>
        <p:nvPicPr>
          <p:cNvPr id="56" name="Google Shape;56;p13"/>
          <p:cNvPicPr preferRelativeResize="0"/>
          <p:nvPr/>
        </p:nvPicPr>
        <p:blipFill>
          <a:blip r:embed="rId3">
            <a:alphaModFix/>
          </a:blip>
          <a:stretch>
            <a:fillRect/>
          </a:stretch>
        </p:blipFill>
        <p:spPr>
          <a:xfrm>
            <a:off x="0" y="477378"/>
            <a:ext cx="1647675" cy="286797"/>
          </a:xfrm>
          <a:prstGeom prst="rect">
            <a:avLst/>
          </a:prstGeom>
          <a:noFill/>
          <a:ln>
            <a:noFill/>
          </a:ln>
        </p:spPr>
      </p:pic>
      <p:pic>
        <p:nvPicPr>
          <p:cNvPr id="57" name="Google Shape;57;p13"/>
          <p:cNvPicPr preferRelativeResize="0"/>
          <p:nvPr/>
        </p:nvPicPr>
        <p:blipFill>
          <a:blip r:embed="rId4">
            <a:alphaModFix/>
          </a:blip>
          <a:stretch>
            <a:fillRect/>
          </a:stretch>
        </p:blipFill>
        <p:spPr>
          <a:xfrm>
            <a:off x="5623850" y="2151225"/>
            <a:ext cx="3336575" cy="4299850"/>
          </a:xfrm>
          <a:prstGeom prst="rect">
            <a:avLst/>
          </a:prstGeom>
          <a:noFill/>
          <a:ln>
            <a:noFill/>
          </a:ln>
        </p:spPr>
      </p:pic>
      <p:pic>
        <p:nvPicPr>
          <p:cNvPr id="58" name="Google Shape;58;p13"/>
          <p:cNvPicPr preferRelativeResize="0"/>
          <p:nvPr/>
        </p:nvPicPr>
        <p:blipFill>
          <a:blip r:embed="rId5">
            <a:alphaModFix/>
          </a:blip>
          <a:stretch>
            <a:fillRect/>
          </a:stretch>
        </p:blipFill>
        <p:spPr>
          <a:xfrm>
            <a:off x="6897855" y="2331100"/>
            <a:ext cx="1798245" cy="431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885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Raleway Medium"/>
                <a:ea typeface="Raleway Medium"/>
                <a:cs typeface="Raleway Medium"/>
                <a:sym typeface="Raleway Medium"/>
              </a:rPr>
              <a:t>Controlling Costs Through Analytics</a:t>
            </a:r>
            <a:endParaRPr>
              <a:latin typeface="Raleway Medium"/>
              <a:ea typeface="Raleway Medium"/>
              <a:cs typeface="Raleway Medium"/>
              <a:sym typeface="Raleway Medium"/>
            </a:endParaRPr>
          </a:p>
        </p:txBody>
      </p:sp>
      <p:sp>
        <p:nvSpPr>
          <p:cNvPr id="64" name="Google Shape;64;p1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Health Catalyst - Total Cost of Care Analysis: A Vital Tool</a:t>
            </a:r>
            <a:endParaRPr sz="2000"/>
          </a:p>
          <a:p>
            <a:pPr indent="-342900" lvl="0" marL="457200" rtl="0" algn="l">
              <a:lnSpc>
                <a:spcPct val="125000"/>
              </a:lnSpc>
              <a:spcBef>
                <a:spcPts val="1600"/>
              </a:spcBef>
              <a:spcAft>
                <a:spcPts val="0"/>
              </a:spcAft>
              <a:buSzPts val="1800"/>
              <a:buChar char="●"/>
            </a:pPr>
            <a:r>
              <a:rPr lang="en"/>
              <a:t>Healthcare industry is shifting towards Value-based performance model.</a:t>
            </a:r>
            <a:endParaRPr/>
          </a:p>
          <a:p>
            <a:pPr indent="-342900" lvl="0" marL="457200" rtl="0" algn="l">
              <a:spcBef>
                <a:spcPts val="0"/>
              </a:spcBef>
              <a:spcAft>
                <a:spcPts val="0"/>
              </a:spcAft>
              <a:buSzPts val="1800"/>
              <a:buChar char="●"/>
            </a:pPr>
            <a:r>
              <a:rPr lang="en"/>
              <a:t>Analytics is a vital tool in achieving efficiencies.</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lang="en"/>
              <a:t>Key factors</a:t>
            </a:r>
            <a:r>
              <a:rPr lang="en"/>
              <a:t>:</a:t>
            </a:r>
            <a:endParaRPr/>
          </a:p>
          <a:p>
            <a:pPr indent="-342900" lvl="0" marL="457200" rtl="0" algn="l">
              <a:lnSpc>
                <a:spcPct val="125000"/>
              </a:lnSpc>
              <a:spcBef>
                <a:spcPts val="0"/>
              </a:spcBef>
              <a:spcAft>
                <a:spcPts val="0"/>
              </a:spcAft>
              <a:buSzPts val="1800"/>
              <a:buChar char="●"/>
            </a:pPr>
            <a:r>
              <a:rPr lang="en"/>
              <a:t>Including </a:t>
            </a:r>
            <a:r>
              <a:rPr lang="en"/>
              <a:t>inpatient readmissions, emergency visits and quality</a:t>
            </a:r>
            <a:endParaRPr/>
          </a:p>
          <a:p>
            <a:pPr indent="-342900" lvl="0" marL="457200" rtl="0" algn="l">
              <a:lnSpc>
                <a:spcPct val="125000"/>
              </a:lnSpc>
              <a:spcBef>
                <a:spcPts val="0"/>
              </a:spcBef>
              <a:spcAft>
                <a:spcPts val="0"/>
              </a:spcAft>
              <a:buSzPts val="1800"/>
              <a:buChar char="●"/>
            </a:pPr>
            <a:r>
              <a:rPr lang="en"/>
              <a:t>Access to data - medical claims and electronic medical record data.</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lang="en"/>
              <a:t>Limitations of analytical toolkit:</a:t>
            </a:r>
            <a:endParaRPr/>
          </a:p>
          <a:p>
            <a:pPr indent="-342900" lvl="0" marL="457200" rtl="0" algn="l">
              <a:lnSpc>
                <a:spcPct val="125000"/>
              </a:lnSpc>
              <a:spcBef>
                <a:spcPts val="0"/>
              </a:spcBef>
              <a:spcAft>
                <a:spcPts val="0"/>
              </a:spcAft>
              <a:buSzPts val="1800"/>
              <a:buChar char="●"/>
            </a:pPr>
            <a:r>
              <a:rPr lang="en"/>
              <a:t>Business Intelligence perspective, e.g. performance scorecards.</a:t>
            </a:r>
            <a:endParaRPr/>
          </a:p>
          <a:p>
            <a:pPr indent="-342900" lvl="0" marL="457200" rtl="0" algn="l">
              <a:spcBef>
                <a:spcPts val="0"/>
              </a:spcBef>
              <a:spcAft>
                <a:spcPts val="0"/>
              </a:spcAft>
              <a:buSzPts val="1800"/>
              <a:buChar char="●"/>
            </a:pPr>
            <a:r>
              <a:rPr lang="en"/>
              <a:t>Data science and clinical largely overlooked.</a:t>
            </a:r>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65" name="Google Shape;65;p14"/>
          <p:cNvPicPr preferRelativeResize="0"/>
          <p:nvPr/>
        </p:nvPicPr>
        <p:blipFill>
          <a:blip r:embed="rId3">
            <a:alphaModFix/>
          </a:blip>
          <a:stretch>
            <a:fillRect/>
          </a:stretch>
        </p:blipFill>
        <p:spPr>
          <a:xfrm>
            <a:off x="297372" y="912270"/>
            <a:ext cx="937050" cy="2145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311700" y="1536624"/>
            <a:ext cx="8520600" cy="4865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t>Risk-stratification is fundamental need of care team.</a:t>
            </a:r>
            <a:endParaRPr sz="2000"/>
          </a:p>
          <a:p>
            <a:pPr indent="0" lvl="0" marL="0" rtl="0" algn="l">
              <a:lnSpc>
                <a:spcPct val="100000"/>
              </a:lnSpc>
              <a:spcBef>
                <a:spcPts val="0"/>
              </a:spcBef>
              <a:spcAft>
                <a:spcPts val="0"/>
              </a:spcAft>
              <a:buNone/>
            </a:pPr>
            <a:r>
              <a:t/>
            </a:r>
            <a:endParaRPr sz="2000"/>
          </a:p>
          <a:p>
            <a:pPr indent="0" lvl="0" marL="0" rtl="0" algn="l">
              <a:lnSpc>
                <a:spcPct val="150000"/>
              </a:lnSpc>
              <a:spcBef>
                <a:spcPts val="0"/>
              </a:spcBef>
              <a:spcAft>
                <a:spcPts val="0"/>
              </a:spcAft>
              <a:buNone/>
            </a:pPr>
            <a:r>
              <a:rPr lang="en" sz="2000"/>
              <a:t>Current state:</a:t>
            </a:r>
            <a:endParaRPr sz="2000"/>
          </a:p>
          <a:p>
            <a:pPr indent="-342900" lvl="0" marL="457200" rtl="0" algn="l">
              <a:lnSpc>
                <a:spcPct val="125000"/>
              </a:lnSpc>
              <a:spcBef>
                <a:spcPts val="0"/>
              </a:spcBef>
              <a:spcAft>
                <a:spcPts val="0"/>
              </a:spcAft>
              <a:buSzPts val="1800"/>
              <a:buChar char="●"/>
            </a:pPr>
            <a:r>
              <a:rPr lang="en"/>
              <a:t>High-risk patients identified through claims data (3 months old).</a:t>
            </a:r>
            <a:endParaRPr/>
          </a:p>
          <a:p>
            <a:pPr indent="-342900" lvl="0" marL="457200" rtl="0" algn="l">
              <a:lnSpc>
                <a:spcPct val="125000"/>
              </a:lnSpc>
              <a:spcBef>
                <a:spcPts val="0"/>
              </a:spcBef>
              <a:spcAft>
                <a:spcPts val="0"/>
              </a:spcAft>
              <a:buSzPts val="1800"/>
              <a:buChar char="●"/>
            </a:pPr>
            <a:r>
              <a:rPr lang="en"/>
              <a:t>Case Management team conduct outreach.</a:t>
            </a:r>
            <a:endParaRPr/>
          </a:p>
          <a:p>
            <a:pPr indent="0" lvl="0" marL="0" rtl="0" algn="l">
              <a:lnSpc>
                <a:spcPct val="100000"/>
              </a:lnSpc>
              <a:spcBef>
                <a:spcPts val="0"/>
              </a:spcBef>
              <a:spcAft>
                <a:spcPts val="0"/>
              </a:spcAft>
              <a:buNone/>
            </a:pPr>
            <a:r>
              <a:t/>
            </a:r>
            <a:endParaRPr sz="2000">
              <a:solidFill>
                <a:srgbClr val="000000"/>
              </a:solidFill>
            </a:endParaRPr>
          </a:p>
          <a:p>
            <a:pPr indent="0" lvl="0" marL="0" rtl="0" algn="l">
              <a:lnSpc>
                <a:spcPct val="150000"/>
              </a:lnSpc>
              <a:spcBef>
                <a:spcPts val="0"/>
              </a:spcBef>
              <a:spcAft>
                <a:spcPts val="0"/>
              </a:spcAft>
              <a:buNone/>
            </a:pPr>
            <a:r>
              <a:rPr lang="en" sz="2000"/>
              <a:t>Future state:</a:t>
            </a:r>
            <a:endParaRPr sz="2000"/>
          </a:p>
          <a:p>
            <a:pPr indent="-342900" lvl="0" marL="457200" rtl="0" algn="l">
              <a:lnSpc>
                <a:spcPct val="125000"/>
              </a:lnSpc>
              <a:spcBef>
                <a:spcPts val="0"/>
              </a:spcBef>
              <a:spcAft>
                <a:spcPts val="0"/>
              </a:spcAft>
              <a:buSzPts val="1800"/>
              <a:buChar char="●"/>
            </a:pPr>
            <a:r>
              <a:rPr lang="en"/>
              <a:t>Analysis of medical record data (real-time).</a:t>
            </a:r>
            <a:endParaRPr/>
          </a:p>
          <a:p>
            <a:pPr indent="-342900" lvl="0" marL="457200" rtl="0" algn="l">
              <a:lnSpc>
                <a:spcPct val="125000"/>
              </a:lnSpc>
              <a:spcBef>
                <a:spcPts val="0"/>
              </a:spcBef>
              <a:spcAft>
                <a:spcPts val="0"/>
              </a:spcAft>
              <a:buSzPts val="1800"/>
              <a:buChar char="●"/>
            </a:pPr>
            <a:r>
              <a:rPr lang="en"/>
              <a:t>Timely data informs intervention.</a:t>
            </a:r>
            <a:endParaRPr/>
          </a:p>
          <a:p>
            <a:pPr indent="-342900" lvl="0" marL="457200" rtl="0" algn="l">
              <a:lnSpc>
                <a:spcPct val="125000"/>
              </a:lnSpc>
              <a:spcBef>
                <a:spcPts val="0"/>
              </a:spcBef>
              <a:spcAft>
                <a:spcPts val="0"/>
              </a:spcAft>
              <a:buSzPts val="1800"/>
              <a:buChar char="●"/>
            </a:pPr>
            <a:r>
              <a:rPr lang="en"/>
              <a:t>Incorporating external data (e.g. current weather).</a:t>
            </a:r>
            <a:endParaRPr/>
          </a:p>
          <a:p>
            <a:pPr indent="0" lvl="0" marL="0" rtl="0" algn="l">
              <a:lnSpc>
                <a:spcPct val="125000"/>
              </a:lnSpc>
              <a:spcBef>
                <a:spcPts val="0"/>
              </a:spcBef>
              <a:spcAft>
                <a:spcPts val="0"/>
              </a:spcAft>
              <a:buNone/>
            </a:pPr>
            <a:r>
              <a:t/>
            </a:r>
            <a:endParaRPr/>
          </a:p>
          <a:p>
            <a:pPr indent="0" lvl="0" marL="0" rtl="0" algn="l">
              <a:lnSpc>
                <a:spcPct val="125000"/>
              </a:lnSpc>
              <a:spcBef>
                <a:spcPts val="0"/>
              </a:spcBef>
              <a:spcAft>
                <a:spcPts val="0"/>
              </a:spcAft>
              <a:buNone/>
            </a:pPr>
            <a:r>
              <a:rPr lang="en" sz="2000"/>
              <a:t>Data science can draw meaning from vast medical record data to proactively inform care coordination process.</a:t>
            </a:r>
            <a:endParaRPr sz="2000"/>
          </a:p>
          <a:p>
            <a:pPr indent="0" lvl="0" marL="0" rtl="0" algn="l">
              <a:lnSpc>
                <a:spcPct val="150000"/>
              </a:lnSpc>
              <a:spcBef>
                <a:spcPts val="0"/>
              </a:spcBef>
              <a:spcAft>
                <a:spcPts val="0"/>
              </a:spcAft>
              <a:buClr>
                <a:schemeClr val="dk1"/>
              </a:buClr>
              <a:buSzPts val="1100"/>
              <a:buFont typeface="Arial"/>
              <a:buNone/>
            </a:pPr>
            <a:r>
              <a:t/>
            </a:r>
            <a:endParaRPr/>
          </a:p>
        </p:txBody>
      </p:sp>
      <p:sp>
        <p:nvSpPr>
          <p:cNvPr id="71" name="Google Shape;71;p15"/>
          <p:cNvSpPr txBox="1"/>
          <p:nvPr>
            <p:ph type="title"/>
          </p:nvPr>
        </p:nvSpPr>
        <p:spPr>
          <a:xfrm>
            <a:off x="311700" y="2885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Medium"/>
                <a:ea typeface="Raleway Medium"/>
                <a:cs typeface="Raleway Medium"/>
                <a:sym typeface="Raleway Medium"/>
              </a:rPr>
              <a:t>Data Science - Bridging the Data Gap</a:t>
            </a:r>
            <a:endParaRPr>
              <a:latin typeface="Raleway Medium"/>
              <a:ea typeface="Raleway Medium"/>
              <a:cs typeface="Raleway Medium"/>
              <a:sym typeface="Raleway Medium"/>
            </a:endParaRPr>
          </a:p>
        </p:txBody>
      </p:sp>
      <p:pic>
        <p:nvPicPr>
          <p:cNvPr id="72" name="Google Shape;72;p15"/>
          <p:cNvPicPr preferRelativeResize="0"/>
          <p:nvPr/>
        </p:nvPicPr>
        <p:blipFill>
          <a:blip r:embed="rId3">
            <a:alphaModFix/>
          </a:blip>
          <a:stretch>
            <a:fillRect/>
          </a:stretch>
        </p:blipFill>
        <p:spPr>
          <a:xfrm>
            <a:off x="297372" y="912270"/>
            <a:ext cx="937050" cy="2145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1658700"/>
            <a:ext cx="8520600" cy="3093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a:t>Data Science will play a pivotal role in how care is delivered.</a:t>
            </a:r>
            <a:endParaRPr sz="2000"/>
          </a:p>
          <a:p>
            <a:pPr indent="0" lvl="0" marL="0" rtl="0" algn="l">
              <a:lnSpc>
                <a:spcPct val="100000"/>
              </a:lnSpc>
              <a:spcBef>
                <a:spcPts val="0"/>
              </a:spcBef>
              <a:spcAft>
                <a:spcPts val="0"/>
              </a:spcAft>
              <a:buNone/>
            </a:pPr>
            <a:r>
              <a:t/>
            </a:r>
            <a:endParaRPr sz="2400"/>
          </a:p>
          <a:p>
            <a:pPr indent="0" lvl="0" marL="0" rtl="0" algn="l">
              <a:lnSpc>
                <a:spcPct val="150000"/>
              </a:lnSpc>
              <a:spcBef>
                <a:spcPts val="0"/>
              </a:spcBef>
              <a:spcAft>
                <a:spcPts val="0"/>
              </a:spcAft>
              <a:buNone/>
            </a:pPr>
            <a:r>
              <a:rPr lang="en" sz="2000"/>
              <a:t>Prevent over-utilization of the emergency department:</a:t>
            </a:r>
            <a:endParaRPr sz="2000"/>
          </a:p>
          <a:p>
            <a:pPr indent="0" lvl="0" marL="0" rtl="0" algn="l">
              <a:lnSpc>
                <a:spcPct val="150000"/>
              </a:lnSpc>
              <a:spcBef>
                <a:spcPts val="0"/>
              </a:spcBef>
              <a:spcAft>
                <a:spcPts val="0"/>
              </a:spcAft>
              <a:buNone/>
            </a:pPr>
            <a:r>
              <a:t/>
            </a:r>
            <a:endParaRPr sz="600"/>
          </a:p>
          <a:p>
            <a:pPr indent="-342900" lvl="0" marL="457200" rtl="0" algn="l">
              <a:lnSpc>
                <a:spcPct val="150000"/>
              </a:lnSpc>
              <a:spcBef>
                <a:spcPts val="0"/>
              </a:spcBef>
              <a:spcAft>
                <a:spcPts val="0"/>
              </a:spcAft>
              <a:buSzPts val="1800"/>
              <a:buChar char="●"/>
            </a:pPr>
            <a:r>
              <a:rPr lang="en"/>
              <a:t>Identifying high-risk patients - analysis of medical record data.</a:t>
            </a:r>
            <a:endParaRPr/>
          </a:p>
          <a:p>
            <a:pPr indent="-342900" lvl="0" marL="457200" rtl="0" algn="l">
              <a:lnSpc>
                <a:spcPct val="150000"/>
              </a:lnSpc>
              <a:spcBef>
                <a:spcPts val="0"/>
              </a:spcBef>
              <a:spcAft>
                <a:spcPts val="0"/>
              </a:spcAft>
              <a:buSzPts val="1800"/>
              <a:buChar char="●"/>
            </a:pPr>
            <a:r>
              <a:rPr lang="en"/>
              <a:t>Coordinating care with recommendations for intervention.</a:t>
            </a:r>
            <a:endParaRPr/>
          </a:p>
          <a:p>
            <a:pPr indent="0" lvl="0" marL="0" rtl="0" algn="l">
              <a:lnSpc>
                <a:spcPct val="150000"/>
              </a:lnSpc>
              <a:spcBef>
                <a:spcPts val="0"/>
              </a:spcBef>
              <a:spcAft>
                <a:spcPts val="0"/>
              </a:spcAft>
              <a:buNone/>
            </a:pPr>
            <a:r>
              <a:t/>
            </a:r>
            <a:endParaRPr/>
          </a:p>
          <a:p>
            <a:pPr indent="0" lvl="0" marL="457200" rtl="0" algn="l">
              <a:lnSpc>
                <a:spcPct val="150000"/>
              </a:lnSpc>
              <a:spcBef>
                <a:spcPts val="0"/>
              </a:spcBef>
              <a:spcAft>
                <a:spcPts val="0"/>
              </a:spcAft>
              <a:buNone/>
            </a:pPr>
            <a:r>
              <a:t/>
            </a:r>
            <a:endParaRPr sz="2000"/>
          </a:p>
        </p:txBody>
      </p:sp>
      <p:sp>
        <p:nvSpPr>
          <p:cNvPr id="78" name="Google Shape;78;p16"/>
          <p:cNvSpPr txBox="1"/>
          <p:nvPr>
            <p:ph type="title"/>
          </p:nvPr>
        </p:nvSpPr>
        <p:spPr>
          <a:xfrm>
            <a:off x="311700" y="2885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Medium"/>
                <a:ea typeface="Raleway Medium"/>
                <a:cs typeface="Raleway Medium"/>
                <a:sym typeface="Raleway Medium"/>
              </a:rPr>
              <a:t>Personalized Care, Better Coordinated</a:t>
            </a:r>
            <a:endParaRPr>
              <a:latin typeface="Raleway Medium"/>
              <a:ea typeface="Raleway Medium"/>
              <a:cs typeface="Raleway Medium"/>
              <a:sym typeface="Raleway Medium"/>
            </a:endParaRPr>
          </a:p>
        </p:txBody>
      </p:sp>
      <p:pic>
        <p:nvPicPr>
          <p:cNvPr id="79" name="Google Shape;79;p16"/>
          <p:cNvPicPr preferRelativeResize="0"/>
          <p:nvPr/>
        </p:nvPicPr>
        <p:blipFill>
          <a:blip r:embed="rId3">
            <a:alphaModFix/>
          </a:blip>
          <a:stretch>
            <a:fillRect/>
          </a:stretch>
        </p:blipFill>
        <p:spPr>
          <a:xfrm>
            <a:off x="297372" y="912270"/>
            <a:ext cx="937050" cy="214505"/>
          </a:xfrm>
          <a:prstGeom prst="rect">
            <a:avLst/>
          </a:prstGeom>
          <a:noFill/>
          <a:ln>
            <a:noFill/>
          </a:ln>
        </p:spPr>
      </p:pic>
      <p:sp>
        <p:nvSpPr>
          <p:cNvPr id="80" name="Google Shape;80;p16"/>
          <p:cNvSpPr txBox="1"/>
          <p:nvPr>
            <p:ph idx="1" type="body"/>
          </p:nvPr>
        </p:nvSpPr>
        <p:spPr>
          <a:xfrm>
            <a:off x="311700" y="4600825"/>
            <a:ext cx="8520600" cy="4086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2000"/>
              <a:t>Predictive analytics - high-risk patients identified</a:t>
            </a:r>
            <a:endParaRPr sz="2000"/>
          </a:p>
        </p:txBody>
      </p:sp>
      <p:sp>
        <p:nvSpPr>
          <p:cNvPr id="81" name="Google Shape;81;p16"/>
          <p:cNvSpPr txBox="1"/>
          <p:nvPr>
            <p:ph idx="1" type="body"/>
          </p:nvPr>
        </p:nvSpPr>
        <p:spPr>
          <a:xfrm>
            <a:off x="311750" y="5109432"/>
            <a:ext cx="8520600" cy="5958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2000"/>
              <a:t>Prescriptive analytics - recommendations for intervention</a:t>
            </a:r>
            <a:endParaRPr sz="2000"/>
          </a:p>
        </p:txBody>
      </p:sp>
      <p:pic>
        <p:nvPicPr>
          <p:cNvPr id="82" name="Google Shape;82;p16"/>
          <p:cNvPicPr preferRelativeResize="0"/>
          <p:nvPr/>
        </p:nvPicPr>
        <p:blipFill>
          <a:blip r:embed="rId4">
            <a:alphaModFix/>
          </a:blip>
          <a:stretch>
            <a:fillRect/>
          </a:stretch>
        </p:blipFill>
        <p:spPr>
          <a:xfrm>
            <a:off x="311700" y="5186789"/>
            <a:ext cx="374099" cy="303649"/>
          </a:xfrm>
          <a:prstGeom prst="rect">
            <a:avLst/>
          </a:prstGeom>
          <a:noFill/>
          <a:ln>
            <a:noFill/>
          </a:ln>
        </p:spPr>
      </p:pic>
      <p:pic>
        <p:nvPicPr>
          <p:cNvPr id="83" name="Google Shape;83;p16"/>
          <p:cNvPicPr preferRelativeResize="0"/>
          <p:nvPr/>
        </p:nvPicPr>
        <p:blipFill>
          <a:blip r:embed="rId5">
            <a:alphaModFix/>
          </a:blip>
          <a:stretch>
            <a:fillRect/>
          </a:stretch>
        </p:blipFill>
        <p:spPr>
          <a:xfrm>
            <a:off x="311700" y="4705695"/>
            <a:ext cx="374100" cy="303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idx="1" type="body"/>
          </p:nvPr>
        </p:nvSpPr>
        <p:spPr>
          <a:xfrm>
            <a:off x="311700" y="2499462"/>
            <a:ext cx="8520600" cy="27237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Emergency Department is largely treat-and-release</a:t>
            </a:r>
            <a:endParaRPr/>
          </a:p>
          <a:p>
            <a:pPr indent="-342900" lvl="0" marL="457200" rtl="0" algn="l">
              <a:lnSpc>
                <a:spcPct val="200000"/>
              </a:lnSpc>
              <a:spcBef>
                <a:spcPts val="0"/>
              </a:spcBef>
              <a:spcAft>
                <a:spcPts val="0"/>
              </a:spcAft>
              <a:buSzPts val="1800"/>
              <a:buChar char="●"/>
            </a:pPr>
            <a:r>
              <a:rPr lang="en"/>
              <a:t>Early identification of risks and proactive care coordination.</a:t>
            </a:r>
            <a:endParaRPr/>
          </a:p>
          <a:p>
            <a:pPr indent="-342900" lvl="0" marL="457200" rtl="0" algn="l">
              <a:lnSpc>
                <a:spcPct val="200000"/>
              </a:lnSpc>
              <a:spcBef>
                <a:spcPts val="0"/>
              </a:spcBef>
              <a:spcAft>
                <a:spcPts val="0"/>
              </a:spcAft>
              <a:buSzPts val="1800"/>
              <a:buChar char="●"/>
            </a:pPr>
            <a:r>
              <a:rPr lang="en"/>
              <a:t>Positively impact factors contributing inefficiencies in cost and quality.</a:t>
            </a:r>
            <a:endParaRPr/>
          </a:p>
          <a:p>
            <a:pPr indent="-342900" lvl="0" marL="457200" rtl="0" algn="l">
              <a:lnSpc>
                <a:spcPct val="200000"/>
              </a:lnSpc>
              <a:spcBef>
                <a:spcPts val="0"/>
              </a:spcBef>
              <a:spcAft>
                <a:spcPts val="0"/>
              </a:spcAft>
              <a:buSzPts val="1800"/>
              <a:buChar char="●"/>
            </a:pPr>
            <a:r>
              <a:rPr lang="en"/>
              <a:t>Health insurance plan and patients would benefit.</a:t>
            </a:r>
            <a:endParaRPr/>
          </a:p>
          <a:p>
            <a:pPr indent="0" lvl="0" marL="0" rtl="0" algn="l">
              <a:lnSpc>
                <a:spcPct val="150000"/>
              </a:lnSpc>
              <a:spcBef>
                <a:spcPts val="0"/>
              </a:spcBef>
              <a:spcAft>
                <a:spcPts val="0"/>
              </a:spcAft>
              <a:buNone/>
            </a:pPr>
            <a:r>
              <a:t/>
            </a:r>
            <a:endParaRPr/>
          </a:p>
        </p:txBody>
      </p:sp>
      <p:sp>
        <p:nvSpPr>
          <p:cNvPr id="89" name="Google Shape;89;p17"/>
          <p:cNvSpPr txBox="1"/>
          <p:nvPr>
            <p:ph type="title"/>
          </p:nvPr>
        </p:nvSpPr>
        <p:spPr>
          <a:xfrm>
            <a:off x="311700" y="2885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Medium"/>
                <a:ea typeface="Raleway Medium"/>
                <a:cs typeface="Raleway Medium"/>
                <a:sym typeface="Raleway Medium"/>
              </a:rPr>
              <a:t>Unlocking the Value of Data Science</a:t>
            </a:r>
            <a:endParaRPr>
              <a:latin typeface="Raleway Medium"/>
              <a:ea typeface="Raleway Medium"/>
              <a:cs typeface="Raleway Medium"/>
              <a:sym typeface="Raleway Medium"/>
            </a:endParaRPr>
          </a:p>
        </p:txBody>
      </p:sp>
      <p:pic>
        <p:nvPicPr>
          <p:cNvPr id="90" name="Google Shape;90;p17"/>
          <p:cNvPicPr preferRelativeResize="0"/>
          <p:nvPr/>
        </p:nvPicPr>
        <p:blipFill>
          <a:blip r:embed="rId3">
            <a:alphaModFix/>
          </a:blip>
          <a:stretch>
            <a:fillRect/>
          </a:stretch>
        </p:blipFill>
        <p:spPr>
          <a:xfrm>
            <a:off x="297372" y="912270"/>
            <a:ext cx="937050" cy="214505"/>
          </a:xfrm>
          <a:prstGeom prst="rect">
            <a:avLst/>
          </a:prstGeom>
          <a:noFill/>
          <a:ln>
            <a:noFill/>
          </a:ln>
        </p:spPr>
      </p:pic>
      <p:sp>
        <p:nvSpPr>
          <p:cNvPr id="91" name="Google Shape;91;p17"/>
          <p:cNvSpPr txBox="1"/>
          <p:nvPr>
            <p:ph idx="1" type="body"/>
          </p:nvPr>
        </p:nvSpPr>
        <p:spPr>
          <a:xfrm>
            <a:off x="311700" y="1658700"/>
            <a:ext cx="8520600" cy="76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Only </a:t>
            </a:r>
            <a:r>
              <a:rPr b="1" lang="en"/>
              <a:t>14</a:t>
            </a:r>
            <a:r>
              <a:rPr b="1" lang="en"/>
              <a:t>%</a:t>
            </a:r>
            <a:r>
              <a:rPr lang="en"/>
              <a:t> of Emergency Department visits result in an inpatient admission.</a:t>
            </a:r>
            <a:endParaRPr>
              <a:solidFill>
                <a:srgbClr val="0000FF"/>
              </a:solidFill>
            </a:endParaRPr>
          </a:p>
        </p:txBody>
      </p:sp>
      <p:pic>
        <p:nvPicPr>
          <p:cNvPr id="92" name="Google Shape;92;p17"/>
          <p:cNvPicPr preferRelativeResize="0"/>
          <p:nvPr/>
        </p:nvPicPr>
        <p:blipFill>
          <a:blip r:embed="rId4">
            <a:alphaModFix/>
          </a:blip>
          <a:stretch>
            <a:fillRect/>
          </a:stretch>
        </p:blipFill>
        <p:spPr>
          <a:xfrm>
            <a:off x="7138998" y="5285475"/>
            <a:ext cx="1520385" cy="1220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Access to real-time </a:t>
            </a:r>
            <a:r>
              <a:rPr lang="en" sz="2000"/>
              <a:t>Electronic Medical Record data is vital.</a:t>
            </a:r>
            <a:endParaRPr sz="2000"/>
          </a:p>
          <a:p>
            <a:pPr indent="-342900" lvl="0" marL="457200" rtl="0" algn="l">
              <a:lnSpc>
                <a:spcPct val="150000"/>
              </a:lnSpc>
              <a:spcBef>
                <a:spcPts val="0"/>
              </a:spcBef>
              <a:spcAft>
                <a:spcPts val="0"/>
              </a:spcAft>
              <a:buSzPts val="1800"/>
              <a:buChar char="-"/>
            </a:pPr>
            <a:r>
              <a:rPr lang="en"/>
              <a:t>HIPAA regulations restrict sharing of data.</a:t>
            </a:r>
            <a:endParaRPr/>
          </a:p>
          <a:p>
            <a:pPr indent="0" lvl="0" marL="0" rtl="0" algn="l">
              <a:lnSpc>
                <a:spcPct val="125000"/>
              </a:lnSpc>
              <a:spcBef>
                <a:spcPts val="0"/>
              </a:spcBef>
              <a:spcAft>
                <a:spcPts val="0"/>
              </a:spcAft>
              <a:buNone/>
            </a:pPr>
            <a:r>
              <a:t/>
            </a:r>
            <a:endParaRPr/>
          </a:p>
          <a:p>
            <a:pPr indent="-355600" lvl="0" marL="457200" rtl="0" algn="l">
              <a:lnSpc>
                <a:spcPct val="150000"/>
              </a:lnSpc>
              <a:spcBef>
                <a:spcPts val="0"/>
              </a:spcBef>
              <a:spcAft>
                <a:spcPts val="0"/>
              </a:spcAft>
              <a:buSzPts val="2000"/>
              <a:buChar char="●"/>
            </a:pPr>
            <a:r>
              <a:rPr lang="en" sz="2000"/>
              <a:t>Collaboration with Medical Director during development.</a:t>
            </a:r>
            <a:endParaRPr sz="2000"/>
          </a:p>
          <a:p>
            <a:pPr indent="-342900" lvl="0" marL="457200" rtl="0" algn="l">
              <a:lnSpc>
                <a:spcPct val="150000"/>
              </a:lnSpc>
              <a:spcBef>
                <a:spcPts val="0"/>
              </a:spcBef>
              <a:spcAft>
                <a:spcPts val="0"/>
              </a:spcAft>
              <a:buSzPts val="1800"/>
              <a:buChar char="-"/>
            </a:pPr>
            <a:r>
              <a:rPr lang="en"/>
              <a:t>Testing and </a:t>
            </a:r>
            <a:r>
              <a:rPr lang="en"/>
              <a:t>refinement of rules</a:t>
            </a:r>
            <a:endParaRPr/>
          </a:p>
          <a:p>
            <a:pPr indent="0" lvl="0" marL="0" rtl="0" algn="l">
              <a:lnSpc>
                <a:spcPct val="100000"/>
              </a:lnSpc>
              <a:spcBef>
                <a:spcPts val="0"/>
              </a:spcBef>
              <a:spcAft>
                <a:spcPts val="0"/>
              </a:spcAft>
              <a:buNone/>
            </a:pPr>
            <a:r>
              <a:t/>
            </a:r>
            <a:endParaRPr sz="2000"/>
          </a:p>
          <a:p>
            <a:pPr indent="-355600" lvl="0" marL="457200" rtl="0" algn="l">
              <a:lnSpc>
                <a:spcPct val="150000"/>
              </a:lnSpc>
              <a:spcBef>
                <a:spcPts val="0"/>
              </a:spcBef>
              <a:spcAft>
                <a:spcPts val="0"/>
              </a:spcAft>
              <a:buSzPts val="2000"/>
              <a:buChar char="●"/>
            </a:pPr>
            <a:r>
              <a:rPr lang="en" sz="2000"/>
              <a:t>Buy-in from clinical teams.</a:t>
            </a:r>
            <a:endParaRPr sz="2000"/>
          </a:p>
          <a:p>
            <a:pPr indent="0" lvl="0" marL="0" rtl="0" algn="l">
              <a:lnSpc>
                <a:spcPct val="100000"/>
              </a:lnSpc>
              <a:spcBef>
                <a:spcPts val="0"/>
              </a:spcBef>
              <a:spcAft>
                <a:spcPts val="0"/>
              </a:spcAft>
              <a:buNone/>
            </a:pPr>
            <a:r>
              <a:t/>
            </a:r>
            <a:endParaRPr sz="2000"/>
          </a:p>
          <a:p>
            <a:pPr indent="-355600" lvl="0" marL="457200" rtl="0" algn="l">
              <a:lnSpc>
                <a:spcPct val="150000"/>
              </a:lnSpc>
              <a:spcBef>
                <a:spcPts val="0"/>
              </a:spcBef>
              <a:spcAft>
                <a:spcPts val="0"/>
              </a:spcAft>
              <a:buSzPts val="2000"/>
              <a:buChar char="●"/>
            </a:pPr>
            <a:r>
              <a:rPr lang="en" sz="2000"/>
              <a:t>Analysis of outcomes - reduced cost and improved outcomes.</a:t>
            </a:r>
            <a:endParaRPr sz="2000"/>
          </a:p>
        </p:txBody>
      </p:sp>
      <p:sp>
        <p:nvSpPr>
          <p:cNvPr id="98" name="Google Shape;98;p18"/>
          <p:cNvSpPr txBox="1"/>
          <p:nvPr>
            <p:ph type="title"/>
          </p:nvPr>
        </p:nvSpPr>
        <p:spPr>
          <a:xfrm>
            <a:off x="311700" y="2885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Medium"/>
                <a:ea typeface="Raleway Medium"/>
                <a:cs typeface="Raleway Medium"/>
                <a:sym typeface="Raleway Medium"/>
              </a:rPr>
              <a:t>Key Factors for Success</a:t>
            </a:r>
            <a:endParaRPr>
              <a:latin typeface="Raleway Medium"/>
              <a:ea typeface="Raleway Medium"/>
              <a:cs typeface="Raleway Medium"/>
              <a:sym typeface="Raleway Medium"/>
            </a:endParaRPr>
          </a:p>
        </p:txBody>
      </p:sp>
      <p:pic>
        <p:nvPicPr>
          <p:cNvPr id="99" name="Google Shape;99;p18"/>
          <p:cNvPicPr preferRelativeResize="0"/>
          <p:nvPr/>
        </p:nvPicPr>
        <p:blipFill>
          <a:blip r:embed="rId3">
            <a:alphaModFix/>
          </a:blip>
          <a:stretch>
            <a:fillRect/>
          </a:stretch>
        </p:blipFill>
        <p:spPr>
          <a:xfrm>
            <a:off x="297372" y="912270"/>
            <a:ext cx="937050" cy="2145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191625" y="1536625"/>
            <a:ext cx="8586600" cy="51828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Teeter, Greg. “Healthcare Total Cost of Care Analysis: A Vital Tool.” </a:t>
            </a:r>
            <a:r>
              <a:rPr i="1" lang="en"/>
              <a:t>Health Catalyst </a:t>
            </a:r>
            <a:r>
              <a:rPr lang="en"/>
              <a:t>(2017).</a:t>
            </a:r>
            <a:r>
              <a:rPr lang="en">
                <a:uFill>
                  <a:noFill/>
                </a:uFill>
                <a:hlinkClick r:id="rId3"/>
              </a:rPr>
              <a:t> </a:t>
            </a:r>
            <a:r>
              <a:rPr lang="en" u="sng">
                <a:solidFill>
                  <a:schemeClr val="hlink"/>
                </a:solidFill>
                <a:hlinkClick r:id="rId4"/>
              </a:rPr>
              <a:t>https://www.healthcatalyst.com/healthcare-total-cost-care-analysis-vital-tool</a:t>
            </a:r>
            <a:endParaRPr/>
          </a:p>
          <a:p>
            <a:pPr indent="0" lvl="0" marL="457200" rtl="0" algn="l">
              <a:lnSpc>
                <a:spcPct val="100000"/>
              </a:lnSpc>
              <a:spcBef>
                <a:spcPts val="0"/>
              </a:spcBef>
              <a:spcAft>
                <a:spcPts val="0"/>
              </a:spcAft>
              <a:buNone/>
            </a:pPr>
            <a:r>
              <a:t/>
            </a:r>
            <a:endParaRPr u="sng">
              <a:solidFill>
                <a:schemeClr val="hlink"/>
              </a:solidFill>
              <a:hlinkClick r:id="rId5"/>
            </a:endParaRPr>
          </a:p>
          <a:p>
            <a:pPr indent="-342900" lvl="0" marL="457200" rtl="0" algn="l">
              <a:lnSpc>
                <a:spcPct val="100000"/>
              </a:lnSpc>
              <a:spcBef>
                <a:spcPts val="0"/>
              </a:spcBef>
              <a:spcAft>
                <a:spcPts val="0"/>
              </a:spcAft>
              <a:buSzPts val="1800"/>
              <a:buChar char="●"/>
            </a:pPr>
            <a:r>
              <a:rPr lang="en"/>
              <a:t>Crockett, David. “Using Predictive Analytics in Healthcare: Technology Hype vs. Reality.” </a:t>
            </a:r>
            <a:r>
              <a:rPr i="1" lang="en"/>
              <a:t>Health Catalyst </a:t>
            </a:r>
            <a:r>
              <a:rPr lang="en"/>
              <a:t>(2017). </a:t>
            </a:r>
            <a:r>
              <a:rPr lang="en">
                <a:uFill>
                  <a:noFill/>
                </a:uFill>
                <a:hlinkClick r:id="rId6"/>
              </a:rPr>
              <a:t> </a:t>
            </a:r>
            <a:r>
              <a:rPr lang="en" u="sng">
                <a:solidFill>
                  <a:schemeClr val="hlink"/>
                </a:solidFill>
                <a:hlinkClick r:id="rId7"/>
              </a:rPr>
              <a:t>https://www.healthcatalyst.com/predictive-analytics-healthcare-technology</a:t>
            </a:r>
            <a:endParaRPr/>
          </a:p>
          <a:p>
            <a:pPr indent="0" lvl="0" marL="45720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Anderson, Chris. “Emergency departments now account for half of all hospital inpatient admissions.” </a:t>
            </a:r>
            <a:r>
              <a:rPr i="1" lang="en"/>
              <a:t>Health Finance</a:t>
            </a:r>
            <a:r>
              <a:rPr lang="en"/>
              <a:t> (2013).</a:t>
            </a:r>
            <a:endParaRPr/>
          </a:p>
          <a:p>
            <a:pPr indent="0" lvl="0" marL="457200" rtl="0" algn="l">
              <a:lnSpc>
                <a:spcPct val="100000"/>
              </a:lnSpc>
              <a:spcBef>
                <a:spcPts val="0"/>
              </a:spcBef>
              <a:spcAft>
                <a:spcPts val="0"/>
              </a:spcAft>
              <a:buNone/>
            </a:pPr>
            <a:r>
              <a:rPr lang="en" u="sng">
                <a:solidFill>
                  <a:schemeClr val="hlink"/>
                </a:solidFill>
                <a:hlinkClick r:id="rId8"/>
              </a:rPr>
              <a:t>https://www.healthcarefinancenews.com/news/emergency-departments-now-account-half-all-hospital-inpatient-admissions</a:t>
            </a:r>
            <a:endParaRPr/>
          </a:p>
          <a:p>
            <a:pPr indent="0" lvl="0" marL="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Yanagihara, Dolores, Angela Kline, Jill Yegian. “Benchmarking California Health Care Quality and Cost Performance.” </a:t>
            </a:r>
            <a:r>
              <a:rPr i="1" lang="en"/>
              <a:t>Integrated Health Association </a:t>
            </a:r>
            <a:r>
              <a:rPr lang="en"/>
              <a:t>(July 2016)</a:t>
            </a:r>
            <a:endParaRPr/>
          </a:p>
          <a:p>
            <a:pPr indent="0" lvl="0" marL="457200" rtl="0" algn="l">
              <a:lnSpc>
                <a:spcPct val="100000"/>
              </a:lnSpc>
              <a:spcBef>
                <a:spcPts val="0"/>
              </a:spcBef>
              <a:spcAft>
                <a:spcPts val="0"/>
              </a:spcAft>
              <a:buNone/>
            </a:pPr>
            <a:r>
              <a:rPr lang="en" u="sng">
                <a:solidFill>
                  <a:schemeClr val="hlink"/>
                </a:solidFill>
                <a:hlinkClick r:id="rId9"/>
              </a:rPr>
              <a:t>https://www.iha.org/sites/default/files/resources/issue-brief-cost-atlas-2016.pdf</a:t>
            </a:r>
            <a:endParaRPr/>
          </a:p>
          <a:p>
            <a:pPr indent="0" lvl="0" marL="0" rtl="0" algn="l">
              <a:lnSpc>
                <a:spcPct val="100000"/>
              </a:lnSpc>
              <a:spcBef>
                <a:spcPts val="1000"/>
              </a:spcBef>
              <a:spcAft>
                <a:spcPts val="0"/>
              </a:spcAft>
              <a:buNone/>
            </a:pPr>
            <a:r>
              <a:t/>
            </a:r>
            <a:endParaRPr/>
          </a:p>
          <a:p>
            <a:pPr indent="0" lvl="0" marL="0" rtl="0" algn="l">
              <a:lnSpc>
                <a:spcPct val="150000"/>
              </a:lnSpc>
              <a:spcBef>
                <a:spcPts val="0"/>
              </a:spcBef>
              <a:spcAft>
                <a:spcPts val="0"/>
              </a:spcAft>
              <a:buNone/>
            </a:pPr>
            <a:r>
              <a:t/>
            </a:r>
            <a:endParaRPr/>
          </a:p>
        </p:txBody>
      </p:sp>
      <p:sp>
        <p:nvSpPr>
          <p:cNvPr id="105" name="Google Shape;105;p19"/>
          <p:cNvSpPr txBox="1"/>
          <p:nvPr>
            <p:ph type="title"/>
          </p:nvPr>
        </p:nvSpPr>
        <p:spPr>
          <a:xfrm>
            <a:off x="311700" y="2885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Medium"/>
                <a:ea typeface="Raleway Medium"/>
                <a:cs typeface="Raleway Medium"/>
                <a:sym typeface="Raleway Medium"/>
              </a:rPr>
              <a:t>References</a:t>
            </a:r>
            <a:endParaRPr>
              <a:latin typeface="Raleway Medium"/>
              <a:ea typeface="Raleway Medium"/>
              <a:cs typeface="Raleway Medium"/>
              <a:sym typeface="Raleway Medium"/>
            </a:endParaRPr>
          </a:p>
        </p:txBody>
      </p:sp>
      <p:pic>
        <p:nvPicPr>
          <p:cNvPr id="106" name="Google Shape;106;p19"/>
          <p:cNvPicPr preferRelativeResize="0"/>
          <p:nvPr/>
        </p:nvPicPr>
        <p:blipFill>
          <a:blip r:embed="rId10">
            <a:alphaModFix/>
          </a:blip>
          <a:stretch>
            <a:fillRect/>
          </a:stretch>
        </p:blipFill>
        <p:spPr>
          <a:xfrm>
            <a:off x="297372" y="912270"/>
            <a:ext cx="937050" cy="2145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