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6" r:id="rId6"/>
    <p:sldId id="262" r:id="rId7"/>
    <p:sldId id="267" r:id="rId8"/>
    <p:sldId id="268" r:id="rId9"/>
    <p:sldId id="269" r:id="rId10"/>
    <p:sldId id="271" r:id="rId11"/>
    <p:sldId id="272" r:id="rId12"/>
    <p:sldId id="273" r:id="rId13"/>
    <p:sldId id="288" r:id="rId14"/>
    <p:sldId id="278" r:id="rId15"/>
    <p:sldId id="281" r:id="rId16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460" autoAdjust="0"/>
    <p:restoredTop sz="95827" autoAdjust="0"/>
  </p:normalViewPr>
  <p:slideViewPr>
    <p:cSldViewPr>
      <p:cViewPr varScale="1">
        <p:scale>
          <a:sx n="112" d="100"/>
          <a:sy n="112" d="100"/>
        </p:scale>
        <p:origin x="113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3BFCB32-C118-2340-BE3C-995E4EE230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4E81BD-BEA8-5A44-892F-14D7EA7325E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7A39C44-ABE6-074F-AF2F-6D87027B2AD6}" type="datetimeFigureOut">
              <a:rPr lang="en-US"/>
              <a:pPr>
                <a:defRPr/>
              </a:pPr>
              <a:t>11/16/19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9E8269D-0647-594C-9C03-89818184E8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A197F59-007D-FE44-991A-CFF0CE5F3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EECA2-6108-164D-8F02-CCA3A4D6E8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5A4C2-65C8-E845-8E69-66F914151B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03F89C2-63AE-984E-BA6B-D70D760397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528FDA46-59DB-3D46-9387-CA02925E5D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68C12AC6-267E-004A-A369-81AF1F3060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15411D24-E855-7744-9579-A6FB07C1A4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7A64161-9191-E541-9E6A-FF90D7E163E5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Spotify </a:t>
            </a:r>
            <a:r>
              <a:rPr lang="en-US" sz="2400" dirty="0" err="1"/>
              <a:t>Popularrity</a:t>
            </a:r>
            <a:r>
              <a:rPr lang="en-US" sz="24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3F89C2-63AE-984E-BA6B-D70D7603971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55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9552972-8A42-0147-BCD9-9937DA66B4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2DDF4C-07C7-BA48-84DA-4EB11F6D80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53CDB35-9DBF-A040-8363-32A8EAE517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84B50-051D-8E46-A7BA-583700FDC6CA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78536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2CFCFA9-24F7-EF4B-9E28-032EC8C66F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E6DE08D-5D3A-ED41-9885-6747D4267F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D9ECC8E-2CA9-CC4E-8F97-27498BF8F1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9447C-C9DC-7049-B3F2-48BE54ACCD04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58230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F82AC9E-00EA-324B-ABBA-1E4CF6CFD4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FCB65DA-BA6A-A44D-85D8-58ECC1971A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AAA7508-AD1B-854E-B9BE-DA5048DADF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E6E3F-8263-904A-B3FB-2DA38E72532A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9478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7D8C0B3-3EA0-E343-AA69-0523DE0371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4F5917C-1241-E547-9F4C-590CB2A0DA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93E81A-2E2A-CC4C-83CE-1598CB46B0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6979A-3B99-4249-A1C3-B35041BDC7F2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16385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29EA2F-5EDB-8A47-8B58-A96B5DE8E6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FBA83B-676C-D245-B949-84A50310C6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117273E-36AD-AA4A-B79D-79DC45BFCA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1CC96-2FB5-0245-9A2B-3C5A4B5F65B9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272485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6AE713-A3E8-734A-A2B7-D19563DF06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1A55BA-3E50-C347-A1A7-1D2B0E3AA8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EDDDA6-71BB-9E46-917A-201D40720C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D2BA2-C5DA-6744-A9D8-C00EA03A610F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33737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D92FBAD-93F9-594E-BA5A-7F32CCE07B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A4F4C82-68BA-0D4B-865F-99377E0439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712A4F-B380-534F-870A-8180052041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93A097-CB16-4B42-B25D-08552338CF6A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28818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2A6BEF1-4206-3940-B86D-1BEBC88B0A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CEFF255-7309-6942-AF8B-8257860DE7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1751185-86EE-3149-830D-177ACE276D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6CBE8E-8990-4949-86B3-3E53230338FC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64648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EC521F1-93D6-8745-B486-C4E3D5E479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D439292-FB7E-A84A-A92C-133DEF4CBC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7D8B466-873A-3440-9558-33843AAEB9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EA9CE0-A3EF-D949-9488-DE4329E11DB9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455617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A22FBC-3449-0C41-BF38-9C2E35886B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4E8319-B089-9A4C-A5A5-693FDB0BE1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DE27CC-D1F4-8A4B-9145-31BF6B5A25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720483-6FDD-4249-B733-9AC1EF1B4EFB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055774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304B1C-18A2-2D4A-8518-364986741C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77BC10-E955-0E4A-A12D-57D7F3953A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5876FC-0B7F-F64E-AD7E-ADD8996311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5EAE4-5769-8A42-9D46-15D6AF368CE6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198893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FEC9DE9-C6D9-134A-A2D1-A02BC8C963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1305CE8-EA47-B943-8F7E-A2D36ED5B8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2536307-3039-1441-991E-0DC95F49D2A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D90654D-BB40-5B4C-B37B-3B542639248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DDC545D-9F7C-4442-8379-C7EE0662CFB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08D2083-6F31-8145-9102-DB0B44808DA5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90">
            <a:extLst>
              <a:ext uri="{FF2B5EF4-FFF2-40B4-BE49-F238E27FC236}">
                <a16:creationId xmlns:a16="http://schemas.microsoft.com/office/drawing/2014/main" id="{D4F4255E-6DB6-F748-8384-AF725348197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95288" y="476250"/>
            <a:ext cx="5832475" cy="1368425"/>
          </a:xfrm>
        </p:spPr>
        <p:txBody>
          <a:bodyPr anchor="ctr"/>
          <a:lstStyle/>
          <a:p>
            <a:pPr algn="l" eaLnBrk="1" hangingPunct="1"/>
            <a:r>
              <a:rPr lang="es-UY" altLang="en-US" sz="4800" b="1" dirty="0">
                <a:solidFill>
                  <a:schemeClr val="bg1"/>
                </a:solidFill>
              </a:rPr>
              <a:t>MUSIC ETL</a:t>
            </a:r>
            <a:endParaRPr lang="es-ES" altLang="en-US" sz="4800" b="1" dirty="0">
              <a:solidFill>
                <a:schemeClr val="bg1"/>
              </a:solidFill>
            </a:endParaRPr>
          </a:p>
        </p:txBody>
      </p:sp>
      <p:sp>
        <p:nvSpPr>
          <p:cNvPr id="3075" name="Rectangle 110">
            <a:extLst>
              <a:ext uri="{FF2B5EF4-FFF2-40B4-BE49-F238E27FC236}">
                <a16:creationId xmlns:a16="http://schemas.microsoft.com/office/drawing/2014/main" id="{A868876B-E7C5-D441-AAA7-72BE954F65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95288" y="2133600"/>
            <a:ext cx="6480175" cy="3598863"/>
          </a:xfrm>
        </p:spPr>
        <p:txBody>
          <a:bodyPr/>
          <a:lstStyle/>
          <a:p>
            <a:pPr algn="l" eaLnBrk="1" hangingPunct="1"/>
            <a:r>
              <a:rPr lang="es-UY" altLang="en-US" sz="2800">
                <a:solidFill>
                  <a:schemeClr val="bg1"/>
                </a:solidFill>
              </a:rPr>
              <a:t>HIMA DEVULAPALLI</a:t>
            </a:r>
          </a:p>
          <a:p>
            <a:pPr algn="l" eaLnBrk="1" hangingPunct="1"/>
            <a:endParaRPr lang="es-UY" altLang="en-US" sz="2800">
              <a:solidFill>
                <a:schemeClr val="bg1"/>
              </a:solidFill>
            </a:endParaRPr>
          </a:p>
          <a:p>
            <a:pPr algn="l" eaLnBrk="1" hangingPunct="1"/>
            <a:r>
              <a:rPr lang="es-UY" altLang="en-US" sz="2800">
                <a:solidFill>
                  <a:schemeClr val="bg1"/>
                </a:solidFill>
              </a:rPr>
              <a:t>PATRICK PRUCKLER</a:t>
            </a:r>
          </a:p>
          <a:p>
            <a:pPr algn="l" eaLnBrk="1" hangingPunct="1"/>
            <a:endParaRPr lang="es-UY" altLang="en-US" sz="2800">
              <a:solidFill>
                <a:schemeClr val="bg1"/>
              </a:solidFill>
            </a:endParaRPr>
          </a:p>
          <a:p>
            <a:pPr algn="l" eaLnBrk="1" hangingPunct="1"/>
            <a:r>
              <a:rPr lang="es-UY" altLang="en-US" sz="2800">
                <a:solidFill>
                  <a:schemeClr val="bg1"/>
                </a:solidFill>
              </a:rPr>
              <a:t>ROSS NICHOLSON</a:t>
            </a:r>
          </a:p>
          <a:p>
            <a:pPr algn="l" eaLnBrk="1" hangingPunct="1"/>
            <a:endParaRPr lang="es-UY" altLang="en-US" sz="2800">
              <a:solidFill>
                <a:schemeClr val="bg1"/>
              </a:solidFill>
            </a:endParaRPr>
          </a:p>
          <a:p>
            <a:pPr algn="l" eaLnBrk="1" hangingPunct="1"/>
            <a:r>
              <a:rPr lang="es-UY" altLang="en-US" sz="2800">
                <a:solidFill>
                  <a:schemeClr val="bg1"/>
                </a:solidFill>
              </a:rPr>
              <a:t>SHREYASHI MUKHOPADHYAY</a:t>
            </a:r>
          </a:p>
          <a:p>
            <a:pPr algn="l" eaLnBrk="1" hangingPunct="1"/>
            <a:endParaRPr lang="es-ES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8030D7A1-09CD-DB4F-9E79-3787342B34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Sales / Popularity by Genre</a:t>
            </a:r>
          </a:p>
        </p:txBody>
      </p:sp>
      <p:pic>
        <p:nvPicPr>
          <p:cNvPr id="15363" name="Content Placeholder 4">
            <a:extLst>
              <a:ext uri="{FF2B5EF4-FFF2-40B4-BE49-F238E27FC236}">
                <a16:creationId xmlns:a16="http://schemas.microsoft.com/office/drawing/2014/main" id="{550F22C6-7A6F-4246-8421-F7C65ADFB5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536" y="1391370"/>
            <a:ext cx="4081860" cy="2566977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4748675-1AB5-D741-83A4-7EF3C16CE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76" y="3429000"/>
            <a:ext cx="4081860" cy="2519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E8726C-B24B-2048-8502-BCD058625E24}"/>
              </a:ext>
            </a:extLst>
          </p:cNvPr>
          <p:cNvSpPr txBox="1"/>
          <p:nvPr/>
        </p:nvSpPr>
        <p:spPr>
          <a:xfrm>
            <a:off x="5148064" y="1368540"/>
            <a:ext cx="3394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Of the Top 100 artists, Rock and Pop have generated the most sales by far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EAA30A-1A3C-254F-B28A-8808E6E5BD97}"/>
              </a:ext>
            </a:extLst>
          </p:cNvPr>
          <p:cNvSpPr txBox="1"/>
          <p:nvPr/>
        </p:nvSpPr>
        <p:spPr>
          <a:xfrm>
            <a:off x="739106" y="4365104"/>
            <a:ext cx="3394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However, Hip-Hop and Alt Rock lead in Median Popularity against all other genres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7B4CF905-3B54-994E-9357-99C46C7970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Count of Artists by Country</a:t>
            </a:r>
          </a:p>
        </p:txBody>
      </p:sp>
      <p:pic>
        <p:nvPicPr>
          <p:cNvPr id="16387" name="Content Placeholder 4">
            <a:extLst>
              <a:ext uri="{FF2B5EF4-FFF2-40B4-BE49-F238E27FC236}">
                <a16:creationId xmlns:a16="http://schemas.microsoft.com/office/drawing/2014/main" id="{FA03274E-2D10-624E-9B98-ABBF2CA0DD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483768"/>
            <a:ext cx="6356350" cy="3360738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96826E-DA7E-7541-99EB-4BD6E22499D2}"/>
              </a:ext>
            </a:extLst>
          </p:cNvPr>
          <p:cNvSpPr txBox="1"/>
          <p:nvPr/>
        </p:nvSpPr>
        <p:spPr>
          <a:xfrm>
            <a:off x="361871" y="1340768"/>
            <a:ext cx="648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United States and United Kingdom dominate the Country count of Top 100 Artists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FB9EF86C-00BB-1C48-BD74-AFFD039F6F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Comparison Pie charts</a:t>
            </a:r>
          </a:p>
        </p:txBody>
      </p:sp>
      <p:pic>
        <p:nvPicPr>
          <p:cNvPr id="17411" name="Content Placeholder 4">
            <a:extLst>
              <a:ext uri="{FF2B5EF4-FFF2-40B4-BE49-F238E27FC236}">
                <a16:creationId xmlns:a16="http://schemas.microsoft.com/office/drawing/2014/main" id="{E807932A-B629-BE4E-8A9B-F259B5A314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3568" y="2708919"/>
            <a:ext cx="3535363" cy="3246437"/>
          </a:xfrm>
        </p:spPr>
      </p:pic>
      <p:pic>
        <p:nvPicPr>
          <p:cNvPr id="17412" name="Picture 6">
            <a:extLst>
              <a:ext uri="{FF2B5EF4-FFF2-40B4-BE49-F238E27FC236}">
                <a16:creationId xmlns:a16="http://schemas.microsoft.com/office/drawing/2014/main" id="{60669579-F487-1343-8AF9-2C046BCC8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708919"/>
            <a:ext cx="3451225" cy="324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39983E-6735-5E49-A0A6-E32DA4D99669}"/>
              </a:ext>
            </a:extLst>
          </p:cNvPr>
          <p:cNvSpPr txBox="1"/>
          <p:nvPr/>
        </p:nvSpPr>
        <p:spPr>
          <a:xfrm>
            <a:off x="687026" y="1340768"/>
            <a:ext cx="7774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Comparing genres, the US representation is far more diverse than that of the UK (all Rock and Pop).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8A0C2A-7B51-1045-AEE9-B03C45093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188640"/>
            <a:ext cx="7886700" cy="1325563"/>
          </a:xfrm>
        </p:spPr>
        <p:txBody>
          <a:bodyPr/>
          <a:lstStyle/>
          <a:p>
            <a:r>
              <a:rPr lang="en-US" altLang="en-US" dirty="0">
                <a:solidFill>
                  <a:srgbClr val="FFFFFF"/>
                </a:solidFill>
              </a:rPr>
              <a:t>LOAD - POSTGRES</a:t>
            </a:r>
            <a:r>
              <a:rPr lang="en-US" altLang="en-US" b="1" dirty="0">
                <a:solidFill>
                  <a:srgbClr val="FFFFFF"/>
                </a:solidFill>
              </a:rPr>
              <a:t> </a:t>
            </a:r>
            <a:r>
              <a:rPr lang="en-US" altLang="en-US" dirty="0">
                <a:solidFill>
                  <a:srgbClr val="FFFFFF"/>
                </a:solidFill>
              </a:rPr>
              <a:t>TABLES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DBDF4E-B175-C949-8998-636957236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817" y="1124744"/>
            <a:ext cx="2285577" cy="588243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FFFFFF"/>
                </a:solidFill>
              </a:rPr>
              <a:t>Genre Count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E97B59-940F-E74B-817E-D035A5F36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40152" y="1164347"/>
            <a:ext cx="1959074" cy="52979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Genre Sales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5FFF3986-9276-2D4C-8E0F-A12BC1040BC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2955" y="1830822"/>
            <a:ext cx="3543300" cy="3670300"/>
          </a:xfr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DDCC9E3-5ED5-244C-9B18-EFC9046241C6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844" y="1830822"/>
            <a:ext cx="2979587" cy="3691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5019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Content Placeholder 4">
            <a:extLst>
              <a:ext uri="{FF2B5EF4-FFF2-40B4-BE49-F238E27FC236}">
                <a16:creationId xmlns:a16="http://schemas.microsoft.com/office/drawing/2014/main" id="{44F2A955-0ED4-A945-A9FC-AA5DF72EFD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536" y="1654499"/>
            <a:ext cx="3892550" cy="3897313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ECF0EE5-0CE2-FA47-81B8-52E784BAC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654499"/>
            <a:ext cx="4105275" cy="3091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E23D96-99E1-EE43-AE1D-4823D5DA9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978" y="188640"/>
            <a:ext cx="7854044" cy="697209"/>
          </a:xfrm>
        </p:spPr>
        <p:txBody>
          <a:bodyPr/>
          <a:lstStyle/>
          <a:p>
            <a:r>
              <a:rPr lang="en-US" altLang="en-US" dirty="0">
                <a:solidFill>
                  <a:srgbClr val="FFFFFF"/>
                </a:solidFill>
              </a:rPr>
              <a:t>LOAD - POSTGRES TABLES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2DADEB09-073D-A34E-BD14-DF56E2973B87}"/>
              </a:ext>
            </a:extLst>
          </p:cNvPr>
          <p:cNvSpPr txBox="1">
            <a:spLocks/>
          </p:cNvSpPr>
          <p:nvPr/>
        </p:nvSpPr>
        <p:spPr bwMode="auto">
          <a:xfrm>
            <a:off x="757635" y="1026275"/>
            <a:ext cx="3168352" cy="588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solidFill>
                  <a:srgbClr val="FFFFFF"/>
                </a:solidFill>
              </a:rPr>
              <a:t>US Genre Count</a:t>
            </a:r>
            <a:endParaRPr lang="en-US" sz="2400" b="1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9DB6B9E-87EB-DD40-99A0-860F0012A5BE}"/>
              </a:ext>
            </a:extLst>
          </p:cNvPr>
          <p:cNvSpPr txBox="1">
            <a:spLocks/>
          </p:cNvSpPr>
          <p:nvPr/>
        </p:nvSpPr>
        <p:spPr bwMode="auto">
          <a:xfrm>
            <a:off x="5153236" y="1066256"/>
            <a:ext cx="3168352" cy="588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solidFill>
                  <a:srgbClr val="FFFFFF"/>
                </a:solidFill>
              </a:rPr>
              <a:t>UK Genre Count</a:t>
            </a:r>
            <a:endParaRPr lang="en-US" sz="24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1F134DFB-1A6E-D348-B012-BF7614283E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1DC7C-0946-2948-BA55-80E041D99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725" y="990600"/>
            <a:ext cx="7956550" cy="360005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/>
                </a:solidFill>
              </a:rPr>
              <a:t>Of the Top 100 Selling Singles of all-time, those released more recently had higher Spotify Popularity.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/>
                </a:solidFill>
              </a:rPr>
              <a:t>While Rock / Pop artists Top 100 artists have generated the more all-time album sales, Hip-Hop and Alt Rock are currently more popular on Spotify.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/>
                </a:solidFill>
              </a:rPr>
              <a:t>Most Top 100 Artists are from the US / UK, with the US representing a far wider spread of genres.</a:t>
            </a:r>
          </a:p>
          <a:p>
            <a:pPr marL="0" indent="0">
              <a:buFontTx/>
              <a:buNone/>
              <a:defRPr/>
            </a:pP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FontTx/>
              <a:buNone/>
              <a:defRPr/>
            </a:pP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FontTx/>
              <a:buNone/>
              <a:defRPr/>
            </a:pP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58DCB4D-12AA-9B42-8747-A360D4EB6B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Goals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2EF33FF-B861-3E4B-9DC5-01FC00E955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solidFill>
                  <a:schemeClr val="bg1"/>
                </a:solidFill>
              </a:rPr>
              <a:t>Current popularity on Spotify of Top 100 greatest selling singles and artists of all-time.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en-US" altLang="en-US" dirty="0">
                <a:solidFill>
                  <a:schemeClr val="bg1"/>
                </a:solidFill>
              </a:rPr>
              <a:t>Which genres/countries have:</a:t>
            </a:r>
          </a:p>
          <a:p>
            <a:pPr lvl="1" eaLnBrk="1" hangingPunct="1">
              <a:defRPr/>
            </a:pPr>
            <a:r>
              <a:rPr lang="en-US" altLang="en-US" dirty="0">
                <a:solidFill>
                  <a:schemeClr val="bg1"/>
                </a:solidFill>
              </a:rPr>
              <a:t>Generated the highest sales</a:t>
            </a:r>
          </a:p>
          <a:p>
            <a:pPr lvl="1" eaLnBrk="1" hangingPunct="1">
              <a:defRPr/>
            </a:pPr>
            <a:r>
              <a:rPr lang="en-US" altLang="en-US" dirty="0">
                <a:solidFill>
                  <a:schemeClr val="bg1"/>
                </a:solidFill>
              </a:rPr>
              <a:t>Are the most popular today</a:t>
            </a:r>
          </a:p>
          <a:p>
            <a:pPr lvl="1" eaLnBrk="1" hangingPunct="1">
              <a:defRPr/>
            </a:pPr>
            <a:endParaRPr lang="en-US" altLang="en-US" dirty="0">
              <a:solidFill>
                <a:schemeClr val="bg1"/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CD4B18E-7D73-B748-ACFE-2A41842802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Extraction - CSV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181CAA3-53D8-3D41-9ED9-0831465D01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07365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We made a data frame of top 100 singles of all time, eliminating unwanted columns</a:t>
            </a:r>
          </a:p>
        </p:txBody>
      </p:sp>
      <p:pic>
        <p:nvPicPr>
          <p:cNvPr id="7172" name="Picture 2">
            <a:extLst>
              <a:ext uri="{FF2B5EF4-FFF2-40B4-BE49-F238E27FC236}">
                <a16:creationId xmlns:a16="http://schemas.microsoft.com/office/drawing/2014/main" id="{33EA9D4E-76CD-3444-AE65-CED4967C9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5333950" cy="3661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0047AED-6B35-FB4C-94CB-A8BD98C1C3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239321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Extraction - Spotify API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7F4BA52-CB3B-C346-B885-F6938B7C6C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557338"/>
            <a:ext cx="8475662" cy="4525962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Called Spotify API using “</a:t>
            </a:r>
            <a:r>
              <a:rPr lang="en-US" altLang="en-US" dirty="0" err="1">
                <a:solidFill>
                  <a:schemeClr val="bg1"/>
                </a:solidFill>
              </a:rPr>
              <a:t>Spotipy</a:t>
            </a:r>
            <a:r>
              <a:rPr lang="en-US" altLang="en-US" dirty="0">
                <a:solidFill>
                  <a:schemeClr val="bg1"/>
                </a:solidFill>
              </a:rPr>
              <a:t>” Python library</a:t>
            </a:r>
          </a:p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Looping through top 100 Singles csv, we extracted Spotify popularity.</a:t>
            </a:r>
          </a:p>
          <a:p>
            <a:pPr eaLnBrk="1" hangingPunct="1"/>
            <a:endParaRPr lang="en-US" altLang="en-US" sz="4000" dirty="0"/>
          </a:p>
        </p:txBody>
      </p:sp>
      <p:pic>
        <p:nvPicPr>
          <p:cNvPr id="8196" name="Picture 7">
            <a:extLst>
              <a:ext uri="{FF2B5EF4-FFF2-40B4-BE49-F238E27FC236}">
                <a16:creationId xmlns:a16="http://schemas.microsoft.com/office/drawing/2014/main" id="{9A745A53-6D82-5C48-AC98-FE44057F5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842023"/>
            <a:ext cx="8066087" cy="190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DB9FFCA5-BE75-4040-ADC4-FC51484E83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A6F9E-F8FF-C449-8ACF-C2AD78DB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4525963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We merged our top 100 data frame with the Spotify data frame.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Spotify Popularity is a 0-100 scale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   based on frequency of streaming</a:t>
            </a:r>
          </a:p>
        </p:txBody>
      </p:sp>
      <p:pic>
        <p:nvPicPr>
          <p:cNvPr id="9220" name="Content Placeholder 6">
            <a:extLst>
              <a:ext uri="{FF2B5EF4-FFF2-40B4-BE49-F238E27FC236}">
                <a16:creationId xmlns:a16="http://schemas.microsoft.com/office/drawing/2014/main" id="{B3B0D275-6EC6-824B-9544-99E301746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781300"/>
            <a:ext cx="8229600" cy="182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6B37B081-0888-2C42-93C0-8F1998452E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Popularity vs Release Year</a:t>
            </a:r>
          </a:p>
        </p:txBody>
      </p:sp>
      <p:pic>
        <p:nvPicPr>
          <p:cNvPr id="10243" name="Content Placeholder 6">
            <a:extLst>
              <a:ext uri="{FF2B5EF4-FFF2-40B4-BE49-F238E27FC236}">
                <a16:creationId xmlns:a16="http://schemas.microsoft.com/office/drawing/2014/main" id="{B68F5103-BC0B-7849-AD2F-57CB4F41D3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3568" y="1556792"/>
            <a:ext cx="5946775" cy="396875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B189EDFE-DAC7-234E-9EC6-FE1327AD22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Top 100 Artists</a:t>
            </a:r>
          </a:p>
        </p:txBody>
      </p:sp>
      <p:sp>
        <p:nvSpPr>
          <p:cNvPr id="11267" name="Content Placeholder 10">
            <a:extLst>
              <a:ext uri="{FF2B5EF4-FFF2-40B4-BE49-F238E27FC236}">
                <a16:creationId xmlns:a16="http://schemas.microsoft.com/office/drawing/2014/main" id="{3384256C-9A50-524C-8C70-39498E31C5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8686800" cy="4525963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Searching through Spotify API using our top 100 csv, we can then pull the top 100 artists of all-time, making another data frame.</a:t>
            </a:r>
          </a:p>
        </p:txBody>
      </p:sp>
      <p:pic>
        <p:nvPicPr>
          <p:cNvPr id="11268" name="Picture 12">
            <a:extLst>
              <a:ext uri="{FF2B5EF4-FFF2-40B4-BE49-F238E27FC236}">
                <a16:creationId xmlns:a16="http://schemas.microsoft.com/office/drawing/2014/main" id="{3E6D4DFB-62C9-2144-9750-3E4A0F7D5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716338"/>
            <a:ext cx="6805613" cy="212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CE7265B4-44DC-A241-A32F-6FA410FD68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Cleaning the Data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16E8FF4F-0476-564F-986A-2BFF246217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We cleaned the genre column (e.g. Rock and Roll </a:t>
            </a:r>
            <a:r>
              <a:rPr lang="en-US" altLang="en-US" dirty="0">
                <a:solidFill>
                  <a:schemeClr val="bg1"/>
                </a:solidFill>
                <a:sym typeface="Wingdings" pitchFamily="2" charset="2"/>
              </a:rPr>
              <a:t> Rock)</a:t>
            </a:r>
            <a:r>
              <a:rPr lang="en-US" altLang="en-US" dirty="0">
                <a:solidFill>
                  <a:schemeClr val="bg1"/>
                </a:solidFill>
              </a:rPr>
              <a:t>, producing a new data frame</a:t>
            </a:r>
          </a:p>
        </p:txBody>
      </p:sp>
      <p:pic>
        <p:nvPicPr>
          <p:cNvPr id="12292" name="Picture 6">
            <a:extLst>
              <a:ext uri="{FF2B5EF4-FFF2-40B4-BE49-F238E27FC236}">
                <a16:creationId xmlns:a16="http://schemas.microsoft.com/office/drawing/2014/main" id="{CE0514E1-A082-4F43-9CC2-C05E7996C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429000"/>
            <a:ext cx="6340475" cy="21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9E8F11D-B9F4-6549-B508-469EC67935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Count of Genre Pie Graph</a:t>
            </a:r>
          </a:p>
        </p:txBody>
      </p:sp>
      <p:pic>
        <p:nvPicPr>
          <p:cNvPr id="13315" name="Content Placeholder 4">
            <a:extLst>
              <a:ext uri="{FF2B5EF4-FFF2-40B4-BE49-F238E27FC236}">
                <a16:creationId xmlns:a16="http://schemas.microsoft.com/office/drawing/2014/main" id="{C65F6E17-2B61-8443-A1BF-ED30FFE79A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1050" y="1628775"/>
            <a:ext cx="4370388" cy="381635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iseño predeterminado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5451</TotalTime>
  <Words>340</Words>
  <Application>Microsoft Macintosh PowerPoint</Application>
  <PresentationFormat>On-screen Show (4:3)</PresentationFormat>
  <Paragraphs>54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Wingdings</vt:lpstr>
      <vt:lpstr>Segoe UI Semibold</vt:lpstr>
      <vt:lpstr>Diseño predeterminado</vt:lpstr>
      <vt:lpstr>MUSIC ETL</vt:lpstr>
      <vt:lpstr>Goals</vt:lpstr>
      <vt:lpstr>Extraction - CSV</vt:lpstr>
      <vt:lpstr>Extraction - Spotify API</vt:lpstr>
      <vt:lpstr>Transformation</vt:lpstr>
      <vt:lpstr>Popularity vs Release Year</vt:lpstr>
      <vt:lpstr>Top 100 Artists</vt:lpstr>
      <vt:lpstr>Cleaning the Data</vt:lpstr>
      <vt:lpstr>Count of Genre Pie Graph</vt:lpstr>
      <vt:lpstr>Sales / Popularity by Genre</vt:lpstr>
      <vt:lpstr>Count of Artists by Country</vt:lpstr>
      <vt:lpstr>Comparison Pie charts</vt:lpstr>
      <vt:lpstr>LOAD - POSTGRES TABLES</vt:lpstr>
      <vt:lpstr>LOAD - POSTGRES TABLES</vt:lpstr>
      <vt:lpstr>Summary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Ross Nicholson</cp:lastModifiedBy>
  <cp:revision>633</cp:revision>
  <dcterms:created xsi:type="dcterms:W3CDTF">2010-05-23T14:28:12Z</dcterms:created>
  <dcterms:modified xsi:type="dcterms:W3CDTF">2019-11-16T16:11:29Z</dcterms:modified>
</cp:coreProperties>
</file>