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71"/>
  </p:notesMasterIdLst>
  <p:handoutMasterIdLst>
    <p:handoutMasterId r:id="rId72"/>
  </p:handoutMasterIdLst>
  <p:sldIdLst>
    <p:sldId id="436" r:id="rId2"/>
    <p:sldId id="487" r:id="rId3"/>
    <p:sldId id="556" r:id="rId4"/>
    <p:sldId id="653" r:id="rId5"/>
    <p:sldId id="657" r:id="rId6"/>
    <p:sldId id="654" r:id="rId7"/>
    <p:sldId id="659" r:id="rId8"/>
    <p:sldId id="557" r:id="rId9"/>
    <p:sldId id="567" r:id="rId10"/>
    <p:sldId id="661" r:id="rId11"/>
    <p:sldId id="662" r:id="rId12"/>
    <p:sldId id="663" r:id="rId13"/>
    <p:sldId id="664" r:id="rId14"/>
    <p:sldId id="665" r:id="rId15"/>
    <p:sldId id="666" r:id="rId16"/>
    <p:sldId id="667" r:id="rId17"/>
    <p:sldId id="668" r:id="rId18"/>
    <p:sldId id="669" r:id="rId19"/>
    <p:sldId id="670" r:id="rId20"/>
    <p:sldId id="671" r:id="rId21"/>
    <p:sldId id="672" r:id="rId22"/>
    <p:sldId id="673" r:id="rId23"/>
    <p:sldId id="674" r:id="rId24"/>
    <p:sldId id="675" r:id="rId25"/>
    <p:sldId id="676" r:id="rId26"/>
    <p:sldId id="677" r:id="rId27"/>
    <p:sldId id="678" r:id="rId28"/>
    <p:sldId id="679" r:id="rId29"/>
    <p:sldId id="680" r:id="rId30"/>
    <p:sldId id="656" r:id="rId31"/>
    <p:sldId id="681" r:id="rId32"/>
    <p:sldId id="692" r:id="rId33"/>
    <p:sldId id="693" r:id="rId34"/>
    <p:sldId id="683" r:id="rId35"/>
    <p:sldId id="694" r:id="rId36"/>
    <p:sldId id="682" r:id="rId37"/>
    <p:sldId id="686" r:id="rId38"/>
    <p:sldId id="697" r:id="rId39"/>
    <p:sldId id="698" r:id="rId40"/>
    <p:sldId id="699" r:id="rId41"/>
    <p:sldId id="700" r:id="rId42"/>
    <p:sldId id="701" r:id="rId43"/>
    <p:sldId id="702" r:id="rId44"/>
    <p:sldId id="703" r:id="rId45"/>
    <p:sldId id="704" r:id="rId46"/>
    <p:sldId id="705" r:id="rId47"/>
    <p:sldId id="706" r:id="rId48"/>
    <p:sldId id="707" r:id="rId49"/>
    <p:sldId id="708" r:id="rId50"/>
    <p:sldId id="709" r:id="rId51"/>
    <p:sldId id="710" r:id="rId52"/>
    <p:sldId id="711" r:id="rId53"/>
    <p:sldId id="712" r:id="rId54"/>
    <p:sldId id="713" r:id="rId55"/>
    <p:sldId id="714" r:id="rId56"/>
    <p:sldId id="715" r:id="rId57"/>
    <p:sldId id="716" r:id="rId58"/>
    <p:sldId id="717" r:id="rId59"/>
    <p:sldId id="695" r:id="rId60"/>
    <p:sldId id="721" r:id="rId61"/>
    <p:sldId id="720" r:id="rId62"/>
    <p:sldId id="723" r:id="rId63"/>
    <p:sldId id="724" r:id="rId64"/>
    <p:sldId id="725" r:id="rId65"/>
    <p:sldId id="726" r:id="rId66"/>
    <p:sldId id="727" r:id="rId67"/>
    <p:sldId id="728" r:id="rId68"/>
    <p:sldId id="441" r:id="rId69"/>
    <p:sldId id="690" r:id="rId70"/>
  </p:sldIdLst>
  <p:sldSz cx="12620625" cy="7099300"/>
  <p:notesSz cx="7099300" cy="10234613"/>
  <p:defaultTextStyle>
    <a:defPPr>
      <a:defRPr lang="en-GB"/>
    </a:defPPr>
    <a:lvl1pPr algn="l" defTabSz="477838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34" charset="-128"/>
        <a:cs typeface="+mn-cs"/>
      </a:defRPr>
    </a:lvl1pPr>
    <a:lvl2pPr marL="454025" indent="-228600" algn="l" defTabSz="477838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34" charset="-128"/>
        <a:cs typeface="+mn-cs"/>
      </a:defRPr>
    </a:lvl2pPr>
    <a:lvl3pPr marL="684213" indent="-225425" algn="l" defTabSz="477838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34" charset="-128"/>
        <a:cs typeface="+mn-cs"/>
      </a:defRPr>
    </a:lvl3pPr>
    <a:lvl4pPr marL="914400" indent="-225425" algn="l" defTabSz="477838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34" charset="-128"/>
        <a:cs typeface="+mn-cs"/>
      </a:defRPr>
    </a:lvl4pPr>
    <a:lvl5pPr marL="1144588" indent="-227013" algn="l" defTabSz="477838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6" userDrawn="1">
          <p15:clr>
            <a:srgbClr val="A4A3A4"/>
          </p15:clr>
        </p15:guide>
        <p15:guide id="2" pos="36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0">
          <p15:clr>
            <a:srgbClr val="A4A3A4"/>
          </p15:clr>
        </p15:guide>
        <p15:guide id="2" pos="209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CF51"/>
    <a:srgbClr val="FFFECC"/>
    <a:srgbClr val="0B4F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7"/>
    <p:restoredTop sz="93469"/>
  </p:normalViewPr>
  <p:slideViewPr>
    <p:cSldViewPr>
      <p:cViewPr varScale="1">
        <p:scale>
          <a:sx n="110" d="100"/>
          <a:sy n="110" d="100"/>
        </p:scale>
        <p:origin x="192" y="296"/>
      </p:cViewPr>
      <p:guideLst>
        <p:guide orient="horz" pos="2236"/>
        <p:guide pos="3693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070"/>
        <p:guide pos="209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AE77CA88-1D51-C445-BE56-24A636F6B06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1" tIns="45691" rIns="91381" bIns="45691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82000"/>
              </a:lnSpc>
              <a:buClr>
                <a:srgbClr val="000000"/>
              </a:buClr>
              <a:buSzPct val="45000"/>
              <a:buFont typeface="Lucida Sans Unicode" charset="0"/>
              <a:buNone/>
              <a:defRPr sz="1200" smtClean="0">
                <a:solidFill>
                  <a:srgbClr val="000000"/>
                </a:solidFill>
                <a:latin typeface="Lucida Sans Unicode" charset="0"/>
                <a:ea typeface="ＭＳ Ｐゴシック" charset="-128"/>
              </a:defRPr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09B3F12D-0B90-0B46-85F0-4E514BEAE60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1" tIns="45691" rIns="91381" bIns="45691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82000"/>
              </a:lnSpc>
              <a:buClr>
                <a:srgbClr val="000000"/>
              </a:buClr>
              <a:buSzPct val="45000"/>
              <a:buFont typeface="Lucida Sans Unicode" charset="0"/>
              <a:buNone/>
              <a:defRPr sz="1200" smtClean="0">
                <a:solidFill>
                  <a:srgbClr val="000000"/>
                </a:solidFill>
                <a:latin typeface="Lucida Sans Unicode" charset="0"/>
                <a:ea typeface="ＭＳ Ｐゴシック" charset="-128"/>
              </a:defRPr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102404" name="Rectangle 4">
            <a:extLst>
              <a:ext uri="{FF2B5EF4-FFF2-40B4-BE49-F238E27FC236}">
                <a16:creationId xmlns:a16="http://schemas.microsoft.com/office/drawing/2014/main" id="{1CEA3BA3-4D62-5040-8E3C-CBDB5494FC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1" tIns="45691" rIns="91381" bIns="45691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82000"/>
              </a:lnSpc>
              <a:buClr>
                <a:srgbClr val="000000"/>
              </a:buClr>
              <a:buSzPct val="45000"/>
              <a:buFont typeface="Lucida Sans Unicode" charset="0"/>
              <a:buNone/>
              <a:defRPr sz="1200" smtClean="0">
                <a:solidFill>
                  <a:srgbClr val="000000"/>
                </a:solidFill>
                <a:latin typeface="Lucida Sans Unicode" charset="0"/>
                <a:ea typeface="ＭＳ Ｐゴシック" charset="-128"/>
              </a:defRPr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102405" name="Rectangle 5">
            <a:extLst>
              <a:ext uri="{FF2B5EF4-FFF2-40B4-BE49-F238E27FC236}">
                <a16:creationId xmlns:a16="http://schemas.microsoft.com/office/drawing/2014/main" id="{545B7B62-4657-ED4E-9AA3-43610BECD45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1" tIns="45691" rIns="91381" bIns="45691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82000"/>
              </a:lnSpc>
              <a:buClr>
                <a:srgbClr val="000000"/>
              </a:buClr>
              <a:buSzPct val="45000"/>
              <a:buFont typeface="Lucida Sans Unicode" charset="0"/>
              <a:buNone/>
              <a:defRPr sz="1200">
                <a:solidFill>
                  <a:srgbClr val="000000"/>
                </a:solidFill>
                <a:latin typeface="Lucida Sans Unicode" charset="0"/>
                <a:ea typeface="ＭＳ Ｐゴシック" charset="-128"/>
              </a:defRPr>
            </a:lvl1pPr>
          </a:lstStyle>
          <a:p>
            <a:pPr>
              <a:defRPr/>
            </a:pPr>
            <a:fld id="{EACBB7F9-6C45-124B-9AD2-CA08E2775FA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1">
            <a:extLst>
              <a:ext uri="{FF2B5EF4-FFF2-40B4-BE49-F238E27FC236}">
                <a16:creationId xmlns:a16="http://schemas.microsoft.com/office/drawing/2014/main" id="{4514C35C-BA13-6944-93F0-2B5E2B1E5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5pPr>
            <a:lvl6pPr marL="25146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6pPr>
            <a:lvl7pPr marL="29718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7pPr>
            <a:lvl8pPr marL="34290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8pPr>
            <a:lvl9pPr marL="38862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9pPr>
          </a:lstStyle>
          <a:p>
            <a:pPr algn="ctr" eaLnBrk="1">
              <a:lnSpc>
                <a:spcPct val="82000"/>
              </a:lnSpc>
              <a:buClr>
                <a:srgbClr val="000000"/>
              </a:buClr>
              <a:buSzPct val="45000"/>
              <a:buFont typeface="Lucida Sans Unicode" charset="0"/>
              <a:buNone/>
              <a:defRPr/>
            </a:pPr>
            <a:endParaRPr lang="en-US" altLang="en-US" sz="1800"/>
          </a:p>
        </p:txBody>
      </p:sp>
      <p:sp>
        <p:nvSpPr>
          <p:cNvPr id="15363" name="AutoShape 2">
            <a:extLst>
              <a:ext uri="{FF2B5EF4-FFF2-40B4-BE49-F238E27FC236}">
                <a16:creationId xmlns:a16="http://schemas.microsoft.com/office/drawing/2014/main" id="{64447EB5-00A9-DB44-9CFF-466964EDE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5pPr>
            <a:lvl6pPr marL="25146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6pPr>
            <a:lvl7pPr marL="29718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7pPr>
            <a:lvl8pPr marL="34290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8pPr>
            <a:lvl9pPr marL="38862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9pPr>
          </a:lstStyle>
          <a:p>
            <a:pPr algn="ctr" eaLnBrk="1">
              <a:lnSpc>
                <a:spcPct val="82000"/>
              </a:lnSpc>
              <a:buClr>
                <a:srgbClr val="000000"/>
              </a:buClr>
              <a:buSzPct val="45000"/>
              <a:buFont typeface="Lucida Sans Unicode" charset="0"/>
              <a:buNone/>
              <a:defRPr/>
            </a:pPr>
            <a:endParaRPr lang="en-US" altLang="en-US" sz="1800"/>
          </a:p>
        </p:txBody>
      </p:sp>
      <p:sp>
        <p:nvSpPr>
          <p:cNvPr id="15364" name="AutoShape 3">
            <a:extLst>
              <a:ext uri="{FF2B5EF4-FFF2-40B4-BE49-F238E27FC236}">
                <a16:creationId xmlns:a16="http://schemas.microsoft.com/office/drawing/2014/main" id="{8A50BC1C-B0E7-9140-8D75-5A066B10C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5pPr>
            <a:lvl6pPr marL="25146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6pPr>
            <a:lvl7pPr marL="29718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7pPr>
            <a:lvl8pPr marL="34290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8pPr>
            <a:lvl9pPr marL="38862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9pPr>
          </a:lstStyle>
          <a:p>
            <a:pPr algn="ctr" eaLnBrk="1">
              <a:lnSpc>
                <a:spcPct val="82000"/>
              </a:lnSpc>
              <a:buClr>
                <a:srgbClr val="000000"/>
              </a:buClr>
              <a:buSzPct val="45000"/>
              <a:buFont typeface="Lucida Sans Unicode" charset="0"/>
              <a:buNone/>
              <a:defRPr/>
            </a:pPr>
            <a:endParaRPr lang="en-US" altLang="en-US" sz="1800"/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5F77AA24-5485-2E4F-B708-A64427F309F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23900" y="965200"/>
            <a:ext cx="585787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810AD22-E994-7C49-8623-52DEFBB75DD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112838" y="4583113"/>
            <a:ext cx="5072062" cy="36560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7783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Lucida Sans Unicode" panose="020B0602030504020204" pitchFamily="34" charset="0"/>
      <a:defRPr sz="1300" kern="1200">
        <a:solidFill>
          <a:srgbClr val="000000"/>
        </a:solidFill>
        <a:latin typeface="Lucida Sans Unicode" charset="0"/>
        <a:ea typeface="ＭＳ Ｐゴシック" charset="-128"/>
        <a:cs typeface="ＭＳ Ｐゴシック" charset="-128"/>
      </a:defRPr>
    </a:lvl1pPr>
    <a:lvl2pPr marL="742950" indent="-285750" algn="l" defTabSz="47783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Lucida Sans Unicode" panose="020B0602030504020204" pitchFamily="34" charset="0"/>
      <a:defRPr sz="1300" kern="1200">
        <a:solidFill>
          <a:srgbClr val="000000"/>
        </a:solidFill>
        <a:latin typeface="Lucida Sans Unicode" charset="0"/>
        <a:ea typeface="ＭＳ Ｐゴシック" charset="-128"/>
        <a:cs typeface="+mn-cs"/>
      </a:defRPr>
    </a:lvl2pPr>
    <a:lvl3pPr marL="1143000" indent="-228600" algn="l" defTabSz="47783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Lucida Sans Unicode" panose="020B0602030504020204" pitchFamily="34" charset="0"/>
      <a:defRPr sz="1300" kern="1200">
        <a:solidFill>
          <a:srgbClr val="000000"/>
        </a:solidFill>
        <a:latin typeface="Lucida Sans Unicode" charset="0"/>
        <a:ea typeface="ＭＳ Ｐゴシック" charset="-128"/>
        <a:cs typeface="+mn-cs"/>
      </a:defRPr>
    </a:lvl3pPr>
    <a:lvl4pPr marL="1600200" indent="-228600" algn="l" defTabSz="47783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Lucida Sans Unicode" panose="020B0602030504020204" pitchFamily="34" charset="0"/>
      <a:defRPr sz="1300" kern="1200">
        <a:solidFill>
          <a:srgbClr val="000000"/>
        </a:solidFill>
        <a:latin typeface="Lucida Sans Unicode" charset="0"/>
        <a:ea typeface="ＭＳ Ｐゴシック" charset="-128"/>
        <a:cs typeface="+mn-cs"/>
      </a:defRPr>
    </a:lvl4pPr>
    <a:lvl5pPr marL="2057400" indent="-228600" algn="l" defTabSz="47783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Lucida Sans Unicode" panose="020B0602030504020204" pitchFamily="34" charset="0"/>
      <a:defRPr sz="1300" kern="1200">
        <a:solidFill>
          <a:srgbClr val="000000"/>
        </a:solidFill>
        <a:latin typeface="Lucida Sans Unicode" charset="0"/>
        <a:ea typeface="ＭＳ Ｐゴシック" charset="-128"/>
        <a:cs typeface="+mn-cs"/>
      </a:defRPr>
    </a:lvl5pPr>
    <a:lvl6pPr marL="2434819" algn="l" defTabSz="4869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21782" algn="l" defTabSz="4869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08746" algn="l" defTabSz="4869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95710" algn="l" defTabSz="4869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3FDC41E-2F00-654A-9961-243B5F205B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3900" y="965200"/>
            <a:ext cx="5857875" cy="3295650"/>
          </a:xfrm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7A924596-3DC5-974E-964C-095060FE48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Sans Unicode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3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10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3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407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184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30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79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92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34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38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84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932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56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74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6686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184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537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179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5249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h=4</a:t>
            </a:r>
          </a:p>
        </p:txBody>
      </p:sp>
    </p:spTree>
    <p:extLst>
      <p:ext uri="{BB962C8B-B14F-4D97-AF65-F5344CB8AC3E}">
        <p14:creationId xmlns:p14="http://schemas.microsoft.com/office/powerpoint/2010/main" val="214121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h=4</a:t>
            </a:r>
          </a:p>
        </p:txBody>
      </p:sp>
    </p:spTree>
    <p:extLst>
      <p:ext uri="{BB962C8B-B14F-4D97-AF65-F5344CB8AC3E}">
        <p14:creationId xmlns:p14="http://schemas.microsoft.com/office/powerpoint/2010/main" val="2043985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h=4</a:t>
            </a:r>
          </a:p>
        </p:txBody>
      </p:sp>
    </p:spTree>
    <p:extLst>
      <p:ext uri="{BB962C8B-B14F-4D97-AF65-F5344CB8AC3E}">
        <p14:creationId xmlns:p14="http://schemas.microsoft.com/office/powerpoint/2010/main" val="1667453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h=4</a:t>
            </a:r>
          </a:p>
        </p:txBody>
      </p:sp>
    </p:spTree>
    <p:extLst>
      <p:ext uri="{BB962C8B-B14F-4D97-AF65-F5344CB8AC3E}">
        <p14:creationId xmlns:p14="http://schemas.microsoft.com/office/powerpoint/2010/main" val="26197370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h=4</a:t>
            </a:r>
          </a:p>
        </p:txBody>
      </p:sp>
    </p:spTree>
    <p:extLst>
      <p:ext uri="{BB962C8B-B14F-4D97-AF65-F5344CB8AC3E}">
        <p14:creationId xmlns:p14="http://schemas.microsoft.com/office/powerpoint/2010/main" val="13558507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h=4</a:t>
            </a:r>
          </a:p>
        </p:txBody>
      </p:sp>
    </p:spTree>
    <p:extLst>
      <p:ext uri="{BB962C8B-B14F-4D97-AF65-F5344CB8AC3E}">
        <p14:creationId xmlns:p14="http://schemas.microsoft.com/office/powerpoint/2010/main" val="25699766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h=4</a:t>
            </a:r>
          </a:p>
        </p:txBody>
      </p:sp>
    </p:spTree>
    <p:extLst>
      <p:ext uri="{BB962C8B-B14F-4D97-AF65-F5344CB8AC3E}">
        <p14:creationId xmlns:p14="http://schemas.microsoft.com/office/powerpoint/2010/main" val="18665371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h=4</a:t>
            </a:r>
          </a:p>
        </p:txBody>
      </p:sp>
    </p:spTree>
    <p:extLst>
      <p:ext uri="{BB962C8B-B14F-4D97-AF65-F5344CB8AC3E}">
        <p14:creationId xmlns:p14="http://schemas.microsoft.com/office/powerpoint/2010/main" val="18613072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h=4</a:t>
            </a:r>
          </a:p>
        </p:txBody>
      </p:sp>
    </p:spTree>
    <p:extLst>
      <p:ext uri="{BB962C8B-B14F-4D97-AF65-F5344CB8AC3E}">
        <p14:creationId xmlns:p14="http://schemas.microsoft.com/office/powerpoint/2010/main" val="7497087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951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919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147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47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h=4</a:t>
            </a:r>
          </a:p>
        </p:txBody>
      </p:sp>
    </p:spTree>
    <p:extLst>
      <p:ext uri="{BB962C8B-B14F-4D97-AF65-F5344CB8AC3E}">
        <p14:creationId xmlns:p14="http://schemas.microsoft.com/office/powerpoint/2010/main" val="13390620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601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036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516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8971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744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532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185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881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144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26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h=4</a:t>
            </a:r>
          </a:p>
        </p:txBody>
      </p:sp>
    </p:spTree>
    <p:extLst>
      <p:ext uri="{BB962C8B-B14F-4D97-AF65-F5344CB8AC3E}">
        <p14:creationId xmlns:p14="http://schemas.microsoft.com/office/powerpoint/2010/main" val="132334084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810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662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2369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386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7309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558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256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557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59997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628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h=4</a:t>
            </a:r>
          </a:p>
        </p:txBody>
      </p:sp>
    </p:spTree>
    <p:extLst>
      <p:ext uri="{BB962C8B-B14F-4D97-AF65-F5344CB8AC3E}">
        <p14:creationId xmlns:p14="http://schemas.microsoft.com/office/powerpoint/2010/main" val="271198823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134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293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625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6612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49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693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84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49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0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94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548" y="2205385"/>
            <a:ext cx="10727532" cy="152174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3094" y="4022936"/>
            <a:ext cx="8834438" cy="1814266"/>
          </a:xfrm>
        </p:spPr>
        <p:txBody>
          <a:bodyPr/>
          <a:lstStyle>
            <a:lvl1pPr marL="0" indent="0" algn="ctr">
              <a:buNone/>
              <a:defRPr/>
            </a:lvl1pPr>
            <a:lvl2pPr marL="486964" indent="0" algn="ctr">
              <a:buNone/>
              <a:defRPr/>
            </a:lvl2pPr>
            <a:lvl3pPr marL="973927" indent="0" algn="ctr">
              <a:buNone/>
              <a:defRPr/>
            </a:lvl3pPr>
            <a:lvl4pPr marL="1460891" indent="0" algn="ctr">
              <a:buNone/>
              <a:defRPr/>
            </a:lvl4pPr>
            <a:lvl5pPr marL="1947855" indent="0" algn="ctr">
              <a:buNone/>
              <a:defRPr/>
            </a:lvl5pPr>
            <a:lvl6pPr marL="2434819" indent="0" algn="ctr">
              <a:buNone/>
              <a:defRPr/>
            </a:lvl6pPr>
            <a:lvl7pPr marL="2921782" indent="0" algn="ctr">
              <a:buNone/>
              <a:defRPr/>
            </a:lvl7pPr>
            <a:lvl8pPr marL="3408746" indent="0" algn="ctr">
              <a:buNone/>
              <a:defRPr/>
            </a:lvl8pPr>
            <a:lvl9pPr marL="389571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2731BE-0BD7-9040-B494-6D03980B56F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B0551-2171-A849-A6B0-C859657C108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1F2FAA7-9F9B-F044-B145-506B737CBB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479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436EDA-7C64-714D-A191-EEF21799ED8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B51F6-C45D-524E-9FF1-51DF3DA5533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D1B500D-5AAC-E946-9CED-C94F9CD2606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95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432" y="350037"/>
            <a:ext cx="2705986" cy="595716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8904" y="350037"/>
            <a:ext cx="7914183" cy="595716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67235A-6BF5-6546-A81A-DA0CE73D315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DDA35-D93A-0340-BA03-487F9E1366E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E23671A-0725-3C46-9A43-14942D297DB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44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905" y="350036"/>
            <a:ext cx="10766971" cy="8151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926828" y="1388638"/>
            <a:ext cx="10762589" cy="491856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E9F69-3819-244C-8924-958B1FFF5EBC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9685549" y="6462713"/>
            <a:ext cx="2036625" cy="488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9B51C-F026-1D47-A5C5-93C6CF740A6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E27ADBE-92F9-8743-98DF-130EBD90FEB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27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021E59C-0F80-EE4F-8355-2761934C32D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7E226-85FA-5446-BA24-7D455945E80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4387CDA-68F5-E84D-99C1-A87BD88B1F2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82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943" y="4561958"/>
            <a:ext cx="10727532" cy="1410000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6943" y="3008988"/>
            <a:ext cx="10727532" cy="1552971"/>
          </a:xfrm>
        </p:spPr>
        <p:txBody>
          <a:bodyPr anchor="b"/>
          <a:lstStyle>
            <a:lvl1pPr marL="0" indent="0">
              <a:buNone/>
              <a:defRPr sz="2100"/>
            </a:lvl1pPr>
            <a:lvl2pPr marL="486964" indent="0">
              <a:buNone/>
              <a:defRPr sz="1900"/>
            </a:lvl2pPr>
            <a:lvl3pPr marL="973927" indent="0">
              <a:buNone/>
              <a:defRPr sz="1700"/>
            </a:lvl3pPr>
            <a:lvl4pPr marL="1460891" indent="0">
              <a:buNone/>
              <a:defRPr sz="1500"/>
            </a:lvl4pPr>
            <a:lvl5pPr marL="1947855" indent="0">
              <a:buNone/>
              <a:defRPr sz="1500"/>
            </a:lvl5pPr>
            <a:lvl6pPr marL="2434819" indent="0">
              <a:buNone/>
              <a:defRPr sz="1500"/>
            </a:lvl6pPr>
            <a:lvl7pPr marL="2921782" indent="0">
              <a:buNone/>
              <a:defRPr sz="1500"/>
            </a:lvl7pPr>
            <a:lvl8pPr marL="3408746" indent="0">
              <a:buNone/>
              <a:defRPr sz="1500"/>
            </a:lvl8pPr>
            <a:lvl9pPr marL="3895710" indent="0">
              <a:buNone/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1FBC691-8369-074A-8DFE-8F1F394CF47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08453-24DE-8542-800C-27F84FF8BBD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2CCF825-3362-EA47-AA4F-90757D7855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656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6828" y="1388638"/>
            <a:ext cx="5276122" cy="491856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295" y="1388638"/>
            <a:ext cx="5276122" cy="491856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54399-641D-9F45-B973-2AB96FC0E26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6E88B-48C8-BE41-AEF5-5FF4738B437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D138759-DEA4-9847-8963-B9190D2E2F4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900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033" y="284302"/>
            <a:ext cx="11358562" cy="1183217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031" y="1589126"/>
            <a:ext cx="5576301" cy="66227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6964" indent="0">
              <a:buNone/>
              <a:defRPr sz="2100" b="1"/>
            </a:lvl2pPr>
            <a:lvl3pPr marL="973927" indent="0">
              <a:buNone/>
              <a:defRPr sz="1900" b="1"/>
            </a:lvl3pPr>
            <a:lvl4pPr marL="1460891" indent="0">
              <a:buNone/>
              <a:defRPr sz="1700" b="1"/>
            </a:lvl4pPr>
            <a:lvl5pPr marL="1947855" indent="0">
              <a:buNone/>
              <a:defRPr sz="1700" b="1"/>
            </a:lvl5pPr>
            <a:lvl6pPr marL="2434819" indent="0">
              <a:buNone/>
              <a:defRPr sz="1700" b="1"/>
            </a:lvl6pPr>
            <a:lvl7pPr marL="2921782" indent="0">
              <a:buNone/>
              <a:defRPr sz="1700" b="1"/>
            </a:lvl7pPr>
            <a:lvl8pPr marL="3408746" indent="0">
              <a:buNone/>
              <a:defRPr sz="1700" b="1"/>
            </a:lvl8pPr>
            <a:lvl9pPr marL="3895710" indent="0">
              <a:buNone/>
              <a:defRPr sz="1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031" y="2251399"/>
            <a:ext cx="5576301" cy="4090315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1103" y="1589126"/>
            <a:ext cx="5578491" cy="66227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6964" indent="0">
              <a:buNone/>
              <a:defRPr sz="2100" b="1"/>
            </a:lvl2pPr>
            <a:lvl3pPr marL="973927" indent="0">
              <a:buNone/>
              <a:defRPr sz="1900" b="1"/>
            </a:lvl3pPr>
            <a:lvl4pPr marL="1460891" indent="0">
              <a:buNone/>
              <a:defRPr sz="1700" b="1"/>
            </a:lvl4pPr>
            <a:lvl5pPr marL="1947855" indent="0">
              <a:buNone/>
              <a:defRPr sz="1700" b="1"/>
            </a:lvl5pPr>
            <a:lvl6pPr marL="2434819" indent="0">
              <a:buNone/>
              <a:defRPr sz="1700" b="1"/>
            </a:lvl6pPr>
            <a:lvl7pPr marL="2921782" indent="0">
              <a:buNone/>
              <a:defRPr sz="1700" b="1"/>
            </a:lvl7pPr>
            <a:lvl8pPr marL="3408746" indent="0">
              <a:buNone/>
              <a:defRPr sz="1700" b="1"/>
            </a:lvl8pPr>
            <a:lvl9pPr marL="3895710" indent="0">
              <a:buNone/>
              <a:defRPr sz="1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1103" y="2251399"/>
            <a:ext cx="5578491" cy="4090315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45FF1D7-BE77-F44F-AC90-6A6F8A76944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45630-C3C5-3F4E-8EFA-5DA2C543517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340BC3-0136-C14F-8789-3F9E1F7059D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77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6DF3956-0237-D640-8DFD-2263DACCF39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079FC-75E5-F846-9307-206998173C1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7BCBC3E4-3DE7-BE48-B9DA-472612D6D90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787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B80C231-E070-FD4F-9C4C-F0E3773E47B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F7E69-D96F-464C-9415-A2726D078B8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489F5464-B26B-2F4D-9E50-71EF43AE376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204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033" y="282658"/>
            <a:ext cx="4152099" cy="120293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314" y="282658"/>
            <a:ext cx="7055280" cy="6059056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033" y="1485596"/>
            <a:ext cx="4152099" cy="4856119"/>
          </a:xfrm>
        </p:spPr>
        <p:txBody>
          <a:bodyPr/>
          <a:lstStyle>
            <a:lvl1pPr marL="0" indent="0">
              <a:buNone/>
              <a:defRPr sz="1500"/>
            </a:lvl1pPr>
            <a:lvl2pPr marL="486964" indent="0">
              <a:buNone/>
              <a:defRPr sz="1300"/>
            </a:lvl2pPr>
            <a:lvl3pPr marL="973927" indent="0">
              <a:buNone/>
              <a:defRPr sz="1100"/>
            </a:lvl3pPr>
            <a:lvl4pPr marL="1460891" indent="0">
              <a:buNone/>
              <a:defRPr sz="1000"/>
            </a:lvl4pPr>
            <a:lvl5pPr marL="1947855" indent="0">
              <a:buNone/>
              <a:defRPr sz="1000"/>
            </a:lvl5pPr>
            <a:lvl6pPr marL="2434819" indent="0">
              <a:buNone/>
              <a:defRPr sz="1000"/>
            </a:lvl6pPr>
            <a:lvl7pPr marL="2921782" indent="0">
              <a:buNone/>
              <a:defRPr sz="1000"/>
            </a:lvl7pPr>
            <a:lvl8pPr marL="3408746" indent="0">
              <a:buNone/>
              <a:defRPr sz="1000"/>
            </a:lvl8pPr>
            <a:lvl9pPr marL="389571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B0B7C-F9CB-5845-8EF3-317C7A379A2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96722-6FA0-6643-A78F-72E8D64F316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9156752-7C2D-074A-A7C9-6C8248A9BA6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42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3731" y="4969511"/>
            <a:ext cx="7572375" cy="58667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73731" y="634336"/>
            <a:ext cx="7572375" cy="4259580"/>
          </a:xfrm>
        </p:spPr>
        <p:txBody>
          <a:bodyPr/>
          <a:lstStyle>
            <a:lvl1pPr marL="0" indent="0">
              <a:buNone/>
              <a:defRPr sz="3400"/>
            </a:lvl1pPr>
            <a:lvl2pPr marL="486964" indent="0">
              <a:buNone/>
              <a:defRPr sz="3000"/>
            </a:lvl2pPr>
            <a:lvl3pPr marL="973927" indent="0">
              <a:buNone/>
              <a:defRPr sz="2600"/>
            </a:lvl3pPr>
            <a:lvl4pPr marL="1460891" indent="0">
              <a:buNone/>
              <a:defRPr sz="2100"/>
            </a:lvl4pPr>
            <a:lvl5pPr marL="1947855" indent="0">
              <a:buNone/>
              <a:defRPr sz="2100"/>
            </a:lvl5pPr>
            <a:lvl6pPr marL="2434819" indent="0">
              <a:buNone/>
              <a:defRPr sz="2100"/>
            </a:lvl6pPr>
            <a:lvl7pPr marL="2921782" indent="0">
              <a:buNone/>
              <a:defRPr sz="2100"/>
            </a:lvl7pPr>
            <a:lvl8pPr marL="3408746" indent="0">
              <a:buNone/>
              <a:defRPr sz="2100"/>
            </a:lvl8pPr>
            <a:lvl9pPr marL="3895710" indent="0">
              <a:buNone/>
              <a:defRPr sz="21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3731" y="5556190"/>
            <a:ext cx="7572375" cy="833181"/>
          </a:xfrm>
        </p:spPr>
        <p:txBody>
          <a:bodyPr/>
          <a:lstStyle>
            <a:lvl1pPr marL="0" indent="0">
              <a:buNone/>
              <a:defRPr sz="1500"/>
            </a:lvl1pPr>
            <a:lvl2pPr marL="486964" indent="0">
              <a:buNone/>
              <a:defRPr sz="1300"/>
            </a:lvl2pPr>
            <a:lvl3pPr marL="973927" indent="0">
              <a:buNone/>
              <a:defRPr sz="1100"/>
            </a:lvl3pPr>
            <a:lvl4pPr marL="1460891" indent="0">
              <a:buNone/>
              <a:defRPr sz="1000"/>
            </a:lvl4pPr>
            <a:lvl5pPr marL="1947855" indent="0">
              <a:buNone/>
              <a:defRPr sz="1000"/>
            </a:lvl5pPr>
            <a:lvl6pPr marL="2434819" indent="0">
              <a:buNone/>
              <a:defRPr sz="1000"/>
            </a:lvl6pPr>
            <a:lvl7pPr marL="2921782" indent="0">
              <a:buNone/>
              <a:defRPr sz="1000"/>
            </a:lvl7pPr>
            <a:lvl8pPr marL="3408746" indent="0">
              <a:buNone/>
              <a:defRPr sz="1000"/>
            </a:lvl8pPr>
            <a:lvl9pPr marL="389571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D6EEE-FBEF-894E-B188-41088D544BC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79D6E-5537-C84B-800E-92D2AE410F4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91CCC4-7F20-C34C-9C9C-CD790485E12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841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E23D8D2-23C0-404C-A464-7036D9B29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5776" y="1389064"/>
            <a:ext cx="11569073" cy="491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3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B5321B2-D835-6D4F-B51C-7D2D76E03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25777" y="315914"/>
            <a:ext cx="10767316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title text format</a:t>
            </a:r>
          </a:p>
        </p:txBody>
      </p:sp>
      <p:sp>
        <p:nvSpPr>
          <p:cNvPr id="145412" name="Rectangle 4">
            <a:extLst>
              <a:ext uri="{FF2B5EF4-FFF2-40B4-BE49-F238E27FC236}">
                <a16:creationId xmlns:a16="http://schemas.microsoft.com/office/drawing/2014/main" id="{5CB9BB5D-103E-6342-8468-D633A37F111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0372482" y="6453188"/>
            <a:ext cx="2038639" cy="488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08000" tIns="50400" rIns="108000" bIns="5040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6000"/>
              </a:lnSpc>
              <a:buClr>
                <a:srgbClr val="000000"/>
              </a:buClr>
              <a:buSzPct val="45000"/>
              <a:buFont typeface="Lucida Sans Unicode" charset="0"/>
              <a:buNone/>
              <a:defRPr sz="1500">
                <a:solidFill>
                  <a:srgbClr val="000000"/>
                </a:solidFill>
                <a:latin typeface="Lucida Sans Unicode" charset="0"/>
                <a:ea typeface="ＭＳ Ｐゴシック" charset="-128"/>
              </a:defRPr>
            </a:lvl1pPr>
          </a:lstStyle>
          <a:p>
            <a:pPr>
              <a:defRPr/>
            </a:pPr>
            <a:fld id="{3A8B8219-784C-8D4D-9CD2-2B8D0DA254A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029" name="Line 6">
            <a:extLst>
              <a:ext uri="{FF2B5EF4-FFF2-40B4-BE49-F238E27FC236}">
                <a16:creationId xmlns:a16="http://schemas.microsoft.com/office/drawing/2014/main" id="{E698B7C2-04AC-2D48-AA13-B487AEAAA97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0" y="1104900"/>
            <a:ext cx="12620625" cy="0"/>
          </a:xfrm>
          <a:prstGeom prst="line">
            <a:avLst/>
          </a:prstGeom>
          <a:noFill/>
          <a:ln w="34925">
            <a:solidFill>
              <a:srgbClr val="094F7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7393" tIns="48696" rIns="97393" bIns="48696"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335B266-501F-E743-A9CC-8ABCC8D36275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324329" y="6453188"/>
            <a:ext cx="7983325" cy="488950"/>
          </a:xfrm>
          <a:prstGeom prst="rect">
            <a:avLst/>
          </a:prstGeom>
        </p:spPr>
        <p:txBody>
          <a:bodyPr vert="horz" wrap="square" lIns="97393" tIns="48696" rIns="97393" bIns="48696" numCol="1" anchor="t" anchorCtr="0" compatLnSpc="1">
            <a:prstTxWarp prst="textNoShape">
              <a:avLst/>
            </a:prstTxWarp>
          </a:bodyPr>
          <a:lstStyle>
            <a:lvl1pPr algn="l" eaLnBrk="1">
              <a:lnSpc>
                <a:spcPct val="82000"/>
              </a:lnSpc>
              <a:buClr>
                <a:srgbClr val="000000"/>
              </a:buClr>
              <a:buSzPct val="45000"/>
              <a:buFont typeface="Lucida Sans Unicode" charset="0"/>
              <a:buNone/>
              <a:defRPr sz="1700">
                <a:latin typeface="Lucida Sans Unicode" charset="0"/>
                <a:ea typeface="ＭＳ Ｐゴシック" charset="0"/>
                <a:cs typeface="Lucida Sans Unicode" charset="0"/>
              </a:defRPr>
            </a:lvl1pPr>
          </a:lstStyle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2020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  <p:sldLayoutId id="2147484135" r:id="rId12"/>
  </p:sldLayoutIdLst>
  <p:hf hdr="0" dt="0"/>
  <p:txStyles>
    <p:titleStyle>
      <a:lvl1pPr algn="l" defTabSz="477838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Lucida Sans Unicode" panose="020B0602030504020204" pitchFamily="34" charset="0"/>
        <a:defRPr sz="3200" b="1">
          <a:solidFill>
            <a:srgbClr val="094F7B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algn="l" defTabSz="477838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Lucida Sans Unicode" panose="020B0602030504020204" pitchFamily="34" charset="0"/>
        <a:defRPr sz="3200" b="1">
          <a:solidFill>
            <a:srgbClr val="094F7B"/>
          </a:solidFill>
          <a:latin typeface="Lucida Sans Unicode" charset="0"/>
          <a:ea typeface="ＭＳ Ｐゴシック" charset="0"/>
          <a:cs typeface="Lucida Sans Unicode" charset="0"/>
        </a:defRPr>
      </a:lvl2pPr>
      <a:lvl3pPr algn="l" defTabSz="477838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Lucida Sans Unicode" panose="020B0602030504020204" pitchFamily="34" charset="0"/>
        <a:defRPr sz="3200" b="1">
          <a:solidFill>
            <a:srgbClr val="094F7B"/>
          </a:solidFill>
          <a:latin typeface="Lucida Sans Unicode" charset="0"/>
          <a:ea typeface="ＭＳ Ｐゴシック" charset="0"/>
          <a:cs typeface="Lucida Sans Unicode" charset="0"/>
        </a:defRPr>
      </a:lvl3pPr>
      <a:lvl4pPr algn="l" defTabSz="477838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Lucida Sans Unicode" panose="020B0602030504020204" pitchFamily="34" charset="0"/>
        <a:defRPr sz="3200" b="1">
          <a:solidFill>
            <a:srgbClr val="094F7B"/>
          </a:solidFill>
          <a:latin typeface="Lucida Sans Unicode" charset="0"/>
          <a:ea typeface="ＭＳ Ｐゴシック" charset="0"/>
          <a:cs typeface="Lucida Sans Unicode" charset="0"/>
        </a:defRPr>
      </a:lvl4pPr>
      <a:lvl5pPr algn="l" defTabSz="477838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Lucida Sans Unicode" panose="020B0602030504020204" pitchFamily="34" charset="0"/>
        <a:defRPr sz="3200" b="1">
          <a:solidFill>
            <a:srgbClr val="094F7B"/>
          </a:solidFill>
          <a:latin typeface="Lucida Sans Unicode" charset="0"/>
          <a:ea typeface="ＭＳ Ｐゴシック" charset="0"/>
          <a:cs typeface="Lucida Sans Unicode" charset="0"/>
        </a:defRPr>
      </a:lvl5pPr>
      <a:lvl6pPr marL="486964" algn="ctr" defTabSz="47851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Lucida Sans Unicode" charset="0"/>
        <a:defRPr sz="3200">
          <a:solidFill>
            <a:schemeClr val="tx2"/>
          </a:solidFill>
          <a:latin typeface="Lucida Sans Unicode" charset="0"/>
          <a:ea typeface="Lucida Sans Unicode" charset="0"/>
          <a:cs typeface="Lucida Sans Unicode" charset="0"/>
        </a:defRPr>
      </a:lvl6pPr>
      <a:lvl7pPr marL="973927" algn="ctr" defTabSz="47851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Lucida Sans Unicode" charset="0"/>
        <a:defRPr sz="3200">
          <a:solidFill>
            <a:schemeClr val="tx2"/>
          </a:solidFill>
          <a:latin typeface="Lucida Sans Unicode" charset="0"/>
          <a:ea typeface="Lucida Sans Unicode" charset="0"/>
          <a:cs typeface="Lucida Sans Unicode" charset="0"/>
        </a:defRPr>
      </a:lvl7pPr>
      <a:lvl8pPr marL="1460891" algn="ctr" defTabSz="47851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Lucida Sans Unicode" charset="0"/>
        <a:defRPr sz="3200">
          <a:solidFill>
            <a:schemeClr val="tx2"/>
          </a:solidFill>
          <a:latin typeface="Lucida Sans Unicode" charset="0"/>
          <a:ea typeface="Lucida Sans Unicode" charset="0"/>
          <a:cs typeface="Lucida Sans Unicode" charset="0"/>
        </a:defRPr>
      </a:lvl8pPr>
      <a:lvl9pPr marL="1947855" algn="ctr" defTabSz="47851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Lucida Sans Unicode" charset="0"/>
        <a:defRPr sz="3200">
          <a:solidFill>
            <a:schemeClr val="tx2"/>
          </a:solidFill>
          <a:latin typeface="Lucida Sans Unicode" charset="0"/>
          <a:ea typeface="Lucida Sans Unicode" charset="0"/>
          <a:cs typeface="Lucida Sans Unicode" charset="0"/>
        </a:defRPr>
      </a:lvl9pPr>
    </p:titleStyle>
    <p:bodyStyle>
      <a:lvl1pPr marL="342900" indent="-665163" algn="l" defTabSz="477838" rtl="0" eaLnBrk="0" fontAlgn="base" hangingPunct="0">
        <a:lnSpc>
          <a:spcPct val="120000"/>
        </a:lnSpc>
        <a:spcBef>
          <a:spcPts val="638"/>
        </a:spcBef>
        <a:spcAft>
          <a:spcPct val="0"/>
        </a:spcAft>
        <a:buClr>
          <a:srgbClr val="000000"/>
        </a:buClr>
        <a:buChar char="•"/>
        <a:defRPr sz="2100" b="1">
          <a:solidFill>
            <a:srgbClr val="094F7B"/>
          </a:solidFill>
          <a:latin typeface="Lucida Sans Unicode"/>
          <a:ea typeface="ＭＳ Ｐゴシック" charset="0"/>
          <a:cs typeface="Lucida Sans Unicode"/>
        </a:defRPr>
      </a:lvl1pPr>
      <a:lvl2pPr marL="868363" indent="-287338" algn="l" defTabSz="477838" rtl="0" eaLnBrk="0" fontAlgn="base" hangingPunct="0">
        <a:spcBef>
          <a:spcPts val="638"/>
        </a:spcBef>
        <a:spcAft>
          <a:spcPct val="0"/>
        </a:spcAft>
        <a:buClr>
          <a:srgbClr val="000000"/>
        </a:buClr>
        <a:buFont typeface="Lucida Sans Unicode" panose="020B0602030504020204" pitchFamily="34" charset="0"/>
        <a:buChar char="−"/>
        <a:defRPr>
          <a:solidFill>
            <a:schemeClr val="tx1"/>
          </a:solidFill>
          <a:latin typeface="Lucida Sans Unicode"/>
          <a:ea typeface="+mn-ea"/>
          <a:cs typeface="Lucida Sans Unicode"/>
        </a:defRPr>
      </a:lvl2pPr>
      <a:lvl3pPr marL="1303338" indent="-212725" algn="l" defTabSz="477838" rtl="0" eaLnBrk="0" fontAlgn="base" hangingPunct="0">
        <a:spcBef>
          <a:spcPts val="638"/>
        </a:spcBef>
        <a:spcAft>
          <a:spcPct val="0"/>
        </a:spcAft>
        <a:buClr>
          <a:srgbClr val="000000"/>
        </a:buClr>
        <a:buSzPct val="75000"/>
        <a:buFont typeface="Lucida Sans Unicode" panose="020B0602030504020204" pitchFamily="34" charset="0"/>
        <a:buChar char="•"/>
        <a:defRPr sz="1700">
          <a:solidFill>
            <a:schemeClr val="tx1"/>
          </a:solidFill>
          <a:latin typeface="+mn-lt"/>
          <a:ea typeface="+mn-ea"/>
          <a:cs typeface="+mn-cs"/>
        </a:defRPr>
      </a:lvl3pPr>
      <a:lvl4pPr marL="1743075" indent="-217488" algn="l" defTabSz="477838" rtl="0" eaLnBrk="0" fontAlgn="base" hangingPunct="0">
        <a:spcBef>
          <a:spcPts val="638"/>
        </a:spcBef>
        <a:spcAft>
          <a:spcPct val="0"/>
        </a:spcAft>
        <a:buClr>
          <a:srgbClr val="000000"/>
        </a:buClr>
        <a:buChar char="•"/>
        <a:defRPr sz="1700">
          <a:solidFill>
            <a:schemeClr val="tx1"/>
          </a:solidFill>
          <a:latin typeface="Lucida Sans Unicode"/>
          <a:ea typeface="Lucida Sans Unicode"/>
          <a:cs typeface="Lucida Sans Unicode"/>
        </a:defRPr>
      </a:lvl4pPr>
      <a:lvl5pPr marL="2176463" indent="-212725" algn="l" defTabSz="477838" rtl="0" eaLnBrk="0" fontAlgn="base" hangingPunct="0">
        <a:spcBef>
          <a:spcPts val="638"/>
        </a:spcBef>
        <a:spcAft>
          <a:spcPct val="0"/>
        </a:spcAft>
        <a:buClr>
          <a:srgbClr val="000000"/>
        </a:buClr>
        <a:buChar char="•"/>
        <a:defRPr sz="1700">
          <a:solidFill>
            <a:schemeClr val="tx1"/>
          </a:solidFill>
          <a:latin typeface="+mn-lt"/>
          <a:ea typeface="+mn-ea"/>
          <a:cs typeface="+mn-cs"/>
        </a:defRPr>
      </a:lvl5pPr>
      <a:lvl6pPr marL="2664774" indent="-213047" algn="l" defTabSz="478510" rtl="0" fontAlgn="base" hangingPunct="0">
        <a:spcBef>
          <a:spcPts val="639"/>
        </a:spcBef>
        <a:spcAft>
          <a:spcPct val="0"/>
        </a:spcAft>
        <a:buClr>
          <a:srgbClr val="000000"/>
        </a:buClr>
        <a:buChar char="•"/>
        <a:defRPr sz="1700">
          <a:solidFill>
            <a:schemeClr val="tx1"/>
          </a:solidFill>
          <a:latin typeface="+mn-lt"/>
          <a:ea typeface="+mn-ea"/>
          <a:cs typeface="+mn-cs"/>
        </a:defRPr>
      </a:lvl6pPr>
      <a:lvl7pPr marL="3151737" indent="-213047" algn="l" defTabSz="478510" rtl="0" fontAlgn="base" hangingPunct="0">
        <a:spcBef>
          <a:spcPts val="639"/>
        </a:spcBef>
        <a:spcAft>
          <a:spcPct val="0"/>
        </a:spcAft>
        <a:buClr>
          <a:srgbClr val="000000"/>
        </a:buClr>
        <a:buChar char="•"/>
        <a:defRPr sz="1700">
          <a:solidFill>
            <a:schemeClr val="tx1"/>
          </a:solidFill>
          <a:latin typeface="+mn-lt"/>
          <a:ea typeface="+mn-ea"/>
          <a:cs typeface="+mn-cs"/>
        </a:defRPr>
      </a:lvl7pPr>
      <a:lvl8pPr marL="3638701" indent="-213047" algn="l" defTabSz="478510" rtl="0" fontAlgn="base" hangingPunct="0">
        <a:spcBef>
          <a:spcPts val="639"/>
        </a:spcBef>
        <a:spcAft>
          <a:spcPct val="0"/>
        </a:spcAft>
        <a:buClr>
          <a:srgbClr val="000000"/>
        </a:buClr>
        <a:buChar char="•"/>
        <a:defRPr sz="1700">
          <a:solidFill>
            <a:schemeClr val="tx1"/>
          </a:solidFill>
          <a:latin typeface="+mn-lt"/>
          <a:ea typeface="+mn-ea"/>
          <a:cs typeface="+mn-cs"/>
        </a:defRPr>
      </a:lvl8pPr>
      <a:lvl9pPr marL="4125665" indent="-213047" algn="l" defTabSz="478510" rtl="0" fontAlgn="base" hangingPunct="0">
        <a:spcBef>
          <a:spcPts val="639"/>
        </a:spcBef>
        <a:spcAft>
          <a:spcPct val="0"/>
        </a:spcAft>
        <a:buClr>
          <a:srgbClr val="000000"/>
        </a:buClr>
        <a:buChar char="•"/>
        <a:defRPr sz="17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69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6964" algn="l" defTabSz="4869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3927" algn="l" defTabSz="4869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0891" algn="l" defTabSz="4869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7855" algn="l" defTabSz="4869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4819" algn="l" defTabSz="4869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21782" algn="l" defTabSz="4869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08746" algn="l" defTabSz="4869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95710" algn="l" defTabSz="4869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>
            <a:extLst>
              <a:ext uri="{FF2B5EF4-FFF2-40B4-BE49-F238E27FC236}">
                <a16:creationId xmlns:a16="http://schemas.microsoft.com/office/drawing/2014/main" id="{2F4B15BE-2313-7644-82EE-57A65E7183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49314" y="1612901"/>
            <a:ext cx="9721997" cy="1520825"/>
          </a:xfrm>
        </p:spPr>
        <p:txBody>
          <a:bodyPr/>
          <a:lstStyle/>
          <a:p>
            <a:pPr algn="ctr" eaLnBrk="1">
              <a:buFont typeface="Lucida Sans Unicode" charset="0"/>
              <a:buNone/>
              <a:defRPr/>
            </a:pPr>
            <a:r>
              <a:rPr lang="en-US" sz="4300" dirty="0">
                <a:effectLst>
                  <a:outerShdw blurRad="38100" dist="38100" dir="2700000" algn="tl">
                    <a:srgbClr val="DDDDDD"/>
                  </a:outerShdw>
                </a:effectLst>
                <a:latin typeface="Lucida Sans Unicode" charset="0"/>
                <a:cs typeface="Lucida Sans Unicode" charset="0"/>
              </a:rPr>
              <a:t>Algorithms and Data Structures 2</a:t>
            </a:r>
            <a:endParaRPr lang="en-GB" sz="4300" dirty="0">
              <a:effectLst>
                <a:outerShdw blurRad="38100" dist="38100" dir="2700000" algn="tl">
                  <a:srgbClr val="DDDDDD"/>
                </a:outerShdw>
              </a:effectLst>
              <a:latin typeface="Lucida Sans Unicode" charset="0"/>
              <a:cs typeface="Lucida Sans Unicode" charset="0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2595B216-6AB8-344C-AC0B-F7A7DA8A3F0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663032" y="4259263"/>
            <a:ext cx="6962775" cy="1814512"/>
          </a:xfrm>
        </p:spPr>
        <p:txBody>
          <a:bodyPr/>
          <a:lstStyle/>
          <a:p>
            <a:pPr eaLnBrk="1">
              <a:lnSpc>
                <a:spcPct val="62000"/>
              </a:lnSpc>
            </a:pPr>
            <a:endParaRPr lang="en-GB" altLang="en-US" sz="3300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r>
              <a:rPr lang="en-GB" altLang="en-US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Dr Michele </a:t>
            </a:r>
            <a:r>
              <a:rPr lang="en-GB" altLang="en-US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Sevegnani</a:t>
            </a: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sz="900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r>
              <a:rPr lang="en-GB" altLang="en-US" b="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School of Computing Science</a:t>
            </a:r>
          </a:p>
          <a:p>
            <a:pPr eaLnBrk="1">
              <a:lnSpc>
                <a:spcPct val="62000"/>
              </a:lnSpc>
            </a:pPr>
            <a:r>
              <a:rPr lang="en-GB" altLang="en-US" b="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University of Glasgow</a:t>
            </a:r>
          </a:p>
          <a:p>
            <a:pPr eaLnBrk="1">
              <a:lnSpc>
                <a:spcPct val="62000"/>
              </a:lnSpc>
            </a:pPr>
            <a:endParaRPr lang="en-GB" altLang="en-US" sz="900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r>
              <a:rPr lang="en-GB" altLang="en-US" b="0" i="1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michele.sevegnani@glasgow.ac.uk</a:t>
            </a:r>
            <a:endParaRPr lang="en-GB" altLang="en-US" b="0" i="1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6387" name="Line 4">
            <a:extLst>
              <a:ext uri="{FF2B5EF4-FFF2-40B4-BE49-F238E27FC236}">
                <a16:creationId xmlns:a16="http://schemas.microsoft.com/office/drawing/2014/main" id="{B080EC39-BC0D-4E4E-981F-ED7E28084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4843" y="1165225"/>
            <a:ext cx="869315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7393" tIns="48696" rIns="97393" bIns="48696"/>
          <a:lstStyle/>
          <a:p>
            <a:endParaRPr lang="en-US"/>
          </a:p>
        </p:txBody>
      </p:sp>
      <p:sp>
        <p:nvSpPr>
          <p:cNvPr id="16388" name="Text Box 7">
            <a:extLst>
              <a:ext uri="{FF2B5EF4-FFF2-40B4-BE49-F238E27FC236}">
                <a16:creationId xmlns:a16="http://schemas.microsoft.com/office/drawing/2014/main" id="{2D472A85-CB42-AB45-BBD1-9A9742560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12" y="625476"/>
            <a:ext cx="11981326" cy="377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7393" tIns="48696" rIns="97393" bIns="48696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>
              <a:lnSpc>
                <a:spcPct val="82000"/>
              </a:lnSpc>
              <a:spcBef>
                <a:spcPct val="0"/>
              </a:spcBef>
              <a:buSzPct val="45000"/>
              <a:buFont typeface="Lucida Sans Unicode" panose="020B0602030504020204" pitchFamily="34" charset="0"/>
              <a:buNone/>
            </a:pPr>
            <a:r>
              <a:rPr lang="en-US" altLang="en-US" b="0" dirty="0"/>
              <a:t>Algorithms and Data Structures 2</a:t>
            </a:r>
            <a:r>
              <a:rPr lang="en-GB" altLang="en-US" b="0" dirty="0"/>
              <a:t> 															</a:t>
            </a:r>
            <a:r>
              <a:rPr lang="is-IS" altLang="en-US" b="0" dirty="0"/>
              <a:t>2020</a:t>
            </a:r>
            <a:endParaRPr lang="en-GB" altLang="en-US" b="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94132BA-CF53-324E-A270-B6BCE5E52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907" y="2760663"/>
            <a:ext cx="8455025" cy="1522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>
            <a:lvl1pPr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5pPr>
            <a:lvl6pPr marL="25146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6pPr>
            <a:lvl7pPr marL="29718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7pPr>
            <a:lvl8pPr marL="34290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8pPr>
            <a:lvl9pPr marL="38862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9pPr>
          </a:lstStyle>
          <a:p>
            <a:pPr algn="ctr" eaLnBrk="1">
              <a:lnSpc>
                <a:spcPct val="104000"/>
              </a:lnSpc>
              <a:buClr>
                <a:srgbClr val="000000"/>
              </a:buClr>
              <a:buSzPct val="45000"/>
              <a:defRPr/>
            </a:pPr>
            <a:r>
              <a:rPr lang="en-GB" altLang="en-US" sz="3800" b="1" dirty="0">
                <a:solidFill>
                  <a:srgbClr val="094F7B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 – Beyond comparison sorts</a:t>
            </a:r>
            <a:endParaRPr lang="en-GB" sz="40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HEAPSORT(A)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Swap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A[0]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with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A[</a:t>
            </a:r>
            <a:r>
              <a:rPr lang="en-US" altLang="en-US" dirty="0" err="1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]</a:t>
            </a:r>
            <a:endParaRPr lang="en-US" altLang="en-US" sz="1400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A[0]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is the maximum so it is in its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final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position after the swap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10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A442AA-CAFE-5447-A372-B5DDBFFE9C90}"/>
              </a:ext>
            </a:extLst>
          </p:cNvPr>
          <p:cNvGrpSpPr/>
          <p:nvPr/>
        </p:nvGrpSpPr>
        <p:grpSpPr>
          <a:xfrm>
            <a:off x="62239" y="2176398"/>
            <a:ext cx="8221271" cy="2074595"/>
            <a:chOff x="855538" y="1299403"/>
            <a:chExt cx="10693524" cy="269845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3E0A51F-601E-6241-8ACC-C0C8756C4A8C}"/>
                </a:ext>
              </a:extLst>
            </p:cNvPr>
            <p:cNvSpPr/>
            <p:nvPr/>
          </p:nvSpPr>
          <p:spPr bwMode="auto">
            <a:xfrm>
              <a:off x="6382320" y="1388715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0734B7-4B9D-8B41-8331-BDB5BC3DDD5A}"/>
                </a:ext>
              </a:extLst>
            </p:cNvPr>
            <p:cNvSpPr/>
            <p:nvPr/>
          </p:nvSpPr>
          <p:spPr bwMode="auto">
            <a:xfrm>
              <a:off x="3868803" y="2158591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DF1AD35-8B36-2C43-BBA6-3FF86E1F4B53}"/>
                </a:ext>
              </a:extLst>
            </p:cNvPr>
            <p:cNvSpPr/>
            <p:nvPr/>
          </p:nvSpPr>
          <p:spPr bwMode="auto">
            <a:xfrm>
              <a:off x="9376377" y="2158591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8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EDAB1EA-7405-234E-AB6F-E6D0F94BD3DE}"/>
                </a:ext>
              </a:extLst>
            </p:cNvPr>
            <p:cNvSpPr/>
            <p:nvPr/>
          </p:nvSpPr>
          <p:spPr bwMode="auto">
            <a:xfrm>
              <a:off x="1830131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3EE310-8A62-F64E-B00C-5EF149922A69}"/>
                </a:ext>
              </a:extLst>
            </p:cNvPr>
            <p:cNvSpPr/>
            <p:nvPr/>
          </p:nvSpPr>
          <p:spPr bwMode="auto">
            <a:xfrm>
              <a:off x="5343929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CFBE6A-235D-1440-A934-F343E35A41A5}"/>
                </a:ext>
              </a:extLst>
            </p:cNvPr>
            <p:cNvSpPr/>
            <p:nvPr/>
          </p:nvSpPr>
          <p:spPr bwMode="auto">
            <a:xfrm>
              <a:off x="10600513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FD46A6B-2049-7A4A-82A2-289DE8328893}"/>
                </a:ext>
              </a:extLst>
            </p:cNvPr>
            <p:cNvSpPr/>
            <p:nvPr/>
          </p:nvSpPr>
          <p:spPr bwMode="auto">
            <a:xfrm>
              <a:off x="7855433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F9CFBD-B320-DE44-AA03-59046425A67D}"/>
                </a:ext>
              </a:extLst>
            </p:cNvPr>
            <p:cNvSpPr/>
            <p:nvPr/>
          </p:nvSpPr>
          <p:spPr bwMode="auto">
            <a:xfrm>
              <a:off x="1053728" y="3698342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D5AA9E-1124-4140-B934-5E8ABE4C765B}"/>
                </a:ext>
              </a:extLst>
            </p:cNvPr>
            <p:cNvSpPr/>
            <p:nvPr/>
          </p:nvSpPr>
          <p:spPr bwMode="auto">
            <a:xfrm>
              <a:off x="2722924" y="3698342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1EAA00C-F4DB-6143-87F9-0C8DFA153C74}"/>
                </a:ext>
              </a:extLst>
            </p:cNvPr>
            <p:cNvSpPr/>
            <p:nvPr/>
          </p:nvSpPr>
          <p:spPr bwMode="auto">
            <a:xfrm>
              <a:off x="4392120" y="3698342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D7BB50-2A9A-5C40-AB8B-36550D766FD2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 bwMode="auto">
            <a:xfrm flipH="1">
              <a:off x="4315991" y="1688233"/>
              <a:ext cx="2513517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FAD156-4591-614F-ADFD-9E9FB10D108F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 bwMode="auto">
            <a:xfrm>
              <a:off x="6829508" y="1688233"/>
              <a:ext cx="2994057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99F50C-0640-4440-94CA-6442E0EFC8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77318" y="3227637"/>
              <a:ext cx="892793" cy="47035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9C36AD4-7483-334C-9D0C-0BB8807CDF39}"/>
                </a:ext>
              </a:extLst>
            </p:cNvPr>
            <p:cNvCxnSpPr>
              <a:cxnSpLocks/>
              <a:stCxn id="23" idx="2"/>
              <a:endCxn id="27" idx="0"/>
            </p:cNvCxnSpPr>
            <p:nvPr/>
          </p:nvCxnSpPr>
          <p:spPr bwMode="auto">
            <a:xfrm flipH="1">
              <a:off x="1500916" y="3227985"/>
              <a:ext cx="776403" cy="47035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13DA7A4-9764-C644-9DFD-822987334520}"/>
                </a:ext>
              </a:extLst>
            </p:cNvPr>
            <p:cNvCxnSpPr>
              <a:cxnSpLocks/>
              <a:stCxn id="21" idx="2"/>
              <a:endCxn id="24" idx="0"/>
            </p:cNvCxnSpPr>
            <p:nvPr/>
          </p:nvCxnSpPr>
          <p:spPr bwMode="auto">
            <a:xfrm>
              <a:off x="4315991" y="2458109"/>
              <a:ext cx="1475126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EAE830F-F8E4-FB48-B24B-36E8F09F0628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 bwMode="auto">
            <a:xfrm flipH="1">
              <a:off x="2277319" y="2458109"/>
              <a:ext cx="2038672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B771258-336F-0D49-8E2F-5DEEA14E24C1}"/>
                </a:ext>
              </a:extLst>
            </p:cNvPr>
            <p:cNvCxnSpPr>
              <a:cxnSpLocks/>
              <a:stCxn id="24" idx="2"/>
              <a:endCxn id="34" idx="0"/>
            </p:cNvCxnSpPr>
            <p:nvPr/>
          </p:nvCxnSpPr>
          <p:spPr bwMode="auto">
            <a:xfrm flipH="1">
              <a:off x="4839308" y="3227985"/>
              <a:ext cx="951809" cy="47035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316EE3F-17F2-CC4F-AF5B-95B17A941411}"/>
                </a:ext>
              </a:extLst>
            </p:cNvPr>
            <p:cNvCxnSpPr>
              <a:cxnSpLocks/>
              <a:stCxn id="22" idx="2"/>
              <a:endCxn id="26" idx="0"/>
            </p:cNvCxnSpPr>
            <p:nvPr/>
          </p:nvCxnSpPr>
          <p:spPr bwMode="auto">
            <a:xfrm flipH="1">
              <a:off x="8302621" y="2458109"/>
              <a:ext cx="1520944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6C27395-17F3-DA44-9EE6-284C1916086F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 bwMode="auto">
            <a:xfrm>
              <a:off x="9823565" y="2458109"/>
              <a:ext cx="1224136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58856D-4F90-DE42-95F3-2BC7261C956D}"/>
                </a:ext>
              </a:extLst>
            </p:cNvPr>
            <p:cNvSpPr txBox="1"/>
            <p:nvPr/>
          </p:nvSpPr>
          <p:spPr>
            <a:xfrm>
              <a:off x="7413247" y="129940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B5FA86-77EF-4341-92E5-5B45E74C1ABB}"/>
                </a:ext>
              </a:extLst>
            </p:cNvPr>
            <p:cNvSpPr txBox="1"/>
            <p:nvPr/>
          </p:nvSpPr>
          <p:spPr>
            <a:xfrm>
              <a:off x="3572963" y="1844471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E6B9964-C66A-054B-A83E-BD6D259253EA}"/>
                </a:ext>
              </a:extLst>
            </p:cNvPr>
            <p:cNvSpPr txBox="1"/>
            <p:nvPr/>
          </p:nvSpPr>
          <p:spPr>
            <a:xfrm>
              <a:off x="10255983" y="1844471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B933079-C282-E04D-AAF2-6F0CAFE875C3}"/>
                </a:ext>
              </a:extLst>
            </p:cNvPr>
            <p:cNvSpPr txBox="1"/>
            <p:nvPr/>
          </p:nvSpPr>
          <p:spPr>
            <a:xfrm>
              <a:off x="1568052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8224593-8757-E144-9470-085A4ADEB93E}"/>
                </a:ext>
              </a:extLst>
            </p:cNvPr>
            <p:cNvSpPr txBox="1"/>
            <p:nvPr/>
          </p:nvSpPr>
          <p:spPr>
            <a:xfrm>
              <a:off x="7696298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C77DCDB-4EBD-7343-9EBD-B1BDDBBC32F9}"/>
                </a:ext>
              </a:extLst>
            </p:cNvPr>
            <p:cNvSpPr txBox="1"/>
            <p:nvPr/>
          </p:nvSpPr>
          <p:spPr>
            <a:xfrm>
              <a:off x="5993131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C7FBE6-17BF-4249-BD01-2190E8CA55C2}"/>
                </a:ext>
              </a:extLst>
            </p:cNvPr>
            <p:cNvSpPr txBox="1"/>
            <p:nvPr/>
          </p:nvSpPr>
          <p:spPr>
            <a:xfrm>
              <a:off x="11278865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05EEA9-41BA-094A-8A2A-487D0AE66A0E}"/>
                </a:ext>
              </a:extLst>
            </p:cNvPr>
            <p:cNvSpPr txBox="1"/>
            <p:nvPr/>
          </p:nvSpPr>
          <p:spPr>
            <a:xfrm>
              <a:off x="855538" y="3364984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AA79CC0-88BE-EE43-98B1-61D9587C44B5}"/>
                </a:ext>
              </a:extLst>
            </p:cNvPr>
            <p:cNvSpPr txBox="1"/>
            <p:nvPr/>
          </p:nvSpPr>
          <p:spPr>
            <a:xfrm>
              <a:off x="3458268" y="3364984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8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B1466C5-776F-3F44-A253-F9C13063A28C}"/>
                </a:ext>
              </a:extLst>
            </p:cNvPr>
            <p:cNvSpPr txBox="1"/>
            <p:nvPr/>
          </p:nvSpPr>
          <p:spPr>
            <a:xfrm>
              <a:off x="4266833" y="3364984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9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214BF43-77CD-2C42-B7B5-EE740234F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3148" y="2037482"/>
            <a:ext cx="3909201" cy="235449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HEAPSORT(A)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BUILD-MAX-HEAP(A)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s := n</a:t>
            </a:r>
            <a:b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</a:b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SWAP(A[0],A[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s := s - 1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MAX-HEAPIFY(A,0,s)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519F433-D4DC-3C48-9983-9DB57A441E93}"/>
              </a:ext>
            </a:extLst>
          </p:cNvPr>
          <p:cNvGrpSpPr/>
          <p:nvPr/>
        </p:nvGrpSpPr>
        <p:grpSpPr>
          <a:xfrm>
            <a:off x="1649575" y="4745377"/>
            <a:ext cx="9742226" cy="299518"/>
            <a:chOff x="1639898" y="5707754"/>
            <a:chExt cx="9742226" cy="29951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3CA78C3-4025-E04C-A997-75FBB7ADC768}"/>
                </a:ext>
              </a:extLst>
            </p:cNvPr>
            <p:cNvGrpSpPr/>
            <p:nvPr/>
          </p:nvGrpSpPr>
          <p:grpSpPr>
            <a:xfrm>
              <a:off x="1639898" y="5707754"/>
              <a:ext cx="7109910" cy="299518"/>
              <a:chOff x="2493888" y="3404607"/>
              <a:chExt cx="7109910" cy="29951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7B82CDF-C320-6143-81D6-BCBC836C8CE2}"/>
                  </a:ext>
                </a:extLst>
              </p:cNvPr>
              <p:cNvGrpSpPr/>
              <p:nvPr/>
            </p:nvGrpSpPr>
            <p:grpSpPr>
              <a:xfrm>
                <a:off x="2493888" y="3404607"/>
                <a:ext cx="5348105" cy="299518"/>
                <a:chOff x="6289263" y="5289584"/>
                <a:chExt cx="5348105" cy="299518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2B3B4E93-D763-A240-8147-3CD4A9D5E685}"/>
                    </a:ext>
                  </a:extLst>
                </p:cNvPr>
                <p:cNvSpPr/>
                <p:nvPr/>
              </p:nvSpPr>
              <p:spPr bwMode="auto">
                <a:xfrm>
                  <a:off x="6289263" y="5289584"/>
                  <a:ext cx="894375" cy="299518"/>
                </a:xfrm>
                <a:prstGeom prst="rect">
                  <a:avLst/>
                </a:prstGeom>
                <a:solidFill>
                  <a:srgbClr val="FFFECC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3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1AAC8FC-C2D7-1F4B-A929-0CEBB7AB0FEA}"/>
                    </a:ext>
                  </a:extLst>
                </p:cNvPr>
                <p:cNvSpPr/>
                <p:nvPr/>
              </p:nvSpPr>
              <p:spPr bwMode="auto">
                <a:xfrm>
                  <a:off x="7190793" y="5289584"/>
                  <a:ext cx="894375" cy="299518"/>
                </a:xfrm>
                <a:prstGeom prst="rect">
                  <a:avLst/>
                </a:prstGeom>
                <a:solidFill>
                  <a:srgbClr val="FFFECC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10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5A8557B6-3940-634D-BC4E-7210F1503647}"/>
                    </a:ext>
                  </a:extLst>
                </p:cNvPr>
                <p:cNvSpPr/>
                <p:nvPr/>
              </p:nvSpPr>
              <p:spPr bwMode="auto">
                <a:xfrm>
                  <a:off x="8963985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6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1770C802-AF45-AB4B-901C-3092D23146D7}"/>
                    </a:ext>
                  </a:extLst>
                </p:cNvPr>
                <p:cNvSpPr/>
                <p:nvPr/>
              </p:nvSpPr>
              <p:spPr bwMode="auto">
                <a:xfrm>
                  <a:off x="9853620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4</a:t>
                  </a: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FA53CFD-F953-7643-BC63-778293933D7F}"/>
                    </a:ext>
                  </a:extLst>
                </p:cNvPr>
                <p:cNvSpPr/>
                <p:nvPr/>
              </p:nvSpPr>
              <p:spPr bwMode="auto">
                <a:xfrm>
                  <a:off x="10742993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1</a:t>
                  </a: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B10D473-45C9-BD45-BCC1-8672392994AA}"/>
                    </a:ext>
                  </a:extLst>
                </p:cNvPr>
                <p:cNvSpPr/>
                <p:nvPr/>
              </p:nvSpPr>
              <p:spPr bwMode="auto">
                <a:xfrm>
                  <a:off x="8072061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8</a:t>
                  </a:r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45FFE8A-8403-8645-AD8D-81E5B026A8C9}"/>
                  </a:ext>
                </a:extLst>
              </p:cNvPr>
              <p:cNvSpPr/>
              <p:nvPr/>
            </p:nvSpPr>
            <p:spPr bwMode="auto">
              <a:xfrm>
                <a:off x="7820050" y="3404607"/>
                <a:ext cx="894375" cy="29951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44B42E-AB48-6A46-A7C4-5E30F0E8F5EA}"/>
                  </a:ext>
                </a:extLst>
              </p:cNvPr>
              <p:cNvSpPr/>
              <p:nvPr/>
            </p:nvSpPr>
            <p:spPr bwMode="auto">
              <a:xfrm>
                <a:off x="8709423" y="3404607"/>
                <a:ext cx="894375" cy="29951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58F266F-6661-3445-A2BD-7FF5A9DC0156}"/>
                </a:ext>
              </a:extLst>
            </p:cNvPr>
            <p:cNvSpPr/>
            <p:nvPr/>
          </p:nvSpPr>
          <p:spPr bwMode="auto">
            <a:xfrm>
              <a:off x="8725944" y="5707754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5780DA1-7246-1E4D-AEDA-A67BEAE951A4}"/>
                </a:ext>
              </a:extLst>
            </p:cNvPr>
            <p:cNvSpPr/>
            <p:nvPr/>
          </p:nvSpPr>
          <p:spPr bwMode="auto">
            <a:xfrm>
              <a:off x="9598376" y="5707754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0284C10-CB66-9E4D-A22C-EB150BD5B7B2}"/>
                </a:ext>
              </a:extLst>
            </p:cNvPr>
            <p:cNvSpPr/>
            <p:nvPr/>
          </p:nvSpPr>
          <p:spPr bwMode="auto">
            <a:xfrm>
              <a:off x="10487749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latin typeface="Lucida Sans Unicode" charset="0"/>
                  <a:ea typeface="ＭＳ Ｐゴシック" charset="-128"/>
                  <a:cs typeface="Lucida Sans Unicode" charset="0"/>
                </a:rPr>
                <a:t>15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E251B2A-21EC-D949-A18F-7B1FFE251A8E}"/>
              </a:ext>
            </a:extLst>
          </p:cNvPr>
          <p:cNvSpPr txBox="1"/>
          <p:nvPr/>
        </p:nvSpPr>
        <p:spPr>
          <a:xfrm>
            <a:off x="10804035" y="5189955"/>
            <a:ext cx="39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063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HEAPSORT(A)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Heap has now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s=10 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elements</a:t>
            </a:r>
            <a:endParaRPr lang="en-US" altLang="en-US" sz="1400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The heap property is not satisfied: invoke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MAX-HEAPIFY(A,0,10)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11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A442AA-CAFE-5447-A372-B5DDBFFE9C90}"/>
              </a:ext>
            </a:extLst>
          </p:cNvPr>
          <p:cNvGrpSpPr/>
          <p:nvPr/>
        </p:nvGrpSpPr>
        <p:grpSpPr>
          <a:xfrm>
            <a:off x="62239" y="2176398"/>
            <a:ext cx="8221271" cy="2074595"/>
            <a:chOff x="855538" y="1299403"/>
            <a:chExt cx="10693524" cy="269845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3E0A51F-601E-6241-8ACC-C0C8756C4A8C}"/>
                </a:ext>
              </a:extLst>
            </p:cNvPr>
            <p:cNvSpPr/>
            <p:nvPr/>
          </p:nvSpPr>
          <p:spPr bwMode="auto">
            <a:xfrm>
              <a:off x="6382320" y="1388715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0734B7-4B9D-8B41-8331-BDB5BC3DDD5A}"/>
                </a:ext>
              </a:extLst>
            </p:cNvPr>
            <p:cNvSpPr/>
            <p:nvPr/>
          </p:nvSpPr>
          <p:spPr bwMode="auto">
            <a:xfrm>
              <a:off x="3868803" y="2158591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DF1AD35-8B36-2C43-BBA6-3FF86E1F4B53}"/>
                </a:ext>
              </a:extLst>
            </p:cNvPr>
            <p:cNvSpPr/>
            <p:nvPr/>
          </p:nvSpPr>
          <p:spPr bwMode="auto">
            <a:xfrm>
              <a:off x="9376377" y="2158591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8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EDAB1EA-7405-234E-AB6F-E6D0F94BD3DE}"/>
                </a:ext>
              </a:extLst>
            </p:cNvPr>
            <p:cNvSpPr/>
            <p:nvPr/>
          </p:nvSpPr>
          <p:spPr bwMode="auto">
            <a:xfrm>
              <a:off x="1830131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3EE310-8A62-F64E-B00C-5EF149922A69}"/>
                </a:ext>
              </a:extLst>
            </p:cNvPr>
            <p:cNvSpPr/>
            <p:nvPr/>
          </p:nvSpPr>
          <p:spPr bwMode="auto">
            <a:xfrm>
              <a:off x="5343929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CFBE6A-235D-1440-A934-F343E35A41A5}"/>
                </a:ext>
              </a:extLst>
            </p:cNvPr>
            <p:cNvSpPr/>
            <p:nvPr/>
          </p:nvSpPr>
          <p:spPr bwMode="auto">
            <a:xfrm>
              <a:off x="10600513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FD46A6B-2049-7A4A-82A2-289DE8328893}"/>
                </a:ext>
              </a:extLst>
            </p:cNvPr>
            <p:cNvSpPr/>
            <p:nvPr/>
          </p:nvSpPr>
          <p:spPr bwMode="auto">
            <a:xfrm>
              <a:off x="7855433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F9CFBD-B320-DE44-AA03-59046425A67D}"/>
                </a:ext>
              </a:extLst>
            </p:cNvPr>
            <p:cNvSpPr/>
            <p:nvPr/>
          </p:nvSpPr>
          <p:spPr bwMode="auto">
            <a:xfrm>
              <a:off x="1053728" y="3698342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D5AA9E-1124-4140-B934-5E8ABE4C765B}"/>
                </a:ext>
              </a:extLst>
            </p:cNvPr>
            <p:cNvSpPr/>
            <p:nvPr/>
          </p:nvSpPr>
          <p:spPr bwMode="auto">
            <a:xfrm>
              <a:off x="2722924" y="3698342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1EAA00C-F4DB-6143-87F9-0C8DFA153C74}"/>
                </a:ext>
              </a:extLst>
            </p:cNvPr>
            <p:cNvSpPr/>
            <p:nvPr/>
          </p:nvSpPr>
          <p:spPr bwMode="auto">
            <a:xfrm>
              <a:off x="4392120" y="3698342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D7BB50-2A9A-5C40-AB8B-36550D766FD2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 bwMode="auto">
            <a:xfrm flipH="1">
              <a:off x="4315991" y="1688233"/>
              <a:ext cx="2513517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FAD156-4591-614F-ADFD-9E9FB10D108F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 bwMode="auto">
            <a:xfrm>
              <a:off x="6829508" y="1688233"/>
              <a:ext cx="2994057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99F50C-0640-4440-94CA-6442E0EFC8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77318" y="3227637"/>
              <a:ext cx="892793" cy="47035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9C36AD4-7483-334C-9D0C-0BB8807CDF39}"/>
                </a:ext>
              </a:extLst>
            </p:cNvPr>
            <p:cNvCxnSpPr>
              <a:cxnSpLocks/>
              <a:stCxn id="23" idx="2"/>
              <a:endCxn id="27" idx="0"/>
            </p:cNvCxnSpPr>
            <p:nvPr/>
          </p:nvCxnSpPr>
          <p:spPr bwMode="auto">
            <a:xfrm flipH="1">
              <a:off x="1500916" y="3227985"/>
              <a:ext cx="776403" cy="47035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13DA7A4-9764-C644-9DFD-822987334520}"/>
                </a:ext>
              </a:extLst>
            </p:cNvPr>
            <p:cNvCxnSpPr>
              <a:cxnSpLocks/>
              <a:stCxn id="21" idx="2"/>
              <a:endCxn id="24" idx="0"/>
            </p:cNvCxnSpPr>
            <p:nvPr/>
          </p:nvCxnSpPr>
          <p:spPr bwMode="auto">
            <a:xfrm>
              <a:off x="4315991" y="2458109"/>
              <a:ext cx="1475126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EAE830F-F8E4-FB48-B24B-36E8F09F0628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 bwMode="auto">
            <a:xfrm flipH="1">
              <a:off x="2277319" y="2458109"/>
              <a:ext cx="2038672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B771258-336F-0D49-8E2F-5DEEA14E24C1}"/>
                </a:ext>
              </a:extLst>
            </p:cNvPr>
            <p:cNvCxnSpPr>
              <a:cxnSpLocks/>
              <a:stCxn id="24" idx="2"/>
              <a:endCxn id="34" idx="0"/>
            </p:cNvCxnSpPr>
            <p:nvPr/>
          </p:nvCxnSpPr>
          <p:spPr bwMode="auto">
            <a:xfrm flipH="1">
              <a:off x="4839308" y="3227985"/>
              <a:ext cx="951809" cy="47035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316EE3F-17F2-CC4F-AF5B-95B17A941411}"/>
                </a:ext>
              </a:extLst>
            </p:cNvPr>
            <p:cNvCxnSpPr>
              <a:cxnSpLocks/>
              <a:stCxn id="22" idx="2"/>
              <a:endCxn id="26" idx="0"/>
            </p:cNvCxnSpPr>
            <p:nvPr/>
          </p:nvCxnSpPr>
          <p:spPr bwMode="auto">
            <a:xfrm flipH="1">
              <a:off x="8302621" y="2458109"/>
              <a:ext cx="1520944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6C27395-17F3-DA44-9EE6-284C1916086F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 bwMode="auto">
            <a:xfrm>
              <a:off x="9823565" y="2458109"/>
              <a:ext cx="1224136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58856D-4F90-DE42-95F3-2BC7261C956D}"/>
                </a:ext>
              </a:extLst>
            </p:cNvPr>
            <p:cNvSpPr txBox="1"/>
            <p:nvPr/>
          </p:nvSpPr>
          <p:spPr>
            <a:xfrm>
              <a:off x="7413247" y="129940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B5FA86-77EF-4341-92E5-5B45E74C1ABB}"/>
                </a:ext>
              </a:extLst>
            </p:cNvPr>
            <p:cNvSpPr txBox="1"/>
            <p:nvPr/>
          </p:nvSpPr>
          <p:spPr>
            <a:xfrm>
              <a:off x="3572963" y="1844471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E6B9964-C66A-054B-A83E-BD6D259253EA}"/>
                </a:ext>
              </a:extLst>
            </p:cNvPr>
            <p:cNvSpPr txBox="1"/>
            <p:nvPr/>
          </p:nvSpPr>
          <p:spPr>
            <a:xfrm>
              <a:off x="10255983" y="1844471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B933079-C282-E04D-AAF2-6F0CAFE875C3}"/>
                </a:ext>
              </a:extLst>
            </p:cNvPr>
            <p:cNvSpPr txBox="1"/>
            <p:nvPr/>
          </p:nvSpPr>
          <p:spPr>
            <a:xfrm>
              <a:off x="1568052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8224593-8757-E144-9470-085A4ADEB93E}"/>
                </a:ext>
              </a:extLst>
            </p:cNvPr>
            <p:cNvSpPr txBox="1"/>
            <p:nvPr/>
          </p:nvSpPr>
          <p:spPr>
            <a:xfrm>
              <a:off x="7696298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C77DCDB-4EBD-7343-9EBD-B1BDDBBC32F9}"/>
                </a:ext>
              </a:extLst>
            </p:cNvPr>
            <p:cNvSpPr txBox="1"/>
            <p:nvPr/>
          </p:nvSpPr>
          <p:spPr>
            <a:xfrm>
              <a:off x="5993131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C7FBE6-17BF-4249-BD01-2190E8CA55C2}"/>
                </a:ext>
              </a:extLst>
            </p:cNvPr>
            <p:cNvSpPr txBox="1"/>
            <p:nvPr/>
          </p:nvSpPr>
          <p:spPr>
            <a:xfrm>
              <a:off x="11278865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05EEA9-41BA-094A-8A2A-487D0AE66A0E}"/>
                </a:ext>
              </a:extLst>
            </p:cNvPr>
            <p:cNvSpPr txBox="1"/>
            <p:nvPr/>
          </p:nvSpPr>
          <p:spPr>
            <a:xfrm>
              <a:off x="855538" y="3364984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AA79CC0-88BE-EE43-98B1-61D9587C44B5}"/>
                </a:ext>
              </a:extLst>
            </p:cNvPr>
            <p:cNvSpPr txBox="1"/>
            <p:nvPr/>
          </p:nvSpPr>
          <p:spPr>
            <a:xfrm>
              <a:off x="3458268" y="3364984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8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B1466C5-776F-3F44-A253-F9C13063A28C}"/>
                </a:ext>
              </a:extLst>
            </p:cNvPr>
            <p:cNvSpPr txBox="1"/>
            <p:nvPr/>
          </p:nvSpPr>
          <p:spPr>
            <a:xfrm>
              <a:off x="4266833" y="3364984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9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214BF43-77CD-2C42-B7B5-EE740234F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3148" y="2037482"/>
            <a:ext cx="3909201" cy="235449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HEAPSORT(A)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BUILD-MAX-HEAP(A)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s := n</a:t>
            </a:r>
            <a:b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</a:b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SWAP(A[0],A[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s := s - 1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MAX-HEAPIFY(A,0,s)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519F433-D4DC-3C48-9983-9DB57A441E93}"/>
              </a:ext>
            </a:extLst>
          </p:cNvPr>
          <p:cNvGrpSpPr/>
          <p:nvPr/>
        </p:nvGrpSpPr>
        <p:grpSpPr>
          <a:xfrm>
            <a:off x="1649575" y="4745377"/>
            <a:ext cx="9742226" cy="299518"/>
            <a:chOff x="1639898" y="5707754"/>
            <a:chExt cx="9742226" cy="29951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3CA78C3-4025-E04C-A997-75FBB7ADC768}"/>
                </a:ext>
              </a:extLst>
            </p:cNvPr>
            <p:cNvGrpSpPr/>
            <p:nvPr/>
          </p:nvGrpSpPr>
          <p:grpSpPr>
            <a:xfrm>
              <a:off x="1639898" y="5707754"/>
              <a:ext cx="7109910" cy="299518"/>
              <a:chOff x="2493888" y="3404607"/>
              <a:chExt cx="7109910" cy="29951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7B82CDF-C320-6143-81D6-BCBC836C8CE2}"/>
                  </a:ext>
                </a:extLst>
              </p:cNvPr>
              <p:cNvGrpSpPr/>
              <p:nvPr/>
            </p:nvGrpSpPr>
            <p:grpSpPr>
              <a:xfrm>
                <a:off x="2493888" y="3404607"/>
                <a:ext cx="5348105" cy="299518"/>
                <a:chOff x="6289263" y="5289584"/>
                <a:chExt cx="5348105" cy="299518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2B3B4E93-D763-A240-8147-3CD4A9D5E685}"/>
                    </a:ext>
                  </a:extLst>
                </p:cNvPr>
                <p:cNvSpPr/>
                <p:nvPr/>
              </p:nvSpPr>
              <p:spPr bwMode="auto">
                <a:xfrm>
                  <a:off x="6289263" y="5289584"/>
                  <a:ext cx="894375" cy="299518"/>
                </a:xfrm>
                <a:prstGeom prst="rect">
                  <a:avLst/>
                </a:prstGeom>
                <a:solidFill>
                  <a:srgbClr val="FFFECC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3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1AAC8FC-C2D7-1F4B-A929-0CEBB7AB0FEA}"/>
                    </a:ext>
                  </a:extLst>
                </p:cNvPr>
                <p:cNvSpPr/>
                <p:nvPr/>
              </p:nvSpPr>
              <p:spPr bwMode="auto">
                <a:xfrm>
                  <a:off x="7190793" y="5289584"/>
                  <a:ext cx="894375" cy="299518"/>
                </a:xfrm>
                <a:prstGeom prst="rect">
                  <a:avLst/>
                </a:prstGeom>
                <a:solidFill>
                  <a:srgbClr val="FFFECC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10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5A8557B6-3940-634D-BC4E-7210F1503647}"/>
                    </a:ext>
                  </a:extLst>
                </p:cNvPr>
                <p:cNvSpPr/>
                <p:nvPr/>
              </p:nvSpPr>
              <p:spPr bwMode="auto">
                <a:xfrm>
                  <a:off x="8963985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6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1770C802-AF45-AB4B-901C-3092D23146D7}"/>
                    </a:ext>
                  </a:extLst>
                </p:cNvPr>
                <p:cNvSpPr/>
                <p:nvPr/>
              </p:nvSpPr>
              <p:spPr bwMode="auto">
                <a:xfrm>
                  <a:off x="9853620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4</a:t>
                  </a: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FA53CFD-F953-7643-BC63-778293933D7F}"/>
                    </a:ext>
                  </a:extLst>
                </p:cNvPr>
                <p:cNvSpPr/>
                <p:nvPr/>
              </p:nvSpPr>
              <p:spPr bwMode="auto">
                <a:xfrm>
                  <a:off x="10742993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1</a:t>
                  </a: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B10D473-45C9-BD45-BCC1-8672392994AA}"/>
                    </a:ext>
                  </a:extLst>
                </p:cNvPr>
                <p:cNvSpPr/>
                <p:nvPr/>
              </p:nvSpPr>
              <p:spPr bwMode="auto">
                <a:xfrm>
                  <a:off x="8072061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8</a:t>
                  </a:r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45FFE8A-8403-8645-AD8D-81E5B026A8C9}"/>
                  </a:ext>
                </a:extLst>
              </p:cNvPr>
              <p:cNvSpPr/>
              <p:nvPr/>
            </p:nvSpPr>
            <p:spPr bwMode="auto">
              <a:xfrm>
                <a:off x="7820050" y="3404607"/>
                <a:ext cx="894375" cy="29951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44B42E-AB48-6A46-A7C4-5E30F0E8F5EA}"/>
                  </a:ext>
                </a:extLst>
              </p:cNvPr>
              <p:cNvSpPr/>
              <p:nvPr/>
            </p:nvSpPr>
            <p:spPr bwMode="auto">
              <a:xfrm>
                <a:off x="8709423" y="3404607"/>
                <a:ext cx="894375" cy="29951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58F266F-6661-3445-A2BD-7FF5A9DC0156}"/>
                </a:ext>
              </a:extLst>
            </p:cNvPr>
            <p:cNvSpPr/>
            <p:nvPr/>
          </p:nvSpPr>
          <p:spPr bwMode="auto">
            <a:xfrm>
              <a:off x="8725944" y="5707754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5780DA1-7246-1E4D-AEDA-A67BEAE951A4}"/>
                </a:ext>
              </a:extLst>
            </p:cNvPr>
            <p:cNvSpPr/>
            <p:nvPr/>
          </p:nvSpPr>
          <p:spPr bwMode="auto">
            <a:xfrm>
              <a:off x="9598376" y="5707754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0284C10-CB66-9E4D-A22C-EB150BD5B7B2}"/>
                </a:ext>
              </a:extLst>
            </p:cNvPr>
            <p:cNvSpPr/>
            <p:nvPr/>
          </p:nvSpPr>
          <p:spPr bwMode="auto">
            <a:xfrm>
              <a:off x="10487749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latin typeface="Lucida Sans Unicode" charset="0"/>
                  <a:ea typeface="ＭＳ Ｐゴシック" charset="-128"/>
                  <a:cs typeface="Lucida Sans Unicode" charset="0"/>
                </a:rPr>
                <a:t>15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E251B2A-21EC-D949-A18F-7B1FFE251A8E}"/>
              </a:ext>
            </a:extLst>
          </p:cNvPr>
          <p:cNvSpPr txBox="1"/>
          <p:nvPr/>
        </p:nvSpPr>
        <p:spPr>
          <a:xfrm>
            <a:off x="10804035" y="5189955"/>
            <a:ext cx="39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596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HEAPSORT(A)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MAX-HEAPIFY recursively swaps the root with its largest child stopping when the heap property is satisfied</a:t>
            </a:r>
            <a:endParaRPr lang="en-US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12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A442AA-CAFE-5447-A372-B5DDBFFE9C90}"/>
              </a:ext>
            </a:extLst>
          </p:cNvPr>
          <p:cNvGrpSpPr/>
          <p:nvPr/>
        </p:nvGrpSpPr>
        <p:grpSpPr>
          <a:xfrm>
            <a:off x="62239" y="2176398"/>
            <a:ext cx="8221271" cy="2074595"/>
            <a:chOff x="855538" y="1299403"/>
            <a:chExt cx="10693524" cy="269845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3E0A51F-601E-6241-8ACC-C0C8756C4A8C}"/>
                </a:ext>
              </a:extLst>
            </p:cNvPr>
            <p:cNvSpPr/>
            <p:nvPr/>
          </p:nvSpPr>
          <p:spPr bwMode="auto">
            <a:xfrm>
              <a:off x="6382320" y="1388715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0734B7-4B9D-8B41-8331-BDB5BC3DDD5A}"/>
                </a:ext>
              </a:extLst>
            </p:cNvPr>
            <p:cNvSpPr/>
            <p:nvPr/>
          </p:nvSpPr>
          <p:spPr bwMode="auto">
            <a:xfrm>
              <a:off x="3868803" y="2158591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6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DF1AD35-8B36-2C43-BBA6-3FF86E1F4B53}"/>
                </a:ext>
              </a:extLst>
            </p:cNvPr>
            <p:cNvSpPr/>
            <p:nvPr/>
          </p:nvSpPr>
          <p:spPr bwMode="auto">
            <a:xfrm>
              <a:off x="9376377" y="2158591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8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EDAB1EA-7405-234E-AB6F-E6D0F94BD3DE}"/>
                </a:ext>
              </a:extLst>
            </p:cNvPr>
            <p:cNvSpPr/>
            <p:nvPr/>
          </p:nvSpPr>
          <p:spPr bwMode="auto">
            <a:xfrm>
              <a:off x="1830131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3EE310-8A62-F64E-B00C-5EF149922A69}"/>
                </a:ext>
              </a:extLst>
            </p:cNvPr>
            <p:cNvSpPr/>
            <p:nvPr/>
          </p:nvSpPr>
          <p:spPr bwMode="auto">
            <a:xfrm>
              <a:off x="5343929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CFBE6A-235D-1440-A934-F343E35A41A5}"/>
                </a:ext>
              </a:extLst>
            </p:cNvPr>
            <p:cNvSpPr/>
            <p:nvPr/>
          </p:nvSpPr>
          <p:spPr bwMode="auto">
            <a:xfrm>
              <a:off x="10600513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FD46A6B-2049-7A4A-82A2-289DE8328893}"/>
                </a:ext>
              </a:extLst>
            </p:cNvPr>
            <p:cNvSpPr/>
            <p:nvPr/>
          </p:nvSpPr>
          <p:spPr bwMode="auto">
            <a:xfrm>
              <a:off x="7855433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F9CFBD-B320-DE44-AA03-59046425A67D}"/>
                </a:ext>
              </a:extLst>
            </p:cNvPr>
            <p:cNvSpPr/>
            <p:nvPr/>
          </p:nvSpPr>
          <p:spPr bwMode="auto">
            <a:xfrm>
              <a:off x="1053728" y="3698342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D5AA9E-1124-4140-B934-5E8ABE4C765B}"/>
                </a:ext>
              </a:extLst>
            </p:cNvPr>
            <p:cNvSpPr/>
            <p:nvPr/>
          </p:nvSpPr>
          <p:spPr bwMode="auto">
            <a:xfrm>
              <a:off x="2722924" y="3698342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1EAA00C-F4DB-6143-87F9-0C8DFA153C74}"/>
                </a:ext>
              </a:extLst>
            </p:cNvPr>
            <p:cNvSpPr/>
            <p:nvPr/>
          </p:nvSpPr>
          <p:spPr bwMode="auto">
            <a:xfrm>
              <a:off x="4392120" y="3698342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D7BB50-2A9A-5C40-AB8B-36550D766FD2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 bwMode="auto">
            <a:xfrm flipH="1">
              <a:off x="4315991" y="1688233"/>
              <a:ext cx="2513517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FAD156-4591-614F-ADFD-9E9FB10D108F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 bwMode="auto">
            <a:xfrm>
              <a:off x="6829508" y="1688233"/>
              <a:ext cx="2994057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99F50C-0640-4440-94CA-6442E0EFC8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77318" y="3227637"/>
              <a:ext cx="892793" cy="47035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9C36AD4-7483-334C-9D0C-0BB8807CDF39}"/>
                </a:ext>
              </a:extLst>
            </p:cNvPr>
            <p:cNvCxnSpPr>
              <a:cxnSpLocks/>
              <a:stCxn id="23" idx="2"/>
              <a:endCxn id="27" idx="0"/>
            </p:cNvCxnSpPr>
            <p:nvPr/>
          </p:nvCxnSpPr>
          <p:spPr bwMode="auto">
            <a:xfrm flipH="1">
              <a:off x="1500916" y="3227985"/>
              <a:ext cx="776403" cy="47035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13DA7A4-9764-C644-9DFD-822987334520}"/>
                </a:ext>
              </a:extLst>
            </p:cNvPr>
            <p:cNvCxnSpPr>
              <a:cxnSpLocks/>
              <a:stCxn id="21" idx="2"/>
              <a:endCxn id="24" idx="0"/>
            </p:cNvCxnSpPr>
            <p:nvPr/>
          </p:nvCxnSpPr>
          <p:spPr bwMode="auto">
            <a:xfrm>
              <a:off x="4315991" y="2458109"/>
              <a:ext cx="1475126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EAE830F-F8E4-FB48-B24B-36E8F09F0628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 bwMode="auto">
            <a:xfrm flipH="1">
              <a:off x="2277319" y="2458109"/>
              <a:ext cx="2038672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B771258-336F-0D49-8E2F-5DEEA14E24C1}"/>
                </a:ext>
              </a:extLst>
            </p:cNvPr>
            <p:cNvCxnSpPr>
              <a:cxnSpLocks/>
              <a:stCxn id="24" idx="2"/>
              <a:endCxn id="34" idx="0"/>
            </p:cNvCxnSpPr>
            <p:nvPr/>
          </p:nvCxnSpPr>
          <p:spPr bwMode="auto">
            <a:xfrm flipH="1">
              <a:off x="4839308" y="3227985"/>
              <a:ext cx="951809" cy="47035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316EE3F-17F2-CC4F-AF5B-95B17A941411}"/>
                </a:ext>
              </a:extLst>
            </p:cNvPr>
            <p:cNvCxnSpPr>
              <a:cxnSpLocks/>
              <a:stCxn id="22" idx="2"/>
              <a:endCxn id="26" idx="0"/>
            </p:cNvCxnSpPr>
            <p:nvPr/>
          </p:nvCxnSpPr>
          <p:spPr bwMode="auto">
            <a:xfrm flipH="1">
              <a:off x="8302621" y="2458109"/>
              <a:ext cx="1520944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6C27395-17F3-DA44-9EE6-284C1916086F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 bwMode="auto">
            <a:xfrm>
              <a:off x="9823565" y="2458109"/>
              <a:ext cx="1224136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58856D-4F90-DE42-95F3-2BC7261C956D}"/>
                </a:ext>
              </a:extLst>
            </p:cNvPr>
            <p:cNvSpPr txBox="1"/>
            <p:nvPr/>
          </p:nvSpPr>
          <p:spPr>
            <a:xfrm>
              <a:off x="7413247" y="129940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B5FA86-77EF-4341-92E5-5B45E74C1ABB}"/>
                </a:ext>
              </a:extLst>
            </p:cNvPr>
            <p:cNvSpPr txBox="1"/>
            <p:nvPr/>
          </p:nvSpPr>
          <p:spPr>
            <a:xfrm>
              <a:off x="3572963" y="1844471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E6B9964-C66A-054B-A83E-BD6D259253EA}"/>
                </a:ext>
              </a:extLst>
            </p:cNvPr>
            <p:cNvSpPr txBox="1"/>
            <p:nvPr/>
          </p:nvSpPr>
          <p:spPr>
            <a:xfrm>
              <a:off x="10255983" y="1844471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B933079-C282-E04D-AAF2-6F0CAFE875C3}"/>
                </a:ext>
              </a:extLst>
            </p:cNvPr>
            <p:cNvSpPr txBox="1"/>
            <p:nvPr/>
          </p:nvSpPr>
          <p:spPr>
            <a:xfrm>
              <a:off x="1568052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8224593-8757-E144-9470-085A4ADEB93E}"/>
                </a:ext>
              </a:extLst>
            </p:cNvPr>
            <p:cNvSpPr txBox="1"/>
            <p:nvPr/>
          </p:nvSpPr>
          <p:spPr>
            <a:xfrm>
              <a:off x="7696298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C77DCDB-4EBD-7343-9EBD-B1BDDBBC32F9}"/>
                </a:ext>
              </a:extLst>
            </p:cNvPr>
            <p:cNvSpPr txBox="1"/>
            <p:nvPr/>
          </p:nvSpPr>
          <p:spPr>
            <a:xfrm>
              <a:off x="5993131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C7FBE6-17BF-4249-BD01-2190E8CA55C2}"/>
                </a:ext>
              </a:extLst>
            </p:cNvPr>
            <p:cNvSpPr txBox="1"/>
            <p:nvPr/>
          </p:nvSpPr>
          <p:spPr>
            <a:xfrm>
              <a:off x="11278865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05EEA9-41BA-094A-8A2A-487D0AE66A0E}"/>
                </a:ext>
              </a:extLst>
            </p:cNvPr>
            <p:cNvSpPr txBox="1"/>
            <p:nvPr/>
          </p:nvSpPr>
          <p:spPr>
            <a:xfrm>
              <a:off x="855538" y="3364984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AA79CC0-88BE-EE43-98B1-61D9587C44B5}"/>
                </a:ext>
              </a:extLst>
            </p:cNvPr>
            <p:cNvSpPr txBox="1"/>
            <p:nvPr/>
          </p:nvSpPr>
          <p:spPr>
            <a:xfrm>
              <a:off x="3458268" y="3364984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8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B1466C5-776F-3F44-A253-F9C13063A28C}"/>
                </a:ext>
              </a:extLst>
            </p:cNvPr>
            <p:cNvSpPr txBox="1"/>
            <p:nvPr/>
          </p:nvSpPr>
          <p:spPr>
            <a:xfrm>
              <a:off x="4266833" y="3364984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9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214BF43-77CD-2C42-B7B5-EE740234F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3148" y="2037482"/>
            <a:ext cx="3909201" cy="235449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HEAPSORT(A)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BUILD-MAX-HEAP(A)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s := n</a:t>
            </a:r>
            <a:b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</a:b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SWAP(A[0],A[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s := s - 1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MAX-HEAPIFY(A,0,s)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519F433-D4DC-3C48-9983-9DB57A441E93}"/>
              </a:ext>
            </a:extLst>
          </p:cNvPr>
          <p:cNvGrpSpPr/>
          <p:nvPr/>
        </p:nvGrpSpPr>
        <p:grpSpPr>
          <a:xfrm>
            <a:off x="1649575" y="4745377"/>
            <a:ext cx="9742226" cy="299518"/>
            <a:chOff x="1639898" y="5707754"/>
            <a:chExt cx="9742226" cy="29951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3CA78C3-4025-E04C-A997-75FBB7ADC768}"/>
                </a:ext>
              </a:extLst>
            </p:cNvPr>
            <p:cNvGrpSpPr/>
            <p:nvPr/>
          </p:nvGrpSpPr>
          <p:grpSpPr>
            <a:xfrm>
              <a:off x="1639898" y="5707754"/>
              <a:ext cx="7109910" cy="299518"/>
              <a:chOff x="2493888" y="3404607"/>
              <a:chExt cx="7109910" cy="29951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7B82CDF-C320-6143-81D6-BCBC836C8CE2}"/>
                  </a:ext>
                </a:extLst>
              </p:cNvPr>
              <p:cNvGrpSpPr/>
              <p:nvPr/>
            </p:nvGrpSpPr>
            <p:grpSpPr>
              <a:xfrm>
                <a:off x="2493888" y="3404607"/>
                <a:ext cx="5348105" cy="299518"/>
                <a:chOff x="6289263" y="5289584"/>
                <a:chExt cx="5348105" cy="299518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2B3B4E93-D763-A240-8147-3CD4A9D5E685}"/>
                    </a:ext>
                  </a:extLst>
                </p:cNvPr>
                <p:cNvSpPr/>
                <p:nvPr/>
              </p:nvSpPr>
              <p:spPr bwMode="auto">
                <a:xfrm>
                  <a:off x="6289263" y="5289584"/>
                  <a:ext cx="894375" cy="299518"/>
                </a:xfrm>
                <a:prstGeom prst="rect">
                  <a:avLst/>
                </a:prstGeom>
                <a:solidFill>
                  <a:srgbClr val="FFFECC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10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1AAC8FC-C2D7-1F4B-A929-0CEBB7AB0FEA}"/>
                    </a:ext>
                  </a:extLst>
                </p:cNvPr>
                <p:cNvSpPr/>
                <p:nvPr/>
              </p:nvSpPr>
              <p:spPr bwMode="auto">
                <a:xfrm>
                  <a:off x="7190793" y="5289584"/>
                  <a:ext cx="894375" cy="299518"/>
                </a:xfrm>
                <a:prstGeom prst="rect">
                  <a:avLst/>
                </a:prstGeom>
                <a:solidFill>
                  <a:srgbClr val="FFFECC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6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5A8557B6-3940-634D-BC4E-7210F1503647}"/>
                    </a:ext>
                  </a:extLst>
                </p:cNvPr>
                <p:cNvSpPr/>
                <p:nvPr/>
              </p:nvSpPr>
              <p:spPr bwMode="auto">
                <a:xfrm>
                  <a:off x="8963985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5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1770C802-AF45-AB4B-901C-3092D23146D7}"/>
                    </a:ext>
                  </a:extLst>
                </p:cNvPr>
                <p:cNvSpPr/>
                <p:nvPr/>
              </p:nvSpPr>
              <p:spPr bwMode="auto">
                <a:xfrm>
                  <a:off x="9853620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4</a:t>
                  </a: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FA53CFD-F953-7643-BC63-778293933D7F}"/>
                    </a:ext>
                  </a:extLst>
                </p:cNvPr>
                <p:cNvSpPr/>
                <p:nvPr/>
              </p:nvSpPr>
              <p:spPr bwMode="auto">
                <a:xfrm>
                  <a:off x="10742993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1</a:t>
                  </a: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B10D473-45C9-BD45-BCC1-8672392994AA}"/>
                    </a:ext>
                  </a:extLst>
                </p:cNvPr>
                <p:cNvSpPr/>
                <p:nvPr/>
              </p:nvSpPr>
              <p:spPr bwMode="auto">
                <a:xfrm>
                  <a:off x="8072061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8</a:t>
                  </a:r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45FFE8A-8403-8645-AD8D-81E5B026A8C9}"/>
                  </a:ext>
                </a:extLst>
              </p:cNvPr>
              <p:cNvSpPr/>
              <p:nvPr/>
            </p:nvSpPr>
            <p:spPr bwMode="auto">
              <a:xfrm>
                <a:off x="7820050" y="3404607"/>
                <a:ext cx="894375" cy="29951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44B42E-AB48-6A46-A7C4-5E30F0E8F5EA}"/>
                  </a:ext>
                </a:extLst>
              </p:cNvPr>
              <p:cNvSpPr/>
              <p:nvPr/>
            </p:nvSpPr>
            <p:spPr bwMode="auto">
              <a:xfrm>
                <a:off x="8709423" y="3404607"/>
                <a:ext cx="894375" cy="29951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58F266F-6661-3445-A2BD-7FF5A9DC0156}"/>
                </a:ext>
              </a:extLst>
            </p:cNvPr>
            <p:cNvSpPr/>
            <p:nvPr/>
          </p:nvSpPr>
          <p:spPr bwMode="auto">
            <a:xfrm>
              <a:off x="8725944" y="5707754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5780DA1-7246-1E4D-AEDA-A67BEAE951A4}"/>
                </a:ext>
              </a:extLst>
            </p:cNvPr>
            <p:cNvSpPr/>
            <p:nvPr/>
          </p:nvSpPr>
          <p:spPr bwMode="auto">
            <a:xfrm>
              <a:off x="9598376" y="5707754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0284C10-CB66-9E4D-A22C-EB150BD5B7B2}"/>
                </a:ext>
              </a:extLst>
            </p:cNvPr>
            <p:cNvSpPr/>
            <p:nvPr/>
          </p:nvSpPr>
          <p:spPr bwMode="auto">
            <a:xfrm>
              <a:off x="10487749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latin typeface="Lucida Sans Unicode" charset="0"/>
                  <a:ea typeface="ＭＳ Ｐゴシック" charset="-128"/>
                  <a:cs typeface="Lucida Sans Unicode" charset="0"/>
                </a:rPr>
                <a:t>15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E251B2A-21EC-D949-A18F-7B1FFE251A8E}"/>
              </a:ext>
            </a:extLst>
          </p:cNvPr>
          <p:cNvSpPr txBox="1"/>
          <p:nvPr/>
        </p:nvSpPr>
        <p:spPr>
          <a:xfrm>
            <a:off x="10804035" y="5189955"/>
            <a:ext cx="39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916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HEAPSORT(A)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Swap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A[0]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with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A[</a:t>
            </a:r>
            <a:r>
              <a:rPr lang="en-US" altLang="en-US" dirty="0" err="1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]</a:t>
            </a:r>
            <a:endParaRPr lang="en-US" altLang="en-US" sz="1400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A[0]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is the maximum so it is in its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final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position after the swap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13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A442AA-CAFE-5447-A372-B5DDBFFE9C90}"/>
              </a:ext>
            </a:extLst>
          </p:cNvPr>
          <p:cNvGrpSpPr/>
          <p:nvPr/>
        </p:nvGrpSpPr>
        <p:grpSpPr>
          <a:xfrm>
            <a:off x="62239" y="2176398"/>
            <a:ext cx="8221271" cy="2074595"/>
            <a:chOff x="855538" y="1299403"/>
            <a:chExt cx="10693524" cy="269845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3E0A51F-601E-6241-8ACC-C0C8756C4A8C}"/>
                </a:ext>
              </a:extLst>
            </p:cNvPr>
            <p:cNvSpPr/>
            <p:nvPr/>
          </p:nvSpPr>
          <p:spPr bwMode="auto">
            <a:xfrm>
              <a:off x="6382320" y="1388715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0734B7-4B9D-8B41-8331-BDB5BC3DDD5A}"/>
                </a:ext>
              </a:extLst>
            </p:cNvPr>
            <p:cNvSpPr/>
            <p:nvPr/>
          </p:nvSpPr>
          <p:spPr bwMode="auto">
            <a:xfrm>
              <a:off x="3868803" y="2158591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6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DF1AD35-8B36-2C43-BBA6-3FF86E1F4B53}"/>
                </a:ext>
              </a:extLst>
            </p:cNvPr>
            <p:cNvSpPr/>
            <p:nvPr/>
          </p:nvSpPr>
          <p:spPr bwMode="auto">
            <a:xfrm>
              <a:off x="9376377" y="2158591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8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EDAB1EA-7405-234E-AB6F-E6D0F94BD3DE}"/>
                </a:ext>
              </a:extLst>
            </p:cNvPr>
            <p:cNvSpPr/>
            <p:nvPr/>
          </p:nvSpPr>
          <p:spPr bwMode="auto">
            <a:xfrm>
              <a:off x="1830131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3EE310-8A62-F64E-B00C-5EF149922A69}"/>
                </a:ext>
              </a:extLst>
            </p:cNvPr>
            <p:cNvSpPr/>
            <p:nvPr/>
          </p:nvSpPr>
          <p:spPr bwMode="auto">
            <a:xfrm>
              <a:off x="5343929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CFBE6A-235D-1440-A934-F343E35A41A5}"/>
                </a:ext>
              </a:extLst>
            </p:cNvPr>
            <p:cNvSpPr/>
            <p:nvPr/>
          </p:nvSpPr>
          <p:spPr bwMode="auto">
            <a:xfrm>
              <a:off x="10600513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FD46A6B-2049-7A4A-82A2-289DE8328893}"/>
                </a:ext>
              </a:extLst>
            </p:cNvPr>
            <p:cNvSpPr/>
            <p:nvPr/>
          </p:nvSpPr>
          <p:spPr bwMode="auto">
            <a:xfrm>
              <a:off x="7855433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F9CFBD-B320-DE44-AA03-59046425A67D}"/>
                </a:ext>
              </a:extLst>
            </p:cNvPr>
            <p:cNvSpPr/>
            <p:nvPr/>
          </p:nvSpPr>
          <p:spPr bwMode="auto">
            <a:xfrm>
              <a:off x="1053728" y="3698342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D5AA9E-1124-4140-B934-5E8ABE4C765B}"/>
                </a:ext>
              </a:extLst>
            </p:cNvPr>
            <p:cNvSpPr/>
            <p:nvPr/>
          </p:nvSpPr>
          <p:spPr bwMode="auto">
            <a:xfrm>
              <a:off x="2722924" y="3698342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D7BB50-2A9A-5C40-AB8B-36550D766FD2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 bwMode="auto">
            <a:xfrm flipH="1">
              <a:off x="4315991" y="1688233"/>
              <a:ext cx="2513517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FAD156-4591-614F-ADFD-9E9FB10D108F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 bwMode="auto">
            <a:xfrm>
              <a:off x="6829508" y="1688233"/>
              <a:ext cx="2994057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99F50C-0640-4440-94CA-6442E0EFC8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77318" y="3227637"/>
              <a:ext cx="892793" cy="47035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9C36AD4-7483-334C-9D0C-0BB8807CDF39}"/>
                </a:ext>
              </a:extLst>
            </p:cNvPr>
            <p:cNvCxnSpPr>
              <a:cxnSpLocks/>
              <a:stCxn id="23" idx="2"/>
              <a:endCxn id="27" idx="0"/>
            </p:cNvCxnSpPr>
            <p:nvPr/>
          </p:nvCxnSpPr>
          <p:spPr bwMode="auto">
            <a:xfrm flipH="1">
              <a:off x="1500916" y="3227985"/>
              <a:ext cx="776403" cy="47035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13DA7A4-9764-C644-9DFD-822987334520}"/>
                </a:ext>
              </a:extLst>
            </p:cNvPr>
            <p:cNvCxnSpPr>
              <a:cxnSpLocks/>
              <a:stCxn id="21" idx="2"/>
              <a:endCxn id="24" idx="0"/>
            </p:cNvCxnSpPr>
            <p:nvPr/>
          </p:nvCxnSpPr>
          <p:spPr bwMode="auto">
            <a:xfrm>
              <a:off x="4315991" y="2458109"/>
              <a:ext cx="1475126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EAE830F-F8E4-FB48-B24B-36E8F09F0628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 bwMode="auto">
            <a:xfrm flipH="1">
              <a:off x="2277319" y="2458109"/>
              <a:ext cx="2038672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316EE3F-17F2-CC4F-AF5B-95B17A941411}"/>
                </a:ext>
              </a:extLst>
            </p:cNvPr>
            <p:cNvCxnSpPr>
              <a:cxnSpLocks/>
              <a:stCxn id="22" idx="2"/>
              <a:endCxn id="26" idx="0"/>
            </p:cNvCxnSpPr>
            <p:nvPr/>
          </p:nvCxnSpPr>
          <p:spPr bwMode="auto">
            <a:xfrm flipH="1">
              <a:off x="8302621" y="2458109"/>
              <a:ext cx="1520944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6C27395-17F3-DA44-9EE6-284C1916086F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 bwMode="auto">
            <a:xfrm>
              <a:off x="9823565" y="2458109"/>
              <a:ext cx="1224136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58856D-4F90-DE42-95F3-2BC7261C956D}"/>
                </a:ext>
              </a:extLst>
            </p:cNvPr>
            <p:cNvSpPr txBox="1"/>
            <p:nvPr/>
          </p:nvSpPr>
          <p:spPr>
            <a:xfrm>
              <a:off x="7413247" y="129940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B5FA86-77EF-4341-92E5-5B45E74C1ABB}"/>
                </a:ext>
              </a:extLst>
            </p:cNvPr>
            <p:cNvSpPr txBox="1"/>
            <p:nvPr/>
          </p:nvSpPr>
          <p:spPr>
            <a:xfrm>
              <a:off x="3572963" y="1844471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E6B9964-C66A-054B-A83E-BD6D259253EA}"/>
                </a:ext>
              </a:extLst>
            </p:cNvPr>
            <p:cNvSpPr txBox="1"/>
            <p:nvPr/>
          </p:nvSpPr>
          <p:spPr>
            <a:xfrm>
              <a:off x="10255983" y="1844471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B933079-C282-E04D-AAF2-6F0CAFE875C3}"/>
                </a:ext>
              </a:extLst>
            </p:cNvPr>
            <p:cNvSpPr txBox="1"/>
            <p:nvPr/>
          </p:nvSpPr>
          <p:spPr>
            <a:xfrm>
              <a:off x="1568052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8224593-8757-E144-9470-085A4ADEB93E}"/>
                </a:ext>
              </a:extLst>
            </p:cNvPr>
            <p:cNvSpPr txBox="1"/>
            <p:nvPr/>
          </p:nvSpPr>
          <p:spPr>
            <a:xfrm>
              <a:off x="7696298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C77DCDB-4EBD-7343-9EBD-B1BDDBBC32F9}"/>
                </a:ext>
              </a:extLst>
            </p:cNvPr>
            <p:cNvSpPr txBox="1"/>
            <p:nvPr/>
          </p:nvSpPr>
          <p:spPr>
            <a:xfrm>
              <a:off x="5993131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C7FBE6-17BF-4249-BD01-2190E8CA55C2}"/>
                </a:ext>
              </a:extLst>
            </p:cNvPr>
            <p:cNvSpPr txBox="1"/>
            <p:nvPr/>
          </p:nvSpPr>
          <p:spPr>
            <a:xfrm>
              <a:off x="11278865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05EEA9-41BA-094A-8A2A-487D0AE66A0E}"/>
                </a:ext>
              </a:extLst>
            </p:cNvPr>
            <p:cNvSpPr txBox="1"/>
            <p:nvPr/>
          </p:nvSpPr>
          <p:spPr>
            <a:xfrm>
              <a:off x="855538" y="3364984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AA79CC0-88BE-EE43-98B1-61D9587C44B5}"/>
                </a:ext>
              </a:extLst>
            </p:cNvPr>
            <p:cNvSpPr txBox="1"/>
            <p:nvPr/>
          </p:nvSpPr>
          <p:spPr>
            <a:xfrm>
              <a:off x="3458268" y="3364984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8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214BF43-77CD-2C42-B7B5-EE740234F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3148" y="2037482"/>
            <a:ext cx="3909201" cy="235449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HEAPSORT(A)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BUILD-MAX-HEAP(A)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s := n</a:t>
            </a:r>
            <a:b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</a:b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SWAP(A[0],A[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s := s - 1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MAX-HEAPIFY(A,0,s)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519F433-D4DC-3C48-9983-9DB57A441E93}"/>
              </a:ext>
            </a:extLst>
          </p:cNvPr>
          <p:cNvGrpSpPr/>
          <p:nvPr/>
        </p:nvGrpSpPr>
        <p:grpSpPr>
          <a:xfrm>
            <a:off x="1649575" y="4745377"/>
            <a:ext cx="9742226" cy="299518"/>
            <a:chOff x="1639898" y="5707754"/>
            <a:chExt cx="9742226" cy="29951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3CA78C3-4025-E04C-A997-75FBB7ADC768}"/>
                </a:ext>
              </a:extLst>
            </p:cNvPr>
            <p:cNvGrpSpPr/>
            <p:nvPr/>
          </p:nvGrpSpPr>
          <p:grpSpPr>
            <a:xfrm>
              <a:off x="1639898" y="5707754"/>
              <a:ext cx="7109910" cy="299518"/>
              <a:chOff x="2493888" y="3404607"/>
              <a:chExt cx="7109910" cy="29951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7B82CDF-C320-6143-81D6-BCBC836C8CE2}"/>
                  </a:ext>
                </a:extLst>
              </p:cNvPr>
              <p:cNvGrpSpPr/>
              <p:nvPr/>
            </p:nvGrpSpPr>
            <p:grpSpPr>
              <a:xfrm>
                <a:off x="2493888" y="3404607"/>
                <a:ext cx="5348105" cy="299518"/>
                <a:chOff x="6289263" y="5289584"/>
                <a:chExt cx="5348105" cy="299518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2B3B4E93-D763-A240-8147-3CD4A9D5E685}"/>
                    </a:ext>
                  </a:extLst>
                </p:cNvPr>
                <p:cNvSpPr/>
                <p:nvPr/>
              </p:nvSpPr>
              <p:spPr bwMode="auto">
                <a:xfrm>
                  <a:off x="6289263" y="5289584"/>
                  <a:ext cx="894375" cy="299518"/>
                </a:xfrm>
                <a:prstGeom prst="rect">
                  <a:avLst/>
                </a:prstGeom>
                <a:solidFill>
                  <a:srgbClr val="FFFECC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1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1AAC8FC-C2D7-1F4B-A929-0CEBB7AB0FEA}"/>
                    </a:ext>
                  </a:extLst>
                </p:cNvPr>
                <p:cNvSpPr/>
                <p:nvPr/>
              </p:nvSpPr>
              <p:spPr bwMode="auto">
                <a:xfrm>
                  <a:off x="7190793" y="5289584"/>
                  <a:ext cx="894375" cy="299518"/>
                </a:xfrm>
                <a:prstGeom prst="rect">
                  <a:avLst/>
                </a:prstGeom>
                <a:solidFill>
                  <a:srgbClr val="FFFECC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6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5A8557B6-3940-634D-BC4E-7210F1503647}"/>
                    </a:ext>
                  </a:extLst>
                </p:cNvPr>
                <p:cNvSpPr/>
                <p:nvPr/>
              </p:nvSpPr>
              <p:spPr bwMode="auto">
                <a:xfrm>
                  <a:off x="8963985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5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1770C802-AF45-AB4B-901C-3092D23146D7}"/>
                    </a:ext>
                  </a:extLst>
                </p:cNvPr>
                <p:cNvSpPr/>
                <p:nvPr/>
              </p:nvSpPr>
              <p:spPr bwMode="auto">
                <a:xfrm>
                  <a:off x="9853620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4</a:t>
                  </a: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FA53CFD-F953-7643-BC63-778293933D7F}"/>
                    </a:ext>
                  </a:extLst>
                </p:cNvPr>
                <p:cNvSpPr/>
                <p:nvPr/>
              </p:nvSpPr>
              <p:spPr bwMode="auto">
                <a:xfrm>
                  <a:off x="10742993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1</a:t>
                  </a: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B10D473-45C9-BD45-BCC1-8672392994AA}"/>
                    </a:ext>
                  </a:extLst>
                </p:cNvPr>
                <p:cNvSpPr/>
                <p:nvPr/>
              </p:nvSpPr>
              <p:spPr bwMode="auto">
                <a:xfrm>
                  <a:off x="8072061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8</a:t>
                  </a:r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45FFE8A-8403-8645-AD8D-81E5B026A8C9}"/>
                  </a:ext>
                </a:extLst>
              </p:cNvPr>
              <p:cNvSpPr/>
              <p:nvPr/>
            </p:nvSpPr>
            <p:spPr bwMode="auto">
              <a:xfrm>
                <a:off x="7820050" y="3404607"/>
                <a:ext cx="894375" cy="29951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44B42E-AB48-6A46-A7C4-5E30F0E8F5EA}"/>
                  </a:ext>
                </a:extLst>
              </p:cNvPr>
              <p:cNvSpPr/>
              <p:nvPr/>
            </p:nvSpPr>
            <p:spPr bwMode="auto">
              <a:xfrm>
                <a:off x="8709423" y="3404607"/>
                <a:ext cx="894375" cy="29951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58F266F-6661-3445-A2BD-7FF5A9DC0156}"/>
                </a:ext>
              </a:extLst>
            </p:cNvPr>
            <p:cNvSpPr/>
            <p:nvPr/>
          </p:nvSpPr>
          <p:spPr bwMode="auto">
            <a:xfrm>
              <a:off x="8725944" y="5707754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5780DA1-7246-1E4D-AEDA-A67BEAE951A4}"/>
                </a:ext>
              </a:extLst>
            </p:cNvPr>
            <p:cNvSpPr/>
            <p:nvPr/>
          </p:nvSpPr>
          <p:spPr bwMode="auto">
            <a:xfrm>
              <a:off x="9598376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0284C10-CB66-9E4D-A22C-EB150BD5B7B2}"/>
                </a:ext>
              </a:extLst>
            </p:cNvPr>
            <p:cNvSpPr/>
            <p:nvPr/>
          </p:nvSpPr>
          <p:spPr bwMode="auto">
            <a:xfrm>
              <a:off x="10487749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latin typeface="Lucida Sans Unicode" charset="0"/>
                  <a:ea typeface="ＭＳ Ｐゴシック" charset="-128"/>
                  <a:cs typeface="Lucida Sans Unicode" charset="0"/>
                </a:rPr>
                <a:t>15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E251B2A-21EC-D949-A18F-7B1FFE251A8E}"/>
              </a:ext>
            </a:extLst>
          </p:cNvPr>
          <p:cNvSpPr txBox="1"/>
          <p:nvPr/>
        </p:nvSpPr>
        <p:spPr>
          <a:xfrm>
            <a:off x="9910712" y="5189955"/>
            <a:ext cx="39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476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HEAPSORT(A)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Heap restored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14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A442AA-CAFE-5447-A372-B5DDBFFE9C90}"/>
              </a:ext>
            </a:extLst>
          </p:cNvPr>
          <p:cNvGrpSpPr/>
          <p:nvPr/>
        </p:nvGrpSpPr>
        <p:grpSpPr>
          <a:xfrm>
            <a:off x="62239" y="2176398"/>
            <a:ext cx="8221271" cy="2074595"/>
            <a:chOff x="855538" y="1299403"/>
            <a:chExt cx="10693524" cy="269845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3E0A51F-601E-6241-8ACC-C0C8756C4A8C}"/>
                </a:ext>
              </a:extLst>
            </p:cNvPr>
            <p:cNvSpPr/>
            <p:nvPr/>
          </p:nvSpPr>
          <p:spPr bwMode="auto">
            <a:xfrm>
              <a:off x="6382320" y="1388715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8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0734B7-4B9D-8B41-8331-BDB5BC3DDD5A}"/>
                </a:ext>
              </a:extLst>
            </p:cNvPr>
            <p:cNvSpPr/>
            <p:nvPr/>
          </p:nvSpPr>
          <p:spPr bwMode="auto">
            <a:xfrm>
              <a:off x="3868803" y="2158591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6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DF1AD35-8B36-2C43-BBA6-3FF86E1F4B53}"/>
                </a:ext>
              </a:extLst>
            </p:cNvPr>
            <p:cNvSpPr/>
            <p:nvPr/>
          </p:nvSpPr>
          <p:spPr bwMode="auto">
            <a:xfrm>
              <a:off x="9376377" y="2158591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EDAB1EA-7405-234E-AB6F-E6D0F94BD3DE}"/>
                </a:ext>
              </a:extLst>
            </p:cNvPr>
            <p:cNvSpPr/>
            <p:nvPr/>
          </p:nvSpPr>
          <p:spPr bwMode="auto">
            <a:xfrm>
              <a:off x="1830131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3EE310-8A62-F64E-B00C-5EF149922A69}"/>
                </a:ext>
              </a:extLst>
            </p:cNvPr>
            <p:cNvSpPr/>
            <p:nvPr/>
          </p:nvSpPr>
          <p:spPr bwMode="auto">
            <a:xfrm>
              <a:off x="5343929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CFBE6A-235D-1440-A934-F343E35A41A5}"/>
                </a:ext>
              </a:extLst>
            </p:cNvPr>
            <p:cNvSpPr/>
            <p:nvPr/>
          </p:nvSpPr>
          <p:spPr bwMode="auto">
            <a:xfrm>
              <a:off x="10600513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FD46A6B-2049-7A4A-82A2-289DE8328893}"/>
                </a:ext>
              </a:extLst>
            </p:cNvPr>
            <p:cNvSpPr/>
            <p:nvPr/>
          </p:nvSpPr>
          <p:spPr bwMode="auto">
            <a:xfrm>
              <a:off x="7855433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F9CFBD-B320-DE44-AA03-59046425A67D}"/>
                </a:ext>
              </a:extLst>
            </p:cNvPr>
            <p:cNvSpPr/>
            <p:nvPr/>
          </p:nvSpPr>
          <p:spPr bwMode="auto">
            <a:xfrm>
              <a:off x="1053728" y="3698342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D5AA9E-1124-4140-B934-5E8ABE4C765B}"/>
                </a:ext>
              </a:extLst>
            </p:cNvPr>
            <p:cNvSpPr/>
            <p:nvPr/>
          </p:nvSpPr>
          <p:spPr bwMode="auto">
            <a:xfrm>
              <a:off x="2722924" y="3698342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D7BB50-2A9A-5C40-AB8B-36550D766FD2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 bwMode="auto">
            <a:xfrm flipH="1">
              <a:off x="4315991" y="1688233"/>
              <a:ext cx="2513517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FAD156-4591-614F-ADFD-9E9FB10D108F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 bwMode="auto">
            <a:xfrm>
              <a:off x="6829508" y="1688233"/>
              <a:ext cx="2994057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99F50C-0640-4440-94CA-6442E0EFC8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77318" y="3227637"/>
              <a:ext cx="892793" cy="47035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9C36AD4-7483-334C-9D0C-0BB8807CDF39}"/>
                </a:ext>
              </a:extLst>
            </p:cNvPr>
            <p:cNvCxnSpPr>
              <a:cxnSpLocks/>
              <a:stCxn id="23" idx="2"/>
              <a:endCxn id="27" idx="0"/>
            </p:cNvCxnSpPr>
            <p:nvPr/>
          </p:nvCxnSpPr>
          <p:spPr bwMode="auto">
            <a:xfrm flipH="1">
              <a:off x="1500916" y="3227985"/>
              <a:ext cx="776403" cy="47035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13DA7A4-9764-C644-9DFD-822987334520}"/>
                </a:ext>
              </a:extLst>
            </p:cNvPr>
            <p:cNvCxnSpPr>
              <a:cxnSpLocks/>
              <a:stCxn id="21" idx="2"/>
              <a:endCxn id="24" idx="0"/>
            </p:cNvCxnSpPr>
            <p:nvPr/>
          </p:nvCxnSpPr>
          <p:spPr bwMode="auto">
            <a:xfrm>
              <a:off x="4315991" y="2458109"/>
              <a:ext cx="1475126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EAE830F-F8E4-FB48-B24B-36E8F09F0628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 bwMode="auto">
            <a:xfrm flipH="1">
              <a:off x="2277319" y="2458109"/>
              <a:ext cx="2038672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316EE3F-17F2-CC4F-AF5B-95B17A941411}"/>
                </a:ext>
              </a:extLst>
            </p:cNvPr>
            <p:cNvCxnSpPr>
              <a:cxnSpLocks/>
              <a:stCxn id="22" idx="2"/>
              <a:endCxn id="26" idx="0"/>
            </p:cNvCxnSpPr>
            <p:nvPr/>
          </p:nvCxnSpPr>
          <p:spPr bwMode="auto">
            <a:xfrm flipH="1">
              <a:off x="8302621" y="2458109"/>
              <a:ext cx="1520944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6C27395-17F3-DA44-9EE6-284C1916086F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 bwMode="auto">
            <a:xfrm>
              <a:off x="9823565" y="2458109"/>
              <a:ext cx="1224136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58856D-4F90-DE42-95F3-2BC7261C956D}"/>
                </a:ext>
              </a:extLst>
            </p:cNvPr>
            <p:cNvSpPr txBox="1"/>
            <p:nvPr/>
          </p:nvSpPr>
          <p:spPr>
            <a:xfrm>
              <a:off x="7413247" y="129940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B5FA86-77EF-4341-92E5-5B45E74C1ABB}"/>
                </a:ext>
              </a:extLst>
            </p:cNvPr>
            <p:cNvSpPr txBox="1"/>
            <p:nvPr/>
          </p:nvSpPr>
          <p:spPr>
            <a:xfrm>
              <a:off x="3572963" y="1844471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E6B9964-C66A-054B-A83E-BD6D259253EA}"/>
                </a:ext>
              </a:extLst>
            </p:cNvPr>
            <p:cNvSpPr txBox="1"/>
            <p:nvPr/>
          </p:nvSpPr>
          <p:spPr>
            <a:xfrm>
              <a:off x="10255983" y="1844471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B933079-C282-E04D-AAF2-6F0CAFE875C3}"/>
                </a:ext>
              </a:extLst>
            </p:cNvPr>
            <p:cNvSpPr txBox="1"/>
            <p:nvPr/>
          </p:nvSpPr>
          <p:spPr>
            <a:xfrm>
              <a:off x="1568052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8224593-8757-E144-9470-085A4ADEB93E}"/>
                </a:ext>
              </a:extLst>
            </p:cNvPr>
            <p:cNvSpPr txBox="1"/>
            <p:nvPr/>
          </p:nvSpPr>
          <p:spPr>
            <a:xfrm>
              <a:off x="7696298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C77DCDB-4EBD-7343-9EBD-B1BDDBBC32F9}"/>
                </a:ext>
              </a:extLst>
            </p:cNvPr>
            <p:cNvSpPr txBox="1"/>
            <p:nvPr/>
          </p:nvSpPr>
          <p:spPr>
            <a:xfrm>
              <a:off x="5993131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C7FBE6-17BF-4249-BD01-2190E8CA55C2}"/>
                </a:ext>
              </a:extLst>
            </p:cNvPr>
            <p:cNvSpPr txBox="1"/>
            <p:nvPr/>
          </p:nvSpPr>
          <p:spPr>
            <a:xfrm>
              <a:off x="11278865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05EEA9-41BA-094A-8A2A-487D0AE66A0E}"/>
                </a:ext>
              </a:extLst>
            </p:cNvPr>
            <p:cNvSpPr txBox="1"/>
            <p:nvPr/>
          </p:nvSpPr>
          <p:spPr>
            <a:xfrm>
              <a:off x="855538" y="3364984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AA79CC0-88BE-EE43-98B1-61D9587C44B5}"/>
                </a:ext>
              </a:extLst>
            </p:cNvPr>
            <p:cNvSpPr txBox="1"/>
            <p:nvPr/>
          </p:nvSpPr>
          <p:spPr>
            <a:xfrm>
              <a:off x="3458268" y="3364984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8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214BF43-77CD-2C42-B7B5-EE740234F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3148" y="2037482"/>
            <a:ext cx="3909201" cy="235449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HEAPSORT(A)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BUILD-MAX-HEAP(A)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s := n</a:t>
            </a:r>
            <a:b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</a:b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SWAP(A[0],A[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s := s - 1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MAX-HEAPIFY(A,0,s)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519F433-D4DC-3C48-9983-9DB57A441E93}"/>
              </a:ext>
            </a:extLst>
          </p:cNvPr>
          <p:cNvGrpSpPr/>
          <p:nvPr/>
        </p:nvGrpSpPr>
        <p:grpSpPr>
          <a:xfrm>
            <a:off x="1649575" y="4745377"/>
            <a:ext cx="9742226" cy="299518"/>
            <a:chOff x="1639898" y="5707754"/>
            <a:chExt cx="9742226" cy="29951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3CA78C3-4025-E04C-A997-75FBB7ADC768}"/>
                </a:ext>
              </a:extLst>
            </p:cNvPr>
            <p:cNvGrpSpPr/>
            <p:nvPr/>
          </p:nvGrpSpPr>
          <p:grpSpPr>
            <a:xfrm>
              <a:off x="1639898" y="5707754"/>
              <a:ext cx="7109910" cy="299518"/>
              <a:chOff x="2493888" y="3404607"/>
              <a:chExt cx="7109910" cy="29951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7B82CDF-C320-6143-81D6-BCBC836C8CE2}"/>
                  </a:ext>
                </a:extLst>
              </p:cNvPr>
              <p:cNvGrpSpPr/>
              <p:nvPr/>
            </p:nvGrpSpPr>
            <p:grpSpPr>
              <a:xfrm>
                <a:off x="2493888" y="3404607"/>
                <a:ext cx="5348105" cy="299518"/>
                <a:chOff x="6289263" y="5289584"/>
                <a:chExt cx="5348105" cy="299518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2B3B4E93-D763-A240-8147-3CD4A9D5E685}"/>
                    </a:ext>
                  </a:extLst>
                </p:cNvPr>
                <p:cNvSpPr/>
                <p:nvPr/>
              </p:nvSpPr>
              <p:spPr bwMode="auto">
                <a:xfrm>
                  <a:off x="6289263" y="5289584"/>
                  <a:ext cx="894375" cy="299518"/>
                </a:xfrm>
                <a:prstGeom prst="rect">
                  <a:avLst/>
                </a:prstGeom>
                <a:solidFill>
                  <a:srgbClr val="FFFECC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8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1AAC8FC-C2D7-1F4B-A929-0CEBB7AB0FEA}"/>
                    </a:ext>
                  </a:extLst>
                </p:cNvPr>
                <p:cNvSpPr/>
                <p:nvPr/>
              </p:nvSpPr>
              <p:spPr bwMode="auto">
                <a:xfrm>
                  <a:off x="7190793" y="5289584"/>
                  <a:ext cx="894375" cy="299518"/>
                </a:xfrm>
                <a:prstGeom prst="rect">
                  <a:avLst/>
                </a:prstGeom>
                <a:solidFill>
                  <a:srgbClr val="FFFECC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6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5A8557B6-3940-634D-BC4E-7210F1503647}"/>
                    </a:ext>
                  </a:extLst>
                </p:cNvPr>
                <p:cNvSpPr/>
                <p:nvPr/>
              </p:nvSpPr>
              <p:spPr bwMode="auto">
                <a:xfrm>
                  <a:off x="8963985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5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1770C802-AF45-AB4B-901C-3092D23146D7}"/>
                    </a:ext>
                  </a:extLst>
                </p:cNvPr>
                <p:cNvSpPr/>
                <p:nvPr/>
              </p:nvSpPr>
              <p:spPr bwMode="auto">
                <a:xfrm>
                  <a:off x="9853620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4</a:t>
                  </a: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FA53CFD-F953-7643-BC63-778293933D7F}"/>
                    </a:ext>
                  </a:extLst>
                </p:cNvPr>
                <p:cNvSpPr/>
                <p:nvPr/>
              </p:nvSpPr>
              <p:spPr bwMode="auto">
                <a:xfrm>
                  <a:off x="10742993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1</a:t>
                  </a: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B10D473-45C9-BD45-BCC1-8672392994AA}"/>
                    </a:ext>
                  </a:extLst>
                </p:cNvPr>
                <p:cNvSpPr/>
                <p:nvPr/>
              </p:nvSpPr>
              <p:spPr bwMode="auto">
                <a:xfrm>
                  <a:off x="8072061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4</a:t>
                  </a:r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45FFE8A-8403-8645-AD8D-81E5B026A8C9}"/>
                  </a:ext>
                </a:extLst>
              </p:cNvPr>
              <p:cNvSpPr/>
              <p:nvPr/>
            </p:nvSpPr>
            <p:spPr bwMode="auto">
              <a:xfrm>
                <a:off x="7820050" y="3404607"/>
                <a:ext cx="894375" cy="29951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44B42E-AB48-6A46-A7C4-5E30F0E8F5EA}"/>
                  </a:ext>
                </a:extLst>
              </p:cNvPr>
              <p:cNvSpPr/>
              <p:nvPr/>
            </p:nvSpPr>
            <p:spPr bwMode="auto">
              <a:xfrm>
                <a:off x="8709423" y="3404607"/>
                <a:ext cx="894375" cy="29951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58F266F-6661-3445-A2BD-7FF5A9DC0156}"/>
                </a:ext>
              </a:extLst>
            </p:cNvPr>
            <p:cNvSpPr/>
            <p:nvPr/>
          </p:nvSpPr>
          <p:spPr bwMode="auto">
            <a:xfrm>
              <a:off x="8725944" y="5707754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5780DA1-7246-1E4D-AEDA-A67BEAE951A4}"/>
                </a:ext>
              </a:extLst>
            </p:cNvPr>
            <p:cNvSpPr/>
            <p:nvPr/>
          </p:nvSpPr>
          <p:spPr bwMode="auto">
            <a:xfrm>
              <a:off x="9598376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0284C10-CB66-9E4D-A22C-EB150BD5B7B2}"/>
                </a:ext>
              </a:extLst>
            </p:cNvPr>
            <p:cNvSpPr/>
            <p:nvPr/>
          </p:nvSpPr>
          <p:spPr bwMode="auto">
            <a:xfrm>
              <a:off x="10487749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latin typeface="Lucida Sans Unicode" charset="0"/>
                  <a:ea typeface="ＭＳ Ｐゴシック" charset="-128"/>
                  <a:cs typeface="Lucida Sans Unicode" charset="0"/>
                </a:rPr>
                <a:t>15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E251B2A-21EC-D949-A18F-7B1FFE251A8E}"/>
              </a:ext>
            </a:extLst>
          </p:cNvPr>
          <p:cNvSpPr txBox="1"/>
          <p:nvPr/>
        </p:nvSpPr>
        <p:spPr>
          <a:xfrm>
            <a:off x="9910712" y="5189955"/>
            <a:ext cx="39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535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HEAPSORT(A)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Swap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A[0]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with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A[</a:t>
            </a:r>
            <a:r>
              <a:rPr lang="en-US" altLang="en-US" dirty="0" err="1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]</a:t>
            </a:r>
            <a:endParaRPr lang="en-US" altLang="en-US" sz="1400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A[0]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is the maximum so it is in its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final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position after the swap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15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A442AA-CAFE-5447-A372-B5DDBFFE9C90}"/>
              </a:ext>
            </a:extLst>
          </p:cNvPr>
          <p:cNvGrpSpPr/>
          <p:nvPr/>
        </p:nvGrpSpPr>
        <p:grpSpPr>
          <a:xfrm>
            <a:off x="62239" y="2176398"/>
            <a:ext cx="8221271" cy="2074595"/>
            <a:chOff x="855538" y="1299403"/>
            <a:chExt cx="10693524" cy="269845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3E0A51F-601E-6241-8ACC-C0C8756C4A8C}"/>
                </a:ext>
              </a:extLst>
            </p:cNvPr>
            <p:cNvSpPr/>
            <p:nvPr/>
          </p:nvSpPr>
          <p:spPr bwMode="auto">
            <a:xfrm>
              <a:off x="6382320" y="1388715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0734B7-4B9D-8B41-8331-BDB5BC3DDD5A}"/>
                </a:ext>
              </a:extLst>
            </p:cNvPr>
            <p:cNvSpPr/>
            <p:nvPr/>
          </p:nvSpPr>
          <p:spPr bwMode="auto">
            <a:xfrm>
              <a:off x="3868803" y="2158591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6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DF1AD35-8B36-2C43-BBA6-3FF86E1F4B53}"/>
                </a:ext>
              </a:extLst>
            </p:cNvPr>
            <p:cNvSpPr/>
            <p:nvPr/>
          </p:nvSpPr>
          <p:spPr bwMode="auto">
            <a:xfrm>
              <a:off x="9376377" y="2158591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EDAB1EA-7405-234E-AB6F-E6D0F94BD3DE}"/>
                </a:ext>
              </a:extLst>
            </p:cNvPr>
            <p:cNvSpPr/>
            <p:nvPr/>
          </p:nvSpPr>
          <p:spPr bwMode="auto">
            <a:xfrm>
              <a:off x="1830131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3EE310-8A62-F64E-B00C-5EF149922A69}"/>
                </a:ext>
              </a:extLst>
            </p:cNvPr>
            <p:cNvSpPr/>
            <p:nvPr/>
          </p:nvSpPr>
          <p:spPr bwMode="auto">
            <a:xfrm>
              <a:off x="5343929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CFBE6A-235D-1440-A934-F343E35A41A5}"/>
                </a:ext>
              </a:extLst>
            </p:cNvPr>
            <p:cNvSpPr/>
            <p:nvPr/>
          </p:nvSpPr>
          <p:spPr bwMode="auto">
            <a:xfrm>
              <a:off x="10600513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FD46A6B-2049-7A4A-82A2-289DE8328893}"/>
                </a:ext>
              </a:extLst>
            </p:cNvPr>
            <p:cNvSpPr/>
            <p:nvPr/>
          </p:nvSpPr>
          <p:spPr bwMode="auto">
            <a:xfrm>
              <a:off x="7855433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F9CFBD-B320-DE44-AA03-59046425A67D}"/>
                </a:ext>
              </a:extLst>
            </p:cNvPr>
            <p:cNvSpPr/>
            <p:nvPr/>
          </p:nvSpPr>
          <p:spPr bwMode="auto">
            <a:xfrm>
              <a:off x="1053728" y="3698342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3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D7BB50-2A9A-5C40-AB8B-36550D766FD2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 bwMode="auto">
            <a:xfrm flipH="1">
              <a:off x="4315991" y="1688233"/>
              <a:ext cx="2513517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FAD156-4591-614F-ADFD-9E9FB10D108F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 bwMode="auto">
            <a:xfrm>
              <a:off x="6829508" y="1688233"/>
              <a:ext cx="2994057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9C36AD4-7483-334C-9D0C-0BB8807CDF39}"/>
                </a:ext>
              </a:extLst>
            </p:cNvPr>
            <p:cNvCxnSpPr>
              <a:cxnSpLocks/>
              <a:stCxn id="23" idx="2"/>
              <a:endCxn id="27" idx="0"/>
            </p:cNvCxnSpPr>
            <p:nvPr/>
          </p:nvCxnSpPr>
          <p:spPr bwMode="auto">
            <a:xfrm flipH="1">
              <a:off x="1500916" y="3227985"/>
              <a:ext cx="776403" cy="47035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13DA7A4-9764-C644-9DFD-822987334520}"/>
                </a:ext>
              </a:extLst>
            </p:cNvPr>
            <p:cNvCxnSpPr>
              <a:cxnSpLocks/>
              <a:stCxn id="21" idx="2"/>
              <a:endCxn id="24" idx="0"/>
            </p:cNvCxnSpPr>
            <p:nvPr/>
          </p:nvCxnSpPr>
          <p:spPr bwMode="auto">
            <a:xfrm>
              <a:off x="4315991" y="2458109"/>
              <a:ext cx="1475126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EAE830F-F8E4-FB48-B24B-36E8F09F0628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 bwMode="auto">
            <a:xfrm flipH="1">
              <a:off x="2277319" y="2458109"/>
              <a:ext cx="2038672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316EE3F-17F2-CC4F-AF5B-95B17A941411}"/>
                </a:ext>
              </a:extLst>
            </p:cNvPr>
            <p:cNvCxnSpPr>
              <a:cxnSpLocks/>
              <a:stCxn id="22" idx="2"/>
              <a:endCxn id="26" idx="0"/>
            </p:cNvCxnSpPr>
            <p:nvPr/>
          </p:nvCxnSpPr>
          <p:spPr bwMode="auto">
            <a:xfrm flipH="1">
              <a:off x="8302621" y="2458109"/>
              <a:ext cx="1520944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6C27395-17F3-DA44-9EE6-284C1916086F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 bwMode="auto">
            <a:xfrm>
              <a:off x="9823565" y="2458109"/>
              <a:ext cx="1224136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58856D-4F90-DE42-95F3-2BC7261C956D}"/>
                </a:ext>
              </a:extLst>
            </p:cNvPr>
            <p:cNvSpPr txBox="1"/>
            <p:nvPr/>
          </p:nvSpPr>
          <p:spPr>
            <a:xfrm>
              <a:off x="7413247" y="129940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B5FA86-77EF-4341-92E5-5B45E74C1ABB}"/>
                </a:ext>
              </a:extLst>
            </p:cNvPr>
            <p:cNvSpPr txBox="1"/>
            <p:nvPr/>
          </p:nvSpPr>
          <p:spPr>
            <a:xfrm>
              <a:off x="3572963" y="1844471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E6B9964-C66A-054B-A83E-BD6D259253EA}"/>
                </a:ext>
              </a:extLst>
            </p:cNvPr>
            <p:cNvSpPr txBox="1"/>
            <p:nvPr/>
          </p:nvSpPr>
          <p:spPr>
            <a:xfrm>
              <a:off x="10255983" y="1844471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B933079-C282-E04D-AAF2-6F0CAFE875C3}"/>
                </a:ext>
              </a:extLst>
            </p:cNvPr>
            <p:cNvSpPr txBox="1"/>
            <p:nvPr/>
          </p:nvSpPr>
          <p:spPr>
            <a:xfrm>
              <a:off x="1568052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8224593-8757-E144-9470-085A4ADEB93E}"/>
                </a:ext>
              </a:extLst>
            </p:cNvPr>
            <p:cNvSpPr txBox="1"/>
            <p:nvPr/>
          </p:nvSpPr>
          <p:spPr>
            <a:xfrm>
              <a:off x="7696298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C77DCDB-4EBD-7343-9EBD-B1BDDBBC32F9}"/>
                </a:ext>
              </a:extLst>
            </p:cNvPr>
            <p:cNvSpPr txBox="1"/>
            <p:nvPr/>
          </p:nvSpPr>
          <p:spPr>
            <a:xfrm>
              <a:off x="5993131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C7FBE6-17BF-4249-BD01-2190E8CA55C2}"/>
                </a:ext>
              </a:extLst>
            </p:cNvPr>
            <p:cNvSpPr txBox="1"/>
            <p:nvPr/>
          </p:nvSpPr>
          <p:spPr>
            <a:xfrm>
              <a:off x="11278865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05EEA9-41BA-094A-8A2A-487D0AE66A0E}"/>
                </a:ext>
              </a:extLst>
            </p:cNvPr>
            <p:cNvSpPr txBox="1"/>
            <p:nvPr/>
          </p:nvSpPr>
          <p:spPr>
            <a:xfrm>
              <a:off x="855538" y="3364984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7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214BF43-77CD-2C42-B7B5-EE740234F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3148" y="2037482"/>
            <a:ext cx="3909201" cy="235449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HEAPSORT(A)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BUILD-MAX-HEAP(A)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s := n</a:t>
            </a:r>
            <a:b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</a:b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SWAP(A[0],A[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s := s - 1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MAX-HEAPIFY(A,0,s)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519F433-D4DC-3C48-9983-9DB57A441E93}"/>
              </a:ext>
            </a:extLst>
          </p:cNvPr>
          <p:cNvGrpSpPr/>
          <p:nvPr/>
        </p:nvGrpSpPr>
        <p:grpSpPr>
          <a:xfrm>
            <a:off x="1649575" y="4745377"/>
            <a:ext cx="9742226" cy="299518"/>
            <a:chOff x="1639898" y="5707754"/>
            <a:chExt cx="9742226" cy="29951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3CA78C3-4025-E04C-A997-75FBB7ADC768}"/>
                </a:ext>
              </a:extLst>
            </p:cNvPr>
            <p:cNvGrpSpPr/>
            <p:nvPr/>
          </p:nvGrpSpPr>
          <p:grpSpPr>
            <a:xfrm>
              <a:off x="1639898" y="5707754"/>
              <a:ext cx="7109910" cy="299518"/>
              <a:chOff x="2493888" y="3404607"/>
              <a:chExt cx="7109910" cy="29951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7B82CDF-C320-6143-81D6-BCBC836C8CE2}"/>
                  </a:ext>
                </a:extLst>
              </p:cNvPr>
              <p:cNvGrpSpPr/>
              <p:nvPr/>
            </p:nvGrpSpPr>
            <p:grpSpPr>
              <a:xfrm>
                <a:off x="2493888" y="3404607"/>
                <a:ext cx="5348105" cy="299518"/>
                <a:chOff x="6289263" y="5289584"/>
                <a:chExt cx="5348105" cy="299518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2B3B4E93-D763-A240-8147-3CD4A9D5E685}"/>
                    </a:ext>
                  </a:extLst>
                </p:cNvPr>
                <p:cNvSpPr/>
                <p:nvPr/>
              </p:nvSpPr>
              <p:spPr bwMode="auto">
                <a:xfrm>
                  <a:off x="6289263" y="5289584"/>
                  <a:ext cx="894375" cy="299518"/>
                </a:xfrm>
                <a:prstGeom prst="rect">
                  <a:avLst/>
                </a:prstGeom>
                <a:solidFill>
                  <a:srgbClr val="FFFECC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2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1AAC8FC-C2D7-1F4B-A929-0CEBB7AB0FEA}"/>
                    </a:ext>
                  </a:extLst>
                </p:cNvPr>
                <p:cNvSpPr/>
                <p:nvPr/>
              </p:nvSpPr>
              <p:spPr bwMode="auto">
                <a:xfrm>
                  <a:off x="7190793" y="5289584"/>
                  <a:ext cx="894375" cy="299518"/>
                </a:xfrm>
                <a:prstGeom prst="rect">
                  <a:avLst/>
                </a:prstGeom>
                <a:solidFill>
                  <a:srgbClr val="FFFECC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6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5A8557B6-3940-634D-BC4E-7210F1503647}"/>
                    </a:ext>
                  </a:extLst>
                </p:cNvPr>
                <p:cNvSpPr/>
                <p:nvPr/>
              </p:nvSpPr>
              <p:spPr bwMode="auto">
                <a:xfrm>
                  <a:off x="8963985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5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1770C802-AF45-AB4B-901C-3092D23146D7}"/>
                    </a:ext>
                  </a:extLst>
                </p:cNvPr>
                <p:cNvSpPr/>
                <p:nvPr/>
              </p:nvSpPr>
              <p:spPr bwMode="auto">
                <a:xfrm>
                  <a:off x="9853620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4</a:t>
                  </a: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FA53CFD-F953-7643-BC63-778293933D7F}"/>
                    </a:ext>
                  </a:extLst>
                </p:cNvPr>
                <p:cNvSpPr/>
                <p:nvPr/>
              </p:nvSpPr>
              <p:spPr bwMode="auto">
                <a:xfrm>
                  <a:off x="10742993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1</a:t>
                  </a: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B10D473-45C9-BD45-BCC1-8672392994AA}"/>
                    </a:ext>
                  </a:extLst>
                </p:cNvPr>
                <p:cNvSpPr/>
                <p:nvPr/>
              </p:nvSpPr>
              <p:spPr bwMode="auto">
                <a:xfrm>
                  <a:off x="8072061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4</a:t>
                  </a:r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45FFE8A-8403-8645-AD8D-81E5B026A8C9}"/>
                  </a:ext>
                </a:extLst>
              </p:cNvPr>
              <p:cNvSpPr/>
              <p:nvPr/>
            </p:nvSpPr>
            <p:spPr bwMode="auto">
              <a:xfrm>
                <a:off x="7820050" y="3404607"/>
                <a:ext cx="894375" cy="29951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44B42E-AB48-6A46-A7C4-5E30F0E8F5EA}"/>
                  </a:ext>
                </a:extLst>
              </p:cNvPr>
              <p:cNvSpPr/>
              <p:nvPr/>
            </p:nvSpPr>
            <p:spPr bwMode="auto">
              <a:xfrm>
                <a:off x="8709423" y="3404607"/>
                <a:ext cx="894375" cy="29951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58F266F-6661-3445-A2BD-7FF5A9DC0156}"/>
                </a:ext>
              </a:extLst>
            </p:cNvPr>
            <p:cNvSpPr/>
            <p:nvPr/>
          </p:nvSpPr>
          <p:spPr bwMode="auto">
            <a:xfrm>
              <a:off x="8725944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8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5780DA1-7246-1E4D-AEDA-A67BEAE951A4}"/>
                </a:ext>
              </a:extLst>
            </p:cNvPr>
            <p:cNvSpPr/>
            <p:nvPr/>
          </p:nvSpPr>
          <p:spPr bwMode="auto">
            <a:xfrm>
              <a:off x="9598376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0284C10-CB66-9E4D-A22C-EB150BD5B7B2}"/>
                </a:ext>
              </a:extLst>
            </p:cNvPr>
            <p:cNvSpPr/>
            <p:nvPr/>
          </p:nvSpPr>
          <p:spPr bwMode="auto">
            <a:xfrm>
              <a:off x="10487749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latin typeface="Lucida Sans Unicode" charset="0"/>
                  <a:ea typeface="ＭＳ Ｐゴシック" charset="-128"/>
                  <a:cs typeface="Lucida Sans Unicode" charset="0"/>
                </a:rPr>
                <a:t>15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E251B2A-21EC-D949-A18F-7B1FFE251A8E}"/>
              </a:ext>
            </a:extLst>
          </p:cNvPr>
          <p:cNvSpPr txBox="1"/>
          <p:nvPr/>
        </p:nvSpPr>
        <p:spPr>
          <a:xfrm>
            <a:off x="9079647" y="5189955"/>
            <a:ext cx="39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5567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HEAPSORT(A)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Heap restored</a:t>
            </a: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16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A442AA-CAFE-5447-A372-B5DDBFFE9C90}"/>
              </a:ext>
            </a:extLst>
          </p:cNvPr>
          <p:cNvGrpSpPr/>
          <p:nvPr/>
        </p:nvGrpSpPr>
        <p:grpSpPr>
          <a:xfrm>
            <a:off x="62239" y="2176398"/>
            <a:ext cx="8221271" cy="2074595"/>
            <a:chOff x="855538" y="1299403"/>
            <a:chExt cx="10693524" cy="269845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3E0A51F-601E-6241-8ACC-C0C8756C4A8C}"/>
                </a:ext>
              </a:extLst>
            </p:cNvPr>
            <p:cNvSpPr/>
            <p:nvPr/>
          </p:nvSpPr>
          <p:spPr bwMode="auto">
            <a:xfrm>
              <a:off x="6382320" y="1388715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6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0734B7-4B9D-8B41-8331-BDB5BC3DDD5A}"/>
                </a:ext>
              </a:extLst>
            </p:cNvPr>
            <p:cNvSpPr/>
            <p:nvPr/>
          </p:nvSpPr>
          <p:spPr bwMode="auto">
            <a:xfrm>
              <a:off x="3868803" y="2158591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DF1AD35-8B36-2C43-BBA6-3FF86E1F4B53}"/>
                </a:ext>
              </a:extLst>
            </p:cNvPr>
            <p:cNvSpPr/>
            <p:nvPr/>
          </p:nvSpPr>
          <p:spPr bwMode="auto">
            <a:xfrm>
              <a:off x="9376377" y="2158591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EDAB1EA-7405-234E-AB6F-E6D0F94BD3DE}"/>
                </a:ext>
              </a:extLst>
            </p:cNvPr>
            <p:cNvSpPr/>
            <p:nvPr/>
          </p:nvSpPr>
          <p:spPr bwMode="auto">
            <a:xfrm>
              <a:off x="1830131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3EE310-8A62-F64E-B00C-5EF149922A69}"/>
                </a:ext>
              </a:extLst>
            </p:cNvPr>
            <p:cNvSpPr/>
            <p:nvPr/>
          </p:nvSpPr>
          <p:spPr bwMode="auto">
            <a:xfrm>
              <a:off x="5343929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CFBE6A-235D-1440-A934-F343E35A41A5}"/>
                </a:ext>
              </a:extLst>
            </p:cNvPr>
            <p:cNvSpPr/>
            <p:nvPr/>
          </p:nvSpPr>
          <p:spPr bwMode="auto">
            <a:xfrm>
              <a:off x="10600513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FD46A6B-2049-7A4A-82A2-289DE8328893}"/>
                </a:ext>
              </a:extLst>
            </p:cNvPr>
            <p:cNvSpPr/>
            <p:nvPr/>
          </p:nvSpPr>
          <p:spPr bwMode="auto">
            <a:xfrm>
              <a:off x="7855433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F9CFBD-B320-DE44-AA03-59046425A67D}"/>
                </a:ext>
              </a:extLst>
            </p:cNvPr>
            <p:cNvSpPr/>
            <p:nvPr/>
          </p:nvSpPr>
          <p:spPr bwMode="auto">
            <a:xfrm>
              <a:off x="1053728" y="3698342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D7BB50-2A9A-5C40-AB8B-36550D766FD2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 bwMode="auto">
            <a:xfrm flipH="1">
              <a:off x="4315991" y="1688233"/>
              <a:ext cx="2513517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FAD156-4591-614F-ADFD-9E9FB10D108F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 bwMode="auto">
            <a:xfrm>
              <a:off x="6829508" y="1688233"/>
              <a:ext cx="2994057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9C36AD4-7483-334C-9D0C-0BB8807CDF39}"/>
                </a:ext>
              </a:extLst>
            </p:cNvPr>
            <p:cNvCxnSpPr>
              <a:cxnSpLocks/>
              <a:stCxn id="23" idx="2"/>
              <a:endCxn id="27" idx="0"/>
            </p:cNvCxnSpPr>
            <p:nvPr/>
          </p:nvCxnSpPr>
          <p:spPr bwMode="auto">
            <a:xfrm flipH="1">
              <a:off x="1500916" y="3227985"/>
              <a:ext cx="776403" cy="47035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13DA7A4-9764-C644-9DFD-822987334520}"/>
                </a:ext>
              </a:extLst>
            </p:cNvPr>
            <p:cNvCxnSpPr>
              <a:cxnSpLocks/>
              <a:stCxn id="21" idx="2"/>
              <a:endCxn id="24" idx="0"/>
            </p:cNvCxnSpPr>
            <p:nvPr/>
          </p:nvCxnSpPr>
          <p:spPr bwMode="auto">
            <a:xfrm>
              <a:off x="4315991" y="2458109"/>
              <a:ext cx="1475126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EAE830F-F8E4-FB48-B24B-36E8F09F0628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 bwMode="auto">
            <a:xfrm flipH="1">
              <a:off x="2277319" y="2458109"/>
              <a:ext cx="2038672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316EE3F-17F2-CC4F-AF5B-95B17A941411}"/>
                </a:ext>
              </a:extLst>
            </p:cNvPr>
            <p:cNvCxnSpPr>
              <a:cxnSpLocks/>
              <a:stCxn id="22" idx="2"/>
              <a:endCxn id="26" idx="0"/>
            </p:cNvCxnSpPr>
            <p:nvPr/>
          </p:nvCxnSpPr>
          <p:spPr bwMode="auto">
            <a:xfrm flipH="1">
              <a:off x="8302621" y="2458109"/>
              <a:ext cx="1520944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6C27395-17F3-DA44-9EE6-284C1916086F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 bwMode="auto">
            <a:xfrm>
              <a:off x="9823565" y="2458109"/>
              <a:ext cx="1224136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58856D-4F90-DE42-95F3-2BC7261C956D}"/>
                </a:ext>
              </a:extLst>
            </p:cNvPr>
            <p:cNvSpPr txBox="1"/>
            <p:nvPr/>
          </p:nvSpPr>
          <p:spPr>
            <a:xfrm>
              <a:off x="7413247" y="129940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B5FA86-77EF-4341-92E5-5B45E74C1ABB}"/>
                </a:ext>
              </a:extLst>
            </p:cNvPr>
            <p:cNvSpPr txBox="1"/>
            <p:nvPr/>
          </p:nvSpPr>
          <p:spPr>
            <a:xfrm>
              <a:off x="3572963" y="1844471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E6B9964-C66A-054B-A83E-BD6D259253EA}"/>
                </a:ext>
              </a:extLst>
            </p:cNvPr>
            <p:cNvSpPr txBox="1"/>
            <p:nvPr/>
          </p:nvSpPr>
          <p:spPr>
            <a:xfrm>
              <a:off x="10255983" y="1844471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B933079-C282-E04D-AAF2-6F0CAFE875C3}"/>
                </a:ext>
              </a:extLst>
            </p:cNvPr>
            <p:cNvSpPr txBox="1"/>
            <p:nvPr/>
          </p:nvSpPr>
          <p:spPr>
            <a:xfrm>
              <a:off x="1568052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8224593-8757-E144-9470-085A4ADEB93E}"/>
                </a:ext>
              </a:extLst>
            </p:cNvPr>
            <p:cNvSpPr txBox="1"/>
            <p:nvPr/>
          </p:nvSpPr>
          <p:spPr>
            <a:xfrm>
              <a:off x="7696298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C77DCDB-4EBD-7343-9EBD-B1BDDBBC32F9}"/>
                </a:ext>
              </a:extLst>
            </p:cNvPr>
            <p:cNvSpPr txBox="1"/>
            <p:nvPr/>
          </p:nvSpPr>
          <p:spPr>
            <a:xfrm>
              <a:off x="5993131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C7FBE6-17BF-4249-BD01-2190E8CA55C2}"/>
                </a:ext>
              </a:extLst>
            </p:cNvPr>
            <p:cNvSpPr txBox="1"/>
            <p:nvPr/>
          </p:nvSpPr>
          <p:spPr>
            <a:xfrm>
              <a:off x="11278865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05EEA9-41BA-094A-8A2A-487D0AE66A0E}"/>
                </a:ext>
              </a:extLst>
            </p:cNvPr>
            <p:cNvSpPr txBox="1"/>
            <p:nvPr/>
          </p:nvSpPr>
          <p:spPr>
            <a:xfrm>
              <a:off x="855538" y="3364984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7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214BF43-77CD-2C42-B7B5-EE740234F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3148" y="2037482"/>
            <a:ext cx="3909201" cy="235449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HEAPSORT(A)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BUILD-MAX-HEAP(A)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s := n</a:t>
            </a:r>
            <a:b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</a:b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SWAP(A[0],A[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s := s - 1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MAX-HEAPIFY(A,0,s)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519F433-D4DC-3C48-9983-9DB57A441E93}"/>
              </a:ext>
            </a:extLst>
          </p:cNvPr>
          <p:cNvGrpSpPr/>
          <p:nvPr/>
        </p:nvGrpSpPr>
        <p:grpSpPr>
          <a:xfrm>
            <a:off x="1649575" y="4745377"/>
            <a:ext cx="9742226" cy="299518"/>
            <a:chOff x="1639898" y="5707754"/>
            <a:chExt cx="9742226" cy="29951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3CA78C3-4025-E04C-A997-75FBB7ADC768}"/>
                </a:ext>
              </a:extLst>
            </p:cNvPr>
            <p:cNvGrpSpPr/>
            <p:nvPr/>
          </p:nvGrpSpPr>
          <p:grpSpPr>
            <a:xfrm>
              <a:off x="1639898" y="5707754"/>
              <a:ext cx="7109910" cy="299518"/>
              <a:chOff x="2493888" y="3404607"/>
              <a:chExt cx="7109910" cy="29951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7B82CDF-C320-6143-81D6-BCBC836C8CE2}"/>
                  </a:ext>
                </a:extLst>
              </p:cNvPr>
              <p:cNvGrpSpPr/>
              <p:nvPr/>
            </p:nvGrpSpPr>
            <p:grpSpPr>
              <a:xfrm>
                <a:off x="2493888" y="3404607"/>
                <a:ext cx="5348105" cy="299518"/>
                <a:chOff x="6289263" y="5289584"/>
                <a:chExt cx="5348105" cy="299518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2B3B4E93-D763-A240-8147-3CD4A9D5E685}"/>
                    </a:ext>
                  </a:extLst>
                </p:cNvPr>
                <p:cNvSpPr/>
                <p:nvPr/>
              </p:nvSpPr>
              <p:spPr bwMode="auto">
                <a:xfrm>
                  <a:off x="6289263" y="5289584"/>
                  <a:ext cx="894375" cy="299518"/>
                </a:xfrm>
                <a:prstGeom prst="rect">
                  <a:avLst/>
                </a:prstGeom>
                <a:solidFill>
                  <a:srgbClr val="FFFECC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6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1AAC8FC-C2D7-1F4B-A929-0CEBB7AB0FEA}"/>
                    </a:ext>
                  </a:extLst>
                </p:cNvPr>
                <p:cNvSpPr/>
                <p:nvPr/>
              </p:nvSpPr>
              <p:spPr bwMode="auto">
                <a:xfrm>
                  <a:off x="7190793" y="5289584"/>
                  <a:ext cx="894375" cy="299518"/>
                </a:xfrm>
                <a:prstGeom prst="rect">
                  <a:avLst/>
                </a:prstGeom>
                <a:solidFill>
                  <a:srgbClr val="FFFECC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5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5A8557B6-3940-634D-BC4E-7210F1503647}"/>
                    </a:ext>
                  </a:extLst>
                </p:cNvPr>
                <p:cNvSpPr/>
                <p:nvPr/>
              </p:nvSpPr>
              <p:spPr bwMode="auto">
                <a:xfrm>
                  <a:off x="8963985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3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1770C802-AF45-AB4B-901C-3092D23146D7}"/>
                    </a:ext>
                  </a:extLst>
                </p:cNvPr>
                <p:cNvSpPr/>
                <p:nvPr/>
              </p:nvSpPr>
              <p:spPr bwMode="auto">
                <a:xfrm>
                  <a:off x="9853620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4</a:t>
                  </a: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FA53CFD-F953-7643-BC63-778293933D7F}"/>
                    </a:ext>
                  </a:extLst>
                </p:cNvPr>
                <p:cNvSpPr/>
                <p:nvPr/>
              </p:nvSpPr>
              <p:spPr bwMode="auto">
                <a:xfrm>
                  <a:off x="10742993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1</a:t>
                  </a: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B10D473-45C9-BD45-BCC1-8672392994AA}"/>
                    </a:ext>
                  </a:extLst>
                </p:cNvPr>
                <p:cNvSpPr/>
                <p:nvPr/>
              </p:nvSpPr>
              <p:spPr bwMode="auto">
                <a:xfrm>
                  <a:off x="8072061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4</a:t>
                  </a:r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45FFE8A-8403-8645-AD8D-81E5B026A8C9}"/>
                  </a:ext>
                </a:extLst>
              </p:cNvPr>
              <p:cNvSpPr/>
              <p:nvPr/>
            </p:nvSpPr>
            <p:spPr bwMode="auto">
              <a:xfrm>
                <a:off x="7820050" y="3404607"/>
                <a:ext cx="894375" cy="29951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44B42E-AB48-6A46-A7C4-5E30F0E8F5EA}"/>
                  </a:ext>
                </a:extLst>
              </p:cNvPr>
              <p:cNvSpPr/>
              <p:nvPr/>
            </p:nvSpPr>
            <p:spPr bwMode="auto">
              <a:xfrm>
                <a:off x="8709423" y="3404607"/>
                <a:ext cx="894375" cy="29951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58F266F-6661-3445-A2BD-7FF5A9DC0156}"/>
                </a:ext>
              </a:extLst>
            </p:cNvPr>
            <p:cNvSpPr/>
            <p:nvPr/>
          </p:nvSpPr>
          <p:spPr bwMode="auto">
            <a:xfrm>
              <a:off x="8725944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8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5780DA1-7246-1E4D-AEDA-A67BEAE951A4}"/>
                </a:ext>
              </a:extLst>
            </p:cNvPr>
            <p:cNvSpPr/>
            <p:nvPr/>
          </p:nvSpPr>
          <p:spPr bwMode="auto">
            <a:xfrm>
              <a:off x="9598376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0284C10-CB66-9E4D-A22C-EB150BD5B7B2}"/>
                </a:ext>
              </a:extLst>
            </p:cNvPr>
            <p:cNvSpPr/>
            <p:nvPr/>
          </p:nvSpPr>
          <p:spPr bwMode="auto">
            <a:xfrm>
              <a:off x="10487749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latin typeface="Lucida Sans Unicode" charset="0"/>
                  <a:ea typeface="ＭＳ Ｐゴシック" charset="-128"/>
                  <a:cs typeface="Lucida Sans Unicode" charset="0"/>
                </a:rPr>
                <a:t>15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E251B2A-21EC-D949-A18F-7B1FFE251A8E}"/>
              </a:ext>
            </a:extLst>
          </p:cNvPr>
          <p:cNvSpPr txBox="1"/>
          <p:nvPr/>
        </p:nvSpPr>
        <p:spPr>
          <a:xfrm>
            <a:off x="9079647" y="5189955"/>
            <a:ext cx="39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342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HEAPSORT(A)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Swap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A[0]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with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A[</a:t>
            </a:r>
            <a:r>
              <a:rPr lang="en-US" altLang="en-US" dirty="0" err="1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]</a:t>
            </a:r>
            <a:endParaRPr lang="en-US" altLang="en-US" sz="1400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A[0]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is the maximum so it is in its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final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position after the swap</a:t>
            </a: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17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A442AA-CAFE-5447-A372-B5DDBFFE9C90}"/>
              </a:ext>
            </a:extLst>
          </p:cNvPr>
          <p:cNvGrpSpPr/>
          <p:nvPr/>
        </p:nvGrpSpPr>
        <p:grpSpPr>
          <a:xfrm>
            <a:off x="610026" y="2176398"/>
            <a:ext cx="7673484" cy="1482709"/>
            <a:chOff x="1568052" y="1299403"/>
            <a:chExt cx="9981010" cy="192858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3E0A51F-601E-6241-8ACC-C0C8756C4A8C}"/>
                </a:ext>
              </a:extLst>
            </p:cNvPr>
            <p:cNvSpPr/>
            <p:nvPr/>
          </p:nvSpPr>
          <p:spPr bwMode="auto">
            <a:xfrm>
              <a:off x="6382320" y="1388715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0734B7-4B9D-8B41-8331-BDB5BC3DDD5A}"/>
                </a:ext>
              </a:extLst>
            </p:cNvPr>
            <p:cNvSpPr/>
            <p:nvPr/>
          </p:nvSpPr>
          <p:spPr bwMode="auto">
            <a:xfrm>
              <a:off x="3868803" y="2158591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DF1AD35-8B36-2C43-BBA6-3FF86E1F4B53}"/>
                </a:ext>
              </a:extLst>
            </p:cNvPr>
            <p:cNvSpPr/>
            <p:nvPr/>
          </p:nvSpPr>
          <p:spPr bwMode="auto">
            <a:xfrm>
              <a:off x="9376377" y="2158591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EDAB1EA-7405-234E-AB6F-E6D0F94BD3DE}"/>
                </a:ext>
              </a:extLst>
            </p:cNvPr>
            <p:cNvSpPr/>
            <p:nvPr/>
          </p:nvSpPr>
          <p:spPr bwMode="auto">
            <a:xfrm>
              <a:off x="1830131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3EE310-8A62-F64E-B00C-5EF149922A69}"/>
                </a:ext>
              </a:extLst>
            </p:cNvPr>
            <p:cNvSpPr/>
            <p:nvPr/>
          </p:nvSpPr>
          <p:spPr bwMode="auto">
            <a:xfrm>
              <a:off x="5343929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CFBE6A-235D-1440-A934-F343E35A41A5}"/>
                </a:ext>
              </a:extLst>
            </p:cNvPr>
            <p:cNvSpPr/>
            <p:nvPr/>
          </p:nvSpPr>
          <p:spPr bwMode="auto">
            <a:xfrm>
              <a:off x="10600513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FD46A6B-2049-7A4A-82A2-289DE8328893}"/>
                </a:ext>
              </a:extLst>
            </p:cNvPr>
            <p:cNvSpPr/>
            <p:nvPr/>
          </p:nvSpPr>
          <p:spPr bwMode="auto">
            <a:xfrm>
              <a:off x="7855433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D7BB50-2A9A-5C40-AB8B-36550D766FD2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 bwMode="auto">
            <a:xfrm flipH="1">
              <a:off x="4315991" y="1688233"/>
              <a:ext cx="2513517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FAD156-4591-614F-ADFD-9E9FB10D108F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 bwMode="auto">
            <a:xfrm>
              <a:off x="6829508" y="1688233"/>
              <a:ext cx="2994057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13DA7A4-9764-C644-9DFD-822987334520}"/>
                </a:ext>
              </a:extLst>
            </p:cNvPr>
            <p:cNvCxnSpPr>
              <a:cxnSpLocks/>
              <a:stCxn id="21" idx="2"/>
              <a:endCxn id="24" idx="0"/>
            </p:cNvCxnSpPr>
            <p:nvPr/>
          </p:nvCxnSpPr>
          <p:spPr bwMode="auto">
            <a:xfrm>
              <a:off x="4315991" y="2458109"/>
              <a:ext cx="1475126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EAE830F-F8E4-FB48-B24B-36E8F09F0628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 bwMode="auto">
            <a:xfrm flipH="1">
              <a:off x="2277319" y="2458109"/>
              <a:ext cx="2038672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316EE3F-17F2-CC4F-AF5B-95B17A941411}"/>
                </a:ext>
              </a:extLst>
            </p:cNvPr>
            <p:cNvCxnSpPr>
              <a:cxnSpLocks/>
              <a:stCxn id="22" idx="2"/>
              <a:endCxn id="26" idx="0"/>
            </p:cNvCxnSpPr>
            <p:nvPr/>
          </p:nvCxnSpPr>
          <p:spPr bwMode="auto">
            <a:xfrm flipH="1">
              <a:off x="8302621" y="2458109"/>
              <a:ext cx="1520944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6C27395-17F3-DA44-9EE6-284C1916086F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 bwMode="auto">
            <a:xfrm>
              <a:off x="9823565" y="2458109"/>
              <a:ext cx="1224136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58856D-4F90-DE42-95F3-2BC7261C956D}"/>
                </a:ext>
              </a:extLst>
            </p:cNvPr>
            <p:cNvSpPr txBox="1"/>
            <p:nvPr/>
          </p:nvSpPr>
          <p:spPr>
            <a:xfrm>
              <a:off x="7413247" y="129940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B5FA86-77EF-4341-92E5-5B45E74C1ABB}"/>
                </a:ext>
              </a:extLst>
            </p:cNvPr>
            <p:cNvSpPr txBox="1"/>
            <p:nvPr/>
          </p:nvSpPr>
          <p:spPr>
            <a:xfrm>
              <a:off x="3572963" y="1844471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E6B9964-C66A-054B-A83E-BD6D259253EA}"/>
                </a:ext>
              </a:extLst>
            </p:cNvPr>
            <p:cNvSpPr txBox="1"/>
            <p:nvPr/>
          </p:nvSpPr>
          <p:spPr>
            <a:xfrm>
              <a:off x="10255983" y="1844471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B933079-C282-E04D-AAF2-6F0CAFE875C3}"/>
                </a:ext>
              </a:extLst>
            </p:cNvPr>
            <p:cNvSpPr txBox="1"/>
            <p:nvPr/>
          </p:nvSpPr>
          <p:spPr>
            <a:xfrm>
              <a:off x="1568052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8224593-8757-E144-9470-085A4ADEB93E}"/>
                </a:ext>
              </a:extLst>
            </p:cNvPr>
            <p:cNvSpPr txBox="1"/>
            <p:nvPr/>
          </p:nvSpPr>
          <p:spPr>
            <a:xfrm>
              <a:off x="7696298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C77DCDB-4EBD-7343-9EBD-B1BDDBBC32F9}"/>
                </a:ext>
              </a:extLst>
            </p:cNvPr>
            <p:cNvSpPr txBox="1"/>
            <p:nvPr/>
          </p:nvSpPr>
          <p:spPr>
            <a:xfrm>
              <a:off x="5993131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C7FBE6-17BF-4249-BD01-2190E8CA55C2}"/>
                </a:ext>
              </a:extLst>
            </p:cNvPr>
            <p:cNvSpPr txBox="1"/>
            <p:nvPr/>
          </p:nvSpPr>
          <p:spPr>
            <a:xfrm>
              <a:off x="11278865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6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214BF43-77CD-2C42-B7B5-EE740234F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3148" y="2037482"/>
            <a:ext cx="3909201" cy="235449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HEAPSORT(A)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BUILD-MAX-HEAP(A)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s := n</a:t>
            </a:r>
            <a:b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</a:b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SWAP(A[0],A[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s := s - 1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MAX-HEAPIFY(A,0,s)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519F433-D4DC-3C48-9983-9DB57A441E93}"/>
              </a:ext>
            </a:extLst>
          </p:cNvPr>
          <p:cNvGrpSpPr/>
          <p:nvPr/>
        </p:nvGrpSpPr>
        <p:grpSpPr>
          <a:xfrm>
            <a:off x="1649575" y="4745377"/>
            <a:ext cx="9742226" cy="299518"/>
            <a:chOff x="1639898" y="5707754"/>
            <a:chExt cx="9742226" cy="29951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3CA78C3-4025-E04C-A997-75FBB7ADC768}"/>
                </a:ext>
              </a:extLst>
            </p:cNvPr>
            <p:cNvGrpSpPr/>
            <p:nvPr/>
          </p:nvGrpSpPr>
          <p:grpSpPr>
            <a:xfrm>
              <a:off x="1639898" y="5707754"/>
              <a:ext cx="7109910" cy="299518"/>
              <a:chOff x="2493888" y="3404607"/>
              <a:chExt cx="7109910" cy="29951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7B82CDF-C320-6143-81D6-BCBC836C8CE2}"/>
                  </a:ext>
                </a:extLst>
              </p:cNvPr>
              <p:cNvGrpSpPr/>
              <p:nvPr/>
            </p:nvGrpSpPr>
            <p:grpSpPr>
              <a:xfrm>
                <a:off x="2493888" y="3404607"/>
                <a:ext cx="5348105" cy="299518"/>
                <a:chOff x="6289263" y="5289584"/>
                <a:chExt cx="5348105" cy="299518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2B3B4E93-D763-A240-8147-3CD4A9D5E685}"/>
                    </a:ext>
                  </a:extLst>
                </p:cNvPr>
                <p:cNvSpPr/>
                <p:nvPr/>
              </p:nvSpPr>
              <p:spPr bwMode="auto">
                <a:xfrm>
                  <a:off x="6289263" y="5289584"/>
                  <a:ext cx="894375" cy="299518"/>
                </a:xfrm>
                <a:prstGeom prst="rect">
                  <a:avLst/>
                </a:prstGeom>
                <a:solidFill>
                  <a:srgbClr val="FFFECC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2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1AAC8FC-C2D7-1F4B-A929-0CEBB7AB0FEA}"/>
                    </a:ext>
                  </a:extLst>
                </p:cNvPr>
                <p:cNvSpPr/>
                <p:nvPr/>
              </p:nvSpPr>
              <p:spPr bwMode="auto">
                <a:xfrm>
                  <a:off x="7190793" y="5289584"/>
                  <a:ext cx="894375" cy="299518"/>
                </a:xfrm>
                <a:prstGeom prst="rect">
                  <a:avLst/>
                </a:prstGeom>
                <a:solidFill>
                  <a:srgbClr val="FFFECC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5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5A8557B6-3940-634D-BC4E-7210F1503647}"/>
                    </a:ext>
                  </a:extLst>
                </p:cNvPr>
                <p:cNvSpPr/>
                <p:nvPr/>
              </p:nvSpPr>
              <p:spPr bwMode="auto">
                <a:xfrm>
                  <a:off x="8963985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3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1770C802-AF45-AB4B-901C-3092D23146D7}"/>
                    </a:ext>
                  </a:extLst>
                </p:cNvPr>
                <p:cNvSpPr/>
                <p:nvPr/>
              </p:nvSpPr>
              <p:spPr bwMode="auto">
                <a:xfrm>
                  <a:off x="9853620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4</a:t>
                  </a: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FA53CFD-F953-7643-BC63-778293933D7F}"/>
                    </a:ext>
                  </a:extLst>
                </p:cNvPr>
                <p:cNvSpPr/>
                <p:nvPr/>
              </p:nvSpPr>
              <p:spPr bwMode="auto">
                <a:xfrm>
                  <a:off x="10742993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1</a:t>
                  </a: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B10D473-45C9-BD45-BCC1-8672392994AA}"/>
                    </a:ext>
                  </a:extLst>
                </p:cNvPr>
                <p:cNvSpPr/>
                <p:nvPr/>
              </p:nvSpPr>
              <p:spPr bwMode="auto">
                <a:xfrm>
                  <a:off x="8072061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4</a:t>
                  </a:r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45FFE8A-8403-8645-AD8D-81E5B026A8C9}"/>
                  </a:ext>
                </a:extLst>
              </p:cNvPr>
              <p:cNvSpPr/>
              <p:nvPr/>
            </p:nvSpPr>
            <p:spPr bwMode="auto">
              <a:xfrm>
                <a:off x="7820050" y="3404607"/>
                <a:ext cx="894375" cy="29951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44B42E-AB48-6A46-A7C4-5E30F0E8F5EA}"/>
                  </a:ext>
                </a:extLst>
              </p:cNvPr>
              <p:cNvSpPr/>
              <p:nvPr/>
            </p:nvSpPr>
            <p:spPr bwMode="auto">
              <a:xfrm>
                <a:off x="8709423" y="3404607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6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58F266F-6661-3445-A2BD-7FF5A9DC0156}"/>
                </a:ext>
              </a:extLst>
            </p:cNvPr>
            <p:cNvSpPr/>
            <p:nvPr/>
          </p:nvSpPr>
          <p:spPr bwMode="auto">
            <a:xfrm>
              <a:off x="8725944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8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5780DA1-7246-1E4D-AEDA-A67BEAE951A4}"/>
                </a:ext>
              </a:extLst>
            </p:cNvPr>
            <p:cNvSpPr/>
            <p:nvPr/>
          </p:nvSpPr>
          <p:spPr bwMode="auto">
            <a:xfrm>
              <a:off x="9598376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0284C10-CB66-9E4D-A22C-EB150BD5B7B2}"/>
                </a:ext>
              </a:extLst>
            </p:cNvPr>
            <p:cNvSpPr/>
            <p:nvPr/>
          </p:nvSpPr>
          <p:spPr bwMode="auto">
            <a:xfrm>
              <a:off x="10487749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latin typeface="Lucida Sans Unicode" charset="0"/>
                  <a:ea typeface="ＭＳ Ｐゴシック" charset="-128"/>
                  <a:cs typeface="Lucida Sans Unicode" charset="0"/>
                </a:rPr>
                <a:t>15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E251B2A-21EC-D949-A18F-7B1FFE251A8E}"/>
              </a:ext>
            </a:extLst>
          </p:cNvPr>
          <p:cNvSpPr txBox="1"/>
          <p:nvPr/>
        </p:nvSpPr>
        <p:spPr>
          <a:xfrm>
            <a:off x="8143543" y="5189955"/>
            <a:ext cx="39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914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HEAPSORT(A)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Heap restored</a:t>
            </a: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18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A442AA-CAFE-5447-A372-B5DDBFFE9C90}"/>
              </a:ext>
            </a:extLst>
          </p:cNvPr>
          <p:cNvGrpSpPr/>
          <p:nvPr/>
        </p:nvGrpSpPr>
        <p:grpSpPr>
          <a:xfrm>
            <a:off x="610026" y="2176398"/>
            <a:ext cx="7673484" cy="1482709"/>
            <a:chOff x="1568052" y="1299403"/>
            <a:chExt cx="9981010" cy="192858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3E0A51F-601E-6241-8ACC-C0C8756C4A8C}"/>
                </a:ext>
              </a:extLst>
            </p:cNvPr>
            <p:cNvSpPr/>
            <p:nvPr/>
          </p:nvSpPr>
          <p:spPr bwMode="auto">
            <a:xfrm>
              <a:off x="6382320" y="1388715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0734B7-4B9D-8B41-8331-BDB5BC3DDD5A}"/>
                </a:ext>
              </a:extLst>
            </p:cNvPr>
            <p:cNvSpPr/>
            <p:nvPr/>
          </p:nvSpPr>
          <p:spPr bwMode="auto">
            <a:xfrm>
              <a:off x="3868803" y="2158591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DF1AD35-8B36-2C43-BBA6-3FF86E1F4B53}"/>
                </a:ext>
              </a:extLst>
            </p:cNvPr>
            <p:cNvSpPr/>
            <p:nvPr/>
          </p:nvSpPr>
          <p:spPr bwMode="auto">
            <a:xfrm>
              <a:off x="9376377" y="2158591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EDAB1EA-7405-234E-AB6F-E6D0F94BD3DE}"/>
                </a:ext>
              </a:extLst>
            </p:cNvPr>
            <p:cNvSpPr/>
            <p:nvPr/>
          </p:nvSpPr>
          <p:spPr bwMode="auto">
            <a:xfrm>
              <a:off x="1830131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3EE310-8A62-F64E-B00C-5EF149922A69}"/>
                </a:ext>
              </a:extLst>
            </p:cNvPr>
            <p:cNvSpPr/>
            <p:nvPr/>
          </p:nvSpPr>
          <p:spPr bwMode="auto">
            <a:xfrm>
              <a:off x="5343929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CFBE6A-235D-1440-A934-F343E35A41A5}"/>
                </a:ext>
              </a:extLst>
            </p:cNvPr>
            <p:cNvSpPr/>
            <p:nvPr/>
          </p:nvSpPr>
          <p:spPr bwMode="auto">
            <a:xfrm>
              <a:off x="10600513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FD46A6B-2049-7A4A-82A2-289DE8328893}"/>
                </a:ext>
              </a:extLst>
            </p:cNvPr>
            <p:cNvSpPr/>
            <p:nvPr/>
          </p:nvSpPr>
          <p:spPr bwMode="auto">
            <a:xfrm>
              <a:off x="7855433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D7BB50-2A9A-5C40-AB8B-36550D766FD2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 bwMode="auto">
            <a:xfrm flipH="1">
              <a:off x="4315991" y="1688233"/>
              <a:ext cx="2513517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FAD156-4591-614F-ADFD-9E9FB10D108F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 bwMode="auto">
            <a:xfrm>
              <a:off x="6829508" y="1688233"/>
              <a:ext cx="2994057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13DA7A4-9764-C644-9DFD-822987334520}"/>
                </a:ext>
              </a:extLst>
            </p:cNvPr>
            <p:cNvCxnSpPr>
              <a:cxnSpLocks/>
              <a:stCxn id="21" idx="2"/>
              <a:endCxn id="24" idx="0"/>
            </p:cNvCxnSpPr>
            <p:nvPr/>
          </p:nvCxnSpPr>
          <p:spPr bwMode="auto">
            <a:xfrm>
              <a:off x="4315991" y="2458109"/>
              <a:ext cx="1475126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EAE830F-F8E4-FB48-B24B-36E8F09F0628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 bwMode="auto">
            <a:xfrm flipH="1">
              <a:off x="2277319" y="2458109"/>
              <a:ext cx="2038672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316EE3F-17F2-CC4F-AF5B-95B17A941411}"/>
                </a:ext>
              </a:extLst>
            </p:cNvPr>
            <p:cNvCxnSpPr>
              <a:cxnSpLocks/>
              <a:stCxn id="22" idx="2"/>
              <a:endCxn id="26" idx="0"/>
            </p:cNvCxnSpPr>
            <p:nvPr/>
          </p:nvCxnSpPr>
          <p:spPr bwMode="auto">
            <a:xfrm flipH="1">
              <a:off x="8302621" y="2458109"/>
              <a:ext cx="1520944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6C27395-17F3-DA44-9EE6-284C1916086F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 bwMode="auto">
            <a:xfrm>
              <a:off x="9823565" y="2458109"/>
              <a:ext cx="1224136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58856D-4F90-DE42-95F3-2BC7261C956D}"/>
                </a:ext>
              </a:extLst>
            </p:cNvPr>
            <p:cNvSpPr txBox="1"/>
            <p:nvPr/>
          </p:nvSpPr>
          <p:spPr>
            <a:xfrm>
              <a:off x="7413247" y="129940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B5FA86-77EF-4341-92E5-5B45E74C1ABB}"/>
                </a:ext>
              </a:extLst>
            </p:cNvPr>
            <p:cNvSpPr txBox="1"/>
            <p:nvPr/>
          </p:nvSpPr>
          <p:spPr>
            <a:xfrm>
              <a:off x="3572963" y="1844471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E6B9964-C66A-054B-A83E-BD6D259253EA}"/>
                </a:ext>
              </a:extLst>
            </p:cNvPr>
            <p:cNvSpPr txBox="1"/>
            <p:nvPr/>
          </p:nvSpPr>
          <p:spPr>
            <a:xfrm>
              <a:off x="10255983" y="1844471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B933079-C282-E04D-AAF2-6F0CAFE875C3}"/>
                </a:ext>
              </a:extLst>
            </p:cNvPr>
            <p:cNvSpPr txBox="1"/>
            <p:nvPr/>
          </p:nvSpPr>
          <p:spPr>
            <a:xfrm>
              <a:off x="1568052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8224593-8757-E144-9470-085A4ADEB93E}"/>
                </a:ext>
              </a:extLst>
            </p:cNvPr>
            <p:cNvSpPr txBox="1"/>
            <p:nvPr/>
          </p:nvSpPr>
          <p:spPr>
            <a:xfrm>
              <a:off x="7696298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C77DCDB-4EBD-7343-9EBD-B1BDDBBC32F9}"/>
                </a:ext>
              </a:extLst>
            </p:cNvPr>
            <p:cNvSpPr txBox="1"/>
            <p:nvPr/>
          </p:nvSpPr>
          <p:spPr>
            <a:xfrm>
              <a:off x="5993131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C7FBE6-17BF-4249-BD01-2190E8CA55C2}"/>
                </a:ext>
              </a:extLst>
            </p:cNvPr>
            <p:cNvSpPr txBox="1"/>
            <p:nvPr/>
          </p:nvSpPr>
          <p:spPr>
            <a:xfrm>
              <a:off x="11278865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6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214BF43-77CD-2C42-B7B5-EE740234F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3148" y="2037482"/>
            <a:ext cx="3909201" cy="235449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HEAPSORT(A)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BUILD-MAX-HEAP(A)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s := n</a:t>
            </a:r>
            <a:b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</a:b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SWAP(A[0],A[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s := s - 1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MAX-HEAPIFY(A,0,s)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519F433-D4DC-3C48-9983-9DB57A441E93}"/>
              </a:ext>
            </a:extLst>
          </p:cNvPr>
          <p:cNvGrpSpPr/>
          <p:nvPr/>
        </p:nvGrpSpPr>
        <p:grpSpPr>
          <a:xfrm>
            <a:off x="1649575" y="4745377"/>
            <a:ext cx="9742226" cy="299518"/>
            <a:chOff x="1639898" y="5707754"/>
            <a:chExt cx="9742226" cy="29951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3CA78C3-4025-E04C-A997-75FBB7ADC768}"/>
                </a:ext>
              </a:extLst>
            </p:cNvPr>
            <p:cNvGrpSpPr/>
            <p:nvPr/>
          </p:nvGrpSpPr>
          <p:grpSpPr>
            <a:xfrm>
              <a:off x="1639898" y="5707754"/>
              <a:ext cx="7109910" cy="299518"/>
              <a:chOff x="2493888" y="3404607"/>
              <a:chExt cx="7109910" cy="29951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7B82CDF-C320-6143-81D6-BCBC836C8CE2}"/>
                  </a:ext>
                </a:extLst>
              </p:cNvPr>
              <p:cNvGrpSpPr/>
              <p:nvPr/>
            </p:nvGrpSpPr>
            <p:grpSpPr>
              <a:xfrm>
                <a:off x="2493888" y="3404607"/>
                <a:ext cx="5348105" cy="299518"/>
                <a:chOff x="6289263" y="5289584"/>
                <a:chExt cx="5348105" cy="299518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2B3B4E93-D763-A240-8147-3CD4A9D5E685}"/>
                    </a:ext>
                  </a:extLst>
                </p:cNvPr>
                <p:cNvSpPr/>
                <p:nvPr/>
              </p:nvSpPr>
              <p:spPr bwMode="auto">
                <a:xfrm>
                  <a:off x="6289263" y="5289584"/>
                  <a:ext cx="894375" cy="299518"/>
                </a:xfrm>
                <a:prstGeom prst="rect">
                  <a:avLst/>
                </a:prstGeom>
                <a:solidFill>
                  <a:srgbClr val="FFFECC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5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1AAC8FC-C2D7-1F4B-A929-0CEBB7AB0FEA}"/>
                    </a:ext>
                  </a:extLst>
                </p:cNvPr>
                <p:cNvSpPr/>
                <p:nvPr/>
              </p:nvSpPr>
              <p:spPr bwMode="auto">
                <a:xfrm>
                  <a:off x="7190793" y="5289584"/>
                  <a:ext cx="894375" cy="299518"/>
                </a:xfrm>
                <a:prstGeom prst="rect">
                  <a:avLst/>
                </a:prstGeom>
                <a:solidFill>
                  <a:srgbClr val="FFFECC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4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5A8557B6-3940-634D-BC4E-7210F1503647}"/>
                    </a:ext>
                  </a:extLst>
                </p:cNvPr>
                <p:cNvSpPr/>
                <p:nvPr/>
              </p:nvSpPr>
              <p:spPr bwMode="auto">
                <a:xfrm>
                  <a:off x="8963985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3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1770C802-AF45-AB4B-901C-3092D23146D7}"/>
                    </a:ext>
                  </a:extLst>
                </p:cNvPr>
                <p:cNvSpPr/>
                <p:nvPr/>
              </p:nvSpPr>
              <p:spPr bwMode="auto">
                <a:xfrm>
                  <a:off x="9853620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2</a:t>
                  </a: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FA53CFD-F953-7643-BC63-778293933D7F}"/>
                    </a:ext>
                  </a:extLst>
                </p:cNvPr>
                <p:cNvSpPr/>
                <p:nvPr/>
              </p:nvSpPr>
              <p:spPr bwMode="auto">
                <a:xfrm>
                  <a:off x="10742993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1</a:t>
                  </a: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B10D473-45C9-BD45-BCC1-8672392994AA}"/>
                    </a:ext>
                  </a:extLst>
                </p:cNvPr>
                <p:cNvSpPr/>
                <p:nvPr/>
              </p:nvSpPr>
              <p:spPr bwMode="auto">
                <a:xfrm>
                  <a:off x="8072061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4</a:t>
                  </a:r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45FFE8A-8403-8645-AD8D-81E5B026A8C9}"/>
                  </a:ext>
                </a:extLst>
              </p:cNvPr>
              <p:cNvSpPr/>
              <p:nvPr/>
            </p:nvSpPr>
            <p:spPr bwMode="auto">
              <a:xfrm>
                <a:off x="7820050" y="3404607"/>
                <a:ext cx="894375" cy="29951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44B42E-AB48-6A46-A7C4-5E30F0E8F5EA}"/>
                  </a:ext>
                </a:extLst>
              </p:cNvPr>
              <p:cNvSpPr/>
              <p:nvPr/>
            </p:nvSpPr>
            <p:spPr bwMode="auto">
              <a:xfrm>
                <a:off x="8709423" y="3404607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6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58F266F-6661-3445-A2BD-7FF5A9DC0156}"/>
                </a:ext>
              </a:extLst>
            </p:cNvPr>
            <p:cNvSpPr/>
            <p:nvPr/>
          </p:nvSpPr>
          <p:spPr bwMode="auto">
            <a:xfrm>
              <a:off x="8725944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8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5780DA1-7246-1E4D-AEDA-A67BEAE951A4}"/>
                </a:ext>
              </a:extLst>
            </p:cNvPr>
            <p:cNvSpPr/>
            <p:nvPr/>
          </p:nvSpPr>
          <p:spPr bwMode="auto">
            <a:xfrm>
              <a:off x="9598376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0284C10-CB66-9E4D-A22C-EB150BD5B7B2}"/>
                </a:ext>
              </a:extLst>
            </p:cNvPr>
            <p:cNvSpPr/>
            <p:nvPr/>
          </p:nvSpPr>
          <p:spPr bwMode="auto">
            <a:xfrm>
              <a:off x="10487749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latin typeface="Lucida Sans Unicode" charset="0"/>
                  <a:ea typeface="ＭＳ Ｐゴシック" charset="-128"/>
                  <a:cs typeface="Lucida Sans Unicode" charset="0"/>
                </a:rPr>
                <a:t>15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E251B2A-21EC-D949-A18F-7B1FFE251A8E}"/>
              </a:ext>
            </a:extLst>
          </p:cNvPr>
          <p:cNvSpPr txBox="1"/>
          <p:nvPr/>
        </p:nvSpPr>
        <p:spPr>
          <a:xfrm>
            <a:off x="8143543" y="5189955"/>
            <a:ext cx="39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6963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HEAPSORT(A)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Swap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A[0]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with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A[</a:t>
            </a:r>
            <a:r>
              <a:rPr lang="en-US" altLang="en-US" dirty="0" err="1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]</a:t>
            </a:r>
            <a:endParaRPr lang="en-US" altLang="en-US" sz="1400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A[0]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is the maximum so it is in its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final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position after the swap</a:t>
            </a: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19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A442AA-CAFE-5447-A372-B5DDBFFE9C90}"/>
              </a:ext>
            </a:extLst>
          </p:cNvPr>
          <p:cNvGrpSpPr/>
          <p:nvPr/>
        </p:nvGrpSpPr>
        <p:grpSpPr>
          <a:xfrm>
            <a:off x="610026" y="2176398"/>
            <a:ext cx="6887083" cy="1482709"/>
            <a:chOff x="1568052" y="1299403"/>
            <a:chExt cx="8958128" cy="192858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3E0A51F-601E-6241-8ACC-C0C8756C4A8C}"/>
                </a:ext>
              </a:extLst>
            </p:cNvPr>
            <p:cNvSpPr/>
            <p:nvPr/>
          </p:nvSpPr>
          <p:spPr bwMode="auto">
            <a:xfrm>
              <a:off x="6382320" y="1388715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0734B7-4B9D-8B41-8331-BDB5BC3DDD5A}"/>
                </a:ext>
              </a:extLst>
            </p:cNvPr>
            <p:cNvSpPr/>
            <p:nvPr/>
          </p:nvSpPr>
          <p:spPr bwMode="auto">
            <a:xfrm>
              <a:off x="3868803" y="2158591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DF1AD35-8B36-2C43-BBA6-3FF86E1F4B53}"/>
                </a:ext>
              </a:extLst>
            </p:cNvPr>
            <p:cNvSpPr/>
            <p:nvPr/>
          </p:nvSpPr>
          <p:spPr bwMode="auto">
            <a:xfrm>
              <a:off x="9376377" y="2158591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EDAB1EA-7405-234E-AB6F-E6D0F94BD3DE}"/>
                </a:ext>
              </a:extLst>
            </p:cNvPr>
            <p:cNvSpPr/>
            <p:nvPr/>
          </p:nvSpPr>
          <p:spPr bwMode="auto">
            <a:xfrm>
              <a:off x="1830131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3EE310-8A62-F64E-B00C-5EF149922A69}"/>
                </a:ext>
              </a:extLst>
            </p:cNvPr>
            <p:cNvSpPr/>
            <p:nvPr/>
          </p:nvSpPr>
          <p:spPr bwMode="auto">
            <a:xfrm>
              <a:off x="5343929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FD46A6B-2049-7A4A-82A2-289DE8328893}"/>
                </a:ext>
              </a:extLst>
            </p:cNvPr>
            <p:cNvSpPr/>
            <p:nvPr/>
          </p:nvSpPr>
          <p:spPr bwMode="auto">
            <a:xfrm>
              <a:off x="7855433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D7BB50-2A9A-5C40-AB8B-36550D766FD2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 bwMode="auto">
            <a:xfrm flipH="1">
              <a:off x="4315991" y="1688233"/>
              <a:ext cx="2513517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FAD156-4591-614F-ADFD-9E9FB10D108F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 bwMode="auto">
            <a:xfrm>
              <a:off x="6829508" y="1688233"/>
              <a:ext cx="2994057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13DA7A4-9764-C644-9DFD-822987334520}"/>
                </a:ext>
              </a:extLst>
            </p:cNvPr>
            <p:cNvCxnSpPr>
              <a:cxnSpLocks/>
              <a:stCxn id="21" idx="2"/>
              <a:endCxn id="24" idx="0"/>
            </p:cNvCxnSpPr>
            <p:nvPr/>
          </p:nvCxnSpPr>
          <p:spPr bwMode="auto">
            <a:xfrm>
              <a:off x="4315991" y="2458109"/>
              <a:ext cx="1475126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EAE830F-F8E4-FB48-B24B-36E8F09F0628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 bwMode="auto">
            <a:xfrm flipH="1">
              <a:off x="2277319" y="2458109"/>
              <a:ext cx="2038672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316EE3F-17F2-CC4F-AF5B-95B17A941411}"/>
                </a:ext>
              </a:extLst>
            </p:cNvPr>
            <p:cNvCxnSpPr>
              <a:cxnSpLocks/>
              <a:stCxn id="22" idx="2"/>
              <a:endCxn id="26" idx="0"/>
            </p:cNvCxnSpPr>
            <p:nvPr/>
          </p:nvCxnSpPr>
          <p:spPr bwMode="auto">
            <a:xfrm flipH="1">
              <a:off x="8302621" y="2458109"/>
              <a:ext cx="1520944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58856D-4F90-DE42-95F3-2BC7261C956D}"/>
                </a:ext>
              </a:extLst>
            </p:cNvPr>
            <p:cNvSpPr txBox="1"/>
            <p:nvPr/>
          </p:nvSpPr>
          <p:spPr>
            <a:xfrm>
              <a:off x="7413247" y="129940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B5FA86-77EF-4341-92E5-5B45E74C1ABB}"/>
                </a:ext>
              </a:extLst>
            </p:cNvPr>
            <p:cNvSpPr txBox="1"/>
            <p:nvPr/>
          </p:nvSpPr>
          <p:spPr>
            <a:xfrm>
              <a:off x="3572963" y="1844471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E6B9964-C66A-054B-A83E-BD6D259253EA}"/>
                </a:ext>
              </a:extLst>
            </p:cNvPr>
            <p:cNvSpPr txBox="1"/>
            <p:nvPr/>
          </p:nvSpPr>
          <p:spPr>
            <a:xfrm>
              <a:off x="10255983" y="1844471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B933079-C282-E04D-AAF2-6F0CAFE875C3}"/>
                </a:ext>
              </a:extLst>
            </p:cNvPr>
            <p:cNvSpPr txBox="1"/>
            <p:nvPr/>
          </p:nvSpPr>
          <p:spPr>
            <a:xfrm>
              <a:off x="1568052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8224593-8757-E144-9470-085A4ADEB93E}"/>
                </a:ext>
              </a:extLst>
            </p:cNvPr>
            <p:cNvSpPr txBox="1"/>
            <p:nvPr/>
          </p:nvSpPr>
          <p:spPr>
            <a:xfrm>
              <a:off x="7696298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C77DCDB-4EBD-7343-9EBD-B1BDDBBC32F9}"/>
                </a:ext>
              </a:extLst>
            </p:cNvPr>
            <p:cNvSpPr txBox="1"/>
            <p:nvPr/>
          </p:nvSpPr>
          <p:spPr>
            <a:xfrm>
              <a:off x="5993131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4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214BF43-77CD-2C42-B7B5-EE740234F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3148" y="2037482"/>
            <a:ext cx="3909201" cy="235449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HEAPSORT(A)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BUILD-MAX-HEAP(A)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s := n</a:t>
            </a:r>
            <a:b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</a:b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SWAP(A[0],A[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s := s - 1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MAX-HEAPIFY(A,0,s)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519F433-D4DC-3C48-9983-9DB57A441E93}"/>
              </a:ext>
            </a:extLst>
          </p:cNvPr>
          <p:cNvGrpSpPr/>
          <p:nvPr/>
        </p:nvGrpSpPr>
        <p:grpSpPr>
          <a:xfrm>
            <a:off x="1649575" y="4745377"/>
            <a:ext cx="9742226" cy="299518"/>
            <a:chOff x="1639898" y="5707754"/>
            <a:chExt cx="9742226" cy="29951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3CA78C3-4025-E04C-A997-75FBB7ADC768}"/>
                </a:ext>
              </a:extLst>
            </p:cNvPr>
            <p:cNvGrpSpPr/>
            <p:nvPr/>
          </p:nvGrpSpPr>
          <p:grpSpPr>
            <a:xfrm>
              <a:off x="1639898" y="5707754"/>
              <a:ext cx="7109910" cy="299518"/>
              <a:chOff x="2493888" y="3404607"/>
              <a:chExt cx="7109910" cy="29951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7B82CDF-C320-6143-81D6-BCBC836C8CE2}"/>
                  </a:ext>
                </a:extLst>
              </p:cNvPr>
              <p:cNvGrpSpPr/>
              <p:nvPr/>
            </p:nvGrpSpPr>
            <p:grpSpPr>
              <a:xfrm>
                <a:off x="2493888" y="3404607"/>
                <a:ext cx="5348105" cy="299518"/>
                <a:chOff x="6289263" y="5289584"/>
                <a:chExt cx="5348105" cy="299518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2B3B4E93-D763-A240-8147-3CD4A9D5E685}"/>
                    </a:ext>
                  </a:extLst>
                </p:cNvPr>
                <p:cNvSpPr/>
                <p:nvPr/>
              </p:nvSpPr>
              <p:spPr bwMode="auto">
                <a:xfrm>
                  <a:off x="6289263" y="5289584"/>
                  <a:ext cx="894375" cy="299518"/>
                </a:xfrm>
                <a:prstGeom prst="rect">
                  <a:avLst/>
                </a:prstGeom>
                <a:solidFill>
                  <a:srgbClr val="FFFECC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1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1AAC8FC-C2D7-1F4B-A929-0CEBB7AB0FEA}"/>
                    </a:ext>
                  </a:extLst>
                </p:cNvPr>
                <p:cNvSpPr/>
                <p:nvPr/>
              </p:nvSpPr>
              <p:spPr bwMode="auto">
                <a:xfrm>
                  <a:off x="7190793" y="5289584"/>
                  <a:ext cx="894375" cy="299518"/>
                </a:xfrm>
                <a:prstGeom prst="rect">
                  <a:avLst/>
                </a:prstGeom>
                <a:solidFill>
                  <a:srgbClr val="FFFECC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4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5A8557B6-3940-634D-BC4E-7210F1503647}"/>
                    </a:ext>
                  </a:extLst>
                </p:cNvPr>
                <p:cNvSpPr/>
                <p:nvPr/>
              </p:nvSpPr>
              <p:spPr bwMode="auto">
                <a:xfrm>
                  <a:off x="8963985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3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1770C802-AF45-AB4B-901C-3092D23146D7}"/>
                    </a:ext>
                  </a:extLst>
                </p:cNvPr>
                <p:cNvSpPr/>
                <p:nvPr/>
              </p:nvSpPr>
              <p:spPr bwMode="auto">
                <a:xfrm>
                  <a:off x="9853620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2</a:t>
                  </a: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FA53CFD-F953-7643-BC63-778293933D7F}"/>
                    </a:ext>
                  </a:extLst>
                </p:cNvPr>
                <p:cNvSpPr/>
                <p:nvPr/>
              </p:nvSpPr>
              <p:spPr bwMode="auto">
                <a:xfrm>
                  <a:off x="10742993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1</a:t>
                  </a: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B10D473-45C9-BD45-BCC1-8672392994AA}"/>
                    </a:ext>
                  </a:extLst>
                </p:cNvPr>
                <p:cNvSpPr/>
                <p:nvPr/>
              </p:nvSpPr>
              <p:spPr bwMode="auto">
                <a:xfrm>
                  <a:off x="8072061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4</a:t>
                  </a:r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45FFE8A-8403-8645-AD8D-81E5B026A8C9}"/>
                  </a:ext>
                </a:extLst>
              </p:cNvPr>
              <p:cNvSpPr/>
              <p:nvPr/>
            </p:nvSpPr>
            <p:spPr bwMode="auto">
              <a:xfrm>
                <a:off x="7820050" y="3404607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44B42E-AB48-6A46-A7C4-5E30F0E8F5EA}"/>
                  </a:ext>
                </a:extLst>
              </p:cNvPr>
              <p:cNvSpPr/>
              <p:nvPr/>
            </p:nvSpPr>
            <p:spPr bwMode="auto">
              <a:xfrm>
                <a:off x="8709423" y="3404607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6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58F266F-6661-3445-A2BD-7FF5A9DC0156}"/>
                </a:ext>
              </a:extLst>
            </p:cNvPr>
            <p:cNvSpPr/>
            <p:nvPr/>
          </p:nvSpPr>
          <p:spPr bwMode="auto">
            <a:xfrm>
              <a:off x="8725944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8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5780DA1-7246-1E4D-AEDA-A67BEAE951A4}"/>
                </a:ext>
              </a:extLst>
            </p:cNvPr>
            <p:cNvSpPr/>
            <p:nvPr/>
          </p:nvSpPr>
          <p:spPr bwMode="auto">
            <a:xfrm>
              <a:off x="9598376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0284C10-CB66-9E4D-A22C-EB150BD5B7B2}"/>
                </a:ext>
              </a:extLst>
            </p:cNvPr>
            <p:cNvSpPr/>
            <p:nvPr/>
          </p:nvSpPr>
          <p:spPr bwMode="auto">
            <a:xfrm>
              <a:off x="10487749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latin typeface="Lucida Sans Unicode" charset="0"/>
                  <a:ea typeface="ＭＳ Ｐゴシック" charset="-128"/>
                  <a:cs typeface="Lucida Sans Unicode" charset="0"/>
                </a:rPr>
                <a:t>15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E251B2A-21EC-D949-A18F-7B1FFE251A8E}"/>
              </a:ext>
            </a:extLst>
          </p:cNvPr>
          <p:cNvSpPr txBox="1"/>
          <p:nvPr/>
        </p:nvSpPr>
        <p:spPr>
          <a:xfrm>
            <a:off x="7318424" y="5189955"/>
            <a:ext cx="39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22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Outline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322263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Recap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MERGE-SORT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QUICKSORT</a:t>
            </a:r>
          </a:p>
          <a:p>
            <a:pPr marL="342900" lvl="1" indent="-322263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US" altLang="en-US" sz="2100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HEAPSORT (only a brief intro)</a:t>
            </a:r>
          </a:p>
          <a:p>
            <a:pPr marL="342900" lvl="1" indent="-322263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US" altLang="en-US" sz="2100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Lower bounds for comparison sorts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Decision tree model</a:t>
            </a:r>
          </a:p>
          <a:p>
            <a:pPr marL="0" indent="-322263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COUNTING-SORT</a:t>
            </a:r>
          </a:p>
          <a:p>
            <a:pPr marL="0" indent="-322263"/>
            <a:r>
              <a:rPr lang="en-US" altLang="en-US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RADIX-SORT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2</a:t>
            </a:fld>
            <a:endParaRPr lang="en-GB" altLang="en-US" sz="1500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267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HEAPSORT(A)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Heap restored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20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A442AA-CAFE-5447-A372-B5DDBFFE9C90}"/>
              </a:ext>
            </a:extLst>
          </p:cNvPr>
          <p:cNvGrpSpPr/>
          <p:nvPr/>
        </p:nvGrpSpPr>
        <p:grpSpPr>
          <a:xfrm>
            <a:off x="610026" y="2176398"/>
            <a:ext cx="6887083" cy="1482709"/>
            <a:chOff x="1568052" y="1299403"/>
            <a:chExt cx="8958128" cy="192858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3E0A51F-601E-6241-8ACC-C0C8756C4A8C}"/>
                </a:ext>
              </a:extLst>
            </p:cNvPr>
            <p:cNvSpPr/>
            <p:nvPr/>
          </p:nvSpPr>
          <p:spPr bwMode="auto">
            <a:xfrm>
              <a:off x="6382320" y="1388715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0734B7-4B9D-8B41-8331-BDB5BC3DDD5A}"/>
                </a:ext>
              </a:extLst>
            </p:cNvPr>
            <p:cNvSpPr/>
            <p:nvPr/>
          </p:nvSpPr>
          <p:spPr bwMode="auto">
            <a:xfrm>
              <a:off x="3868803" y="2158591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DF1AD35-8B36-2C43-BBA6-3FF86E1F4B53}"/>
                </a:ext>
              </a:extLst>
            </p:cNvPr>
            <p:cNvSpPr/>
            <p:nvPr/>
          </p:nvSpPr>
          <p:spPr bwMode="auto">
            <a:xfrm>
              <a:off x="9376377" y="2158591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EDAB1EA-7405-234E-AB6F-E6D0F94BD3DE}"/>
                </a:ext>
              </a:extLst>
            </p:cNvPr>
            <p:cNvSpPr/>
            <p:nvPr/>
          </p:nvSpPr>
          <p:spPr bwMode="auto">
            <a:xfrm>
              <a:off x="1830131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3EE310-8A62-F64E-B00C-5EF149922A69}"/>
                </a:ext>
              </a:extLst>
            </p:cNvPr>
            <p:cNvSpPr/>
            <p:nvPr/>
          </p:nvSpPr>
          <p:spPr bwMode="auto">
            <a:xfrm>
              <a:off x="5343929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FD46A6B-2049-7A4A-82A2-289DE8328893}"/>
                </a:ext>
              </a:extLst>
            </p:cNvPr>
            <p:cNvSpPr/>
            <p:nvPr/>
          </p:nvSpPr>
          <p:spPr bwMode="auto">
            <a:xfrm>
              <a:off x="7855433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D7BB50-2A9A-5C40-AB8B-36550D766FD2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 bwMode="auto">
            <a:xfrm flipH="1">
              <a:off x="4315991" y="1688233"/>
              <a:ext cx="2513517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FAD156-4591-614F-ADFD-9E9FB10D108F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 bwMode="auto">
            <a:xfrm>
              <a:off x="6829508" y="1688233"/>
              <a:ext cx="2994057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13DA7A4-9764-C644-9DFD-822987334520}"/>
                </a:ext>
              </a:extLst>
            </p:cNvPr>
            <p:cNvCxnSpPr>
              <a:cxnSpLocks/>
              <a:stCxn id="21" idx="2"/>
              <a:endCxn id="24" idx="0"/>
            </p:cNvCxnSpPr>
            <p:nvPr/>
          </p:nvCxnSpPr>
          <p:spPr bwMode="auto">
            <a:xfrm>
              <a:off x="4315991" y="2458109"/>
              <a:ext cx="1475126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EAE830F-F8E4-FB48-B24B-36E8F09F0628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 bwMode="auto">
            <a:xfrm flipH="1">
              <a:off x="2277319" y="2458109"/>
              <a:ext cx="2038672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316EE3F-17F2-CC4F-AF5B-95B17A941411}"/>
                </a:ext>
              </a:extLst>
            </p:cNvPr>
            <p:cNvCxnSpPr>
              <a:cxnSpLocks/>
              <a:stCxn id="22" idx="2"/>
              <a:endCxn id="26" idx="0"/>
            </p:cNvCxnSpPr>
            <p:nvPr/>
          </p:nvCxnSpPr>
          <p:spPr bwMode="auto">
            <a:xfrm flipH="1">
              <a:off x="8302621" y="2458109"/>
              <a:ext cx="1520944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58856D-4F90-DE42-95F3-2BC7261C956D}"/>
                </a:ext>
              </a:extLst>
            </p:cNvPr>
            <p:cNvSpPr txBox="1"/>
            <p:nvPr/>
          </p:nvSpPr>
          <p:spPr>
            <a:xfrm>
              <a:off x="7413247" y="129940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B5FA86-77EF-4341-92E5-5B45E74C1ABB}"/>
                </a:ext>
              </a:extLst>
            </p:cNvPr>
            <p:cNvSpPr txBox="1"/>
            <p:nvPr/>
          </p:nvSpPr>
          <p:spPr>
            <a:xfrm>
              <a:off x="3572963" y="1844471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E6B9964-C66A-054B-A83E-BD6D259253EA}"/>
                </a:ext>
              </a:extLst>
            </p:cNvPr>
            <p:cNvSpPr txBox="1"/>
            <p:nvPr/>
          </p:nvSpPr>
          <p:spPr>
            <a:xfrm>
              <a:off x="10255983" y="1844471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B933079-C282-E04D-AAF2-6F0CAFE875C3}"/>
                </a:ext>
              </a:extLst>
            </p:cNvPr>
            <p:cNvSpPr txBox="1"/>
            <p:nvPr/>
          </p:nvSpPr>
          <p:spPr>
            <a:xfrm>
              <a:off x="1568052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8224593-8757-E144-9470-085A4ADEB93E}"/>
                </a:ext>
              </a:extLst>
            </p:cNvPr>
            <p:cNvSpPr txBox="1"/>
            <p:nvPr/>
          </p:nvSpPr>
          <p:spPr>
            <a:xfrm>
              <a:off x="7696298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C77DCDB-4EBD-7343-9EBD-B1BDDBBC32F9}"/>
                </a:ext>
              </a:extLst>
            </p:cNvPr>
            <p:cNvSpPr txBox="1"/>
            <p:nvPr/>
          </p:nvSpPr>
          <p:spPr>
            <a:xfrm>
              <a:off x="5993131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4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214BF43-77CD-2C42-B7B5-EE740234F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3148" y="2037482"/>
            <a:ext cx="3909201" cy="235449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HEAPSORT(A)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BUILD-MAX-HEAP(A)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s := n</a:t>
            </a:r>
            <a:b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</a:b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SWAP(A[0],A[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s := s - 1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MAX-HEAPIFY(A,0,s)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519F433-D4DC-3C48-9983-9DB57A441E93}"/>
              </a:ext>
            </a:extLst>
          </p:cNvPr>
          <p:cNvGrpSpPr/>
          <p:nvPr/>
        </p:nvGrpSpPr>
        <p:grpSpPr>
          <a:xfrm>
            <a:off x="1649575" y="4745377"/>
            <a:ext cx="9742226" cy="299518"/>
            <a:chOff x="1639898" y="5707754"/>
            <a:chExt cx="9742226" cy="29951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3CA78C3-4025-E04C-A997-75FBB7ADC768}"/>
                </a:ext>
              </a:extLst>
            </p:cNvPr>
            <p:cNvGrpSpPr/>
            <p:nvPr/>
          </p:nvGrpSpPr>
          <p:grpSpPr>
            <a:xfrm>
              <a:off x="1639898" y="5707754"/>
              <a:ext cx="7109910" cy="299518"/>
              <a:chOff x="2493888" y="3404607"/>
              <a:chExt cx="7109910" cy="29951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7B82CDF-C320-6143-81D6-BCBC836C8CE2}"/>
                  </a:ext>
                </a:extLst>
              </p:cNvPr>
              <p:cNvGrpSpPr/>
              <p:nvPr/>
            </p:nvGrpSpPr>
            <p:grpSpPr>
              <a:xfrm>
                <a:off x="2493888" y="3404607"/>
                <a:ext cx="5348105" cy="299518"/>
                <a:chOff x="6289263" y="5289584"/>
                <a:chExt cx="5348105" cy="299518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2B3B4E93-D763-A240-8147-3CD4A9D5E685}"/>
                    </a:ext>
                  </a:extLst>
                </p:cNvPr>
                <p:cNvSpPr/>
                <p:nvPr/>
              </p:nvSpPr>
              <p:spPr bwMode="auto">
                <a:xfrm>
                  <a:off x="6289263" y="5289584"/>
                  <a:ext cx="894375" cy="299518"/>
                </a:xfrm>
                <a:prstGeom prst="rect">
                  <a:avLst/>
                </a:prstGeom>
                <a:solidFill>
                  <a:srgbClr val="FFFECC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4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1AAC8FC-C2D7-1F4B-A929-0CEBB7AB0FEA}"/>
                    </a:ext>
                  </a:extLst>
                </p:cNvPr>
                <p:cNvSpPr/>
                <p:nvPr/>
              </p:nvSpPr>
              <p:spPr bwMode="auto">
                <a:xfrm>
                  <a:off x="7190793" y="5289584"/>
                  <a:ext cx="894375" cy="299518"/>
                </a:xfrm>
                <a:prstGeom prst="rect">
                  <a:avLst/>
                </a:prstGeom>
                <a:solidFill>
                  <a:srgbClr val="FFFECC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3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5A8557B6-3940-634D-BC4E-7210F1503647}"/>
                    </a:ext>
                  </a:extLst>
                </p:cNvPr>
                <p:cNvSpPr/>
                <p:nvPr/>
              </p:nvSpPr>
              <p:spPr bwMode="auto">
                <a:xfrm>
                  <a:off x="8963985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1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1770C802-AF45-AB4B-901C-3092D23146D7}"/>
                    </a:ext>
                  </a:extLst>
                </p:cNvPr>
                <p:cNvSpPr/>
                <p:nvPr/>
              </p:nvSpPr>
              <p:spPr bwMode="auto">
                <a:xfrm>
                  <a:off x="9853620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2</a:t>
                  </a: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FA53CFD-F953-7643-BC63-778293933D7F}"/>
                    </a:ext>
                  </a:extLst>
                </p:cNvPr>
                <p:cNvSpPr/>
                <p:nvPr/>
              </p:nvSpPr>
              <p:spPr bwMode="auto">
                <a:xfrm>
                  <a:off x="10742993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1</a:t>
                  </a: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B10D473-45C9-BD45-BCC1-8672392994AA}"/>
                    </a:ext>
                  </a:extLst>
                </p:cNvPr>
                <p:cNvSpPr/>
                <p:nvPr/>
              </p:nvSpPr>
              <p:spPr bwMode="auto">
                <a:xfrm>
                  <a:off x="8072061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4</a:t>
                  </a:r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45FFE8A-8403-8645-AD8D-81E5B026A8C9}"/>
                  </a:ext>
                </a:extLst>
              </p:cNvPr>
              <p:cNvSpPr/>
              <p:nvPr/>
            </p:nvSpPr>
            <p:spPr bwMode="auto">
              <a:xfrm>
                <a:off x="7820050" y="3404607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44B42E-AB48-6A46-A7C4-5E30F0E8F5EA}"/>
                  </a:ext>
                </a:extLst>
              </p:cNvPr>
              <p:cNvSpPr/>
              <p:nvPr/>
            </p:nvSpPr>
            <p:spPr bwMode="auto">
              <a:xfrm>
                <a:off x="8709423" y="3404607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6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58F266F-6661-3445-A2BD-7FF5A9DC0156}"/>
                </a:ext>
              </a:extLst>
            </p:cNvPr>
            <p:cNvSpPr/>
            <p:nvPr/>
          </p:nvSpPr>
          <p:spPr bwMode="auto">
            <a:xfrm>
              <a:off x="8725944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8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5780DA1-7246-1E4D-AEDA-A67BEAE951A4}"/>
                </a:ext>
              </a:extLst>
            </p:cNvPr>
            <p:cNvSpPr/>
            <p:nvPr/>
          </p:nvSpPr>
          <p:spPr bwMode="auto">
            <a:xfrm>
              <a:off x="9598376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0284C10-CB66-9E4D-A22C-EB150BD5B7B2}"/>
                </a:ext>
              </a:extLst>
            </p:cNvPr>
            <p:cNvSpPr/>
            <p:nvPr/>
          </p:nvSpPr>
          <p:spPr bwMode="auto">
            <a:xfrm>
              <a:off x="10487749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latin typeface="Lucida Sans Unicode" charset="0"/>
                  <a:ea typeface="ＭＳ Ｐゴシック" charset="-128"/>
                  <a:cs typeface="Lucida Sans Unicode" charset="0"/>
                </a:rPr>
                <a:t>15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E251B2A-21EC-D949-A18F-7B1FFE251A8E}"/>
              </a:ext>
            </a:extLst>
          </p:cNvPr>
          <p:cNvSpPr txBox="1"/>
          <p:nvPr/>
        </p:nvSpPr>
        <p:spPr>
          <a:xfrm>
            <a:off x="7318424" y="5189955"/>
            <a:ext cx="39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2013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HEAPSORT(A)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Swap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A[0]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with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A[</a:t>
            </a:r>
            <a:r>
              <a:rPr lang="en-US" altLang="en-US" dirty="0" err="1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]</a:t>
            </a:r>
            <a:endParaRPr lang="en-US" altLang="en-US" sz="1400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A[0]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is the maximum so it is in its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final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position after the swap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21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A442AA-CAFE-5447-A372-B5DDBFFE9C90}"/>
              </a:ext>
            </a:extLst>
          </p:cNvPr>
          <p:cNvGrpSpPr/>
          <p:nvPr/>
        </p:nvGrpSpPr>
        <p:grpSpPr>
          <a:xfrm>
            <a:off x="610026" y="2176398"/>
            <a:ext cx="6887083" cy="1482709"/>
            <a:chOff x="1568052" y="1299403"/>
            <a:chExt cx="8958128" cy="192858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3E0A51F-601E-6241-8ACC-C0C8756C4A8C}"/>
                </a:ext>
              </a:extLst>
            </p:cNvPr>
            <p:cNvSpPr/>
            <p:nvPr/>
          </p:nvSpPr>
          <p:spPr bwMode="auto">
            <a:xfrm>
              <a:off x="6382320" y="1388715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0734B7-4B9D-8B41-8331-BDB5BC3DDD5A}"/>
                </a:ext>
              </a:extLst>
            </p:cNvPr>
            <p:cNvSpPr/>
            <p:nvPr/>
          </p:nvSpPr>
          <p:spPr bwMode="auto">
            <a:xfrm>
              <a:off x="3868803" y="2158591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DF1AD35-8B36-2C43-BBA6-3FF86E1F4B53}"/>
                </a:ext>
              </a:extLst>
            </p:cNvPr>
            <p:cNvSpPr/>
            <p:nvPr/>
          </p:nvSpPr>
          <p:spPr bwMode="auto">
            <a:xfrm>
              <a:off x="9376377" y="2158591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EDAB1EA-7405-234E-AB6F-E6D0F94BD3DE}"/>
                </a:ext>
              </a:extLst>
            </p:cNvPr>
            <p:cNvSpPr/>
            <p:nvPr/>
          </p:nvSpPr>
          <p:spPr bwMode="auto">
            <a:xfrm>
              <a:off x="1830131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3EE310-8A62-F64E-B00C-5EF149922A69}"/>
                </a:ext>
              </a:extLst>
            </p:cNvPr>
            <p:cNvSpPr/>
            <p:nvPr/>
          </p:nvSpPr>
          <p:spPr bwMode="auto">
            <a:xfrm>
              <a:off x="5343929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D7BB50-2A9A-5C40-AB8B-36550D766FD2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 bwMode="auto">
            <a:xfrm flipH="1">
              <a:off x="4315991" y="1688233"/>
              <a:ext cx="2513517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FAD156-4591-614F-ADFD-9E9FB10D108F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 bwMode="auto">
            <a:xfrm>
              <a:off x="6829508" y="1688233"/>
              <a:ext cx="2994057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13DA7A4-9764-C644-9DFD-822987334520}"/>
                </a:ext>
              </a:extLst>
            </p:cNvPr>
            <p:cNvCxnSpPr>
              <a:cxnSpLocks/>
              <a:stCxn id="21" idx="2"/>
              <a:endCxn id="24" idx="0"/>
            </p:cNvCxnSpPr>
            <p:nvPr/>
          </p:nvCxnSpPr>
          <p:spPr bwMode="auto">
            <a:xfrm>
              <a:off x="4315991" y="2458109"/>
              <a:ext cx="1475126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EAE830F-F8E4-FB48-B24B-36E8F09F0628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 bwMode="auto">
            <a:xfrm flipH="1">
              <a:off x="2277319" y="2458109"/>
              <a:ext cx="2038672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58856D-4F90-DE42-95F3-2BC7261C956D}"/>
                </a:ext>
              </a:extLst>
            </p:cNvPr>
            <p:cNvSpPr txBox="1"/>
            <p:nvPr/>
          </p:nvSpPr>
          <p:spPr>
            <a:xfrm>
              <a:off x="7413247" y="129940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B5FA86-77EF-4341-92E5-5B45E74C1ABB}"/>
                </a:ext>
              </a:extLst>
            </p:cNvPr>
            <p:cNvSpPr txBox="1"/>
            <p:nvPr/>
          </p:nvSpPr>
          <p:spPr>
            <a:xfrm>
              <a:off x="3572963" y="1844471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E6B9964-C66A-054B-A83E-BD6D259253EA}"/>
                </a:ext>
              </a:extLst>
            </p:cNvPr>
            <p:cNvSpPr txBox="1"/>
            <p:nvPr/>
          </p:nvSpPr>
          <p:spPr>
            <a:xfrm>
              <a:off x="10255983" y="1844471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B933079-C282-E04D-AAF2-6F0CAFE875C3}"/>
                </a:ext>
              </a:extLst>
            </p:cNvPr>
            <p:cNvSpPr txBox="1"/>
            <p:nvPr/>
          </p:nvSpPr>
          <p:spPr>
            <a:xfrm>
              <a:off x="1568052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C77DCDB-4EBD-7343-9EBD-B1BDDBBC32F9}"/>
                </a:ext>
              </a:extLst>
            </p:cNvPr>
            <p:cNvSpPr txBox="1"/>
            <p:nvPr/>
          </p:nvSpPr>
          <p:spPr>
            <a:xfrm>
              <a:off x="5993131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4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214BF43-77CD-2C42-B7B5-EE740234F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3148" y="2037482"/>
            <a:ext cx="3909201" cy="235449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HEAPSORT(A)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BUILD-MAX-HEAP(A)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s := n</a:t>
            </a:r>
            <a:b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</a:b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SWAP(A[0],A[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s := s - 1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MAX-HEAPIFY(A,0,s)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519F433-D4DC-3C48-9983-9DB57A441E93}"/>
              </a:ext>
            </a:extLst>
          </p:cNvPr>
          <p:cNvGrpSpPr/>
          <p:nvPr/>
        </p:nvGrpSpPr>
        <p:grpSpPr>
          <a:xfrm>
            <a:off x="1649575" y="4745377"/>
            <a:ext cx="9742226" cy="299518"/>
            <a:chOff x="1639898" y="5707754"/>
            <a:chExt cx="9742226" cy="29951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3CA78C3-4025-E04C-A997-75FBB7ADC768}"/>
                </a:ext>
              </a:extLst>
            </p:cNvPr>
            <p:cNvGrpSpPr/>
            <p:nvPr/>
          </p:nvGrpSpPr>
          <p:grpSpPr>
            <a:xfrm>
              <a:off x="1639898" y="5707754"/>
              <a:ext cx="7109910" cy="299518"/>
              <a:chOff x="2493888" y="3404607"/>
              <a:chExt cx="7109910" cy="29951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7B82CDF-C320-6143-81D6-BCBC836C8CE2}"/>
                  </a:ext>
                </a:extLst>
              </p:cNvPr>
              <p:cNvGrpSpPr/>
              <p:nvPr/>
            </p:nvGrpSpPr>
            <p:grpSpPr>
              <a:xfrm>
                <a:off x="2493888" y="3404607"/>
                <a:ext cx="5348105" cy="299518"/>
                <a:chOff x="6289263" y="5289584"/>
                <a:chExt cx="5348105" cy="299518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2B3B4E93-D763-A240-8147-3CD4A9D5E685}"/>
                    </a:ext>
                  </a:extLst>
                </p:cNvPr>
                <p:cNvSpPr/>
                <p:nvPr/>
              </p:nvSpPr>
              <p:spPr bwMode="auto">
                <a:xfrm>
                  <a:off x="6289263" y="5289584"/>
                  <a:ext cx="894375" cy="299518"/>
                </a:xfrm>
                <a:prstGeom prst="rect">
                  <a:avLst/>
                </a:prstGeom>
                <a:solidFill>
                  <a:srgbClr val="FFFECC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1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1AAC8FC-C2D7-1F4B-A929-0CEBB7AB0FEA}"/>
                    </a:ext>
                  </a:extLst>
                </p:cNvPr>
                <p:cNvSpPr/>
                <p:nvPr/>
              </p:nvSpPr>
              <p:spPr bwMode="auto">
                <a:xfrm>
                  <a:off x="7190793" y="5289584"/>
                  <a:ext cx="894375" cy="299518"/>
                </a:xfrm>
                <a:prstGeom prst="rect">
                  <a:avLst/>
                </a:prstGeom>
                <a:solidFill>
                  <a:srgbClr val="FFFECC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3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5A8557B6-3940-634D-BC4E-7210F1503647}"/>
                    </a:ext>
                  </a:extLst>
                </p:cNvPr>
                <p:cNvSpPr/>
                <p:nvPr/>
              </p:nvSpPr>
              <p:spPr bwMode="auto">
                <a:xfrm>
                  <a:off x="8963985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1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1770C802-AF45-AB4B-901C-3092D23146D7}"/>
                    </a:ext>
                  </a:extLst>
                </p:cNvPr>
                <p:cNvSpPr/>
                <p:nvPr/>
              </p:nvSpPr>
              <p:spPr bwMode="auto">
                <a:xfrm>
                  <a:off x="9853620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2</a:t>
                  </a: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FA53CFD-F953-7643-BC63-778293933D7F}"/>
                    </a:ext>
                  </a:extLst>
                </p:cNvPr>
                <p:cNvSpPr/>
                <p:nvPr/>
              </p:nvSpPr>
              <p:spPr bwMode="auto">
                <a:xfrm>
                  <a:off x="10742993" y="5289584"/>
                  <a:ext cx="894375" cy="299518"/>
                </a:xfrm>
                <a:prstGeom prst="rect">
                  <a:avLst/>
                </a:prstGeom>
                <a:solidFill>
                  <a:srgbClr val="93CF51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4</a:t>
                  </a: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B10D473-45C9-BD45-BCC1-8672392994AA}"/>
                    </a:ext>
                  </a:extLst>
                </p:cNvPr>
                <p:cNvSpPr/>
                <p:nvPr/>
              </p:nvSpPr>
              <p:spPr bwMode="auto">
                <a:xfrm>
                  <a:off x="8072061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4</a:t>
                  </a:r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45FFE8A-8403-8645-AD8D-81E5B026A8C9}"/>
                  </a:ext>
                </a:extLst>
              </p:cNvPr>
              <p:cNvSpPr/>
              <p:nvPr/>
            </p:nvSpPr>
            <p:spPr bwMode="auto">
              <a:xfrm>
                <a:off x="7820050" y="3404607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44B42E-AB48-6A46-A7C4-5E30F0E8F5EA}"/>
                  </a:ext>
                </a:extLst>
              </p:cNvPr>
              <p:cNvSpPr/>
              <p:nvPr/>
            </p:nvSpPr>
            <p:spPr bwMode="auto">
              <a:xfrm>
                <a:off x="8709423" y="3404607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6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58F266F-6661-3445-A2BD-7FF5A9DC0156}"/>
                </a:ext>
              </a:extLst>
            </p:cNvPr>
            <p:cNvSpPr/>
            <p:nvPr/>
          </p:nvSpPr>
          <p:spPr bwMode="auto">
            <a:xfrm>
              <a:off x="8725944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8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5780DA1-7246-1E4D-AEDA-A67BEAE951A4}"/>
                </a:ext>
              </a:extLst>
            </p:cNvPr>
            <p:cNvSpPr/>
            <p:nvPr/>
          </p:nvSpPr>
          <p:spPr bwMode="auto">
            <a:xfrm>
              <a:off x="9598376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0284C10-CB66-9E4D-A22C-EB150BD5B7B2}"/>
                </a:ext>
              </a:extLst>
            </p:cNvPr>
            <p:cNvSpPr/>
            <p:nvPr/>
          </p:nvSpPr>
          <p:spPr bwMode="auto">
            <a:xfrm>
              <a:off x="10487749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latin typeface="Lucida Sans Unicode" charset="0"/>
                  <a:ea typeface="ＭＳ Ｐゴシック" charset="-128"/>
                  <a:cs typeface="Lucida Sans Unicode" charset="0"/>
                </a:rPr>
                <a:t>15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E251B2A-21EC-D949-A18F-7B1FFE251A8E}"/>
              </a:ext>
            </a:extLst>
          </p:cNvPr>
          <p:cNvSpPr txBox="1"/>
          <p:nvPr/>
        </p:nvSpPr>
        <p:spPr>
          <a:xfrm>
            <a:off x="6454328" y="5189955"/>
            <a:ext cx="39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558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HEAPSORT(A)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Heap restored</a:t>
            </a: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22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A442AA-CAFE-5447-A372-B5DDBFFE9C90}"/>
              </a:ext>
            </a:extLst>
          </p:cNvPr>
          <p:cNvGrpSpPr/>
          <p:nvPr/>
        </p:nvGrpSpPr>
        <p:grpSpPr>
          <a:xfrm>
            <a:off x="610026" y="2176398"/>
            <a:ext cx="6887083" cy="1482709"/>
            <a:chOff x="1568052" y="1299403"/>
            <a:chExt cx="8958128" cy="192858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3E0A51F-601E-6241-8ACC-C0C8756C4A8C}"/>
                </a:ext>
              </a:extLst>
            </p:cNvPr>
            <p:cNvSpPr/>
            <p:nvPr/>
          </p:nvSpPr>
          <p:spPr bwMode="auto">
            <a:xfrm>
              <a:off x="6382320" y="1388715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0734B7-4B9D-8B41-8331-BDB5BC3DDD5A}"/>
                </a:ext>
              </a:extLst>
            </p:cNvPr>
            <p:cNvSpPr/>
            <p:nvPr/>
          </p:nvSpPr>
          <p:spPr bwMode="auto">
            <a:xfrm>
              <a:off x="3868803" y="2158591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DF1AD35-8B36-2C43-BBA6-3FF86E1F4B53}"/>
                </a:ext>
              </a:extLst>
            </p:cNvPr>
            <p:cNvSpPr/>
            <p:nvPr/>
          </p:nvSpPr>
          <p:spPr bwMode="auto">
            <a:xfrm>
              <a:off x="9376377" y="2158591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EDAB1EA-7405-234E-AB6F-E6D0F94BD3DE}"/>
                </a:ext>
              </a:extLst>
            </p:cNvPr>
            <p:cNvSpPr/>
            <p:nvPr/>
          </p:nvSpPr>
          <p:spPr bwMode="auto">
            <a:xfrm>
              <a:off x="1830131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3EE310-8A62-F64E-B00C-5EF149922A69}"/>
                </a:ext>
              </a:extLst>
            </p:cNvPr>
            <p:cNvSpPr/>
            <p:nvPr/>
          </p:nvSpPr>
          <p:spPr bwMode="auto">
            <a:xfrm>
              <a:off x="5343929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D7BB50-2A9A-5C40-AB8B-36550D766FD2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 bwMode="auto">
            <a:xfrm flipH="1">
              <a:off x="4315991" y="1688233"/>
              <a:ext cx="2513517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FAD156-4591-614F-ADFD-9E9FB10D108F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 bwMode="auto">
            <a:xfrm>
              <a:off x="6829508" y="1688233"/>
              <a:ext cx="2994057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13DA7A4-9764-C644-9DFD-822987334520}"/>
                </a:ext>
              </a:extLst>
            </p:cNvPr>
            <p:cNvCxnSpPr>
              <a:cxnSpLocks/>
              <a:stCxn id="21" idx="2"/>
              <a:endCxn id="24" idx="0"/>
            </p:cNvCxnSpPr>
            <p:nvPr/>
          </p:nvCxnSpPr>
          <p:spPr bwMode="auto">
            <a:xfrm>
              <a:off x="4315991" y="2458109"/>
              <a:ext cx="1475126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EAE830F-F8E4-FB48-B24B-36E8F09F0628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 bwMode="auto">
            <a:xfrm flipH="1">
              <a:off x="2277319" y="2458109"/>
              <a:ext cx="2038672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58856D-4F90-DE42-95F3-2BC7261C956D}"/>
                </a:ext>
              </a:extLst>
            </p:cNvPr>
            <p:cNvSpPr txBox="1"/>
            <p:nvPr/>
          </p:nvSpPr>
          <p:spPr>
            <a:xfrm>
              <a:off x="7413247" y="129940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B5FA86-77EF-4341-92E5-5B45E74C1ABB}"/>
                </a:ext>
              </a:extLst>
            </p:cNvPr>
            <p:cNvSpPr txBox="1"/>
            <p:nvPr/>
          </p:nvSpPr>
          <p:spPr>
            <a:xfrm>
              <a:off x="3572963" y="1844471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E6B9964-C66A-054B-A83E-BD6D259253EA}"/>
                </a:ext>
              </a:extLst>
            </p:cNvPr>
            <p:cNvSpPr txBox="1"/>
            <p:nvPr/>
          </p:nvSpPr>
          <p:spPr>
            <a:xfrm>
              <a:off x="10255983" y="1844471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B933079-C282-E04D-AAF2-6F0CAFE875C3}"/>
                </a:ext>
              </a:extLst>
            </p:cNvPr>
            <p:cNvSpPr txBox="1"/>
            <p:nvPr/>
          </p:nvSpPr>
          <p:spPr>
            <a:xfrm>
              <a:off x="1568052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C77DCDB-4EBD-7343-9EBD-B1BDDBBC32F9}"/>
                </a:ext>
              </a:extLst>
            </p:cNvPr>
            <p:cNvSpPr txBox="1"/>
            <p:nvPr/>
          </p:nvSpPr>
          <p:spPr>
            <a:xfrm>
              <a:off x="5993131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4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214BF43-77CD-2C42-B7B5-EE740234F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3148" y="2037482"/>
            <a:ext cx="3909201" cy="235449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HEAPSORT(A)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BUILD-MAX-HEAP(A)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s := n</a:t>
            </a:r>
            <a:b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</a:b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SWAP(A[0],A[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s := s - 1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MAX-HEAPIFY(A,0,s)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519F433-D4DC-3C48-9983-9DB57A441E93}"/>
              </a:ext>
            </a:extLst>
          </p:cNvPr>
          <p:cNvGrpSpPr/>
          <p:nvPr/>
        </p:nvGrpSpPr>
        <p:grpSpPr>
          <a:xfrm>
            <a:off x="1649575" y="4745377"/>
            <a:ext cx="9742226" cy="299518"/>
            <a:chOff x="1639898" y="5707754"/>
            <a:chExt cx="9742226" cy="29951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3CA78C3-4025-E04C-A997-75FBB7ADC768}"/>
                </a:ext>
              </a:extLst>
            </p:cNvPr>
            <p:cNvGrpSpPr/>
            <p:nvPr/>
          </p:nvGrpSpPr>
          <p:grpSpPr>
            <a:xfrm>
              <a:off x="1639898" y="5707754"/>
              <a:ext cx="7109910" cy="299518"/>
              <a:chOff x="2493888" y="3404607"/>
              <a:chExt cx="7109910" cy="29951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7B82CDF-C320-6143-81D6-BCBC836C8CE2}"/>
                  </a:ext>
                </a:extLst>
              </p:cNvPr>
              <p:cNvGrpSpPr/>
              <p:nvPr/>
            </p:nvGrpSpPr>
            <p:grpSpPr>
              <a:xfrm>
                <a:off x="2493888" y="3404607"/>
                <a:ext cx="5348105" cy="299518"/>
                <a:chOff x="6289263" y="5289584"/>
                <a:chExt cx="5348105" cy="299518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2B3B4E93-D763-A240-8147-3CD4A9D5E685}"/>
                    </a:ext>
                  </a:extLst>
                </p:cNvPr>
                <p:cNvSpPr/>
                <p:nvPr/>
              </p:nvSpPr>
              <p:spPr bwMode="auto">
                <a:xfrm>
                  <a:off x="6289263" y="5289584"/>
                  <a:ext cx="894375" cy="299518"/>
                </a:xfrm>
                <a:prstGeom prst="rect">
                  <a:avLst/>
                </a:prstGeom>
                <a:solidFill>
                  <a:srgbClr val="FFFECC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4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1AAC8FC-C2D7-1F4B-A929-0CEBB7AB0FEA}"/>
                    </a:ext>
                  </a:extLst>
                </p:cNvPr>
                <p:cNvSpPr/>
                <p:nvPr/>
              </p:nvSpPr>
              <p:spPr bwMode="auto">
                <a:xfrm>
                  <a:off x="7190793" y="5289584"/>
                  <a:ext cx="894375" cy="299518"/>
                </a:xfrm>
                <a:prstGeom prst="rect">
                  <a:avLst/>
                </a:prstGeom>
                <a:solidFill>
                  <a:srgbClr val="FFFECC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3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5A8557B6-3940-634D-BC4E-7210F1503647}"/>
                    </a:ext>
                  </a:extLst>
                </p:cNvPr>
                <p:cNvSpPr/>
                <p:nvPr/>
              </p:nvSpPr>
              <p:spPr bwMode="auto">
                <a:xfrm>
                  <a:off x="8963985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1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1770C802-AF45-AB4B-901C-3092D23146D7}"/>
                    </a:ext>
                  </a:extLst>
                </p:cNvPr>
                <p:cNvSpPr/>
                <p:nvPr/>
              </p:nvSpPr>
              <p:spPr bwMode="auto">
                <a:xfrm>
                  <a:off x="9853620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2</a:t>
                  </a: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FA53CFD-F953-7643-BC63-778293933D7F}"/>
                    </a:ext>
                  </a:extLst>
                </p:cNvPr>
                <p:cNvSpPr/>
                <p:nvPr/>
              </p:nvSpPr>
              <p:spPr bwMode="auto">
                <a:xfrm>
                  <a:off x="10742993" y="5289584"/>
                  <a:ext cx="894375" cy="299518"/>
                </a:xfrm>
                <a:prstGeom prst="rect">
                  <a:avLst/>
                </a:prstGeom>
                <a:solidFill>
                  <a:srgbClr val="93CF51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4</a:t>
                  </a: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B10D473-45C9-BD45-BCC1-8672392994AA}"/>
                    </a:ext>
                  </a:extLst>
                </p:cNvPr>
                <p:cNvSpPr/>
                <p:nvPr/>
              </p:nvSpPr>
              <p:spPr bwMode="auto">
                <a:xfrm>
                  <a:off x="8072061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1</a:t>
                  </a:r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45FFE8A-8403-8645-AD8D-81E5B026A8C9}"/>
                  </a:ext>
                </a:extLst>
              </p:cNvPr>
              <p:cNvSpPr/>
              <p:nvPr/>
            </p:nvSpPr>
            <p:spPr bwMode="auto">
              <a:xfrm>
                <a:off x="7820050" y="3404607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44B42E-AB48-6A46-A7C4-5E30F0E8F5EA}"/>
                  </a:ext>
                </a:extLst>
              </p:cNvPr>
              <p:cNvSpPr/>
              <p:nvPr/>
            </p:nvSpPr>
            <p:spPr bwMode="auto">
              <a:xfrm>
                <a:off x="8709423" y="3404607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6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58F266F-6661-3445-A2BD-7FF5A9DC0156}"/>
                </a:ext>
              </a:extLst>
            </p:cNvPr>
            <p:cNvSpPr/>
            <p:nvPr/>
          </p:nvSpPr>
          <p:spPr bwMode="auto">
            <a:xfrm>
              <a:off x="8725944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8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5780DA1-7246-1E4D-AEDA-A67BEAE951A4}"/>
                </a:ext>
              </a:extLst>
            </p:cNvPr>
            <p:cNvSpPr/>
            <p:nvPr/>
          </p:nvSpPr>
          <p:spPr bwMode="auto">
            <a:xfrm>
              <a:off x="9598376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0284C10-CB66-9E4D-A22C-EB150BD5B7B2}"/>
                </a:ext>
              </a:extLst>
            </p:cNvPr>
            <p:cNvSpPr/>
            <p:nvPr/>
          </p:nvSpPr>
          <p:spPr bwMode="auto">
            <a:xfrm>
              <a:off x="10487749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latin typeface="Lucida Sans Unicode" charset="0"/>
                  <a:ea typeface="ＭＳ Ｐゴシック" charset="-128"/>
                  <a:cs typeface="Lucida Sans Unicode" charset="0"/>
                </a:rPr>
                <a:t>15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E251B2A-21EC-D949-A18F-7B1FFE251A8E}"/>
              </a:ext>
            </a:extLst>
          </p:cNvPr>
          <p:cNvSpPr txBox="1"/>
          <p:nvPr/>
        </p:nvSpPr>
        <p:spPr>
          <a:xfrm>
            <a:off x="6454328" y="5189955"/>
            <a:ext cx="39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021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HEAPSORT(A)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Swap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A[0]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with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A[</a:t>
            </a:r>
            <a:r>
              <a:rPr lang="en-US" altLang="en-US" dirty="0" err="1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]</a:t>
            </a:r>
            <a:endParaRPr lang="en-US" altLang="en-US" sz="1400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A[0]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is the maximum so it is in its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final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position after the swap</a:t>
            </a: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23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A442AA-CAFE-5447-A372-B5DDBFFE9C90}"/>
              </a:ext>
            </a:extLst>
          </p:cNvPr>
          <p:cNvGrpSpPr/>
          <p:nvPr/>
        </p:nvGrpSpPr>
        <p:grpSpPr>
          <a:xfrm>
            <a:off x="610026" y="2176398"/>
            <a:ext cx="6887083" cy="1482709"/>
            <a:chOff x="1568052" y="1299403"/>
            <a:chExt cx="8958128" cy="192858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3E0A51F-601E-6241-8ACC-C0C8756C4A8C}"/>
                </a:ext>
              </a:extLst>
            </p:cNvPr>
            <p:cNvSpPr/>
            <p:nvPr/>
          </p:nvSpPr>
          <p:spPr bwMode="auto">
            <a:xfrm>
              <a:off x="6382320" y="1388715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0734B7-4B9D-8B41-8331-BDB5BC3DDD5A}"/>
                </a:ext>
              </a:extLst>
            </p:cNvPr>
            <p:cNvSpPr/>
            <p:nvPr/>
          </p:nvSpPr>
          <p:spPr bwMode="auto">
            <a:xfrm>
              <a:off x="3868803" y="2158591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DF1AD35-8B36-2C43-BBA6-3FF86E1F4B53}"/>
                </a:ext>
              </a:extLst>
            </p:cNvPr>
            <p:cNvSpPr/>
            <p:nvPr/>
          </p:nvSpPr>
          <p:spPr bwMode="auto">
            <a:xfrm>
              <a:off x="9376377" y="2158591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EDAB1EA-7405-234E-AB6F-E6D0F94BD3DE}"/>
                </a:ext>
              </a:extLst>
            </p:cNvPr>
            <p:cNvSpPr/>
            <p:nvPr/>
          </p:nvSpPr>
          <p:spPr bwMode="auto">
            <a:xfrm>
              <a:off x="1830131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D7BB50-2A9A-5C40-AB8B-36550D766FD2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 bwMode="auto">
            <a:xfrm flipH="1">
              <a:off x="4315991" y="1688233"/>
              <a:ext cx="2513517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FAD156-4591-614F-ADFD-9E9FB10D108F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 bwMode="auto">
            <a:xfrm>
              <a:off x="6829508" y="1688233"/>
              <a:ext cx="2994057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EAE830F-F8E4-FB48-B24B-36E8F09F0628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 bwMode="auto">
            <a:xfrm flipH="1">
              <a:off x="2277319" y="2458109"/>
              <a:ext cx="2038672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58856D-4F90-DE42-95F3-2BC7261C956D}"/>
                </a:ext>
              </a:extLst>
            </p:cNvPr>
            <p:cNvSpPr txBox="1"/>
            <p:nvPr/>
          </p:nvSpPr>
          <p:spPr>
            <a:xfrm>
              <a:off x="7413247" y="129940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B5FA86-77EF-4341-92E5-5B45E74C1ABB}"/>
                </a:ext>
              </a:extLst>
            </p:cNvPr>
            <p:cNvSpPr txBox="1"/>
            <p:nvPr/>
          </p:nvSpPr>
          <p:spPr>
            <a:xfrm>
              <a:off x="3572963" y="1844471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E6B9964-C66A-054B-A83E-BD6D259253EA}"/>
                </a:ext>
              </a:extLst>
            </p:cNvPr>
            <p:cNvSpPr txBox="1"/>
            <p:nvPr/>
          </p:nvSpPr>
          <p:spPr>
            <a:xfrm>
              <a:off x="10255983" y="1844471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B933079-C282-E04D-AAF2-6F0CAFE875C3}"/>
                </a:ext>
              </a:extLst>
            </p:cNvPr>
            <p:cNvSpPr txBox="1"/>
            <p:nvPr/>
          </p:nvSpPr>
          <p:spPr>
            <a:xfrm>
              <a:off x="1568052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3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214BF43-77CD-2C42-B7B5-EE740234F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3148" y="2037482"/>
            <a:ext cx="3909201" cy="235449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HEAPSORT(A)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BUILD-MAX-HEAP(A)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s := n</a:t>
            </a:r>
            <a:b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</a:b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SWAP(A[0],A[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s := s - 1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MAX-HEAPIFY(A,0,s)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519F433-D4DC-3C48-9983-9DB57A441E93}"/>
              </a:ext>
            </a:extLst>
          </p:cNvPr>
          <p:cNvGrpSpPr/>
          <p:nvPr/>
        </p:nvGrpSpPr>
        <p:grpSpPr>
          <a:xfrm>
            <a:off x="1649575" y="4745377"/>
            <a:ext cx="9742226" cy="299518"/>
            <a:chOff x="1639898" y="5707754"/>
            <a:chExt cx="9742226" cy="29951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3CA78C3-4025-E04C-A997-75FBB7ADC768}"/>
                </a:ext>
              </a:extLst>
            </p:cNvPr>
            <p:cNvGrpSpPr/>
            <p:nvPr/>
          </p:nvGrpSpPr>
          <p:grpSpPr>
            <a:xfrm>
              <a:off x="1639898" y="5707754"/>
              <a:ext cx="7109910" cy="299518"/>
              <a:chOff x="2493888" y="3404607"/>
              <a:chExt cx="7109910" cy="29951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7B82CDF-C320-6143-81D6-BCBC836C8CE2}"/>
                  </a:ext>
                </a:extLst>
              </p:cNvPr>
              <p:cNvGrpSpPr/>
              <p:nvPr/>
            </p:nvGrpSpPr>
            <p:grpSpPr>
              <a:xfrm>
                <a:off x="2493888" y="3404607"/>
                <a:ext cx="5348105" cy="299518"/>
                <a:chOff x="6289263" y="5289584"/>
                <a:chExt cx="5348105" cy="299518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2B3B4E93-D763-A240-8147-3CD4A9D5E685}"/>
                    </a:ext>
                  </a:extLst>
                </p:cNvPr>
                <p:cNvSpPr/>
                <p:nvPr/>
              </p:nvSpPr>
              <p:spPr bwMode="auto">
                <a:xfrm>
                  <a:off x="6289263" y="5289584"/>
                  <a:ext cx="894375" cy="299518"/>
                </a:xfrm>
                <a:prstGeom prst="rect">
                  <a:avLst/>
                </a:prstGeom>
                <a:solidFill>
                  <a:srgbClr val="FFFECC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2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1AAC8FC-C2D7-1F4B-A929-0CEBB7AB0FEA}"/>
                    </a:ext>
                  </a:extLst>
                </p:cNvPr>
                <p:cNvSpPr/>
                <p:nvPr/>
              </p:nvSpPr>
              <p:spPr bwMode="auto">
                <a:xfrm>
                  <a:off x="7190793" y="5289584"/>
                  <a:ext cx="894375" cy="299518"/>
                </a:xfrm>
                <a:prstGeom prst="rect">
                  <a:avLst/>
                </a:prstGeom>
                <a:solidFill>
                  <a:srgbClr val="FFFECC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3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5A8557B6-3940-634D-BC4E-7210F1503647}"/>
                    </a:ext>
                  </a:extLst>
                </p:cNvPr>
                <p:cNvSpPr/>
                <p:nvPr/>
              </p:nvSpPr>
              <p:spPr bwMode="auto">
                <a:xfrm>
                  <a:off x="8963985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1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1770C802-AF45-AB4B-901C-3092D23146D7}"/>
                    </a:ext>
                  </a:extLst>
                </p:cNvPr>
                <p:cNvSpPr/>
                <p:nvPr/>
              </p:nvSpPr>
              <p:spPr bwMode="auto">
                <a:xfrm>
                  <a:off x="9853620" y="5289584"/>
                  <a:ext cx="894375" cy="299518"/>
                </a:xfrm>
                <a:prstGeom prst="rect">
                  <a:avLst/>
                </a:prstGeom>
                <a:solidFill>
                  <a:srgbClr val="93CF51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4</a:t>
                  </a: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FA53CFD-F953-7643-BC63-778293933D7F}"/>
                    </a:ext>
                  </a:extLst>
                </p:cNvPr>
                <p:cNvSpPr/>
                <p:nvPr/>
              </p:nvSpPr>
              <p:spPr bwMode="auto">
                <a:xfrm>
                  <a:off x="10742993" y="5289584"/>
                  <a:ext cx="894375" cy="299518"/>
                </a:xfrm>
                <a:prstGeom prst="rect">
                  <a:avLst/>
                </a:prstGeom>
                <a:solidFill>
                  <a:srgbClr val="93CF51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4</a:t>
                  </a: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B10D473-45C9-BD45-BCC1-8672392994AA}"/>
                    </a:ext>
                  </a:extLst>
                </p:cNvPr>
                <p:cNvSpPr/>
                <p:nvPr/>
              </p:nvSpPr>
              <p:spPr bwMode="auto">
                <a:xfrm>
                  <a:off x="8072061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1</a:t>
                  </a:r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45FFE8A-8403-8645-AD8D-81E5B026A8C9}"/>
                  </a:ext>
                </a:extLst>
              </p:cNvPr>
              <p:cNvSpPr/>
              <p:nvPr/>
            </p:nvSpPr>
            <p:spPr bwMode="auto">
              <a:xfrm>
                <a:off x="7820050" y="3404607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44B42E-AB48-6A46-A7C4-5E30F0E8F5EA}"/>
                  </a:ext>
                </a:extLst>
              </p:cNvPr>
              <p:cNvSpPr/>
              <p:nvPr/>
            </p:nvSpPr>
            <p:spPr bwMode="auto">
              <a:xfrm>
                <a:off x="8709423" y="3404607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6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58F266F-6661-3445-A2BD-7FF5A9DC0156}"/>
                </a:ext>
              </a:extLst>
            </p:cNvPr>
            <p:cNvSpPr/>
            <p:nvPr/>
          </p:nvSpPr>
          <p:spPr bwMode="auto">
            <a:xfrm>
              <a:off x="8725944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8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5780DA1-7246-1E4D-AEDA-A67BEAE951A4}"/>
                </a:ext>
              </a:extLst>
            </p:cNvPr>
            <p:cNvSpPr/>
            <p:nvPr/>
          </p:nvSpPr>
          <p:spPr bwMode="auto">
            <a:xfrm>
              <a:off x="9598376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0284C10-CB66-9E4D-A22C-EB150BD5B7B2}"/>
                </a:ext>
              </a:extLst>
            </p:cNvPr>
            <p:cNvSpPr/>
            <p:nvPr/>
          </p:nvSpPr>
          <p:spPr bwMode="auto">
            <a:xfrm>
              <a:off x="10487749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latin typeface="Lucida Sans Unicode" charset="0"/>
                  <a:ea typeface="ＭＳ Ｐゴシック" charset="-128"/>
                  <a:cs typeface="Lucida Sans Unicode" charset="0"/>
                </a:rPr>
                <a:t>15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E251B2A-21EC-D949-A18F-7B1FFE251A8E}"/>
              </a:ext>
            </a:extLst>
          </p:cNvPr>
          <p:cNvSpPr txBox="1"/>
          <p:nvPr/>
        </p:nvSpPr>
        <p:spPr>
          <a:xfrm>
            <a:off x="5551255" y="5189955"/>
            <a:ext cx="39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0881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HEAPSORT(A)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Heap restored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24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A442AA-CAFE-5447-A372-B5DDBFFE9C90}"/>
              </a:ext>
            </a:extLst>
          </p:cNvPr>
          <p:cNvGrpSpPr/>
          <p:nvPr/>
        </p:nvGrpSpPr>
        <p:grpSpPr>
          <a:xfrm>
            <a:off x="610026" y="2176398"/>
            <a:ext cx="6887083" cy="1482709"/>
            <a:chOff x="1568052" y="1299403"/>
            <a:chExt cx="8958128" cy="192858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3E0A51F-601E-6241-8ACC-C0C8756C4A8C}"/>
                </a:ext>
              </a:extLst>
            </p:cNvPr>
            <p:cNvSpPr/>
            <p:nvPr/>
          </p:nvSpPr>
          <p:spPr bwMode="auto">
            <a:xfrm>
              <a:off x="6382320" y="1388715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0734B7-4B9D-8B41-8331-BDB5BC3DDD5A}"/>
                </a:ext>
              </a:extLst>
            </p:cNvPr>
            <p:cNvSpPr/>
            <p:nvPr/>
          </p:nvSpPr>
          <p:spPr bwMode="auto">
            <a:xfrm>
              <a:off x="3868803" y="2158591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DF1AD35-8B36-2C43-BBA6-3FF86E1F4B53}"/>
                </a:ext>
              </a:extLst>
            </p:cNvPr>
            <p:cNvSpPr/>
            <p:nvPr/>
          </p:nvSpPr>
          <p:spPr bwMode="auto">
            <a:xfrm>
              <a:off x="9376377" y="2158591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EDAB1EA-7405-234E-AB6F-E6D0F94BD3DE}"/>
                </a:ext>
              </a:extLst>
            </p:cNvPr>
            <p:cNvSpPr/>
            <p:nvPr/>
          </p:nvSpPr>
          <p:spPr bwMode="auto">
            <a:xfrm>
              <a:off x="1830131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D7BB50-2A9A-5C40-AB8B-36550D766FD2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 bwMode="auto">
            <a:xfrm flipH="1">
              <a:off x="4315991" y="1688233"/>
              <a:ext cx="2513517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FAD156-4591-614F-ADFD-9E9FB10D108F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 bwMode="auto">
            <a:xfrm>
              <a:off x="6829508" y="1688233"/>
              <a:ext cx="2994057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EAE830F-F8E4-FB48-B24B-36E8F09F0628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 bwMode="auto">
            <a:xfrm flipH="1">
              <a:off x="2277319" y="2458109"/>
              <a:ext cx="2038672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58856D-4F90-DE42-95F3-2BC7261C956D}"/>
                </a:ext>
              </a:extLst>
            </p:cNvPr>
            <p:cNvSpPr txBox="1"/>
            <p:nvPr/>
          </p:nvSpPr>
          <p:spPr>
            <a:xfrm>
              <a:off x="7413247" y="129940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B5FA86-77EF-4341-92E5-5B45E74C1ABB}"/>
                </a:ext>
              </a:extLst>
            </p:cNvPr>
            <p:cNvSpPr txBox="1"/>
            <p:nvPr/>
          </p:nvSpPr>
          <p:spPr>
            <a:xfrm>
              <a:off x="3572963" y="1844471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E6B9964-C66A-054B-A83E-BD6D259253EA}"/>
                </a:ext>
              </a:extLst>
            </p:cNvPr>
            <p:cNvSpPr txBox="1"/>
            <p:nvPr/>
          </p:nvSpPr>
          <p:spPr>
            <a:xfrm>
              <a:off x="10255983" y="1844471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B933079-C282-E04D-AAF2-6F0CAFE875C3}"/>
                </a:ext>
              </a:extLst>
            </p:cNvPr>
            <p:cNvSpPr txBox="1"/>
            <p:nvPr/>
          </p:nvSpPr>
          <p:spPr>
            <a:xfrm>
              <a:off x="1568052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3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214BF43-77CD-2C42-B7B5-EE740234F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3148" y="2037482"/>
            <a:ext cx="3909201" cy="235449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HEAPSORT(A)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BUILD-MAX-HEAP(A)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s := n</a:t>
            </a:r>
            <a:b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</a:b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SWAP(A[0],A[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s := s - 1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MAX-HEAPIFY(A,0,s)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519F433-D4DC-3C48-9983-9DB57A441E93}"/>
              </a:ext>
            </a:extLst>
          </p:cNvPr>
          <p:cNvGrpSpPr/>
          <p:nvPr/>
        </p:nvGrpSpPr>
        <p:grpSpPr>
          <a:xfrm>
            <a:off x="1649575" y="4745377"/>
            <a:ext cx="9742226" cy="299518"/>
            <a:chOff x="1639898" y="5707754"/>
            <a:chExt cx="9742226" cy="29951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3CA78C3-4025-E04C-A997-75FBB7ADC768}"/>
                </a:ext>
              </a:extLst>
            </p:cNvPr>
            <p:cNvGrpSpPr/>
            <p:nvPr/>
          </p:nvGrpSpPr>
          <p:grpSpPr>
            <a:xfrm>
              <a:off x="1639898" y="5707754"/>
              <a:ext cx="7109910" cy="299518"/>
              <a:chOff x="2493888" y="3404607"/>
              <a:chExt cx="7109910" cy="29951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7B82CDF-C320-6143-81D6-BCBC836C8CE2}"/>
                  </a:ext>
                </a:extLst>
              </p:cNvPr>
              <p:cNvGrpSpPr/>
              <p:nvPr/>
            </p:nvGrpSpPr>
            <p:grpSpPr>
              <a:xfrm>
                <a:off x="2493888" y="3404607"/>
                <a:ext cx="5348105" cy="299518"/>
                <a:chOff x="6289263" y="5289584"/>
                <a:chExt cx="5348105" cy="299518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2B3B4E93-D763-A240-8147-3CD4A9D5E685}"/>
                    </a:ext>
                  </a:extLst>
                </p:cNvPr>
                <p:cNvSpPr/>
                <p:nvPr/>
              </p:nvSpPr>
              <p:spPr bwMode="auto">
                <a:xfrm>
                  <a:off x="6289263" y="5289584"/>
                  <a:ext cx="894375" cy="299518"/>
                </a:xfrm>
                <a:prstGeom prst="rect">
                  <a:avLst/>
                </a:prstGeom>
                <a:solidFill>
                  <a:srgbClr val="FFFECC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3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1AAC8FC-C2D7-1F4B-A929-0CEBB7AB0FEA}"/>
                    </a:ext>
                  </a:extLst>
                </p:cNvPr>
                <p:cNvSpPr/>
                <p:nvPr/>
              </p:nvSpPr>
              <p:spPr bwMode="auto">
                <a:xfrm>
                  <a:off x="7190793" y="5289584"/>
                  <a:ext cx="894375" cy="299518"/>
                </a:xfrm>
                <a:prstGeom prst="rect">
                  <a:avLst/>
                </a:prstGeom>
                <a:solidFill>
                  <a:srgbClr val="FFFECC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2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5A8557B6-3940-634D-BC4E-7210F1503647}"/>
                    </a:ext>
                  </a:extLst>
                </p:cNvPr>
                <p:cNvSpPr/>
                <p:nvPr/>
              </p:nvSpPr>
              <p:spPr bwMode="auto">
                <a:xfrm>
                  <a:off x="8963985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1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1770C802-AF45-AB4B-901C-3092D23146D7}"/>
                    </a:ext>
                  </a:extLst>
                </p:cNvPr>
                <p:cNvSpPr/>
                <p:nvPr/>
              </p:nvSpPr>
              <p:spPr bwMode="auto">
                <a:xfrm>
                  <a:off x="9853620" y="5289584"/>
                  <a:ext cx="894375" cy="299518"/>
                </a:xfrm>
                <a:prstGeom prst="rect">
                  <a:avLst/>
                </a:prstGeom>
                <a:solidFill>
                  <a:srgbClr val="93CF51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4</a:t>
                  </a: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FA53CFD-F953-7643-BC63-778293933D7F}"/>
                    </a:ext>
                  </a:extLst>
                </p:cNvPr>
                <p:cNvSpPr/>
                <p:nvPr/>
              </p:nvSpPr>
              <p:spPr bwMode="auto">
                <a:xfrm>
                  <a:off x="10742993" y="5289584"/>
                  <a:ext cx="894375" cy="299518"/>
                </a:xfrm>
                <a:prstGeom prst="rect">
                  <a:avLst/>
                </a:prstGeom>
                <a:solidFill>
                  <a:srgbClr val="93CF51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4</a:t>
                  </a: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B10D473-45C9-BD45-BCC1-8672392994AA}"/>
                    </a:ext>
                  </a:extLst>
                </p:cNvPr>
                <p:cNvSpPr/>
                <p:nvPr/>
              </p:nvSpPr>
              <p:spPr bwMode="auto">
                <a:xfrm>
                  <a:off x="8072061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1</a:t>
                  </a:r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45FFE8A-8403-8645-AD8D-81E5B026A8C9}"/>
                  </a:ext>
                </a:extLst>
              </p:cNvPr>
              <p:cNvSpPr/>
              <p:nvPr/>
            </p:nvSpPr>
            <p:spPr bwMode="auto">
              <a:xfrm>
                <a:off x="7820050" y="3404607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44B42E-AB48-6A46-A7C4-5E30F0E8F5EA}"/>
                  </a:ext>
                </a:extLst>
              </p:cNvPr>
              <p:cNvSpPr/>
              <p:nvPr/>
            </p:nvSpPr>
            <p:spPr bwMode="auto">
              <a:xfrm>
                <a:off x="8709423" y="3404607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6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58F266F-6661-3445-A2BD-7FF5A9DC0156}"/>
                </a:ext>
              </a:extLst>
            </p:cNvPr>
            <p:cNvSpPr/>
            <p:nvPr/>
          </p:nvSpPr>
          <p:spPr bwMode="auto">
            <a:xfrm>
              <a:off x="8725944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8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5780DA1-7246-1E4D-AEDA-A67BEAE951A4}"/>
                </a:ext>
              </a:extLst>
            </p:cNvPr>
            <p:cNvSpPr/>
            <p:nvPr/>
          </p:nvSpPr>
          <p:spPr bwMode="auto">
            <a:xfrm>
              <a:off x="9598376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0284C10-CB66-9E4D-A22C-EB150BD5B7B2}"/>
                </a:ext>
              </a:extLst>
            </p:cNvPr>
            <p:cNvSpPr/>
            <p:nvPr/>
          </p:nvSpPr>
          <p:spPr bwMode="auto">
            <a:xfrm>
              <a:off x="10487749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latin typeface="Lucida Sans Unicode" charset="0"/>
                  <a:ea typeface="ＭＳ Ｐゴシック" charset="-128"/>
                  <a:cs typeface="Lucida Sans Unicode" charset="0"/>
                </a:rPr>
                <a:t>15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E251B2A-21EC-D949-A18F-7B1FFE251A8E}"/>
              </a:ext>
            </a:extLst>
          </p:cNvPr>
          <p:cNvSpPr txBox="1"/>
          <p:nvPr/>
        </p:nvSpPr>
        <p:spPr>
          <a:xfrm>
            <a:off x="5551255" y="5189955"/>
            <a:ext cx="39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9264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HEAPSORT(A)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Swap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A[0]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with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A[</a:t>
            </a:r>
            <a:r>
              <a:rPr lang="en-US" altLang="en-US" dirty="0" err="1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]</a:t>
            </a:r>
            <a:endParaRPr lang="en-US" altLang="en-US" sz="1400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A[0]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is the maximum so it is in its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final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position after the swap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25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A442AA-CAFE-5447-A372-B5DDBFFE9C90}"/>
              </a:ext>
            </a:extLst>
          </p:cNvPr>
          <p:cNvGrpSpPr/>
          <p:nvPr/>
        </p:nvGrpSpPr>
        <p:grpSpPr>
          <a:xfrm>
            <a:off x="2151418" y="2176398"/>
            <a:ext cx="5345691" cy="890822"/>
            <a:chOff x="3572963" y="1299403"/>
            <a:chExt cx="6953217" cy="115870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3E0A51F-601E-6241-8ACC-C0C8756C4A8C}"/>
                </a:ext>
              </a:extLst>
            </p:cNvPr>
            <p:cNvSpPr/>
            <p:nvPr/>
          </p:nvSpPr>
          <p:spPr bwMode="auto">
            <a:xfrm>
              <a:off x="6382320" y="1388715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0734B7-4B9D-8B41-8331-BDB5BC3DDD5A}"/>
                </a:ext>
              </a:extLst>
            </p:cNvPr>
            <p:cNvSpPr/>
            <p:nvPr/>
          </p:nvSpPr>
          <p:spPr bwMode="auto">
            <a:xfrm>
              <a:off x="3868803" y="2158591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DF1AD35-8B36-2C43-BBA6-3FF86E1F4B53}"/>
                </a:ext>
              </a:extLst>
            </p:cNvPr>
            <p:cNvSpPr/>
            <p:nvPr/>
          </p:nvSpPr>
          <p:spPr bwMode="auto">
            <a:xfrm>
              <a:off x="9376377" y="2158591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D7BB50-2A9A-5C40-AB8B-36550D766FD2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 bwMode="auto">
            <a:xfrm flipH="1">
              <a:off x="4315991" y="1688233"/>
              <a:ext cx="2513517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FAD156-4591-614F-ADFD-9E9FB10D108F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 bwMode="auto">
            <a:xfrm>
              <a:off x="6829508" y="1688233"/>
              <a:ext cx="2994057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58856D-4F90-DE42-95F3-2BC7261C956D}"/>
                </a:ext>
              </a:extLst>
            </p:cNvPr>
            <p:cNvSpPr txBox="1"/>
            <p:nvPr/>
          </p:nvSpPr>
          <p:spPr>
            <a:xfrm>
              <a:off x="7413247" y="129940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B5FA86-77EF-4341-92E5-5B45E74C1ABB}"/>
                </a:ext>
              </a:extLst>
            </p:cNvPr>
            <p:cNvSpPr txBox="1"/>
            <p:nvPr/>
          </p:nvSpPr>
          <p:spPr>
            <a:xfrm>
              <a:off x="3572963" y="1844471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E6B9964-C66A-054B-A83E-BD6D259253EA}"/>
                </a:ext>
              </a:extLst>
            </p:cNvPr>
            <p:cNvSpPr txBox="1"/>
            <p:nvPr/>
          </p:nvSpPr>
          <p:spPr>
            <a:xfrm>
              <a:off x="10255983" y="1844471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2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214BF43-77CD-2C42-B7B5-EE740234F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3148" y="2037482"/>
            <a:ext cx="3909201" cy="235449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HEAPSORT(A)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BUILD-MAX-HEAP(A)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s := n</a:t>
            </a:r>
            <a:b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</a:b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SWAP(A[0],A[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s := s - 1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MAX-HEAPIFY(A,0,s)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519F433-D4DC-3C48-9983-9DB57A441E93}"/>
              </a:ext>
            </a:extLst>
          </p:cNvPr>
          <p:cNvGrpSpPr/>
          <p:nvPr/>
        </p:nvGrpSpPr>
        <p:grpSpPr>
          <a:xfrm>
            <a:off x="1649575" y="4745377"/>
            <a:ext cx="9742226" cy="299518"/>
            <a:chOff x="1639898" y="5707754"/>
            <a:chExt cx="9742226" cy="29951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3CA78C3-4025-E04C-A997-75FBB7ADC768}"/>
                </a:ext>
              </a:extLst>
            </p:cNvPr>
            <p:cNvGrpSpPr/>
            <p:nvPr/>
          </p:nvGrpSpPr>
          <p:grpSpPr>
            <a:xfrm>
              <a:off x="1639898" y="5707754"/>
              <a:ext cx="7109910" cy="299518"/>
              <a:chOff x="2493888" y="3404607"/>
              <a:chExt cx="7109910" cy="29951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7B82CDF-C320-6143-81D6-BCBC836C8CE2}"/>
                  </a:ext>
                </a:extLst>
              </p:cNvPr>
              <p:cNvGrpSpPr/>
              <p:nvPr/>
            </p:nvGrpSpPr>
            <p:grpSpPr>
              <a:xfrm>
                <a:off x="2493888" y="3404607"/>
                <a:ext cx="5348105" cy="299518"/>
                <a:chOff x="6289263" y="5289584"/>
                <a:chExt cx="5348105" cy="299518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2B3B4E93-D763-A240-8147-3CD4A9D5E685}"/>
                    </a:ext>
                  </a:extLst>
                </p:cNvPr>
                <p:cNvSpPr/>
                <p:nvPr/>
              </p:nvSpPr>
              <p:spPr bwMode="auto">
                <a:xfrm>
                  <a:off x="6289263" y="5289584"/>
                  <a:ext cx="894375" cy="299518"/>
                </a:xfrm>
                <a:prstGeom prst="rect">
                  <a:avLst/>
                </a:prstGeom>
                <a:solidFill>
                  <a:srgbClr val="FFFECC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1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1AAC8FC-C2D7-1F4B-A929-0CEBB7AB0FEA}"/>
                    </a:ext>
                  </a:extLst>
                </p:cNvPr>
                <p:cNvSpPr/>
                <p:nvPr/>
              </p:nvSpPr>
              <p:spPr bwMode="auto">
                <a:xfrm>
                  <a:off x="7190793" y="5289584"/>
                  <a:ext cx="894375" cy="299518"/>
                </a:xfrm>
                <a:prstGeom prst="rect">
                  <a:avLst/>
                </a:prstGeom>
                <a:solidFill>
                  <a:srgbClr val="FFFECC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2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5A8557B6-3940-634D-BC4E-7210F1503647}"/>
                    </a:ext>
                  </a:extLst>
                </p:cNvPr>
                <p:cNvSpPr/>
                <p:nvPr/>
              </p:nvSpPr>
              <p:spPr bwMode="auto">
                <a:xfrm>
                  <a:off x="8963985" y="5289584"/>
                  <a:ext cx="894375" cy="299518"/>
                </a:xfrm>
                <a:prstGeom prst="rect">
                  <a:avLst/>
                </a:prstGeom>
                <a:solidFill>
                  <a:srgbClr val="93CF51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3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1770C802-AF45-AB4B-901C-3092D23146D7}"/>
                    </a:ext>
                  </a:extLst>
                </p:cNvPr>
                <p:cNvSpPr/>
                <p:nvPr/>
              </p:nvSpPr>
              <p:spPr bwMode="auto">
                <a:xfrm>
                  <a:off x="9853620" y="5289584"/>
                  <a:ext cx="894375" cy="299518"/>
                </a:xfrm>
                <a:prstGeom prst="rect">
                  <a:avLst/>
                </a:prstGeom>
                <a:solidFill>
                  <a:srgbClr val="93CF51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4</a:t>
                  </a: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FA53CFD-F953-7643-BC63-778293933D7F}"/>
                    </a:ext>
                  </a:extLst>
                </p:cNvPr>
                <p:cNvSpPr/>
                <p:nvPr/>
              </p:nvSpPr>
              <p:spPr bwMode="auto">
                <a:xfrm>
                  <a:off x="10742993" y="5289584"/>
                  <a:ext cx="894375" cy="299518"/>
                </a:xfrm>
                <a:prstGeom prst="rect">
                  <a:avLst/>
                </a:prstGeom>
                <a:solidFill>
                  <a:srgbClr val="93CF51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4</a:t>
                  </a: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B10D473-45C9-BD45-BCC1-8672392994AA}"/>
                    </a:ext>
                  </a:extLst>
                </p:cNvPr>
                <p:cNvSpPr/>
                <p:nvPr/>
              </p:nvSpPr>
              <p:spPr bwMode="auto">
                <a:xfrm>
                  <a:off x="8072061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1</a:t>
                  </a:r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45FFE8A-8403-8645-AD8D-81E5B026A8C9}"/>
                  </a:ext>
                </a:extLst>
              </p:cNvPr>
              <p:cNvSpPr/>
              <p:nvPr/>
            </p:nvSpPr>
            <p:spPr bwMode="auto">
              <a:xfrm>
                <a:off x="7820050" y="3404607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44B42E-AB48-6A46-A7C4-5E30F0E8F5EA}"/>
                  </a:ext>
                </a:extLst>
              </p:cNvPr>
              <p:cNvSpPr/>
              <p:nvPr/>
            </p:nvSpPr>
            <p:spPr bwMode="auto">
              <a:xfrm>
                <a:off x="8709423" y="3404607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6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58F266F-6661-3445-A2BD-7FF5A9DC0156}"/>
                </a:ext>
              </a:extLst>
            </p:cNvPr>
            <p:cNvSpPr/>
            <p:nvPr/>
          </p:nvSpPr>
          <p:spPr bwMode="auto">
            <a:xfrm>
              <a:off x="8725944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8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5780DA1-7246-1E4D-AEDA-A67BEAE951A4}"/>
                </a:ext>
              </a:extLst>
            </p:cNvPr>
            <p:cNvSpPr/>
            <p:nvPr/>
          </p:nvSpPr>
          <p:spPr bwMode="auto">
            <a:xfrm>
              <a:off x="9598376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0284C10-CB66-9E4D-A22C-EB150BD5B7B2}"/>
                </a:ext>
              </a:extLst>
            </p:cNvPr>
            <p:cNvSpPr/>
            <p:nvPr/>
          </p:nvSpPr>
          <p:spPr bwMode="auto">
            <a:xfrm>
              <a:off x="10487749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latin typeface="Lucida Sans Unicode" charset="0"/>
                  <a:ea typeface="ＭＳ Ｐゴシック" charset="-128"/>
                  <a:cs typeface="Lucida Sans Unicode" charset="0"/>
                </a:rPr>
                <a:t>15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E251B2A-21EC-D949-A18F-7B1FFE251A8E}"/>
              </a:ext>
            </a:extLst>
          </p:cNvPr>
          <p:cNvSpPr txBox="1"/>
          <p:nvPr/>
        </p:nvSpPr>
        <p:spPr>
          <a:xfrm>
            <a:off x="4615151" y="5189955"/>
            <a:ext cx="39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549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HEAPSORT(A)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Heap restored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26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A442AA-CAFE-5447-A372-B5DDBFFE9C90}"/>
              </a:ext>
            </a:extLst>
          </p:cNvPr>
          <p:cNvGrpSpPr/>
          <p:nvPr/>
        </p:nvGrpSpPr>
        <p:grpSpPr>
          <a:xfrm>
            <a:off x="2151418" y="2176398"/>
            <a:ext cx="5345691" cy="890822"/>
            <a:chOff x="3572963" y="1299403"/>
            <a:chExt cx="6953217" cy="115870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3E0A51F-601E-6241-8ACC-C0C8756C4A8C}"/>
                </a:ext>
              </a:extLst>
            </p:cNvPr>
            <p:cNvSpPr/>
            <p:nvPr/>
          </p:nvSpPr>
          <p:spPr bwMode="auto">
            <a:xfrm>
              <a:off x="6382320" y="1388715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0734B7-4B9D-8B41-8331-BDB5BC3DDD5A}"/>
                </a:ext>
              </a:extLst>
            </p:cNvPr>
            <p:cNvSpPr/>
            <p:nvPr/>
          </p:nvSpPr>
          <p:spPr bwMode="auto">
            <a:xfrm>
              <a:off x="3868803" y="2158591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DF1AD35-8B36-2C43-BBA6-3FF86E1F4B53}"/>
                </a:ext>
              </a:extLst>
            </p:cNvPr>
            <p:cNvSpPr/>
            <p:nvPr/>
          </p:nvSpPr>
          <p:spPr bwMode="auto">
            <a:xfrm>
              <a:off x="9376377" y="2158591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D7BB50-2A9A-5C40-AB8B-36550D766FD2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 bwMode="auto">
            <a:xfrm flipH="1">
              <a:off x="4315991" y="1688233"/>
              <a:ext cx="2513517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FAD156-4591-614F-ADFD-9E9FB10D108F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 bwMode="auto">
            <a:xfrm>
              <a:off x="6829508" y="1688233"/>
              <a:ext cx="2994057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58856D-4F90-DE42-95F3-2BC7261C956D}"/>
                </a:ext>
              </a:extLst>
            </p:cNvPr>
            <p:cNvSpPr txBox="1"/>
            <p:nvPr/>
          </p:nvSpPr>
          <p:spPr>
            <a:xfrm>
              <a:off x="7413247" y="129940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B5FA86-77EF-4341-92E5-5B45E74C1ABB}"/>
                </a:ext>
              </a:extLst>
            </p:cNvPr>
            <p:cNvSpPr txBox="1"/>
            <p:nvPr/>
          </p:nvSpPr>
          <p:spPr>
            <a:xfrm>
              <a:off x="3572963" y="1844471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E6B9964-C66A-054B-A83E-BD6D259253EA}"/>
                </a:ext>
              </a:extLst>
            </p:cNvPr>
            <p:cNvSpPr txBox="1"/>
            <p:nvPr/>
          </p:nvSpPr>
          <p:spPr>
            <a:xfrm>
              <a:off x="10255983" y="1844471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2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214BF43-77CD-2C42-B7B5-EE740234F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3148" y="2037482"/>
            <a:ext cx="3909201" cy="235449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HEAPSORT(A)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BUILD-MAX-HEAP(A)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s := n</a:t>
            </a:r>
            <a:b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</a:b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SWAP(A[0],A[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s := s - 1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MAX-HEAPIFY(A,0,s)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519F433-D4DC-3C48-9983-9DB57A441E93}"/>
              </a:ext>
            </a:extLst>
          </p:cNvPr>
          <p:cNvGrpSpPr/>
          <p:nvPr/>
        </p:nvGrpSpPr>
        <p:grpSpPr>
          <a:xfrm>
            <a:off x="1649575" y="4745377"/>
            <a:ext cx="9742226" cy="299518"/>
            <a:chOff x="1639898" y="5707754"/>
            <a:chExt cx="9742226" cy="29951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3CA78C3-4025-E04C-A997-75FBB7ADC768}"/>
                </a:ext>
              </a:extLst>
            </p:cNvPr>
            <p:cNvGrpSpPr/>
            <p:nvPr/>
          </p:nvGrpSpPr>
          <p:grpSpPr>
            <a:xfrm>
              <a:off x="1639898" y="5707754"/>
              <a:ext cx="7109910" cy="299518"/>
              <a:chOff x="2493888" y="3404607"/>
              <a:chExt cx="7109910" cy="29951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7B82CDF-C320-6143-81D6-BCBC836C8CE2}"/>
                  </a:ext>
                </a:extLst>
              </p:cNvPr>
              <p:cNvGrpSpPr/>
              <p:nvPr/>
            </p:nvGrpSpPr>
            <p:grpSpPr>
              <a:xfrm>
                <a:off x="2493888" y="3404607"/>
                <a:ext cx="5348105" cy="299518"/>
                <a:chOff x="6289263" y="5289584"/>
                <a:chExt cx="5348105" cy="299518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2B3B4E93-D763-A240-8147-3CD4A9D5E685}"/>
                    </a:ext>
                  </a:extLst>
                </p:cNvPr>
                <p:cNvSpPr/>
                <p:nvPr/>
              </p:nvSpPr>
              <p:spPr bwMode="auto">
                <a:xfrm>
                  <a:off x="6289263" y="5289584"/>
                  <a:ext cx="894375" cy="299518"/>
                </a:xfrm>
                <a:prstGeom prst="rect">
                  <a:avLst/>
                </a:prstGeom>
                <a:solidFill>
                  <a:srgbClr val="FFFECC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2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1AAC8FC-C2D7-1F4B-A929-0CEBB7AB0FEA}"/>
                    </a:ext>
                  </a:extLst>
                </p:cNvPr>
                <p:cNvSpPr/>
                <p:nvPr/>
              </p:nvSpPr>
              <p:spPr bwMode="auto">
                <a:xfrm>
                  <a:off x="7190793" y="5289584"/>
                  <a:ext cx="894375" cy="299518"/>
                </a:xfrm>
                <a:prstGeom prst="rect">
                  <a:avLst/>
                </a:prstGeom>
                <a:solidFill>
                  <a:srgbClr val="FFFECC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1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5A8557B6-3940-634D-BC4E-7210F1503647}"/>
                    </a:ext>
                  </a:extLst>
                </p:cNvPr>
                <p:cNvSpPr/>
                <p:nvPr/>
              </p:nvSpPr>
              <p:spPr bwMode="auto">
                <a:xfrm>
                  <a:off x="8963985" y="5289584"/>
                  <a:ext cx="894375" cy="299518"/>
                </a:xfrm>
                <a:prstGeom prst="rect">
                  <a:avLst/>
                </a:prstGeom>
                <a:solidFill>
                  <a:srgbClr val="93CF51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3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1770C802-AF45-AB4B-901C-3092D23146D7}"/>
                    </a:ext>
                  </a:extLst>
                </p:cNvPr>
                <p:cNvSpPr/>
                <p:nvPr/>
              </p:nvSpPr>
              <p:spPr bwMode="auto">
                <a:xfrm>
                  <a:off x="9853620" y="5289584"/>
                  <a:ext cx="894375" cy="299518"/>
                </a:xfrm>
                <a:prstGeom prst="rect">
                  <a:avLst/>
                </a:prstGeom>
                <a:solidFill>
                  <a:srgbClr val="93CF51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4</a:t>
                  </a: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FA53CFD-F953-7643-BC63-778293933D7F}"/>
                    </a:ext>
                  </a:extLst>
                </p:cNvPr>
                <p:cNvSpPr/>
                <p:nvPr/>
              </p:nvSpPr>
              <p:spPr bwMode="auto">
                <a:xfrm>
                  <a:off x="10742993" y="5289584"/>
                  <a:ext cx="894375" cy="299518"/>
                </a:xfrm>
                <a:prstGeom prst="rect">
                  <a:avLst/>
                </a:prstGeom>
                <a:solidFill>
                  <a:srgbClr val="93CF51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4</a:t>
                  </a: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B10D473-45C9-BD45-BCC1-8672392994AA}"/>
                    </a:ext>
                  </a:extLst>
                </p:cNvPr>
                <p:cNvSpPr/>
                <p:nvPr/>
              </p:nvSpPr>
              <p:spPr bwMode="auto">
                <a:xfrm>
                  <a:off x="8072061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1</a:t>
                  </a:r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45FFE8A-8403-8645-AD8D-81E5B026A8C9}"/>
                  </a:ext>
                </a:extLst>
              </p:cNvPr>
              <p:cNvSpPr/>
              <p:nvPr/>
            </p:nvSpPr>
            <p:spPr bwMode="auto">
              <a:xfrm>
                <a:off x="7820050" y="3404607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44B42E-AB48-6A46-A7C4-5E30F0E8F5EA}"/>
                  </a:ext>
                </a:extLst>
              </p:cNvPr>
              <p:cNvSpPr/>
              <p:nvPr/>
            </p:nvSpPr>
            <p:spPr bwMode="auto">
              <a:xfrm>
                <a:off x="8709423" y="3404607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6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58F266F-6661-3445-A2BD-7FF5A9DC0156}"/>
                </a:ext>
              </a:extLst>
            </p:cNvPr>
            <p:cNvSpPr/>
            <p:nvPr/>
          </p:nvSpPr>
          <p:spPr bwMode="auto">
            <a:xfrm>
              <a:off x="8725944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8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5780DA1-7246-1E4D-AEDA-A67BEAE951A4}"/>
                </a:ext>
              </a:extLst>
            </p:cNvPr>
            <p:cNvSpPr/>
            <p:nvPr/>
          </p:nvSpPr>
          <p:spPr bwMode="auto">
            <a:xfrm>
              <a:off x="9598376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0284C10-CB66-9E4D-A22C-EB150BD5B7B2}"/>
                </a:ext>
              </a:extLst>
            </p:cNvPr>
            <p:cNvSpPr/>
            <p:nvPr/>
          </p:nvSpPr>
          <p:spPr bwMode="auto">
            <a:xfrm>
              <a:off x="10487749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latin typeface="Lucida Sans Unicode" charset="0"/>
                  <a:ea typeface="ＭＳ Ｐゴシック" charset="-128"/>
                  <a:cs typeface="Lucida Sans Unicode" charset="0"/>
                </a:rPr>
                <a:t>15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E251B2A-21EC-D949-A18F-7B1FFE251A8E}"/>
              </a:ext>
            </a:extLst>
          </p:cNvPr>
          <p:cNvSpPr txBox="1"/>
          <p:nvPr/>
        </p:nvSpPr>
        <p:spPr>
          <a:xfrm>
            <a:off x="4615151" y="5189955"/>
            <a:ext cx="39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427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HEAPSORT(A)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Swap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A[0]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with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A[</a:t>
            </a:r>
            <a:r>
              <a:rPr lang="en-US" altLang="en-US" dirty="0" err="1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]</a:t>
            </a:r>
            <a:endParaRPr lang="en-US" altLang="en-US" sz="1400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A[0]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is the maximum so it is in its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final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position after the swap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27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A442AA-CAFE-5447-A372-B5DDBFFE9C90}"/>
              </a:ext>
            </a:extLst>
          </p:cNvPr>
          <p:cNvGrpSpPr/>
          <p:nvPr/>
        </p:nvGrpSpPr>
        <p:grpSpPr>
          <a:xfrm>
            <a:off x="2151418" y="2176398"/>
            <a:ext cx="3160172" cy="890822"/>
            <a:chOff x="3572963" y="1299403"/>
            <a:chExt cx="4110481" cy="115870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3E0A51F-601E-6241-8ACC-C0C8756C4A8C}"/>
                </a:ext>
              </a:extLst>
            </p:cNvPr>
            <p:cNvSpPr/>
            <p:nvPr/>
          </p:nvSpPr>
          <p:spPr bwMode="auto">
            <a:xfrm>
              <a:off x="6382320" y="1388715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0734B7-4B9D-8B41-8331-BDB5BC3DDD5A}"/>
                </a:ext>
              </a:extLst>
            </p:cNvPr>
            <p:cNvSpPr/>
            <p:nvPr/>
          </p:nvSpPr>
          <p:spPr bwMode="auto">
            <a:xfrm>
              <a:off x="3868803" y="2158591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D7BB50-2A9A-5C40-AB8B-36550D766FD2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 bwMode="auto">
            <a:xfrm flipH="1">
              <a:off x="4315991" y="1688233"/>
              <a:ext cx="2513517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58856D-4F90-DE42-95F3-2BC7261C956D}"/>
                </a:ext>
              </a:extLst>
            </p:cNvPr>
            <p:cNvSpPr txBox="1"/>
            <p:nvPr/>
          </p:nvSpPr>
          <p:spPr>
            <a:xfrm>
              <a:off x="7413247" y="129940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B5FA86-77EF-4341-92E5-5B45E74C1ABB}"/>
                </a:ext>
              </a:extLst>
            </p:cNvPr>
            <p:cNvSpPr txBox="1"/>
            <p:nvPr/>
          </p:nvSpPr>
          <p:spPr>
            <a:xfrm>
              <a:off x="3572963" y="1844471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214BF43-77CD-2C42-B7B5-EE740234F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3148" y="2037482"/>
            <a:ext cx="3909201" cy="235449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HEAPSORT(A)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BUILD-MAX-HEAP(A)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s := n</a:t>
            </a:r>
            <a:b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</a:b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SWAP(A[0],A[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s := s - 1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MAX-HEAPIFY(A,0,s)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519F433-D4DC-3C48-9983-9DB57A441E93}"/>
              </a:ext>
            </a:extLst>
          </p:cNvPr>
          <p:cNvGrpSpPr/>
          <p:nvPr/>
        </p:nvGrpSpPr>
        <p:grpSpPr>
          <a:xfrm>
            <a:off x="1649575" y="4745377"/>
            <a:ext cx="9742226" cy="299518"/>
            <a:chOff x="1639898" y="5707754"/>
            <a:chExt cx="9742226" cy="29951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3CA78C3-4025-E04C-A997-75FBB7ADC768}"/>
                </a:ext>
              </a:extLst>
            </p:cNvPr>
            <p:cNvGrpSpPr/>
            <p:nvPr/>
          </p:nvGrpSpPr>
          <p:grpSpPr>
            <a:xfrm>
              <a:off x="1639898" y="5707754"/>
              <a:ext cx="7109910" cy="299518"/>
              <a:chOff x="2493888" y="3404607"/>
              <a:chExt cx="7109910" cy="29951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7B82CDF-C320-6143-81D6-BCBC836C8CE2}"/>
                  </a:ext>
                </a:extLst>
              </p:cNvPr>
              <p:cNvGrpSpPr/>
              <p:nvPr/>
            </p:nvGrpSpPr>
            <p:grpSpPr>
              <a:xfrm>
                <a:off x="2493888" y="3404607"/>
                <a:ext cx="5348105" cy="299518"/>
                <a:chOff x="6289263" y="5289584"/>
                <a:chExt cx="5348105" cy="299518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2B3B4E93-D763-A240-8147-3CD4A9D5E685}"/>
                    </a:ext>
                  </a:extLst>
                </p:cNvPr>
                <p:cNvSpPr/>
                <p:nvPr/>
              </p:nvSpPr>
              <p:spPr bwMode="auto">
                <a:xfrm>
                  <a:off x="6289263" y="5289584"/>
                  <a:ext cx="894375" cy="299518"/>
                </a:xfrm>
                <a:prstGeom prst="rect">
                  <a:avLst/>
                </a:prstGeom>
                <a:solidFill>
                  <a:srgbClr val="FFFECC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1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1AAC8FC-C2D7-1F4B-A929-0CEBB7AB0FEA}"/>
                    </a:ext>
                  </a:extLst>
                </p:cNvPr>
                <p:cNvSpPr/>
                <p:nvPr/>
              </p:nvSpPr>
              <p:spPr bwMode="auto">
                <a:xfrm>
                  <a:off x="7190793" y="5289584"/>
                  <a:ext cx="894375" cy="299518"/>
                </a:xfrm>
                <a:prstGeom prst="rect">
                  <a:avLst/>
                </a:prstGeom>
                <a:solidFill>
                  <a:srgbClr val="FFFECC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1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5A8557B6-3940-634D-BC4E-7210F1503647}"/>
                    </a:ext>
                  </a:extLst>
                </p:cNvPr>
                <p:cNvSpPr/>
                <p:nvPr/>
              </p:nvSpPr>
              <p:spPr bwMode="auto">
                <a:xfrm>
                  <a:off x="8963985" y="5289584"/>
                  <a:ext cx="894375" cy="299518"/>
                </a:xfrm>
                <a:prstGeom prst="rect">
                  <a:avLst/>
                </a:prstGeom>
                <a:solidFill>
                  <a:srgbClr val="93CF51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3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1770C802-AF45-AB4B-901C-3092D23146D7}"/>
                    </a:ext>
                  </a:extLst>
                </p:cNvPr>
                <p:cNvSpPr/>
                <p:nvPr/>
              </p:nvSpPr>
              <p:spPr bwMode="auto">
                <a:xfrm>
                  <a:off x="9853620" y="5289584"/>
                  <a:ext cx="894375" cy="299518"/>
                </a:xfrm>
                <a:prstGeom prst="rect">
                  <a:avLst/>
                </a:prstGeom>
                <a:solidFill>
                  <a:srgbClr val="93CF51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4</a:t>
                  </a: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FA53CFD-F953-7643-BC63-778293933D7F}"/>
                    </a:ext>
                  </a:extLst>
                </p:cNvPr>
                <p:cNvSpPr/>
                <p:nvPr/>
              </p:nvSpPr>
              <p:spPr bwMode="auto">
                <a:xfrm>
                  <a:off x="10742993" y="5289584"/>
                  <a:ext cx="894375" cy="299518"/>
                </a:xfrm>
                <a:prstGeom prst="rect">
                  <a:avLst/>
                </a:prstGeom>
                <a:solidFill>
                  <a:srgbClr val="93CF51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4</a:t>
                  </a: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B10D473-45C9-BD45-BCC1-8672392994AA}"/>
                    </a:ext>
                  </a:extLst>
                </p:cNvPr>
                <p:cNvSpPr/>
                <p:nvPr/>
              </p:nvSpPr>
              <p:spPr bwMode="auto">
                <a:xfrm>
                  <a:off x="8072061" y="5289584"/>
                  <a:ext cx="894375" cy="299518"/>
                </a:xfrm>
                <a:prstGeom prst="rect">
                  <a:avLst/>
                </a:prstGeom>
                <a:solidFill>
                  <a:srgbClr val="93CF51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2</a:t>
                  </a:r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45FFE8A-8403-8645-AD8D-81E5B026A8C9}"/>
                  </a:ext>
                </a:extLst>
              </p:cNvPr>
              <p:cNvSpPr/>
              <p:nvPr/>
            </p:nvSpPr>
            <p:spPr bwMode="auto">
              <a:xfrm>
                <a:off x="7820050" y="3404607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44B42E-AB48-6A46-A7C4-5E30F0E8F5EA}"/>
                  </a:ext>
                </a:extLst>
              </p:cNvPr>
              <p:cNvSpPr/>
              <p:nvPr/>
            </p:nvSpPr>
            <p:spPr bwMode="auto">
              <a:xfrm>
                <a:off x="8709423" y="3404607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6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58F266F-6661-3445-A2BD-7FF5A9DC0156}"/>
                </a:ext>
              </a:extLst>
            </p:cNvPr>
            <p:cNvSpPr/>
            <p:nvPr/>
          </p:nvSpPr>
          <p:spPr bwMode="auto">
            <a:xfrm>
              <a:off x="8725944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8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5780DA1-7246-1E4D-AEDA-A67BEAE951A4}"/>
                </a:ext>
              </a:extLst>
            </p:cNvPr>
            <p:cNvSpPr/>
            <p:nvPr/>
          </p:nvSpPr>
          <p:spPr bwMode="auto">
            <a:xfrm>
              <a:off x="9598376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0284C10-CB66-9E4D-A22C-EB150BD5B7B2}"/>
                </a:ext>
              </a:extLst>
            </p:cNvPr>
            <p:cNvSpPr/>
            <p:nvPr/>
          </p:nvSpPr>
          <p:spPr bwMode="auto">
            <a:xfrm>
              <a:off x="10487749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latin typeface="Lucida Sans Unicode" charset="0"/>
                  <a:ea typeface="ＭＳ Ｐゴシック" charset="-128"/>
                  <a:cs typeface="Lucida Sans Unicode" charset="0"/>
                </a:rPr>
                <a:t>15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E251B2A-21EC-D949-A18F-7B1FFE251A8E}"/>
              </a:ext>
            </a:extLst>
          </p:cNvPr>
          <p:cNvSpPr txBox="1"/>
          <p:nvPr/>
        </p:nvSpPr>
        <p:spPr>
          <a:xfrm>
            <a:off x="3718024" y="5189955"/>
            <a:ext cx="39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464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HEAPSORT(A)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Termination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28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A442AA-CAFE-5447-A372-B5DDBFFE9C90}"/>
              </a:ext>
            </a:extLst>
          </p:cNvPr>
          <p:cNvGrpSpPr/>
          <p:nvPr/>
        </p:nvGrpSpPr>
        <p:grpSpPr>
          <a:xfrm>
            <a:off x="4311275" y="2176399"/>
            <a:ext cx="1000315" cy="307777"/>
            <a:chOff x="6382320" y="1299403"/>
            <a:chExt cx="1301124" cy="40033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3E0A51F-601E-6241-8ACC-C0C8756C4A8C}"/>
                </a:ext>
              </a:extLst>
            </p:cNvPr>
            <p:cNvSpPr/>
            <p:nvPr/>
          </p:nvSpPr>
          <p:spPr bwMode="auto">
            <a:xfrm>
              <a:off x="6382320" y="1388715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58856D-4F90-DE42-95F3-2BC7261C956D}"/>
                </a:ext>
              </a:extLst>
            </p:cNvPr>
            <p:cNvSpPr txBox="1"/>
            <p:nvPr/>
          </p:nvSpPr>
          <p:spPr>
            <a:xfrm>
              <a:off x="7413247" y="129940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0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214BF43-77CD-2C42-B7B5-EE740234F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3148" y="2037482"/>
            <a:ext cx="3909201" cy="235449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HEAPSORT(A)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BUILD-MAX-HEAP(A)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s := n</a:t>
            </a:r>
            <a:b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</a:b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SWAP(A[0],A[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s := s - 1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MAX-HEAPIFY(A,0,s)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519F433-D4DC-3C48-9983-9DB57A441E93}"/>
              </a:ext>
            </a:extLst>
          </p:cNvPr>
          <p:cNvGrpSpPr/>
          <p:nvPr/>
        </p:nvGrpSpPr>
        <p:grpSpPr>
          <a:xfrm>
            <a:off x="1649575" y="4745377"/>
            <a:ext cx="9742226" cy="299518"/>
            <a:chOff x="1639898" y="5707754"/>
            <a:chExt cx="9742226" cy="29951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3CA78C3-4025-E04C-A997-75FBB7ADC768}"/>
                </a:ext>
              </a:extLst>
            </p:cNvPr>
            <p:cNvGrpSpPr/>
            <p:nvPr/>
          </p:nvGrpSpPr>
          <p:grpSpPr>
            <a:xfrm>
              <a:off x="1639898" y="5707754"/>
              <a:ext cx="7109910" cy="299518"/>
              <a:chOff x="2493888" y="3404607"/>
              <a:chExt cx="7109910" cy="29951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7B82CDF-C320-6143-81D6-BCBC836C8CE2}"/>
                  </a:ext>
                </a:extLst>
              </p:cNvPr>
              <p:cNvGrpSpPr/>
              <p:nvPr/>
            </p:nvGrpSpPr>
            <p:grpSpPr>
              <a:xfrm>
                <a:off x="2493888" y="3404607"/>
                <a:ext cx="5348105" cy="299518"/>
                <a:chOff x="6289263" y="5289584"/>
                <a:chExt cx="5348105" cy="299518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2B3B4E93-D763-A240-8147-3CD4A9D5E685}"/>
                    </a:ext>
                  </a:extLst>
                </p:cNvPr>
                <p:cNvSpPr/>
                <p:nvPr/>
              </p:nvSpPr>
              <p:spPr bwMode="auto">
                <a:xfrm>
                  <a:off x="6289263" y="5289584"/>
                  <a:ext cx="894375" cy="299518"/>
                </a:xfrm>
                <a:prstGeom prst="rect">
                  <a:avLst/>
                </a:prstGeom>
                <a:solidFill>
                  <a:srgbClr val="FFFECC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1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1AAC8FC-C2D7-1F4B-A929-0CEBB7AB0FEA}"/>
                    </a:ext>
                  </a:extLst>
                </p:cNvPr>
                <p:cNvSpPr/>
                <p:nvPr/>
              </p:nvSpPr>
              <p:spPr bwMode="auto">
                <a:xfrm>
                  <a:off x="7190793" y="5289584"/>
                  <a:ext cx="894375" cy="299518"/>
                </a:xfrm>
                <a:prstGeom prst="rect">
                  <a:avLst/>
                </a:prstGeom>
                <a:solidFill>
                  <a:srgbClr val="93CF51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1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5A8557B6-3940-634D-BC4E-7210F1503647}"/>
                    </a:ext>
                  </a:extLst>
                </p:cNvPr>
                <p:cNvSpPr/>
                <p:nvPr/>
              </p:nvSpPr>
              <p:spPr bwMode="auto">
                <a:xfrm>
                  <a:off x="8963985" y="5289584"/>
                  <a:ext cx="894375" cy="299518"/>
                </a:xfrm>
                <a:prstGeom prst="rect">
                  <a:avLst/>
                </a:prstGeom>
                <a:solidFill>
                  <a:srgbClr val="93CF51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3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1770C802-AF45-AB4B-901C-3092D23146D7}"/>
                    </a:ext>
                  </a:extLst>
                </p:cNvPr>
                <p:cNvSpPr/>
                <p:nvPr/>
              </p:nvSpPr>
              <p:spPr bwMode="auto">
                <a:xfrm>
                  <a:off x="9853620" y="5289584"/>
                  <a:ext cx="894375" cy="299518"/>
                </a:xfrm>
                <a:prstGeom prst="rect">
                  <a:avLst/>
                </a:prstGeom>
                <a:solidFill>
                  <a:srgbClr val="93CF51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4</a:t>
                  </a: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FA53CFD-F953-7643-BC63-778293933D7F}"/>
                    </a:ext>
                  </a:extLst>
                </p:cNvPr>
                <p:cNvSpPr/>
                <p:nvPr/>
              </p:nvSpPr>
              <p:spPr bwMode="auto">
                <a:xfrm>
                  <a:off x="10742993" y="5289584"/>
                  <a:ext cx="894375" cy="299518"/>
                </a:xfrm>
                <a:prstGeom prst="rect">
                  <a:avLst/>
                </a:prstGeom>
                <a:solidFill>
                  <a:srgbClr val="93CF51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4</a:t>
                  </a: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B10D473-45C9-BD45-BCC1-8672392994AA}"/>
                    </a:ext>
                  </a:extLst>
                </p:cNvPr>
                <p:cNvSpPr/>
                <p:nvPr/>
              </p:nvSpPr>
              <p:spPr bwMode="auto">
                <a:xfrm>
                  <a:off x="8072061" y="5289584"/>
                  <a:ext cx="894375" cy="299518"/>
                </a:xfrm>
                <a:prstGeom prst="rect">
                  <a:avLst/>
                </a:prstGeom>
                <a:solidFill>
                  <a:srgbClr val="93CF51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2</a:t>
                  </a:r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45FFE8A-8403-8645-AD8D-81E5B026A8C9}"/>
                  </a:ext>
                </a:extLst>
              </p:cNvPr>
              <p:cNvSpPr/>
              <p:nvPr/>
            </p:nvSpPr>
            <p:spPr bwMode="auto">
              <a:xfrm>
                <a:off x="7820050" y="3404607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44B42E-AB48-6A46-A7C4-5E30F0E8F5EA}"/>
                  </a:ext>
                </a:extLst>
              </p:cNvPr>
              <p:cNvSpPr/>
              <p:nvPr/>
            </p:nvSpPr>
            <p:spPr bwMode="auto">
              <a:xfrm>
                <a:off x="8709423" y="3404607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6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58F266F-6661-3445-A2BD-7FF5A9DC0156}"/>
                </a:ext>
              </a:extLst>
            </p:cNvPr>
            <p:cNvSpPr/>
            <p:nvPr/>
          </p:nvSpPr>
          <p:spPr bwMode="auto">
            <a:xfrm>
              <a:off x="8725944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8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5780DA1-7246-1E4D-AEDA-A67BEAE951A4}"/>
                </a:ext>
              </a:extLst>
            </p:cNvPr>
            <p:cNvSpPr/>
            <p:nvPr/>
          </p:nvSpPr>
          <p:spPr bwMode="auto">
            <a:xfrm>
              <a:off x="9598376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0284C10-CB66-9E4D-A22C-EB150BD5B7B2}"/>
                </a:ext>
              </a:extLst>
            </p:cNvPr>
            <p:cNvSpPr/>
            <p:nvPr/>
          </p:nvSpPr>
          <p:spPr bwMode="auto">
            <a:xfrm>
              <a:off x="10487749" y="5707754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latin typeface="Lucida Sans Unicode" charset="0"/>
                  <a:ea typeface="ＭＳ Ｐゴシック" charset="-128"/>
                  <a:cs typeface="Lucida Sans Unicode" charset="0"/>
                </a:rPr>
                <a:t>15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E251B2A-21EC-D949-A18F-7B1FFE251A8E}"/>
              </a:ext>
            </a:extLst>
          </p:cNvPr>
          <p:cNvSpPr txBox="1"/>
          <p:nvPr/>
        </p:nvSpPr>
        <p:spPr>
          <a:xfrm>
            <a:off x="2853928" y="5189955"/>
            <a:ext cx="39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6876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Running time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76" y="1389064"/>
            <a:ext cx="11569073" cy="4918075"/>
          </a:xfrm>
        </p:spPr>
        <p:txBody>
          <a:bodyPr/>
          <a:lstStyle/>
          <a:p>
            <a:pPr indent="-322263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BUILD-MAX-HEAP is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O(n)</a:t>
            </a:r>
          </a:p>
          <a:p>
            <a:pPr indent="-322263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 HEAPSORT extracting the maximum takes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O(1)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(pick element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A[0]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 but we have to restore the heap at each step with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MAX-HEAPIFY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which takes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O(log n)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 SELECTION-SORT extracting the maximum element takes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O(n)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There are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- 1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iterations of for loop </a:t>
            </a:r>
          </a:p>
          <a:p>
            <a:pPr indent="-322263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T(n) = O(n) + O(n log n) =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O(n log n)</a:t>
            </a:r>
          </a:p>
          <a:p>
            <a:pPr indent="-322263">
              <a:defRPr/>
            </a:pPr>
            <a:endParaRPr lang="en-US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indent="0">
              <a:buNone/>
              <a:defRPr/>
            </a:pPr>
            <a:endParaRPr lang="en-US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This applies both to the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best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and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worst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case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29</a:t>
            </a:fld>
            <a:endParaRPr lang="en-GB" altLang="en-US" sz="1500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23304E-FE6A-9940-AEC9-3F328CDA1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4488" y="3556451"/>
            <a:ext cx="3909201" cy="235449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HEAPSORT(A)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BUILD-MAX-HEAP(A)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s := n</a:t>
            </a:r>
            <a:b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</a:b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SWAP(A[0],A[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s := s - 1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MAX-HEAPIFY(A,0,s) </a:t>
            </a:r>
          </a:p>
        </p:txBody>
      </p:sp>
    </p:spTree>
    <p:extLst>
      <p:ext uri="{BB962C8B-B14F-4D97-AF65-F5344CB8AC3E}">
        <p14:creationId xmlns:p14="http://schemas.microsoft.com/office/powerpoint/2010/main" val="39499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Recap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322263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MERGE-SORT and QUICKSORT are two efficient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divide-and-conquer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sorting algorithm</a:t>
            </a:r>
          </a:p>
          <a:p>
            <a:pPr marL="0" indent="-322263"/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342900" lvl="1" indent="-322263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endParaRPr lang="en-GB" sz="2100" b="1" dirty="0">
              <a:solidFill>
                <a:srgbClr val="094F7B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342900" lvl="1" indent="-322263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endParaRPr lang="en-GB" dirty="0"/>
          </a:p>
          <a:p>
            <a:pPr marL="20637" lvl="1" indent="0">
              <a:lnSpc>
                <a:spcPct val="120000"/>
              </a:lnSpc>
              <a:buNone/>
              <a:defRPr/>
            </a:pPr>
            <a:endParaRPr lang="en-US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0" indent="0">
              <a:buNone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sz="1400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3</a:t>
            </a:fld>
            <a:endParaRPr lang="en-GB" altLang="en-US" sz="1500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95CD82-4DED-0043-93D5-8A0CB294B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693906"/>
              </p:ext>
            </p:extLst>
          </p:nvPr>
        </p:nvGraphicFramePr>
        <p:xfrm>
          <a:off x="1244147" y="2705101"/>
          <a:ext cx="10132329" cy="22860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377443">
                  <a:extLst>
                    <a:ext uri="{9D8B030D-6E8A-4147-A177-3AD203B41FA5}">
                      <a16:colId xmlns:a16="http://schemas.microsoft.com/office/drawing/2014/main" val="468199010"/>
                    </a:ext>
                  </a:extLst>
                </a:gridCol>
                <a:gridCol w="3377443">
                  <a:extLst>
                    <a:ext uri="{9D8B030D-6E8A-4147-A177-3AD203B41FA5}">
                      <a16:colId xmlns:a16="http://schemas.microsoft.com/office/drawing/2014/main" val="1605286955"/>
                    </a:ext>
                  </a:extLst>
                </a:gridCol>
                <a:gridCol w="3377443">
                  <a:extLst>
                    <a:ext uri="{9D8B030D-6E8A-4147-A177-3AD203B41FA5}">
                      <a16:colId xmlns:a16="http://schemas.microsoft.com/office/drawing/2014/main" val="1742698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486964" rtl="0" eaLnBrk="1" latinLnBrk="0" hangingPunct="1"/>
                      <a:endParaRPr lang="en-GB" sz="19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MERGE-SORT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QUICKSORT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492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Best case running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O(n 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86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O(n 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057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Average case running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86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O(n 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86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O(n 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70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Worst case running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86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O(n 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86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O(n</a:t>
                      </a:r>
                      <a:r>
                        <a:rPr lang="en-GB" baseline="30000" dirty="0"/>
                        <a:t>2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73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Space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805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830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018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Properties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76" y="1389064"/>
            <a:ext cx="11569073" cy="4918075"/>
          </a:xfrm>
        </p:spPr>
        <p:txBody>
          <a:bodyPr/>
          <a:lstStyle/>
          <a:p>
            <a:pPr indent="-322263">
              <a:defRPr/>
            </a:pP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 place: </a:t>
            </a:r>
            <a:r>
              <a:rPr lang="en-GB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O(1)</a:t>
            </a: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space complexity</a:t>
            </a:r>
          </a:p>
          <a:p>
            <a:pPr indent="-322263">
              <a:defRPr/>
            </a:pP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Not stable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0" indent="0">
              <a:buNone/>
            </a:pPr>
            <a:endParaRPr lang="en-US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30</a:t>
            </a:fld>
            <a:endParaRPr lang="en-GB" altLang="en-US" sz="1500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749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Comparison sorts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F9365D53-1933-884C-942E-C64A7E0549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776" y="1389064"/>
                <a:ext cx="11569073" cy="4918075"/>
              </a:xfrm>
            </p:spPr>
            <p:txBody>
              <a:bodyPr/>
              <a:lstStyle/>
              <a:p>
                <a:pPr indent="-322263">
                  <a:defRPr/>
                </a:pPr>
                <a:r>
                  <a:rPr lang="en-GB" altLang="en-US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All</a:t>
                </a:r>
                <a:r>
                  <a:rPr lang="en-GB" altLang="en-US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 the sorting algorithms we have studied so far are </a:t>
                </a:r>
                <a:r>
                  <a:rPr lang="en-GB" altLang="en-US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comparison sorts</a:t>
                </a:r>
              </a:p>
              <a:p>
                <a:pPr marL="525463" lvl="1" indent="-322263">
                  <a:lnSpc>
                    <a:spcPct val="120000"/>
                  </a:lnSpc>
                  <a:defRPr/>
                </a:pPr>
                <a:r>
                  <a:rPr lang="en-GB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The sorted order is determined </a:t>
                </a:r>
                <a:r>
                  <a:rPr lang="en-GB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only</a:t>
                </a:r>
                <a:r>
                  <a:rPr lang="en-GB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 by comparing the input elements</a:t>
                </a:r>
                <a:endParaRPr lang="en-GB" sz="2100" b="1" dirty="0">
                  <a:solidFill>
                    <a:srgbClr val="094F7B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 panose="020B0602030504020204" pitchFamily="34" charset="0"/>
                </a:endParaRPr>
              </a:p>
              <a:p>
                <a:pPr marL="20637" lvl="1" indent="0">
                  <a:lnSpc>
                    <a:spcPct val="120000"/>
                  </a:lnSpc>
                  <a:buNone/>
                  <a:defRPr/>
                </a:pPr>
                <a:endParaRPr lang="en-GB" sz="2100" b="1" dirty="0">
                  <a:solidFill>
                    <a:srgbClr val="094F7B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 panose="020B0602030504020204" pitchFamily="34" charset="0"/>
                </a:endParaRPr>
              </a:p>
              <a:p>
                <a:pPr marL="342900" lvl="1" indent="-322263">
                  <a:lnSpc>
                    <a:spcPct val="120000"/>
                  </a:lnSpc>
                  <a:buFont typeface="Lucida Sans Unicode" panose="020B0602030504020204" pitchFamily="34" charset="0"/>
                  <a:buChar char="•"/>
                  <a:defRPr/>
                </a:pPr>
                <a:r>
                  <a:rPr lang="en-GB" sz="2100" b="1" dirty="0">
                    <a:solidFill>
                      <a:srgbClr val="094F7B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They can be studied </a:t>
                </a:r>
                <a:r>
                  <a:rPr lang="en-GB" sz="2100" b="1" dirty="0">
                    <a:solidFill>
                      <a:srgbClr val="FF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abstractly</a:t>
                </a:r>
                <a:r>
                  <a:rPr lang="en-GB" sz="2100" b="1" dirty="0">
                    <a:solidFill>
                      <a:srgbClr val="094F7B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 using the </a:t>
                </a:r>
                <a:r>
                  <a:rPr lang="en-GB" sz="2100" b="1" dirty="0">
                    <a:solidFill>
                      <a:srgbClr val="FF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decision tree model</a:t>
                </a:r>
              </a:p>
              <a:p>
                <a:pPr marL="525463" lvl="1" indent="-322263">
                  <a:lnSpc>
                    <a:spcPct val="120000"/>
                  </a:lnSpc>
                  <a:defRPr/>
                </a:pPr>
                <a:r>
                  <a:rPr lang="en-GB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Consider </a:t>
                </a:r>
                <a:r>
                  <a:rPr lang="en-GB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only</a:t>
                </a:r>
                <a:r>
                  <a:rPr lang="en-GB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 comparisons and ignore all other aspects of the algorithm</a:t>
                </a:r>
              </a:p>
              <a:p>
                <a:pPr marL="525463" lvl="1" indent="-322263">
                  <a:lnSpc>
                    <a:spcPct val="120000"/>
                  </a:lnSpc>
                  <a:defRPr/>
                </a:pPr>
                <a:r>
                  <a:rPr lang="en-GB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Introduced by Ford and Johnson in “A tournament problem”. The American Mathematical Monthly, 66(5):387–389, 1959. </a:t>
                </a:r>
              </a:p>
              <a:p>
                <a:pPr marL="525463" lvl="1" indent="-322263">
                  <a:lnSpc>
                    <a:spcPct val="120000"/>
                  </a:lnSpc>
                  <a:defRPr/>
                </a:pPr>
                <a:endParaRPr lang="en-GB" dirty="0"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 panose="020B0602030504020204" pitchFamily="34" charset="0"/>
                </a:endParaRPr>
              </a:p>
              <a:p>
                <a:pPr marL="342900" lvl="1" indent="-322263">
                  <a:lnSpc>
                    <a:spcPct val="120000"/>
                  </a:lnSpc>
                  <a:buFont typeface="Lucida Sans Unicode" panose="020B0602030504020204" pitchFamily="34" charset="0"/>
                  <a:buChar char="•"/>
                  <a:defRPr/>
                </a:pPr>
                <a:r>
                  <a:rPr lang="en-GB" sz="2100" b="1" dirty="0">
                    <a:solidFill>
                      <a:srgbClr val="094F7B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A decision tree is a </a:t>
                </a:r>
                <a:r>
                  <a:rPr lang="en-GB" sz="2100" b="1" dirty="0">
                    <a:solidFill>
                      <a:srgbClr val="FF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full binary tree</a:t>
                </a:r>
                <a:r>
                  <a:rPr lang="en-GB" sz="2100" b="1" dirty="0">
                    <a:solidFill>
                      <a:srgbClr val="094F7B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 that represents the comparisons between elements that are performed by a sorting algorithm operating on an input of a given size</a:t>
                </a:r>
              </a:p>
              <a:p>
                <a:pPr marL="525463" lvl="1" indent="-322263">
                  <a:lnSpc>
                    <a:spcPct val="120000"/>
                  </a:lnSpc>
                  <a:defRPr/>
                </a:pPr>
                <a:r>
                  <a:rPr lang="en-GB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Assume all the input elements are </a:t>
                </a:r>
                <a:r>
                  <a:rPr lang="en-GB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distinct</a:t>
                </a:r>
              </a:p>
              <a:p>
                <a:pPr marL="525463" lvl="1" indent="-322263">
                  <a:lnSpc>
                    <a:spcPct val="120000"/>
                  </a:lnSpc>
                  <a:defRPr/>
                </a:pPr>
                <a:r>
                  <a:rPr lang="en-GB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Assume all comparisons have the form </a:t>
                </a:r>
                <a:r>
                  <a:rPr lang="en-GB" dirty="0">
                    <a:solidFill>
                      <a:srgbClr val="FF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A[</a:t>
                </a:r>
                <a:r>
                  <a:rPr lang="en-GB" dirty="0" err="1">
                    <a:solidFill>
                      <a:srgbClr val="FF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i</a:t>
                </a:r>
                <a:r>
                  <a:rPr lang="en-GB" dirty="0">
                    <a:solidFill>
                      <a:srgbClr val="FF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en-GB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dirty="0">
                    <a:solidFill>
                      <a:srgbClr val="FF0000"/>
                    </a:solidFill>
                  </a:rPr>
                  <a:t> </a:t>
                </a:r>
                <a:r>
                  <a:rPr lang="en-GB" dirty="0">
                    <a:solidFill>
                      <a:srgbClr val="FF0000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A[j] </a:t>
                </a:r>
                <a:endParaRPr lang="en-GB" dirty="0"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 panose="020B0602030504020204" pitchFamily="34" charset="0"/>
                </a:endParaRPr>
              </a:p>
              <a:p>
                <a:pPr indent="-322263">
                  <a:defRPr/>
                </a:pPr>
                <a:endParaRPr lang="en-GB" dirty="0"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 panose="020B0602030504020204" pitchFamily="34" charset="0"/>
                </a:endParaRPr>
              </a:p>
              <a:p>
                <a:pPr indent="-322263">
                  <a:defRPr/>
                </a:pPr>
                <a:endParaRPr lang="en-GB" dirty="0"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 panose="020B0602030504020204" pitchFamily="34" charset="0"/>
                </a:endParaRPr>
              </a:p>
              <a:p>
                <a:pPr marL="342900" lvl="1" indent="-322263">
                  <a:lnSpc>
                    <a:spcPct val="120000"/>
                  </a:lnSpc>
                  <a:buChar char="•"/>
                  <a:defRPr/>
                </a:pPr>
                <a:endParaRPr lang="en-GB" sz="2100" b="1" dirty="0">
                  <a:solidFill>
                    <a:srgbClr val="094F7B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 panose="020B0602030504020204" pitchFamily="34" charset="0"/>
                </a:endParaRPr>
              </a:p>
              <a:p>
                <a:pPr indent="-322263">
                  <a:defRPr/>
                </a:pPr>
                <a:endParaRPr lang="en-US" altLang="en-US" dirty="0"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 panose="020B0602030504020204" pitchFamily="34" charset="0"/>
                </a:endParaRPr>
              </a:p>
              <a:p>
                <a:pPr marL="0" indent="0">
                  <a:buNone/>
                </a:pPr>
                <a:endParaRPr lang="en-US" altLang="en-US" dirty="0">
                  <a:solidFill>
                    <a:schemeClr val="accent1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 panose="020B0602030504020204" pitchFamily="34" charset="0"/>
                </a:endParaRPr>
              </a:p>
            </p:txBody>
          </p:sp>
        </mc:Choice>
        <mc:Fallback xmlns="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F9365D53-1933-884C-942E-C64A7E054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776" y="1389064"/>
                <a:ext cx="11569073" cy="4918075"/>
              </a:xfrm>
              <a:blipFill>
                <a:blip r:embed="rId3"/>
                <a:stretch>
                  <a:fillRect l="-1535" t="-2057" r="-1645" b="-4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31</a:t>
            </a:fld>
            <a:endParaRPr lang="en-GB" altLang="en-US" sz="1500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140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Decision tree example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76" y="1389064"/>
            <a:ext cx="11569073" cy="4918075"/>
          </a:xfrm>
        </p:spPr>
        <p:txBody>
          <a:bodyPr/>
          <a:lstStyle/>
          <a:p>
            <a:pPr indent="-322263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Sort three elements </a:t>
            </a: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A[0..2]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Node </a:t>
            </a: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A[</a:t>
            </a:r>
            <a:r>
              <a:rPr lang="en-GB" dirty="0" err="1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</a:t>
            </a: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]:A[j]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indicates a comparison between </a:t>
            </a: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A[</a:t>
            </a:r>
            <a:r>
              <a:rPr lang="en-GB" dirty="0" err="1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</a:t>
            </a: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]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and </a:t>
            </a: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A[j]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Green </a:t>
            </a: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leaves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are all the sorted </a:t>
            </a: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permutations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of the input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32</a:t>
            </a:fld>
            <a:endParaRPr lang="en-GB" altLang="en-US" sz="1500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grpSp>
        <p:nvGrpSpPr>
          <p:cNvPr id="18442" name="Group 18441">
            <a:extLst>
              <a:ext uri="{FF2B5EF4-FFF2-40B4-BE49-F238E27FC236}">
                <a16:creationId xmlns:a16="http://schemas.microsoft.com/office/drawing/2014/main" id="{4672122E-EF08-CC45-BC0F-F6079E88EF62}"/>
              </a:ext>
            </a:extLst>
          </p:cNvPr>
          <p:cNvGrpSpPr/>
          <p:nvPr/>
        </p:nvGrpSpPr>
        <p:grpSpPr>
          <a:xfrm>
            <a:off x="1323816" y="3045594"/>
            <a:ext cx="9972991" cy="2781031"/>
            <a:chOff x="1320102" y="2829570"/>
            <a:chExt cx="9972991" cy="278103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1DA8CA9-F8B2-4144-AEBC-6E1BACDC49C3}"/>
                </a:ext>
              </a:extLst>
            </p:cNvPr>
            <p:cNvGrpSpPr/>
            <p:nvPr/>
          </p:nvGrpSpPr>
          <p:grpSpPr>
            <a:xfrm>
              <a:off x="1320102" y="2829570"/>
              <a:ext cx="8721944" cy="2772138"/>
              <a:chOff x="1296074" y="1388715"/>
              <a:chExt cx="10198814" cy="260914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BA36925-15ED-AA43-B69B-D930B9ADEEBE}"/>
                  </a:ext>
                </a:extLst>
              </p:cNvPr>
              <p:cNvSpPr/>
              <p:nvPr/>
            </p:nvSpPr>
            <p:spPr bwMode="auto">
              <a:xfrm>
                <a:off x="6238304" y="1388715"/>
                <a:ext cx="1022159" cy="29951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sz="1400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A[0]:A[1]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B18F53-22EB-D040-8DB8-F580AF71E46F}"/>
                  </a:ext>
                </a:extLst>
              </p:cNvPr>
              <p:cNvSpPr/>
              <p:nvPr/>
            </p:nvSpPr>
            <p:spPr bwMode="auto">
              <a:xfrm>
                <a:off x="3664559" y="2158591"/>
                <a:ext cx="1098619" cy="29951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sz="1400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A[1]:A[2]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990FDC7-A75E-B841-9C0D-92701E773447}"/>
                  </a:ext>
                </a:extLst>
              </p:cNvPr>
              <p:cNvSpPr/>
              <p:nvPr/>
            </p:nvSpPr>
            <p:spPr bwMode="auto">
              <a:xfrm>
                <a:off x="9172133" y="2158591"/>
                <a:ext cx="1098619" cy="29951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sz="1400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A[0]:A[2]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52BAAFC-D1F1-4245-B788-A5D5A5FC29DB}"/>
                  </a:ext>
                </a:extLst>
              </p:cNvPr>
              <p:cNvSpPr/>
              <p:nvPr/>
            </p:nvSpPr>
            <p:spPr bwMode="auto">
              <a:xfrm>
                <a:off x="1296074" y="2928467"/>
                <a:ext cx="1428431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sz="1400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A[0],A[1],A[2]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D1A9F37-4B01-B441-9C82-DBDA6BEC41E1}"/>
                  </a:ext>
                </a:extLst>
              </p:cNvPr>
              <p:cNvSpPr/>
              <p:nvPr/>
            </p:nvSpPr>
            <p:spPr bwMode="auto">
              <a:xfrm>
                <a:off x="5185503" y="2928467"/>
                <a:ext cx="1052801" cy="29951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sz="1400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A[0]:A[2]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FD9ED8C-DAD9-B243-986D-A96FCDA7E67D}"/>
                  </a:ext>
                </a:extLst>
              </p:cNvPr>
              <p:cNvSpPr/>
              <p:nvPr/>
            </p:nvSpPr>
            <p:spPr bwMode="auto">
              <a:xfrm>
                <a:off x="10460099" y="2928467"/>
                <a:ext cx="1034789" cy="29951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sz="1400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A[1]:A[2]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E92284-EFD2-B54F-BA9C-FE2215FE31B6}"/>
                  </a:ext>
                </a:extLst>
              </p:cNvPr>
              <p:cNvSpPr/>
              <p:nvPr/>
            </p:nvSpPr>
            <p:spPr bwMode="auto">
              <a:xfrm>
                <a:off x="7524874" y="2928467"/>
                <a:ext cx="1463560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sz="1400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A[1],A[0],A[2]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88D0C67-AD05-904C-940B-C687CBB7C84B}"/>
                  </a:ext>
                </a:extLst>
              </p:cNvPr>
              <p:cNvSpPr/>
              <p:nvPr/>
            </p:nvSpPr>
            <p:spPr bwMode="auto">
              <a:xfrm>
                <a:off x="6061315" y="3698342"/>
                <a:ext cx="1463561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sz="1400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A[2],A[0],A[1]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0550F5C-CC03-1E49-9090-D6C6D09A13D1}"/>
                  </a:ext>
                </a:extLst>
              </p:cNvPr>
              <p:cNvSpPr/>
              <p:nvPr/>
            </p:nvSpPr>
            <p:spPr bwMode="auto">
              <a:xfrm>
                <a:off x="3788459" y="3698342"/>
                <a:ext cx="1498036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sz="1400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A[0],A[2],A[1]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45525E9-873F-534E-B7E1-C7115B9EA78E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 bwMode="auto">
              <a:xfrm flipH="1">
                <a:off x="4213868" y="1688233"/>
                <a:ext cx="2535515" cy="47035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B5755FB-B41A-8843-916E-693AFC7C3A5A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 bwMode="auto">
              <a:xfrm>
                <a:off x="6749383" y="1688233"/>
                <a:ext cx="2972059" cy="47035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8E26BFF-91DA-D945-960B-8E3D3A80AE7D}"/>
                  </a:ext>
                </a:extLst>
              </p:cNvPr>
              <p:cNvCxnSpPr>
                <a:cxnSpLocks/>
                <a:stCxn id="8" idx="2"/>
                <a:endCxn id="11" idx="0"/>
              </p:cNvCxnSpPr>
              <p:nvPr/>
            </p:nvCxnSpPr>
            <p:spPr bwMode="auto">
              <a:xfrm>
                <a:off x="4213868" y="2458109"/>
                <a:ext cx="1498036" cy="47035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3EFBA5D-266D-1B44-9353-5AD3F75B614F}"/>
                  </a:ext>
                </a:extLst>
              </p:cNvPr>
              <p:cNvCxnSpPr>
                <a:cxnSpLocks/>
                <a:stCxn id="8" idx="2"/>
                <a:endCxn id="10" idx="0"/>
              </p:cNvCxnSpPr>
              <p:nvPr/>
            </p:nvCxnSpPr>
            <p:spPr bwMode="auto">
              <a:xfrm flipH="1">
                <a:off x="2010290" y="2458109"/>
                <a:ext cx="2203578" cy="47035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7752853-0132-5444-B29A-159B596BCB8A}"/>
                  </a:ext>
                </a:extLst>
              </p:cNvPr>
              <p:cNvCxnSpPr>
                <a:cxnSpLocks/>
                <a:stCxn id="11" idx="2"/>
                <a:endCxn id="17" idx="0"/>
              </p:cNvCxnSpPr>
              <p:nvPr/>
            </p:nvCxnSpPr>
            <p:spPr bwMode="auto">
              <a:xfrm flipH="1">
                <a:off x="4537477" y="3227985"/>
                <a:ext cx="1174428" cy="470357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8E29923-8D19-BF46-9DEC-D23860B7F8FA}"/>
                  </a:ext>
                </a:extLst>
              </p:cNvPr>
              <p:cNvCxnSpPr>
                <a:cxnSpLocks/>
                <a:stCxn id="9" idx="2"/>
                <a:endCxn id="13" idx="0"/>
              </p:cNvCxnSpPr>
              <p:nvPr/>
            </p:nvCxnSpPr>
            <p:spPr bwMode="auto">
              <a:xfrm flipH="1">
                <a:off x="8256655" y="2458109"/>
                <a:ext cx="1464788" cy="47035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2AA61BE-18C1-FF44-A053-A9A7BB062BAF}"/>
                  </a:ext>
                </a:extLst>
              </p:cNvPr>
              <p:cNvCxnSpPr>
                <a:cxnSpLocks/>
                <a:stCxn id="11" idx="2"/>
                <a:endCxn id="16" idx="0"/>
              </p:cNvCxnSpPr>
              <p:nvPr/>
            </p:nvCxnSpPr>
            <p:spPr bwMode="auto">
              <a:xfrm>
                <a:off x="5711905" y="3227985"/>
                <a:ext cx="1081191" cy="470357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551793D-9273-324C-8C5D-C761DB60D6E6}"/>
                  </a:ext>
                </a:extLst>
              </p:cNvPr>
              <p:cNvCxnSpPr>
                <a:cxnSpLocks/>
                <a:stCxn id="9" idx="2"/>
                <a:endCxn id="12" idx="0"/>
              </p:cNvCxnSpPr>
              <p:nvPr/>
            </p:nvCxnSpPr>
            <p:spPr bwMode="auto">
              <a:xfrm>
                <a:off x="9721442" y="2458109"/>
                <a:ext cx="1256052" cy="47035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3646939-3B78-E742-839E-60BC1FA83DB2}"/>
                  </a:ext>
                </a:extLst>
              </p:cNvPr>
              <p:cNvSpPr txBox="1"/>
              <p:nvPr/>
            </p:nvSpPr>
            <p:spPr>
              <a:xfrm>
                <a:off x="8167522" y="1607542"/>
                <a:ext cx="270197" cy="289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&gt;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5734ACE-E3EB-0247-9BDF-41F5C1DB5FE7}"/>
                      </a:ext>
                    </a:extLst>
                  </p:cNvPr>
                  <p:cNvSpPr txBox="1"/>
                  <p:nvPr/>
                </p:nvSpPr>
                <p:spPr>
                  <a:xfrm>
                    <a:off x="5071238" y="1607541"/>
                    <a:ext cx="270197" cy="2896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5734ACE-E3EB-0247-9BDF-41F5C1DB5F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1238" y="1607541"/>
                    <a:ext cx="270197" cy="28968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11C1076-14FC-AD42-AB3E-5396BC64BB64}"/>
                </a:ext>
              </a:extLst>
            </p:cNvPr>
            <p:cNvSpPr/>
            <p:nvPr/>
          </p:nvSpPr>
          <p:spPr bwMode="auto">
            <a:xfrm>
              <a:off x="10042047" y="5292372"/>
              <a:ext cx="1251046" cy="318229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A[2],A[1],A[0]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9136062-EA57-464B-B85E-90A65349E799}"/>
                </a:ext>
              </a:extLst>
            </p:cNvPr>
            <p:cNvSpPr/>
            <p:nvPr/>
          </p:nvSpPr>
          <p:spPr bwMode="auto">
            <a:xfrm>
              <a:off x="7675716" y="5292372"/>
              <a:ext cx="1251625" cy="318229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A[1],A[2],A[0]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76CADA7-ECF7-6E4D-A1F9-39E2479AB748}"/>
                </a:ext>
              </a:extLst>
            </p:cNvPr>
            <p:cNvCxnSpPr>
              <a:cxnSpLocks/>
              <a:endCxn id="48" idx="0"/>
            </p:cNvCxnSpPr>
            <p:nvPr/>
          </p:nvCxnSpPr>
          <p:spPr bwMode="auto">
            <a:xfrm flipH="1">
              <a:off x="8301529" y="4792631"/>
              <a:ext cx="1279290" cy="49974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4C7A40E-7AAA-7D4F-916A-0267A0622D05}"/>
                </a:ext>
              </a:extLst>
            </p:cNvPr>
            <p:cNvCxnSpPr>
              <a:cxnSpLocks/>
              <a:endCxn id="47" idx="0"/>
            </p:cNvCxnSpPr>
            <p:nvPr/>
          </p:nvCxnSpPr>
          <p:spPr bwMode="auto">
            <a:xfrm>
              <a:off x="9580817" y="4792631"/>
              <a:ext cx="1086753" cy="49974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B33C54-19EF-D44F-B2D8-15AB693822F6}"/>
                </a:ext>
              </a:extLst>
            </p:cNvPr>
            <p:cNvSpPr txBox="1"/>
            <p:nvPr/>
          </p:nvSpPr>
          <p:spPr>
            <a:xfrm>
              <a:off x="10138665" y="4826261"/>
              <a:ext cx="2310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&gt;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4739736-FA28-2546-85BA-04C75561494F}"/>
                </a:ext>
              </a:extLst>
            </p:cNvPr>
            <p:cNvSpPr txBox="1"/>
            <p:nvPr/>
          </p:nvSpPr>
          <p:spPr>
            <a:xfrm>
              <a:off x="9170282" y="3997073"/>
              <a:ext cx="2310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&gt;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F8664BA-E35D-C84B-A5B6-4F11792A1BA2}"/>
                    </a:ext>
                  </a:extLst>
                </p:cNvPr>
                <p:cNvSpPr txBox="1"/>
                <p:nvPr/>
              </p:nvSpPr>
              <p:spPr>
                <a:xfrm>
                  <a:off x="8534520" y="4838546"/>
                  <a:ext cx="23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F8664BA-E35D-C84B-A5B6-4F11792A1B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520" y="4838546"/>
                  <a:ext cx="231070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D390082-C253-6A48-A841-88273C88A598}"/>
                    </a:ext>
                  </a:extLst>
                </p:cNvPr>
                <p:cNvSpPr txBox="1"/>
                <p:nvPr/>
              </p:nvSpPr>
              <p:spPr>
                <a:xfrm>
                  <a:off x="7463405" y="3997073"/>
                  <a:ext cx="23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D390082-C253-6A48-A841-88273C88A5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05" y="3997073"/>
                  <a:ext cx="231070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05B95F5-415A-AF43-B16C-91890ABCDE51}"/>
                    </a:ext>
                  </a:extLst>
                </p:cNvPr>
                <p:cNvSpPr txBox="1"/>
                <p:nvPr/>
              </p:nvSpPr>
              <p:spPr>
                <a:xfrm>
                  <a:off x="4334412" y="4773786"/>
                  <a:ext cx="23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05B95F5-415A-AF43-B16C-91890ABCD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4412" y="4773786"/>
                  <a:ext cx="231070" cy="307777"/>
                </a:xfrm>
                <a:prstGeom prst="rect">
                  <a:avLst/>
                </a:prstGeom>
                <a:blipFill>
                  <a:blip r:embed="rId6"/>
                  <a:stretch>
                    <a:fillRect r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EF73404-3AF9-9E4F-8190-D2BD93E73389}"/>
                    </a:ext>
                  </a:extLst>
                </p:cNvPr>
                <p:cNvSpPr txBox="1"/>
                <p:nvPr/>
              </p:nvSpPr>
              <p:spPr>
                <a:xfrm>
                  <a:off x="2534268" y="3997073"/>
                  <a:ext cx="23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EF73404-3AF9-9E4F-8190-D2BD93E733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4268" y="3997073"/>
                  <a:ext cx="231070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231BB5A-C4AA-BE4F-80F0-2D98AECD01F3}"/>
                </a:ext>
              </a:extLst>
            </p:cNvPr>
            <p:cNvSpPr txBox="1"/>
            <p:nvPr/>
          </p:nvSpPr>
          <p:spPr>
            <a:xfrm>
              <a:off x="5515866" y="4789373"/>
              <a:ext cx="2310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&gt;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6A68938-E134-EF4B-8A9B-6843E7F6AFDF}"/>
                </a:ext>
              </a:extLst>
            </p:cNvPr>
            <p:cNvSpPr txBox="1"/>
            <p:nvPr/>
          </p:nvSpPr>
          <p:spPr>
            <a:xfrm>
              <a:off x="4501608" y="3997072"/>
              <a:ext cx="2310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0742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Decision tree example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76" y="1389064"/>
            <a:ext cx="11569073" cy="4918075"/>
          </a:xfrm>
        </p:spPr>
        <p:txBody>
          <a:bodyPr/>
          <a:lstStyle/>
          <a:p>
            <a:pPr indent="-322263">
              <a:defRPr/>
            </a:pPr>
            <a:r>
              <a:rPr lang="en-GB" dirty="0"/>
              <a:t>The execution of an algorithm corresponds to tracing a </a:t>
            </a:r>
            <a:r>
              <a:rPr lang="en-GB" dirty="0">
                <a:solidFill>
                  <a:srgbClr val="FF0000"/>
                </a:solidFill>
              </a:rPr>
              <a:t>path</a:t>
            </a:r>
            <a:r>
              <a:rPr lang="en-GB" dirty="0"/>
              <a:t> from the root to a leaf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Example: the sorted permutation for </a:t>
            </a: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 = [5,1,2] is (A[1],A[2],A[0])= [1,2,5]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33</a:t>
            </a:fld>
            <a:endParaRPr lang="en-GB" altLang="en-US" sz="1500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grpSp>
        <p:nvGrpSpPr>
          <p:cNvPr id="18442" name="Group 18441">
            <a:extLst>
              <a:ext uri="{FF2B5EF4-FFF2-40B4-BE49-F238E27FC236}">
                <a16:creationId xmlns:a16="http://schemas.microsoft.com/office/drawing/2014/main" id="{4672122E-EF08-CC45-BC0F-F6079E88EF62}"/>
              </a:ext>
            </a:extLst>
          </p:cNvPr>
          <p:cNvGrpSpPr/>
          <p:nvPr/>
        </p:nvGrpSpPr>
        <p:grpSpPr>
          <a:xfrm>
            <a:off x="1323816" y="3045594"/>
            <a:ext cx="9972991" cy="2781031"/>
            <a:chOff x="1320102" y="2829570"/>
            <a:chExt cx="9972991" cy="278103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1DA8CA9-F8B2-4144-AEBC-6E1BACDC49C3}"/>
                </a:ext>
              </a:extLst>
            </p:cNvPr>
            <p:cNvGrpSpPr/>
            <p:nvPr/>
          </p:nvGrpSpPr>
          <p:grpSpPr>
            <a:xfrm>
              <a:off x="1320102" y="2829570"/>
              <a:ext cx="8721944" cy="2772138"/>
              <a:chOff x="1296074" y="1388715"/>
              <a:chExt cx="10198814" cy="260914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BA36925-15ED-AA43-B69B-D930B9ADEEBE}"/>
                  </a:ext>
                </a:extLst>
              </p:cNvPr>
              <p:cNvSpPr/>
              <p:nvPr/>
            </p:nvSpPr>
            <p:spPr bwMode="auto">
              <a:xfrm>
                <a:off x="6238304" y="1388715"/>
                <a:ext cx="1022159" cy="29951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sz="1400" dirty="0">
                    <a:solidFill>
                      <a:srgbClr val="FFFECC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A[0]:A[1]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B18F53-22EB-D040-8DB8-F580AF71E46F}"/>
                  </a:ext>
                </a:extLst>
              </p:cNvPr>
              <p:cNvSpPr/>
              <p:nvPr/>
            </p:nvSpPr>
            <p:spPr bwMode="auto">
              <a:xfrm>
                <a:off x="3664559" y="2158591"/>
                <a:ext cx="1098619" cy="29951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sz="1400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A[1]:A[2]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990FDC7-A75E-B841-9C0D-92701E773447}"/>
                  </a:ext>
                </a:extLst>
              </p:cNvPr>
              <p:cNvSpPr/>
              <p:nvPr/>
            </p:nvSpPr>
            <p:spPr bwMode="auto">
              <a:xfrm>
                <a:off x="9172133" y="2158591"/>
                <a:ext cx="1098619" cy="29951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sz="1400" dirty="0">
                    <a:solidFill>
                      <a:srgbClr val="FFFECC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A[0]:A[2]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52BAAFC-D1F1-4245-B788-A5D5A5FC29DB}"/>
                  </a:ext>
                </a:extLst>
              </p:cNvPr>
              <p:cNvSpPr/>
              <p:nvPr/>
            </p:nvSpPr>
            <p:spPr bwMode="auto">
              <a:xfrm>
                <a:off x="1296074" y="2928467"/>
                <a:ext cx="1428431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sz="1400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A[0],A[1],A[2]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D1A9F37-4B01-B441-9C82-DBDA6BEC41E1}"/>
                  </a:ext>
                </a:extLst>
              </p:cNvPr>
              <p:cNvSpPr/>
              <p:nvPr/>
            </p:nvSpPr>
            <p:spPr bwMode="auto">
              <a:xfrm>
                <a:off x="5185503" y="2928467"/>
                <a:ext cx="1052801" cy="29951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sz="1400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A[0]:A[2]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FD9ED8C-DAD9-B243-986D-A96FCDA7E67D}"/>
                  </a:ext>
                </a:extLst>
              </p:cNvPr>
              <p:cNvSpPr/>
              <p:nvPr/>
            </p:nvSpPr>
            <p:spPr bwMode="auto">
              <a:xfrm>
                <a:off x="10460099" y="2928467"/>
                <a:ext cx="1034789" cy="29951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sz="1400" dirty="0">
                    <a:solidFill>
                      <a:srgbClr val="FFFECC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A[1]:A[2]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E92284-EFD2-B54F-BA9C-FE2215FE31B6}"/>
                  </a:ext>
                </a:extLst>
              </p:cNvPr>
              <p:cNvSpPr/>
              <p:nvPr/>
            </p:nvSpPr>
            <p:spPr bwMode="auto">
              <a:xfrm>
                <a:off x="7524874" y="2928467"/>
                <a:ext cx="1463560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sz="1400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A[1],A[0],A[2]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88D0C67-AD05-904C-940B-C687CBB7C84B}"/>
                  </a:ext>
                </a:extLst>
              </p:cNvPr>
              <p:cNvSpPr/>
              <p:nvPr/>
            </p:nvSpPr>
            <p:spPr bwMode="auto">
              <a:xfrm>
                <a:off x="6061315" y="3698342"/>
                <a:ext cx="1463561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sz="1400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A[2],A[0],A[1]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0550F5C-CC03-1E49-9090-D6C6D09A13D1}"/>
                  </a:ext>
                </a:extLst>
              </p:cNvPr>
              <p:cNvSpPr/>
              <p:nvPr/>
            </p:nvSpPr>
            <p:spPr bwMode="auto">
              <a:xfrm>
                <a:off x="3788459" y="3698342"/>
                <a:ext cx="1498036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sz="1400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A[0],A[2],A[1]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45525E9-873F-534E-B7E1-C7115B9EA78E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 bwMode="auto">
              <a:xfrm flipH="1">
                <a:off x="4213868" y="1688233"/>
                <a:ext cx="2535515" cy="47035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B5755FB-B41A-8843-916E-693AFC7C3A5A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 bwMode="auto">
              <a:xfrm>
                <a:off x="6749383" y="1688233"/>
                <a:ext cx="2972059" cy="47035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8E26BFF-91DA-D945-960B-8E3D3A80AE7D}"/>
                  </a:ext>
                </a:extLst>
              </p:cNvPr>
              <p:cNvCxnSpPr>
                <a:cxnSpLocks/>
                <a:stCxn id="8" idx="2"/>
                <a:endCxn id="11" idx="0"/>
              </p:cNvCxnSpPr>
              <p:nvPr/>
            </p:nvCxnSpPr>
            <p:spPr bwMode="auto">
              <a:xfrm>
                <a:off x="4213868" y="2458109"/>
                <a:ext cx="1498036" cy="47035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3EFBA5D-266D-1B44-9353-5AD3F75B614F}"/>
                  </a:ext>
                </a:extLst>
              </p:cNvPr>
              <p:cNvCxnSpPr>
                <a:cxnSpLocks/>
                <a:stCxn id="8" idx="2"/>
                <a:endCxn id="10" idx="0"/>
              </p:cNvCxnSpPr>
              <p:nvPr/>
            </p:nvCxnSpPr>
            <p:spPr bwMode="auto">
              <a:xfrm flipH="1">
                <a:off x="2010290" y="2458109"/>
                <a:ext cx="2203578" cy="47035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7752853-0132-5444-B29A-159B596BCB8A}"/>
                  </a:ext>
                </a:extLst>
              </p:cNvPr>
              <p:cNvCxnSpPr>
                <a:cxnSpLocks/>
                <a:stCxn id="11" idx="2"/>
                <a:endCxn id="17" idx="0"/>
              </p:cNvCxnSpPr>
              <p:nvPr/>
            </p:nvCxnSpPr>
            <p:spPr bwMode="auto">
              <a:xfrm flipH="1">
                <a:off x="4537477" y="3227985"/>
                <a:ext cx="1174428" cy="470357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8E29923-8D19-BF46-9DEC-D23860B7F8FA}"/>
                  </a:ext>
                </a:extLst>
              </p:cNvPr>
              <p:cNvCxnSpPr>
                <a:cxnSpLocks/>
                <a:stCxn id="9" idx="2"/>
                <a:endCxn id="13" idx="0"/>
              </p:cNvCxnSpPr>
              <p:nvPr/>
            </p:nvCxnSpPr>
            <p:spPr bwMode="auto">
              <a:xfrm flipH="1">
                <a:off x="8256655" y="2458109"/>
                <a:ext cx="1464788" cy="47035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2AA61BE-18C1-FF44-A053-A9A7BB062BAF}"/>
                  </a:ext>
                </a:extLst>
              </p:cNvPr>
              <p:cNvCxnSpPr>
                <a:cxnSpLocks/>
                <a:stCxn id="11" idx="2"/>
                <a:endCxn id="16" idx="0"/>
              </p:cNvCxnSpPr>
              <p:nvPr/>
            </p:nvCxnSpPr>
            <p:spPr bwMode="auto">
              <a:xfrm>
                <a:off x="5711905" y="3227985"/>
                <a:ext cx="1081191" cy="470357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551793D-9273-324C-8C5D-C761DB60D6E6}"/>
                  </a:ext>
                </a:extLst>
              </p:cNvPr>
              <p:cNvCxnSpPr>
                <a:cxnSpLocks/>
                <a:stCxn id="9" idx="2"/>
                <a:endCxn id="12" idx="0"/>
              </p:cNvCxnSpPr>
              <p:nvPr/>
            </p:nvCxnSpPr>
            <p:spPr bwMode="auto">
              <a:xfrm>
                <a:off x="9721442" y="2458109"/>
                <a:ext cx="1256052" cy="47035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3646939-3B78-E742-839E-60BC1FA83DB2}"/>
                  </a:ext>
                </a:extLst>
              </p:cNvPr>
              <p:cNvSpPr txBox="1"/>
              <p:nvPr/>
            </p:nvSpPr>
            <p:spPr>
              <a:xfrm>
                <a:off x="8167522" y="1607542"/>
                <a:ext cx="820913" cy="289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accent1"/>
                    </a:solidFill>
                  </a:rPr>
                  <a:t>5 &gt; 1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5734ACE-E3EB-0247-9BDF-41F5C1DB5FE7}"/>
                      </a:ext>
                    </a:extLst>
                  </p:cNvPr>
                  <p:cNvSpPr txBox="1"/>
                  <p:nvPr/>
                </p:nvSpPr>
                <p:spPr>
                  <a:xfrm>
                    <a:off x="5071238" y="1607541"/>
                    <a:ext cx="270197" cy="2896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5734ACE-E3EB-0247-9BDF-41F5C1DB5F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1238" y="1607541"/>
                    <a:ext cx="270197" cy="28968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11C1076-14FC-AD42-AB3E-5396BC64BB64}"/>
                </a:ext>
              </a:extLst>
            </p:cNvPr>
            <p:cNvSpPr/>
            <p:nvPr/>
          </p:nvSpPr>
          <p:spPr bwMode="auto">
            <a:xfrm>
              <a:off x="10042047" y="5292372"/>
              <a:ext cx="1251046" cy="318229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A[2],A[1],A[0]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9136062-EA57-464B-B85E-90A65349E799}"/>
                </a:ext>
              </a:extLst>
            </p:cNvPr>
            <p:cNvSpPr/>
            <p:nvPr/>
          </p:nvSpPr>
          <p:spPr bwMode="auto">
            <a:xfrm>
              <a:off x="7675716" y="5292372"/>
              <a:ext cx="1251625" cy="31822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FFFECC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A[1],A[2],A[0]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76CADA7-ECF7-6E4D-A1F9-39E2479AB748}"/>
                </a:ext>
              </a:extLst>
            </p:cNvPr>
            <p:cNvCxnSpPr>
              <a:cxnSpLocks/>
              <a:endCxn id="48" idx="0"/>
            </p:cNvCxnSpPr>
            <p:nvPr/>
          </p:nvCxnSpPr>
          <p:spPr bwMode="auto">
            <a:xfrm flipH="1">
              <a:off x="8301529" y="4792631"/>
              <a:ext cx="1279290" cy="499741"/>
            </a:xfrm>
            <a:prstGeom prst="line">
              <a:avLst/>
            </a:prstGeom>
            <a:solidFill>
              <a:schemeClr val="accent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4C7A40E-7AAA-7D4F-916A-0267A0622D05}"/>
                </a:ext>
              </a:extLst>
            </p:cNvPr>
            <p:cNvCxnSpPr>
              <a:cxnSpLocks/>
              <a:endCxn id="47" idx="0"/>
            </p:cNvCxnSpPr>
            <p:nvPr/>
          </p:nvCxnSpPr>
          <p:spPr bwMode="auto">
            <a:xfrm>
              <a:off x="9580817" y="4792631"/>
              <a:ext cx="1086753" cy="49974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B33C54-19EF-D44F-B2D8-15AB693822F6}"/>
                </a:ext>
              </a:extLst>
            </p:cNvPr>
            <p:cNvSpPr txBox="1"/>
            <p:nvPr/>
          </p:nvSpPr>
          <p:spPr>
            <a:xfrm>
              <a:off x="10138665" y="4826261"/>
              <a:ext cx="2310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&gt;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4739736-FA28-2546-85BA-04C75561494F}"/>
                </a:ext>
              </a:extLst>
            </p:cNvPr>
            <p:cNvSpPr txBox="1"/>
            <p:nvPr/>
          </p:nvSpPr>
          <p:spPr>
            <a:xfrm>
              <a:off x="9170282" y="3997073"/>
              <a:ext cx="7367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accent1"/>
                  </a:solidFill>
                </a:rPr>
                <a:t>5 &gt; 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F8664BA-E35D-C84B-A5B6-4F11792A1BA2}"/>
                    </a:ext>
                  </a:extLst>
                </p:cNvPr>
                <p:cNvSpPr txBox="1"/>
                <p:nvPr/>
              </p:nvSpPr>
              <p:spPr>
                <a:xfrm>
                  <a:off x="8213895" y="4811858"/>
                  <a:ext cx="7253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>
                    <a:defRPr sz="1400"/>
                  </a:lvl1pPr>
                </a:lstStyle>
                <a:p>
                  <a:r>
                    <a:rPr lang="en-GB" dirty="0">
                      <a:solidFill>
                        <a:schemeClr val="accent1"/>
                      </a:solidFill>
                    </a:rPr>
                    <a:t>1</a:t>
                  </a:r>
                  <a14:m>
                    <m:oMath xmlns:m="http://schemas.openxmlformats.org/officeDocument/2006/math">
                      <m:r>
                        <a:rPr lang="en-GB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GB" dirty="0">
                      <a:solidFill>
                        <a:schemeClr val="accent1"/>
                      </a:solidFill>
                    </a:rPr>
                    <a:t> 2</a:t>
                  </a: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F8664BA-E35D-C84B-A5B6-4F11792A1B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3895" y="4811858"/>
                  <a:ext cx="725333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724" t="-4167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D390082-C253-6A48-A841-88273C88A598}"/>
                    </a:ext>
                  </a:extLst>
                </p:cNvPr>
                <p:cNvSpPr txBox="1"/>
                <p:nvPr/>
              </p:nvSpPr>
              <p:spPr>
                <a:xfrm>
                  <a:off x="7463405" y="3997073"/>
                  <a:ext cx="23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D390082-C253-6A48-A841-88273C88A5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05" y="3997073"/>
                  <a:ext cx="231070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05B95F5-415A-AF43-B16C-91890ABCDE51}"/>
                    </a:ext>
                  </a:extLst>
                </p:cNvPr>
                <p:cNvSpPr txBox="1"/>
                <p:nvPr/>
              </p:nvSpPr>
              <p:spPr>
                <a:xfrm>
                  <a:off x="4334412" y="4773786"/>
                  <a:ext cx="23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05B95F5-415A-AF43-B16C-91890ABCD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4412" y="4773786"/>
                  <a:ext cx="231070" cy="307777"/>
                </a:xfrm>
                <a:prstGeom prst="rect">
                  <a:avLst/>
                </a:prstGeom>
                <a:blipFill>
                  <a:blip r:embed="rId6"/>
                  <a:stretch>
                    <a:fillRect r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EF73404-3AF9-9E4F-8190-D2BD93E73389}"/>
                    </a:ext>
                  </a:extLst>
                </p:cNvPr>
                <p:cNvSpPr txBox="1"/>
                <p:nvPr/>
              </p:nvSpPr>
              <p:spPr>
                <a:xfrm>
                  <a:off x="2534268" y="3997073"/>
                  <a:ext cx="23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EF73404-3AF9-9E4F-8190-D2BD93E733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4268" y="3997073"/>
                  <a:ext cx="231070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231BB5A-C4AA-BE4F-80F0-2D98AECD01F3}"/>
                </a:ext>
              </a:extLst>
            </p:cNvPr>
            <p:cNvSpPr txBox="1"/>
            <p:nvPr/>
          </p:nvSpPr>
          <p:spPr>
            <a:xfrm>
              <a:off x="5515866" y="4789373"/>
              <a:ext cx="2310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&gt;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6A68938-E134-EF4B-8A9B-6843E7F6AFDF}"/>
                </a:ext>
              </a:extLst>
            </p:cNvPr>
            <p:cNvSpPr txBox="1"/>
            <p:nvPr/>
          </p:nvSpPr>
          <p:spPr>
            <a:xfrm>
              <a:off x="4501608" y="3997072"/>
              <a:ext cx="2310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1451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Decision tree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76" y="1389064"/>
            <a:ext cx="11569073" cy="4918075"/>
          </a:xfrm>
        </p:spPr>
        <p:txBody>
          <a:bodyPr/>
          <a:lstStyle/>
          <a:p>
            <a:pPr indent="-322263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Any correct sorting algorithm must be able to produce each permutation of its input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n!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permutations on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elements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Therefore, there are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n!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leaves in the decision tree</a:t>
            </a: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Each of leaf must be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reachable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from the root by a downward path corresponding to an actual execution of the comparison sort </a:t>
            </a:r>
          </a:p>
          <a:p>
            <a:pPr indent="-322263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The length of the longest path from the root of a decision tree to any of its reachable leaves represents the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worst-case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number of comparisons that the sorting algorithm performs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This is also the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height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of the decision tree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34</a:t>
            </a:fld>
            <a:endParaRPr lang="en-GB" altLang="en-US" sz="1500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910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A lower bound for comparison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F9365D53-1933-884C-942E-C64A7E0549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776" y="1389064"/>
                <a:ext cx="11569073" cy="4918075"/>
              </a:xfrm>
            </p:spPr>
            <p:txBody>
              <a:bodyPr/>
              <a:lstStyle/>
              <a:p>
                <a:pPr indent="-322263">
                  <a:defRPr/>
                </a:pPr>
                <a:r>
                  <a:rPr lang="en-GB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We need to compute a lower bound on the </a:t>
                </a:r>
                <a:r>
                  <a:rPr lang="en-GB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height</a:t>
                </a:r>
                <a:r>
                  <a:rPr lang="en-GB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 of the decision tree</a:t>
                </a:r>
              </a:p>
              <a:p>
                <a:pPr indent="-322263">
                  <a:defRPr/>
                </a:pPr>
                <a:r>
                  <a:rPr lang="en-GB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Recall the following facts </a:t>
                </a:r>
              </a:p>
              <a:p>
                <a:pPr marL="525463" lvl="1" indent="-322263">
                  <a:lnSpc>
                    <a:spcPct val="120000"/>
                  </a:lnSpc>
                  <a:defRPr/>
                </a:pPr>
                <a:r>
                  <a:rPr lang="en-GB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A binary tree of height </a:t>
                </a:r>
                <a:r>
                  <a:rPr lang="en-GB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h</a:t>
                </a:r>
                <a:r>
                  <a:rPr lang="en-GB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 has at most </a:t>
                </a:r>
                <a:r>
                  <a:rPr lang="en-GB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2</a:t>
                </a:r>
                <a:r>
                  <a:rPr lang="en-GB" baseline="30000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h</a:t>
                </a:r>
                <a:r>
                  <a:rPr lang="en-GB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 leaves</a:t>
                </a:r>
              </a:p>
              <a:p>
                <a:pPr marL="525463" lvl="1" indent="-322263">
                  <a:lnSpc>
                    <a:spcPct val="120000"/>
                  </a:lnSpc>
                  <a:defRPr/>
                </a:pPr>
                <a:r>
                  <a:rPr lang="en-GB" dirty="0" err="1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n</a:t>
                </a:r>
                <a:r>
                  <a:rPr lang="en-GB" baseline="30000" dirty="0" err="1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n</a:t>
                </a:r>
                <a:r>
                  <a:rPr lang="en-GB" baseline="30000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/2</a:t>
                </a:r>
                <a:r>
                  <a:rPr lang="en-GB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 n! </a:t>
                </a:r>
                <a14:m>
                  <m:oMath xmlns:m="http://schemas.openxmlformats.org/officeDocument/2006/math">
                    <m:r>
                      <a:rPr lang="en-GB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 n</a:t>
                </a:r>
                <a:r>
                  <a:rPr lang="en-GB" baseline="30000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n</a:t>
                </a:r>
                <a:endParaRPr lang="en-GB" dirty="0"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 panose="020B0602030504020204" pitchFamily="34" charset="0"/>
                </a:endParaRPr>
              </a:p>
              <a:p>
                <a:pPr indent="-322263">
                  <a:defRPr/>
                </a:pPr>
                <a:r>
                  <a:rPr lang="en-GB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Then we have</a:t>
                </a:r>
              </a:p>
              <a:p>
                <a:pPr marL="525463" lvl="1" indent="-322263">
                  <a:lnSpc>
                    <a:spcPct val="120000"/>
                  </a:lnSpc>
                  <a:defRPr/>
                </a:pPr>
                <a:r>
                  <a:rPr lang="en-GB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n! </a:t>
                </a:r>
                <a14:m>
                  <m:oMath xmlns:m="http://schemas.openxmlformats.org/officeDocument/2006/math">
                    <m:r>
                      <a:rPr lang="en-GB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Lucida Sans Unicode" panose="020B0602030504020204" pitchFamily="34" charset="0"/>
                      </a:rPr>
                      <m:t>≤</m:t>
                    </m:r>
                  </m:oMath>
                </a14:m>
                <a:r>
                  <a:rPr lang="en-GB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 2</a:t>
                </a:r>
                <a:r>
                  <a:rPr lang="en-GB" baseline="30000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h</a:t>
                </a:r>
              </a:p>
              <a:p>
                <a:pPr marL="525463" lvl="1" indent="-322263">
                  <a:lnSpc>
                    <a:spcPct val="120000"/>
                  </a:lnSpc>
                  <a:defRPr/>
                </a:pPr>
                <a:r>
                  <a:rPr lang="en-GB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log 2</a:t>
                </a:r>
                <a:r>
                  <a:rPr lang="en-GB" baseline="30000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h</a:t>
                </a:r>
                <a:r>
                  <a:rPr lang="en-GB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 = h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Lucida Sans Unicode" panose="020B0602030504020204" pitchFamily="34" charset="0"/>
                      </a:rPr>
                      <m:t>≥</m:t>
                    </m:r>
                  </m:oMath>
                </a14:m>
                <a:r>
                  <a:rPr lang="en-GB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 log n! </a:t>
                </a:r>
              </a:p>
              <a:p>
                <a:pPr marL="525463" lvl="1" indent="-322263">
                  <a:lnSpc>
                    <a:spcPct val="120000"/>
                  </a:lnSpc>
                  <a:defRPr/>
                </a:pPr>
                <a:r>
                  <a:rPr lang="en-GB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h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Lucida Sans Unicode" panose="020B0602030504020204" pitchFamily="34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Lucida Sans Unicode" panose="020B0602030504020204" pitchFamily="34" charset="0"/>
                      </a:rPr>
                      <m:t> </m:t>
                    </m:r>
                  </m:oMath>
                </a14:m>
                <a:r>
                  <a:rPr lang="en-GB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log </a:t>
                </a:r>
                <a:r>
                  <a:rPr lang="en-GB" dirty="0" err="1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n</a:t>
                </a:r>
                <a:r>
                  <a:rPr lang="en-GB" baseline="30000" dirty="0" err="1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n</a:t>
                </a:r>
                <a:r>
                  <a:rPr lang="en-GB" baseline="30000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/2</a:t>
                </a:r>
                <a:r>
                  <a:rPr lang="en-GB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 = n/2 log n = </a:t>
                </a:r>
                <a:r>
                  <a:rPr lang="en-GB" dirty="0" err="1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Ω</a:t>
                </a:r>
                <a:r>
                  <a:rPr lang="en-GB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(n log n)</a:t>
                </a:r>
                <a:r>
                  <a:rPr lang="en-GB" baseline="30000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 </a:t>
                </a:r>
              </a:p>
              <a:p>
                <a:pPr indent="-322263">
                  <a:defRPr/>
                </a:pPr>
                <a:r>
                  <a:rPr lang="en-GB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Any comparison sort algorithm requires </a:t>
                </a:r>
                <a:r>
                  <a:rPr lang="en-GB" dirty="0" err="1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Ω</a:t>
                </a:r>
                <a:r>
                  <a:rPr lang="en-GB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(n log n)</a:t>
                </a:r>
                <a:r>
                  <a:rPr lang="en-GB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 comparisons in the worst case</a:t>
                </a:r>
              </a:p>
              <a:p>
                <a:pPr marL="525463" lvl="1" indent="-322263">
                  <a:lnSpc>
                    <a:spcPct val="120000"/>
                  </a:lnSpc>
                  <a:defRPr/>
                </a:pPr>
                <a:r>
                  <a:rPr lang="en-GB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MERGE-SORT and HEAPSORT are </a:t>
                </a:r>
                <a:r>
                  <a:rPr lang="en-GB" dirty="0">
                    <a:solidFill>
                      <a:schemeClr val="accent1"/>
                    </a:solidFill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asymptotically optimal</a:t>
                </a:r>
              </a:p>
              <a:p>
                <a:pPr marL="525463" lvl="1" indent="-322263">
                  <a:lnSpc>
                    <a:spcPct val="120000"/>
                  </a:lnSpc>
                  <a:defRPr/>
                </a:pPr>
                <a:r>
                  <a:rPr lang="en-GB" dirty="0">
                    <a:latin typeface="Lucida Sans Unicode" panose="020B0602030504020204" pitchFamily="34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rPr>
                  <a:t>No comparison sort exists that is faster by more than a constant factor </a:t>
                </a:r>
                <a:endParaRPr lang="en-US" altLang="en-US" dirty="0"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 panose="020B0602030504020204" pitchFamily="34" charset="0"/>
                </a:endParaRPr>
              </a:p>
              <a:p>
                <a:pPr marL="0" indent="0">
                  <a:buNone/>
                </a:pPr>
                <a:endParaRPr lang="en-US" altLang="en-US" dirty="0">
                  <a:solidFill>
                    <a:schemeClr val="accent1"/>
                  </a:solidFill>
                  <a:latin typeface="Lucida Sans Unicode" panose="020B0602030504020204" pitchFamily="34" charset="0"/>
                  <a:ea typeface="ＭＳ Ｐゴシック" panose="020B0600070205080204" pitchFamily="34" charset="-128"/>
                  <a:cs typeface="Lucida Sans Unicode" panose="020B0602030504020204" pitchFamily="34" charset="0"/>
                </a:endParaRPr>
              </a:p>
            </p:txBody>
          </p:sp>
        </mc:Choice>
        <mc:Fallback xmlns="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F9365D53-1933-884C-942E-C64A7E054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776" y="1389064"/>
                <a:ext cx="11569073" cy="4918075"/>
              </a:xfrm>
              <a:blipFill>
                <a:blip r:embed="rId3"/>
                <a:stretch>
                  <a:fillRect l="-1535" t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35</a:t>
            </a:fld>
            <a:endParaRPr lang="en-GB" altLang="en-US" sz="1500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055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COUNTING-SORT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76" y="1389064"/>
            <a:ext cx="11569073" cy="4918075"/>
          </a:xfrm>
        </p:spPr>
        <p:txBody>
          <a:bodyPr/>
          <a:lstStyle/>
          <a:p>
            <a:pPr marL="0" indent="-322263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Efficient sorting algorithm for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integers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in the range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0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to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k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 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Invented by H. H. Seward in 1954</a:t>
            </a:r>
          </a:p>
          <a:p>
            <a:pPr marL="525463" lvl="1" indent="-322263">
              <a:lnSpc>
                <a:spcPct val="120000"/>
              </a:lnSpc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342900" lvl="1" indent="-322263">
              <a:lnSpc>
                <a:spcPct val="120000"/>
              </a:lnSpc>
              <a:buChar char="•"/>
              <a:defRPr/>
            </a:pPr>
            <a:r>
              <a:rPr lang="en-GB" sz="2100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Sort integers </a:t>
            </a:r>
            <a:r>
              <a:rPr lang="en-GB" sz="2100" b="1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without comparisons </a:t>
            </a:r>
            <a:r>
              <a:rPr lang="en-GB" sz="2100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 linear time </a:t>
            </a:r>
            <a:r>
              <a:rPr lang="en-GB" sz="2100" b="1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O(</a:t>
            </a:r>
            <a:r>
              <a:rPr lang="en-GB" sz="2100" b="1" dirty="0" err="1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n+k</a:t>
            </a:r>
            <a:r>
              <a:rPr lang="en-GB" sz="2100" b="1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</a:t>
            </a:r>
          </a:p>
          <a:p>
            <a:pPr marL="342900" lvl="1" indent="-322263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GB" sz="2100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Requires </a:t>
            </a:r>
            <a:r>
              <a:rPr lang="en-GB" sz="2100" b="1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O(</a:t>
            </a:r>
            <a:r>
              <a:rPr lang="en-GB" sz="2100" b="1" dirty="0" err="1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n+k</a:t>
            </a:r>
            <a:r>
              <a:rPr lang="en-GB" sz="2100" b="1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</a:t>
            </a:r>
            <a:r>
              <a:rPr lang="en-GB" sz="2100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memory</a:t>
            </a:r>
          </a:p>
          <a:p>
            <a:pPr marL="342900" lvl="1" indent="-322263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GB" sz="2100" b="1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Stable</a:t>
            </a:r>
          </a:p>
          <a:p>
            <a:pPr marL="342900" lvl="1" indent="-322263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endParaRPr lang="en-GB" sz="2100" b="1" dirty="0">
              <a:solidFill>
                <a:srgbClr val="094F7B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342900" lvl="1" indent="-322263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GB" sz="2100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Often used as a subroutine for </a:t>
            </a:r>
            <a:r>
              <a:rPr lang="en-GB" sz="2100" b="1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RADIX-SORT</a:t>
            </a:r>
            <a:r>
              <a:rPr lang="en-GB" sz="2100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an </a:t>
            </a:r>
            <a:r>
              <a:rPr lang="en-GB" sz="2100" b="1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O(d(</a:t>
            </a:r>
            <a:r>
              <a:rPr lang="en-GB" sz="2100" b="1" dirty="0" err="1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n+k</a:t>
            </a:r>
            <a:r>
              <a:rPr lang="en-GB" sz="2100" b="1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))</a:t>
            </a:r>
            <a:r>
              <a:rPr lang="en-GB" sz="2100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algorithm to sort integers according to their digits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Input elements have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digits</a:t>
            </a:r>
          </a:p>
          <a:p>
            <a:pPr marL="342900" lvl="1" indent="-322263">
              <a:lnSpc>
                <a:spcPct val="120000"/>
              </a:lnSpc>
              <a:buChar char="•"/>
              <a:defRPr/>
            </a:pP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0" indent="0">
              <a:buNone/>
            </a:pPr>
            <a:endParaRPr lang="en-US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36</a:t>
            </a:fld>
            <a:endParaRPr lang="en-GB" altLang="en-US" sz="1500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555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COUNTING-SORT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77" y="1389064"/>
            <a:ext cx="5784536" cy="4918075"/>
          </a:xfrm>
        </p:spPr>
        <p:txBody>
          <a:bodyPr/>
          <a:lstStyle/>
          <a:p>
            <a:pPr indent="-322263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Input 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Array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of size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of integers in the range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0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to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k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Array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of size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</a:p>
          <a:p>
            <a:pPr indent="-322263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Output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Array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contains the elements of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in sorted order</a:t>
            </a:r>
          </a:p>
          <a:p>
            <a:pPr indent="-322263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Three steps</a:t>
            </a:r>
          </a:p>
          <a:p>
            <a:pPr marL="546100" lvl="1" indent="-3429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Count occurrences</a:t>
            </a:r>
            <a:endParaRPr lang="en-GB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46100" lvl="1" indent="-3429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Modify counts to have a running sum. The modified count array indicates the position of each object in the output sequence</a:t>
            </a:r>
          </a:p>
          <a:p>
            <a:pPr marL="546100" lvl="1" indent="-3429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Use running sum to copy elements to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</a:t>
            </a: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37</a:t>
            </a:fld>
            <a:endParaRPr lang="en-GB" altLang="en-US" sz="1500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972171-E033-454A-A060-01D6327F6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4327" y="2372404"/>
            <a:ext cx="5640521" cy="300082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COUNTING-SORT(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A,B,k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new C[0..k] </a:t>
            </a:r>
            <a:r>
              <a:rPr lang="en-GB" b="0" i="1" dirty="0">
                <a:solidFill>
                  <a:srgbClr val="00B050"/>
                </a:solidFill>
                <a:latin typeface="Lucida Sans Typewriter" panose="020B0509030504030204" pitchFamily="49" charset="77"/>
              </a:rPr>
              <a:t>// all zeros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0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 - 1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+ 1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i = 1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k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:=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+ C[i-1]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0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B[C[A[j]] - 1] := A[j]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- 1</a:t>
            </a:r>
          </a:p>
        </p:txBody>
      </p:sp>
    </p:spTree>
    <p:extLst>
      <p:ext uri="{BB962C8B-B14F-4D97-AF65-F5344CB8AC3E}">
        <p14:creationId xmlns:p14="http://schemas.microsoft.com/office/powerpoint/2010/main" val="25665641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COUNTING-SORT(A,B,7)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defRPr/>
            </a:pP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 = [1,3,7,1,4,2] 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and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has length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= 6</a:t>
            </a: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38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0A7A12-96AE-8440-8FAD-F4136DD0E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639" y="1276350"/>
            <a:ext cx="4516723" cy="300082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COUNTING-SORT(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A,B,k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new C[0..k]</a:t>
            </a:r>
            <a:endParaRPr lang="en-GB" b="0" i="1" dirty="0">
              <a:solidFill>
                <a:srgbClr val="00B050"/>
              </a:solidFill>
              <a:latin typeface="Lucida Sans Typewriter" panose="020B0509030504030204" pitchFamily="49" charset="77"/>
            </a:endParaRP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0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 - 1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+ 1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i = 1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k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:=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+ C[i-1]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0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B[C[A[j]] - 1] := A[j]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- 1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C8662E-68AC-9C43-B7AC-58D70FB92F55}"/>
              </a:ext>
            </a:extLst>
          </p:cNvPr>
          <p:cNvGrpSpPr/>
          <p:nvPr/>
        </p:nvGrpSpPr>
        <p:grpSpPr>
          <a:xfrm>
            <a:off x="271481" y="2325514"/>
            <a:ext cx="5852104" cy="742947"/>
            <a:chOff x="189632" y="2253506"/>
            <a:chExt cx="5852104" cy="74294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7B82CDF-C320-6143-81D6-BCBC836C8CE2}"/>
                </a:ext>
              </a:extLst>
            </p:cNvPr>
            <p:cNvGrpSpPr/>
            <p:nvPr/>
          </p:nvGrpSpPr>
          <p:grpSpPr>
            <a:xfrm>
              <a:off x="693631" y="2253506"/>
              <a:ext cx="5348105" cy="299518"/>
              <a:chOff x="6289263" y="5289584"/>
              <a:chExt cx="5348105" cy="2995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B3B4E93-D763-A240-8147-3CD4A9D5E685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1AAC8FC-C2D7-1F4B-A929-0CEBB7AB0FEA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A8557B6-3940-634D-BC4E-7210F1503647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770C802-AF45-AB4B-901C-3092D23146D7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FA53CFD-F953-7643-BC63-778293933D7F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B10D473-45C9-BD45-BCC1-8672392994AA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7A2872-7250-D340-A010-87BF2F78F5A0}"/>
                </a:ext>
              </a:extLst>
            </p:cNvPr>
            <p:cNvSpPr txBox="1"/>
            <p:nvPr/>
          </p:nvSpPr>
          <p:spPr>
            <a:xfrm>
              <a:off x="189632" y="2253506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ABE4C5-A7F9-1845-836F-B127A9192985}"/>
                </a:ext>
              </a:extLst>
            </p:cNvPr>
            <p:cNvSpPr txBox="1"/>
            <p:nvPr/>
          </p:nvSpPr>
          <p:spPr>
            <a:xfrm>
              <a:off x="545730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55A5E7-BCC8-F144-A074-EE33DA7FCDB9}"/>
                </a:ext>
              </a:extLst>
            </p:cNvPr>
            <p:cNvSpPr txBox="1"/>
            <p:nvPr/>
          </p:nvSpPr>
          <p:spPr>
            <a:xfrm>
              <a:off x="94518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64D7AF-D7D4-1541-ACCE-391E4AFF3EA2}"/>
                </a:ext>
              </a:extLst>
            </p:cNvPr>
            <p:cNvSpPr txBox="1"/>
            <p:nvPr/>
          </p:nvSpPr>
          <p:spPr>
            <a:xfrm>
              <a:off x="184760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2BA470F-AAC8-7248-BBF2-2DC6D1178295}"/>
                </a:ext>
              </a:extLst>
            </p:cNvPr>
            <p:cNvSpPr txBox="1"/>
            <p:nvPr/>
          </p:nvSpPr>
          <p:spPr>
            <a:xfrm>
              <a:off x="275003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C8C5D4-D88C-5F46-865A-9DADC7ABDCDB}"/>
                </a:ext>
              </a:extLst>
            </p:cNvPr>
            <p:cNvSpPr txBox="1"/>
            <p:nvPr/>
          </p:nvSpPr>
          <p:spPr>
            <a:xfrm>
              <a:off x="365245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5CA659-597D-B847-A06D-50E4CE1D3F25}"/>
                </a:ext>
              </a:extLst>
            </p:cNvPr>
            <p:cNvSpPr txBox="1"/>
            <p:nvPr/>
          </p:nvSpPr>
          <p:spPr>
            <a:xfrm>
              <a:off x="455488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263119E-1DAF-904A-AFB0-591CA8749D70}"/>
              </a:ext>
            </a:extLst>
          </p:cNvPr>
          <p:cNvGrpSpPr/>
          <p:nvPr/>
        </p:nvGrpSpPr>
        <p:grpSpPr>
          <a:xfrm>
            <a:off x="260261" y="3419665"/>
            <a:ext cx="5852104" cy="742947"/>
            <a:chOff x="189632" y="4557762"/>
            <a:chExt cx="5852104" cy="74294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7EB54-900B-E347-9438-5F3D58BF64D9}"/>
                </a:ext>
              </a:extLst>
            </p:cNvPr>
            <p:cNvGrpSpPr/>
            <p:nvPr/>
          </p:nvGrpSpPr>
          <p:grpSpPr>
            <a:xfrm>
              <a:off x="693631" y="4557762"/>
              <a:ext cx="5348105" cy="299518"/>
              <a:chOff x="6289263" y="5289584"/>
              <a:chExt cx="5348105" cy="29951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BB78E30-3B6C-034F-88CB-19FD30C4F8EE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EE944B1-C3ED-AD45-A008-BECFA659AAB3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6365C73-107D-2B4D-9FE7-4FC32B3DC587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BD8BB2F-2374-FD46-B37A-FE26AF33D671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244A84F-C716-5D49-B76D-91763DD4D18D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F1951BE-D08B-054B-AC4C-D1AC03C5BA5C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332646F-9FF8-0B43-AE1E-8F4639FACFA7}"/>
                </a:ext>
              </a:extLst>
            </p:cNvPr>
            <p:cNvSpPr txBox="1"/>
            <p:nvPr/>
          </p:nvSpPr>
          <p:spPr>
            <a:xfrm>
              <a:off x="189632" y="4557762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5C3A9F-DDB8-1B46-8335-D8ABBC4D385D}"/>
                </a:ext>
              </a:extLst>
            </p:cNvPr>
            <p:cNvSpPr txBox="1"/>
            <p:nvPr/>
          </p:nvSpPr>
          <p:spPr>
            <a:xfrm>
              <a:off x="545730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829E730-C839-C548-8049-5D9054D610F2}"/>
                </a:ext>
              </a:extLst>
            </p:cNvPr>
            <p:cNvSpPr txBox="1"/>
            <p:nvPr/>
          </p:nvSpPr>
          <p:spPr>
            <a:xfrm>
              <a:off x="94518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1027FE-C839-8249-8F4B-E3B08B4BF008}"/>
                </a:ext>
              </a:extLst>
            </p:cNvPr>
            <p:cNvSpPr txBox="1"/>
            <p:nvPr/>
          </p:nvSpPr>
          <p:spPr>
            <a:xfrm>
              <a:off x="184760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7A1B3E6-6307-2648-9E78-F3441C1D6009}"/>
                </a:ext>
              </a:extLst>
            </p:cNvPr>
            <p:cNvSpPr txBox="1"/>
            <p:nvPr/>
          </p:nvSpPr>
          <p:spPr>
            <a:xfrm>
              <a:off x="275003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99E2B6-CCE1-7E44-BE24-EBEE1C51E5A8}"/>
                </a:ext>
              </a:extLst>
            </p:cNvPr>
            <p:cNvSpPr txBox="1"/>
            <p:nvPr/>
          </p:nvSpPr>
          <p:spPr>
            <a:xfrm>
              <a:off x="365245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599F716-CA92-5649-A9AF-FC9F21445EFE}"/>
                </a:ext>
              </a:extLst>
            </p:cNvPr>
            <p:cNvSpPr txBox="1"/>
            <p:nvPr/>
          </p:nvSpPr>
          <p:spPr>
            <a:xfrm>
              <a:off x="455488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83955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COUNTING-SORT(A,B,7)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defRPr/>
            </a:pP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 = [1,3,7,1,4,2] 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and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has length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= 6</a:t>
            </a: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Allocate and </a:t>
            </a: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initialise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39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0A7A12-96AE-8440-8FAD-F4136DD0E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639" y="1276350"/>
            <a:ext cx="4516723" cy="300082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COUNTING-SORT(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A,B,k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new C[0..k]</a:t>
            </a:r>
            <a:endParaRPr lang="en-GB" b="0" i="1" dirty="0">
              <a:solidFill>
                <a:srgbClr val="00B050"/>
              </a:solidFill>
              <a:latin typeface="Lucida Sans Typewriter" panose="020B0509030504030204" pitchFamily="49" charset="77"/>
            </a:endParaRP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0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 - 1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+ 1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i = 1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k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:=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+ C[i-1]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0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B[C[A[j]] - 1] := A[j]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- 1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C8662E-68AC-9C43-B7AC-58D70FB92F55}"/>
              </a:ext>
            </a:extLst>
          </p:cNvPr>
          <p:cNvGrpSpPr/>
          <p:nvPr/>
        </p:nvGrpSpPr>
        <p:grpSpPr>
          <a:xfrm>
            <a:off x="271481" y="2325514"/>
            <a:ext cx="5852104" cy="742947"/>
            <a:chOff x="189632" y="2253506"/>
            <a:chExt cx="5852104" cy="74294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7B82CDF-C320-6143-81D6-BCBC836C8CE2}"/>
                </a:ext>
              </a:extLst>
            </p:cNvPr>
            <p:cNvGrpSpPr/>
            <p:nvPr/>
          </p:nvGrpSpPr>
          <p:grpSpPr>
            <a:xfrm>
              <a:off x="693631" y="2253506"/>
              <a:ext cx="5348105" cy="299518"/>
              <a:chOff x="6289263" y="5289584"/>
              <a:chExt cx="5348105" cy="2995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B3B4E93-D763-A240-8147-3CD4A9D5E685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1AAC8FC-C2D7-1F4B-A929-0CEBB7AB0FEA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A8557B6-3940-634D-BC4E-7210F1503647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770C802-AF45-AB4B-901C-3092D23146D7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FA53CFD-F953-7643-BC63-778293933D7F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B10D473-45C9-BD45-BCC1-8672392994AA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7A2872-7250-D340-A010-87BF2F78F5A0}"/>
                </a:ext>
              </a:extLst>
            </p:cNvPr>
            <p:cNvSpPr txBox="1"/>
            <p:nvPr/>
          </p:nvSpPr>
          <p:spPr>
            <a:xfrm>
              <a:off x="189632" y="2253506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ABE4C5-A7F9-1845-836F-B127A9192985}"/>
                </a:ext>
              </a:extLst>
            </p:cNvPr>
            <p:cNvSpPr txBox="1"/>
            <p:nvPr/>
          </p:nvSpPr>
          <p:spPr>
            <a:xfrm>
              <a:off x="545730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55A5E7-BCC8-F144-A074-EE33DA7FCDB9}"/>
                </a:ext>
              </a:extLst>
            </p:cNvPr>
            <p:cNvSpPr txBox="1"/>
            <p:nvPr/>
          </p:nvSpPr>
          <p:spPr>
            <a:xfrm>
              <a:off x="94518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64D7AF-D7D4-1541-ACCE-391E4AFF3EA2}"/>
                </a:ext>
              </a:extLst>
            </p:cNvPr>
            <p:cNvSpPr txBox="1"/>
            <p:nvPr/>
          </p:nvSpPr>
          <p:spPr>
            <a:xfrm>
              <a:off x="184760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2BA470F-AAC8-7248-BBF2-2DC6D1178295}"/>
                </a:ext>
              </a:extLst>
            </p:cNvPr>
            <p:cNvSpPr txBox="1"/>
            <p:nvPr/>
          </p:nvSpPr>
          <p:spPr>
            <a:xfrm>
              <a:off x="275003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C8C5D4-D88C-5F46-865A-9DADC7ABDCDB}"/>
                </a:ext>
              </a:extLst>
            </p:cNvPr>
            <p:cNvSpPr txBox="1"/>
            <p:nvPr/>
          </p:nvSpPr>
          <p:spPr>
            <a:xfrm>
              <a:off x="365245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5CA659-597D-B847-A06D-50E4CE1D3F25}"/>
                </a:ext>
              </a:extLst>
            </p:cNvPr>
            <p:cNvSpPr txBox="1"/>
            <p:nvPr/>
          </p:nvSpPr>
          <p:spPr>
            <a:xfrm>
              <a:off x="455488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263119E-1DAF-904A-AFB0-591CA8749D70}"/>
              </a:ext>
            </a:extLst>
          </p:cNvPr>
          <p:cNvGrpSpPr/>
          <p:nvPr/>
        </p:nvGrpSpPr>
        <p:grpSpPr>
          <a:xfrm>
            <a:off x="260261" y="3419665"/>
            <a:ext cx="5852104" cy="742947"/>
            <a:chOff x="189632" y="4557762"/>
            <a:chExt cx="5852104" cy="74294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7EB54-900B-E347-9438-5F3D58BF64D9}"/>
                </a:ext>
              </a:extLst>
            </p:cNvPr>
            <p:cNvGrpSpPr/>
            <p:nvPr/>
          </p:nvGrpSpPr>
          <p:grpSpPr>
            <a:xfrm>
              <a:off x="693631" y="4557762"/>
              <a:ext cx="5348105" cy="299518"/>
              <a:chOff x="6289263" y="5289584"/>
              <a:chExt cx="5348105" cy="29951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BB78E30-3B6C-034F-88CB-19FD30C4F8EE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EE944B1-C3ED-AD45-A008-BECFA659AAB3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6365C73-107D-2B4D-9FE7-4FC32B3DC587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BD8BB2F-2374-FD46-B37A-FE26AF33D671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244A84F-C716-5D49-B76D-91763DD4D18D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F1951BE-D08B-054B-AC4C-D1AC03C5BA5C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332646F-9FF8-0B43-AE1E-8F4639FACFA7}"/>
                </a:ext>
              </a:extLst>
            </p:cNvPr>
            <p:cNvSpPr txBox="1"/>
            <p:nvPr/>
          </p:nvSpPr>
          <p:spPr>
            <a:xfrm>
              <a:off x="189632" y="4557762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5C3A9F-DDB8-1B46-8335-D8ABBC4D385D}"/>
                </a:ext>
              </a:extLst>
            </p:cNvPr>
            <p:cNvSpPr txBox="1"/>
            <p:nvPr/>
          </p:nvSpPr>
          <p:spPr>
            <a:xfrm>
              <a:off x="545730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829E730-C839-C548-8049-5D9054D610F2}"/>
                </a:ext>
              </a:extLst>
            </p:cNvPr>
            <p:cNvSpPr txBox="1"/>
            <p:nvPr/>
          </p:nvSpPr>
          <p:spPr>
            <a:xfrm>
              <a:off x="94518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1027FE-C839-8249-8F4B-E3B08B4BF008}"/>
                </a:ext>
              </a:extLst>
            </p:cNvPr>
            <p:cNvSpPr txBox="1"/>
            <p:nvPr/>
          </p:nvSpPr>
          <p:spPr>
            <a:xfrm>
              <a:off x="184760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7A1B3E6-6307-2648-9E78-F3441C1D6009}"/>
                </a:ext>
              </a:extLst>
            </p:cNvPr>
            <p:cNvSpPr txBox="1"/>
            <p:nvPr/>
          </p:nvSpPr>
          <p:spPr>
            <a:xfrm>
              <a:off x="275003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99E2B6-CCE1-7E44-BE24-EBEE1C51E5A8}"/>
                </a:ext>
              </a:extLst>
            </p:cNvPr>
            <p:cNvSpPr txBox="1"/>
            <p:nvPr/>
          </p:nvSpPr>
          <p:spPr>
            <a:xfrm>
              <a:off x="365245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599F716-CA92-5649-A9AF-FC9F21445EFE}"/>
                </a:ext>
              </a:extLst>
            </p:cNvPr>
            <p:cNvSpPr txBox="1"/>
            <p:nvPr/>
          </p:nvSpPr>
          <p:spPr>
            <a:xfrm>
              <a:off x="455488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1AD745A-887C-EA40-802F-9071844357E5}"/>
              </a:ext>
            </a:extLst>
          </p:cNvPr>
          <p:cNvGrpSpPr/>
          <p:nvPr/>
        </p:nvGrpSpPr>
        <p:grpSpPr>
          <a:xfrm>
            <a:off x="271481" y="4513816"/>
            <a:ext cx="7623007" cy="745819"/>
            <a:chOff x="189632" y="3402762"/>
            <a:chExt cx="7623007" cy="74581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25BF65E-1EEC-1C43-B931-1C4C3FC0F303}"/>
                </a:ext>
              </a:extLst>
            </p:cNvPr>
            <p:cNvGrpSpPr/>
            <p:nvPr/>
          </p:nvGrpSpPr>
          <p:grpSpPr>
            <a:xfrm>
              <a:off x="693631" y="3402762"/>
              <a:ext cx="5348105" cy="299518"/>
              <a:chOff x="6289263" y="5289584"/>
              <a:chExt cx="5348105" cy="29951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9B740E9-4539-5D47-AC40-D87800928B26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1ACD19B-485E-344B-9B36-501B6827373A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B5367CD-EC1F-3C41-AC8C-3F7CA7B70BF9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F625352-C55F-E741-B81E-94863F04DA91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71B3806-E7C5-454D-B569-CFD7756D105B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A1296A5-24C2-0849-8766-F111ED349E49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0735EC-D58A-A346-9796-286ACF2DC71C}"/>
                </a:ext>
              </a:extLst>
            </p:cNvPr>
            <p:cNvSpPr txBox="1"/>
            <p:nvPr/>
          </p:nvSpPr>
          <p:spPr>
            <a:xfrm>
              <a:off x="189632" y="340563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FCB696-8F49-6C41-9CD8-E3912BCAEA5A}"/>
                </a:ext>
              </a:extLst>
            </p:cNvPr>
            <p:cNvSpPr txBox="1"/>
            <p:nvPr/>
          </p:nvSpPr>
          <p:spPr>
            <a:xfrm>
              <a:off x="545730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1FFE3ED-C151-2C41-B2CE-B1FD8F592C3A}"/>
                </a:ext>
              </a:extLst>
            </p:cNvPr>
            <p:cNvSpPr txBox="1"/>
            <p:nvPr/>
          </p:nvSpPr>
          <p:spPr>
            <a:xfrm>
              <a:off x="94518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551D902-3E14-2145-8B7A-BBFE58DEA5B7}"/>
                </a:ext>
              </a:extLst>
            </p:cNvPr>
            <p:cNvSpPr txBox="1"/>
            <p:nvPr/>
          </p:nvSpPr>
          <p:spPr>
            <a:xfrm>
              <a:off x="184760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005BD79-0583-FF44-8ABB-678978FE0DA9}"/>
                </a:ext>
              </a:extLst>
            </p:cNvPr>
            <p:cNvSpPr txBox="1"/>
            <p:nvPr/>
          </p:nvSpPr>
          <p:spPr>
            <a:xfrm>
              <a:off x="275003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A4FEF91-E553-7842-A0C0-5FBD5B0EC130}"/>
                </a:ext>
              </a:extLst>
            </p:cNvPr>
            <p:cNvSpPr txBox="1"/>
            <p:nvPr/>
          </p:nvSpPr>
          <p:spPr>
            <a:xfrm>
              <a:off x="365245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90A5C7B-C113-BA46-AB87-F60E3991D133}"/>
                </a:ext>
              </a:extLst>
            </p:cNvPr>
            <p:cNvSpPr txBox="1"/>
            <p:nvPr/>
          </p:nvSpPr>
          <p:spPr>
            <a:xfrm>
              <a:off x="455488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79D8D7D-5C97-7A4D-A889-C0BAB98FE070}"/>
                </a:ext>
              </a:extLst>
            </p:cNvPr>
            <p:cNvSpPr/>
            <p:nvPr/>
          </p:nvSpPr>
          <p:spPr bwMode="auto">
            <a:xfrm>
              <a:off x="6918264" y="3402762"/>
              <a:ext cx="894375" cy="299518"/>
            </a:xfrm>
            <a:prstGeom prst="rect">
              <a:avLst/>
            </a:prstGeom>
            <a:solidFill>
              <a:srgbClr val="FFFECC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0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827AB2B-83C3-8C4A-8CA6-13AA5E1E0A7D}"/>
                </a:ext>
              </a:extLst>
            </p:cNvPr>
            <p:cNvSpPr/>
            <p:nvPr/>
          </p:nvSpPr>
          <p:spPr bwMode="auto">
            <a:xfrm>
              <a:off x="6036996" y="3402762"/>
              <a:ext cx="894375" cy="299518"/>
            </a:xfrm>
            <a:prstGeom prst="rect">
              <a:avLst/>
            </a:prstGeom>
            <a:solidFill>
              <a:srgbClr val="FFFECC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3E75537-CA69-3A4A-979E-1A69F4B8ABCE}"/>
                </a:ext>
              </a:extLst>
            </p:cNvPr>
            <p:cNvSpPr txBox="1"/>
            <p:nvPr/>
          </p:nvSpPr>
          <p:spPr>
            <a:xfrm>
              <a:off x="631031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2CACE82-C56A-CF4C-AAB6-75F4770E22D4}"/>
                </a:ext>
              </a:extLst>
            </p:cNvPr>
            <p:cNvSpPr txBox="1"/>
            <p:nvPr/>
          </p:nvSpPr>
          <p:spPr>
            <a:xfrm>
              <a:off x="716594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442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HEAPSORT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76" y="1389064"/>
            <a:ext cx="11569073" cy="4918075"/>
          </a:xfrm>
        </p:spPr>
        <p:txBody>
          <a:bodyPr/>
          <a:lstStyle/>
          <a:p>
            <a:pPr marL="0" indent="-322263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Efficient </a:t>
            </a:r>
            <a:r>
              <a:rPr lang="en-US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O(n log n)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sorting algorithm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Originally invented by Williams in 1964</a:t>
            </a:r>
          </a:p>
          <a:p>
            <a:pPr marL="342900" lvl="1" indent="-322263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US" altLang="en-US" sz="2100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Inspired by </a:t>
            </a:r>
            <a:r>
              <a:rPr lang="en-US" altLang="en-US" sz="2100" b="1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SELECTION-SORT</a:t>
            </a:r>
            <a:r>
              <a:rPr lang="en-US" altLang="en-US" sz="2100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(see Lab sheet 1)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Divide the input array into a sorted and an unsorted region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Iteratively extract the </a:t>
            </a: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maximum 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from the unsorted region and move it to the sorted region 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We use a </a:t>
            </a: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heap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 data structure rather than a linear-time search to find the maximum</a:t>
            </a:r>
            <a:endParaRPr lang="en-US" altLang="en-US" sz="2100" b="1" dirty="0">
              <a:solidFill>
                <a:srgbClr val="094F7B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342900" lvl="1" indent="-322263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endParaRPr lang="en-GB" sz="2100" b="1" dirty="0">
              <a:solidFill>
                <a:srgbClr val="094F7B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342900" lvl="1" indent="-322263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GB" sz="2100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The heap data structure is useful for HEAPSORT, but it also makes an efficient </a:t>
            </a:r>
            <a:r>
              <a:rPr lang="en-GB" sz="2100" b="1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priority queue</a:t>
            </a:r>
            <a:endParaRPr lang="en-US" altLang="en-US" sz="2100" b="1" dirty="0">
              <a:solidFill>
                <a:srgbClr val="094F7B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We will study the details of how to construct a heap in the next weeks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4</a:t>
            </a:fld>
            <a:endParaRPr lang="en-GB" altLang="en-US" sz="1500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1621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COUNTING-SORT(A,B,7)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defRPr/>
            </a:pP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 = [1,3,7,1,4,2] 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and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has length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= 6</a:t>
            </a: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Record one occurrence of </a:t>
            </a:r>
            <a:r>
              <a:rPr lang="en-GB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 </a:t>
            </a: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</a:t>
            </a:r>
            <a:r>
              <a:rPr lang="en-GB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C[1]</a:t>
            </a:r>
            <a:endParaRPr lang="en-US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40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0A7A12-96AE-8440-8FAD-F4136DD0E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639" y="1276350"/>
            <a:ext cx="4516723" cy="300082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COUNTING-SORT(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A,B,k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new C[0..k]</a:t>
            </a:r>
            <a:endParaRPr lang="en-GB" b="0" i="1" dirty="0">
              <a:solidFill>
                <a:srgbClr val="00B050"/>
              </a:solidFill>
              <a:latin typeface="Lucida Sans Typewriter" panose="020B0509030504030204" pitchFamily="49" charset="77"/>
            </a:endParaRP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0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 - 1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+ 1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i = 1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k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:=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+ C[i-1]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0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B[C[A[j]] - 1] := A[j]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- 1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C8662E-68AC-9C43-B7AC-58D70FB92F55}"/>
              </a:ext>
            </a:extLst>
          </p:cNvPr>
          <p:cNvGrpSpPr/>
          <p:nvPr/>
        </p:nvGrpSpPr>
        <p:grpSpPr>
          <a:xfrm>
            <a:off x="271481" y="2325514"/>
            <a:ext cx="5852104" cy="742947"/>
            <a:chOff x="189632" y="2253506"/>
            <a:chExt cx="5852104" cy="74294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7B82CDF-C320-6143-81D6-BCBC836C8CE2}"/>
                </a:ext>
              </a:extLst>
            </p:cNvPr>
            <p:cNvGrpSpPr/>
            <p:nvPr/>
          </p:nvGrpSpPr>
          <p:grpSpPr>
            <a:xfrm>
              <a:off x="693631" y="2253506"/>
              <a:ext cx="5348105" cy="299518"/>
              <a:chOff x="6289263" y="5289584"/>
              <a:chExt cx="5348105" cy="2995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B3B4E93-D763-A240-8147-3CD4A9D5E685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1AAC8FC-C2D7-1F4B-A929-0CEBB7AB0FEA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A8557B6-3940-634D-BC4E-7210F1503647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770C802-AF45-AB4B-901C-3092D23146D7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FA53CFD-F953-7643-BC63-778293933D7F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B10D473-45C9-BD45-BCC1-8672392994AA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7A2872-7250-D340-A010-87BF2F78F5A0}"/>
                </a:ext>
              </a:extLst>
            </p:cNvPr>
            <p:cNvSpPr txBox="1"/>
            <p:nvPr/>
          </p:nvSpPr>
          <p:spPr>
            <a:xfrm>
              <a:off x="189632" y="2253506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ABE4C5-A7F9-1845-836F-B127A9192985}"/>
                </a:ext>
              </a:extLst>
            </p:cNvPr>
            <p:cNvSpPr txBox="1"/>
            <p:nvPr/>
          </p:nvSpPr>
          <p:spPr>
            <a:xfrm>
              <a:off x="545730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55A5E7-BCC8-F144-A074-EE33DA7FCDB9}"/>
                </a:ext>
              </a:extLst>
            </p:cNvPr>
            <p:cNvSpPr txBox="1"/>
            <p:nvPr/>
          </p:nvSpPr>
          <p:spPr>
            <a:xfrm>
              <a:off x="94518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64D7AF-D7D4-1541-ACCE-391E4AFF3EA2}"/>
                </a:ext>
              </a:extLst>
            </p:cNvPr>
            <p:cNvSpPr txBox="1"/>
            <p:nvPr/>
          </p:nvSpPr>
          <p:spPr>
            <a:xfrm>
              <a:off x="184760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2BA470F-AAC8-7248-BBF2-2DC6D1178295}"/>
                </a:ext>
              </a:extLst>
            </p:cNvPr>
            <p:cNvSpPr txBox="1"/>
            <p:nvPr/>
          </p:nvSpPr>
          <p:spPr>
            <a:xfrm>
              <a:off x="275003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C8C5D4-D88C-5F46-865A-9DADC7ABDCDB}"/>
                </a:ext>
              </a:extLst>
            </p:cNvPr>
            <p:cNvSpPr txBox="1"/>
            <p:nvPr/>
          </p:nvSpPr>
          <p:spPr>
            <a:xfrm>
              <a:off x="365245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5CA659-597D-B847-A06D-50E4CE1D3F25}"/>
                </a:ext>
              </a:extLst>
            </p:cNvPr>
            <p:cNvSpPr txBox="1"/>
            <p:nvPr/>
          </p:nvSpPr>
          <p:spPr>
            <a:xfrm>
              <a:off x="455488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263119E-1DAF-904A-AFB0-591CA8749D70}"/>
              </a:ext>
            </a:extLst>
          </p:cNvPr>
          <p:cNvGrpSpPr/>
          <p:nvPr/>
        </p:nvGrpSpPr>
        <p:grpSpPr>
          <a:xfrm>
            <a:off x="260261" y="3419665"/>
            <a:ext cx="5852104" cy="742947"/>
            <a:chOff x="189632" y="4557762"/>
            <a:chExt cx="5852104" cy="74294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7EB54-900B-E347-9438-5F3D58BF64D9}"/>
                </a:ext>
              </a:extLst>
            </p:cNvPr>
            <p:cNvGrpSpPr/>
            <p:nvPr/>
          </p:nvGrpSpPr>
          <p:grpSpPr>
            <a:xfrm>
              <a:off x="693631" y="4557762"/>
              <a:ext cx="5348105" cy="299518"/>
              <a:chOff x="6289263" y="5289584"/>
              <a:chExt cx="5348105" cy="29951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BB78E30-3B6C-034F-88CB-19FD30C4F8EE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EE944B1-C3ED-AD45-A008-BECFA659AAB3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6365C73-107D-2B4D-9FE7-4FC32B3DC587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BD8BB2F-2374-FD46-B37A-FE26AF33D671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244A84F-C716-5D49-B76D-91763DD4D18D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F1951BE-D08B-054B-AC4C-D1AC03C5BA5C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332646F-9FF8-0B43-AE1E-8F4639FACFA7}"/>
                </a:ext>
              </a:extLst>
            </p:cNvPr>
            <p:cNvSpPr txBox="1"/>
            <p:nvPr/>
          </p:nvSpPr>
          <p:spPr>
            <a:xfrm>
              <a:off x="189632" y="4557762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5C3A9F-DDB8-1B46-8335-D8ABBC4D385D}"/>
                </a:ext>
              </a:extLst>
            </p:cNvPr>
            <p:cNvSpPr txBox="1"/>
            <p:nvPr/>
          </p:nvSpPr>
          <p:spPr>
            <a:xfrm>
              <a:off x="545730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829E730-C839-C548-8049-5D9054D610F2}"/>
                </a:ext>
              </a:extLst>
            </p:cNvPr>
            <p:cNvSpPr txBox="1"/>
            <p:nvPr/>
          </p:nvSpPr>
          <p:spPr>
            <a:xfrm>
              <a:off x="94518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1027FE-C839-8249-8F4B-E3B08B4BF008}"/>
                </a:ext>
              </a:extLst>
            </p:cNvPr>
            <p:cNvSpPr txBox="1"/>
            <p:nvPr/>
          </p:nvSpPr>
          <p:spPr>
            <a:xfrm>
              <a:off x="184760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7A1B3E6-6307-2648-9E78-F3441C1D6009}"/>
                </a:ext>
              </a:extLst>
            </p:cNvPr>
            <p:cNvSpPr txBox="1"/>
            <p:nvPr/>
          </p:nvSpPr>
          <p:spPr>
            <a:xfrm>
              <a:off x="275003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99E2B6-CCE1-7E44-BE24-EBEE1C51E5A8}"/>
                </a:ext>
              </a:extLst>
            </p:cNvPr>
            <p:cNvSpPr txBox="1"/>
            <p:nvPr/>
          </p:nvSpPr>
          <p:spPr>
            <a:xfrm>
              <a:off x="365245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599F716-CA92-5649-A9AF-FC9F21445EFE}"/>
                </a:ext>
              </a:extLst>
            </p:cNvPr>
            <p:cNvSpPr txBox="1"/>
            <p:nvPr/>
          </p:nvSpPr>
          <p:spPr>
            <a:xfrm>
              <a:off x="455488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1AD745A-887C-EA40-802F-9071844357E5}"/>
              </a:ext>
            </a:extLst>
          </p:cNvPr>
          <p:cNvGrpSpPr/>
          <p:nvPr/>
        </p:nvGrpSpPr>
        <p:grpSpPr>
          <a:xfrm>
            <a:off x="271481" y="4513816"/>
            <a:ext cx="7623007" cy="745819"/>
            <a:chOff x="189632" y="3402762"/>
            <a:chExt cx="7623007" cy="74581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25BF65E-1EEC-1C43-B931-1C4C3FC0F303}"/>
                </a:ext>
              </a:extLst>
            </p:cNvPr>
            <p:cNvGrpSpPr/>
            <p:nvPr/>
          </p:nvGrpSpPr>
          <p:grpSpPr>
            <a:xfrm>
              <a:off x="693631" y="3402762"/>
              <a:ext cx="5348105" cy="299518"/>
              <a:chOff x="6289263" y="5289584"/>
              <a:chExt cx="5348105" cy="29951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9B740E9-4539-5D47-AC40-D87800928B26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1ACD19B-485E-344B-9B36-501B6827373A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B5367CD-EC1F-3C41-AC8C-3F7CA7B70BF9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F625352-C55F-E741-B81E-94863F04DA91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71B3806-E7C5-454D-B569-CFD7756D105B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A1296A5-24C2-0849-8766-F111ED349E49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0735EC-D58A-A346-9796-286ACF2DC71C}"/>
                </a:ext>
              </a:extLst>
            </p:cNvPr>
            <p:cNvSpPr txBox="1"/>
            <p:nvPr/>
          </p:nvSpPr>
          <p:spPr>
            <a:xfrm>
              <a:off x="189632" y="340563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FCB696-8F49-6C41-9CD8-E3912BCAEA5A}"/>
                </a:ext>
              </a:extLst>
            </p:cNvPr>
            <p:cNvSpPr txBox="1"/>
            <p:nvPr/>
          </p:nvSpPr>
          <p:spPr>
            <a:xfrm>
              <a:off x="545730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1FFE3ED-C151-2C41-B2CE-B1FD8F592C3A}"/>
                </a:ext>
              </a:extLst>
            </p:cNvPr>
            <p:cNvSpPr txBox="1"/>
            <p:nvPr/>
          </p:nvSpPr>
          <p:spPr>
            <a:xfrm>
              <a:off x="94518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551D902-3E14-2145-8B7A-BBFE58DEA5B7}"/>
                </a:ext>
              </a:extLst>
            </p:cNvPr>
            <p:cNvSpPr txBox="1"/>
            <p:nvPr/>
          </p:nvSpPr>
          <p:spPr>
            <a:xfrm>
              <a:off x="184760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005BD79-0583-FF44-8ABB-678978FE0DA9}"/>
                </a:ext>
              </a:extLst>
            </p:cNvPr>
            <p:cNvSpPr txBox="1"/>
            <p:nvPr/>
          </p:nvSpPr>
          <p:spPr>
            <a:xfrm>
              <a:off x="275003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A4FEF91-E553-7842-A0C0-5FBD5B0EC130}"/>
                </a:ext>
              </a:extLst>
            </p:cNvPr>
            <p:cNvSpPr txBox="1"/>
            <p:nvPr/>
          </p:nvSpPr>
          <p:spPr>
            <a:xfrm>
              <a:off x="365245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90A5C7B-C113-BA46-AB87-F60E3991D133}"/>
                </a:ext>
              </a:extLst>
            </p:cNvPr>
            <p:cNvSpPr txBox="1"/>
            <p:nvPr/>
          </p:nvSpPr>
          <p:spPr>
            <a:xfrm>
              <a:off x="455488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79D8D7D-5C97-7A4D-A889-C0BAB98FE070}"/>
                </a:ext>
              </a:extLst>
            </p:cNvPr>
            <p:cNvSpPr/>
            <p:nvPr/>
          </p:nvSpPr>
          <p:spPr bwMode="auto">
            <a:xfrm>
              <a:off x="6918264" y="3402762"/>
              <a:ext cx="894375" cy="299518"/>
            </a:xfrm>
            <a:prstGeom prst="rect">
              <a:avLst/>
            </a:prstGeom>
            <a:solidFill>
              <a:srgbClr val="FFFECC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0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827AB2B-83C3-8C4A-8CA6-13AA5E1E0A7D}"/>
                </a:ext>
              </a:extLst>
            </p:cNvPr>
            <p:cNvSpPr/>
            <p:nvPr/>
          </p:nvSpPr>
          <p:spPr bwMode="auto">
            <a:xfrm>
              <a:off x="6036996" y="3402762"/>
              <a:ext cx="894375" cy="299518"/>
            </a:xfrm>
            <a:prstGeom prst="rect">
              <a:avLst/>
            </a:prstGeom>
            <a:solidFill>
              <a:srgbClr val="FFFECC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3E75537-CA69-3A4A-979E-1A69F4B8ABCE}"/>
                </a:ext>
              </a:extLst>
            </p:cNvPr>
            <p:cNvSpPr txBox="1"/>
            <p:nvPr/>
          </p:nvSpPr>
          <p:spPr>
            <a:xfrm>
              <a:off x="631031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2CACE82-C56A-CF4C-AAB6-75F4770E22D4}"/>
                </a:ext>
              </a:extLst>
            </p:cNvPr>
            <p:cNvSpPr txBox="1"/>
            <p:nvPr/>
          </p:nvSpPr>
          <p:spPr>
            <a:xfrm>
              <a:off x="716594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7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F371F87-A794-2943-8E76-432595414DB6}"/>
              </a:ext>
            </a:extLst>
          </p:cNvPr>
          <p:cNvSpPr txBox="1"/>
          <p:nvPr/>
        </p:nvSpPr>
        <p:spPr>
          <a:xfrm>
            <a:off x="1090086" y="1866790"/>
            <a:ext cx="242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8659611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COUNTING-SORT(A,B,7)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defRPr/>
            </a:pP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 = [1,3,7,1,4,2] 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and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has length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= 6</a:t>
            </a: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Record one occurrence of </a:t>
            </a:r>
            <a:r>
              <a:rPr lang="en-GB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3 </a:t>
            </a: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 </a:t>
            </a:r>
            <a:r>
              <a:rPr lang="en-GB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C[3]</a:t>
            </a:r>
            <a:endParaRPr lang="en-US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41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0A7A12-96AE-8440-8FAD-F4136DD0E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639" y="1276350"/>
            <a:ext cx="4516723" cy="300082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COUNTING-SORT(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A,B,k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new C[0..k]</a:t>
            </a:r>
            <a:endParaRPr lang="en-GB" b="0" i="1" dirty="0">
              <a:solidFill>
                <a:srgbClr val="00B050"/>
              </a:solidFill>
              <a:latin typeface="Lucida Sans Typewriter" panose="020B0509030504030204" pitchFamily="49" charset="77"/>
            </a:endParaRP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0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 - 1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+ 1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i = 1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k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:=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+ C[i-1]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0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B[C[A[j]] - 1] := A[j]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- 1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C8662E-68AC-9C43-B7AC-58D70FB92F55}"/>
              </a:ext>
            </a:extLst>
          </p:cNvPr>
          <p:cNvGrpSpPr/>
          <p:nvPr/>
        </p:nvGrpSpPr>
        <p:grpSpPr>
          <a:xfrm>
            <a:off x="271481" y="2325514"/>
            <a:ext cx="5852104" cy="742947"/>
            <a:chOff x="189632" y="2253506"/>
            <a:chExt cx="5852104" cy="74294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7B82CDF-C320-6143-81D6-BCBC836C8CE2}"/>
                </a:ext>
              </a:extLst>
            </p:cNvPr>
            <p:cNvGrpSpPr/>
            <p:nvPr/>
          </p:nvGrpSpPr>
          <p:grpSpPr>
            <a:xfrm>
              <a:off x="693631" y="2253506"/>
              <a:ext cx="5348105" cy="299518"/>
              <a:chOff x="6289263" y="5289584"/>
              <a:chExt cx="5348105" cy="2995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B3B4E93-D763-A240-8147-3CD4A9D5E685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1AAC8FC-C2D7-1F4B-A929-0CEBB7AB0FEA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A8557B6-3940-634D-BC4E-7210F1503647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770C802-AF45-AB4B-901C-3092D23146D7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FA53CFD-F953-7643-BC63-778293933D7F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B10D473-45C9-BD45-BCC1-8672392994AA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7A2872-7250-D340-A010-87BF2F78F5A0}"/>
                </a:ext>
              </a:extLst>
            </p:cNvPr>
            <p:cNvSpPr txBox="1"/>
            <p:nvPr/>
          </p:nvSpPr>
          <p:spPr>
            <a:xfrm>
              <a:off x="189632" y="2253506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ABE4C5-A7F9-1845-836F-B127A9192985}"/>
                </a:ext>
              </a:extLst>
            </p:cNvPr>
            <p:cNvSpPr txBox="1"/>
            <p:nvPr/>
          </p:nvSpPr>
          <p:spPr>
            <a:xfrm>
              <a:off x="545730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55A5E7-BCC8-F144-A074-EE33DA7FCDB9}"/>
                </a:ext>
              </a:extLst>
            </p:cNvPr>
            <p:cNvSpPr txBox="1"/>
            <p:nvPr/>
          </p:nvSpPr>
          <p:spPr>
            <a:xfrm>
              <a:off x="94518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64D7AF-D7D4-1541-ACCE-391E4AFF3EA2}"/>
                </a:ext>
              </a:extLst>
            </p:cNvPr>
            <p:cNvSpPr txBox="1"/>
            <p:nvPr/>
          </p:nvSpPr>
          <p:spPr>
            <a:xfrm>
              <a:off x="184760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2BA470F-AAC8-7248-BBF2-2DC6D1178295}"/>
                </a:ext>
              </a:extLst>
            </p:cNvPr>
            <p:cNvSpPr txBox="1"/>
            <p:nvPr/>
          </p:nvSpPr>
          <p:spPr>
            <a:xfrm>
              <a:off x="275003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C8C5D4-D88C-5F46-865A-9DADC7ABDCDB}"/>
                </a:ext>
              </a:extLst>
            </p:cNvPr>
            <p:cNvSpPr txBox="1"/>
            <p:nvPr/>
          </p:nvSpPr>
          <p:spPr>
            <a:xfrm>
              <a:off x="365245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5CA659-597D-B847-A06D-50E4CE1D3F25}"/>
                </a:ext>
              </a:extLst>
            </p:cNvPr>
            <p:cNvSpPr txBox="1"/>
            <p:nvPr/>
          </p:nvSpPr>
          <p:spPr>
            <a:xfrm>
              <a:off x="455488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263119E-1DAF-904A-AFB0-591CA8749D70}"/>
              </a:ext>
            </a:extLst>
          </p:cNvPr>
          <p:cNvGrpSpPr/>
          <p:nvPr/>
        </p:nvGrpSpPr>
        <p:grpSpPr>
          <a:xfrm>
            <a:off x="260261" y="3419665"/>
            <a:ext cx="5852104" cy="742947"/>
            <a:chOff x="189632" y="4557762"/>
            <a:chExt cx="5852104" cy="74294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7EB54-900B-E347-9438-5F3D58BF64D9}"/>
                </a:ext>
              </a:extLst>
            </p:cNvPr>
            <p:cNvGrpSpPr/>
            <p:nvPr/>
          </p:nvGrpSpPr>
          <p:grpSpPr>
            <a:xfrm>
              <a:off x="693631" y="4557762"/>
              <a:ext cx="5348105" cy="299518"/>
              <a:chOff x="6289263" y="5289584"/>
              <a:chExt cx="5348105" cy="29951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BB78E30-3B6C-034F-88CB-19FD30C4F8EE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EE944B1-C3ED-AD45-A008-BECFA659AAB3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6365C73-107D-2B4D-9FE7-4FC32B3DC587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BD8BB2F-2374-FD46-B37A-FE26AF33D671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244A84F-C716-5D49-B76D-91763DD4D18D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F1951BE-D08B-054B-AC4C-D1AC03C5BA5C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332646F-9FF8-0B43-AE1E-8F4639FACFA7}"/>
                </a:ext>
              </a:extLst>
            </p:cNvPr>
            <p:cNvSpPr txBox="1"/>
            <p:nvPr/>
          </p:nvSpPr>
          <p:spPr>
            <a:xfrm>
              <a:off x="189632" y="4557762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5C3A9F-DDB8-1B46-8335-D8ABBC4D385D}"/>
                </a:ext>
              </a:extLst>
            </p:cNvPr>
            <p:cNvSpPr txBox="1"/>
            <p:nvPr/>
          </p:nvSpPr>
          <p:spPr>
            <a:xfrm>
              <a:off x="545730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829E730-C839-C548-8049-5D9054D610F2}"/>
                </a:ext>
              </a:extLst>
            </p:cNvPr>
            <p:cNvSpPr txBox="1"/>
            <p:nvPr/>
          </p:nvSpPr>
          <p:spPr>
            <a:xfrm>
              <a:off x="94518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1027FE-C839-8249-8F4B-E3B08B4BF008}"/>
                </a:ext>
              </a:extLst>
            </p:cNvPr>
            <p:cNvSpPr txBox="1"/>
            <p:nvPr/>
          </p:nvSpPr>
          <p:spPr>
            <a:xfrm>
              <a:off x="184760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7A1B3E6-6307-2648-9E78-F3441C1D6009}"/>
                </a:ext>
              </a:extLst>
            </p:cNvPr>
            <p:cNvSpPr txBox="1"/>
            <p:nvPr/>
          </p:nvSpPr>
          <p:spPr>
            <a:xfrm>
              <a:off x="275003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99E2B6-CCE1-7E44-BE24-EBEE1C51E5A8}"/>
                </a:ext>
              </a:extLst>
            </p:cNvPr>
            <p:cNvSpPr txBox="1"/>
            <p:nvPr/>
          </p:nvSpPr>
          <p:spPr>
            <a:xfrm>
              <a:off x="365245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599F716-CA92-5649-A9AF-FC9F21445EFE}"/>
                </a:ext>
              </a:extLst>
            </p:cNvPr>
            <p:cNvSpPr txBox="1"/>
            <p:nvPr/>
          </p:nvSpPr>
          <p:spPr>
            <a:xfrm>
              <a:off x="455488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1AD745A-887C-EA40-802F-9071844357E5}"/>
              </a:ext>
            </a:extLst>
          </p:cNvPr>
          <p:cNvGrpSpPr/>
          <p:nvPr/>
        </p:nvGrpSpPr>
        <p:grpSpPr>
          <a:xfrm>
            <a:off x="271481" y="4513816"/>
            <a:ext cx="7623007" cy="745819"/>
            <a:chOff x="189632" y="3402762"/>
            <a:chExt cx="7623007" cy="74581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25BF65E-1EEC-1C43-B931-1C4C3FC0F303}"/>
                </a:ext>
              </a:extLst>
            </p:cNvPr>
            <p:cNvGrpSpPr/>
            <p:nvPr/>
          </p:nvGrpSpPr>
          <p:grpSpPr>
            <a:xfrm>
              <a:off x="693631" y="3402762"/>
              <a:ext cx="5348105" cy="299518"/>
              <a:chOff x="6289263" y="5289584"/>
              <a:chExt cx="5348105" cy="29951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9B740E9-4539-5D47-AC40-D87800928B26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1ACD19B-485E-344B-9B36-501B6827373A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B5367CD-EC1F-3C41-AC8C-3F7CA7B70BF9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F625352-C55F-E741-B81E-94863F04DA91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71B3806-E7C5-454D-B569-CFD7756D105B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A1296A5-24C2-0849-8766-F111ED349E49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0735EC-D58A-A346-9796-286ACF2DC71C}"/>
                </a:ext>
              </a:extLst>
            </p:cNvPr>
            <p:cNvSpPr txBox="1"/>
            <p:nvPr/>
          </p:nvSpPr>
          <p:spPr>
            <a:xfrm>
              <a:off x="189632" y="340563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FCB696-8F49-6C41-9CD8-E3912BCAEA5A}"/>
                </a:ext>
              </a:extLst>
            </p:cNvPr>
            <p:cNvSpPr txBox="1"/>
            <p:nvPr/>
          </p:nvSpPr>
          <p:spPr>
            <a:xfrm>
              <a:off x="545730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1FFE3ED-C151-2C41-B2CE-B1FD8F592C3A}"/>
                </a:ext>
              </a:extLst>
            </p:cNvPr>
            <p:cNvSpPr txBox="1"/>
            <p:nvPr/>
          </p:nvSpPr>
          <p:spPr>
            <a:xfrm>
              <a:off x="94518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551D902-3E14-2145-8B7A-BBFE58DEA5B7}"/>
                </a:ext>
              </a:extLst>
            </p:cNvPr>
            <p:cNvSpPr txBox="1"/>
            <p:nvPr/>
          </p:nvSpPr>
          <p:spPr>
            <a:xfrm>
              <a:off x="184760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005BD79-0583-FF44-8ABB-678978FE0DA9}"/>
                </a:ext>
              </a:extLst>
            </p:cNvPr>
            <p:cNvSpPr txBox="1"/>
            <p:nvPr/>
          </p:nvSpPr>
          <p:spPr>
            <a:xfrm>
              <a:off x="275003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A4FEF91-E553-7842-A0C0-5FBD5B0EC130}"/>
                </a:ext>
              </a:extLst>
            </p:cNvPr>
            <p:cNvSpPr txBox="1"/>
            <p:nvPr/>
          </p:nvSpPr>
          <p:spPr>
            <a:xfrm>
              <a:off x="365245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90A5C7B-C113-BA46-AB87-F60E3991D133}"/>
                </a:ext>
              </a:extLst>
            </p:cNvPr>
            <p:cNvSpPr txBox="1"/>
            <p:nvPr/>
          </p:nvSpPr>
          <p:spPr>
            <a:xfrm>
              <a:off x="455488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79D8D7D-5C97-7A4D-A889-C0BAB98FE070}"/>
                </a:ext>
              </a:extLst>
            </p:cNvPr>
            <p:cNvSpPr/>
            <p:nvPr/>
          </p:nvSpPr>
          <p:spPr bwMode="auto">
            <a:xfrm>
              <a:off x="6918264" y="3402762"/>
              <a:ext cx="894375" cy="299518"/>
            </a:xfrm>
            <a:prstGeom prst="rect">
              <a:avLst/>
            </a:prstGeom>
            <a:solidFill>
              <a:srgbClr val="FFFECC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0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827AB2B-83C3-8C4A-8CA6-13AA5E1E0A7D}"/>
                </a:ext>
              </a:extLst>
            </p:cNvPr>
            <p:cNvSpPr/>
            <p:nvPr/>
          </p:nvSpPr>
          <p:spPr bwMode="auto">
            <a:xfrm>
              <a:off x="6036996" y="3402762"/>
              <a:ext cx="894375" cy="299518"/>
            </a:xfrm>
            <a:prstGeom prst="rect">
              <a:avLst/>
            </a:prstGeom>
            <a:solidFill>
              <a:srgbClr val="FFFECC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3E75537-CA69-3A4A-979E-1A69F4B8ABCE}"/>
                </a:ext>
              </a:extLst>
            </p:cNvPr>
            <p:cNvSpPr txBox="1"/>
            <p:nvPr/>
          </p:nvSpPr>
          <p:spPr>
            <a:xfrm>
              <a:off x="631031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2CACE82-C56A-CF4C-AAB6-75F4770E22D4}"/>
                </a:ext>
              </a:extLst>
            </p:cNvPr>
            <p:cNvSpPr txBox="1"/>
            <p:nvPr/>
          </p:nvSpPr>
          <p:spPr>
            <a:xfrm>
              <a:off x="716594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7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F371F87-A794-2943-8E76-432595414DB6}"/>
              </a:ext>
            </a:extLst>
          </p:cNvPr>
          <p:cNvSpPr txBox="1"/>
          <p:nvPr/>
        </p:nvSpPr>
        <p:spPr>
          <a:xfrm>
            <a:off x="1989832" y="1866790"/>
            <a:ext cx="242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2641194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COUNTING-SORT(A,B,7)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defRPr/>
            </a:pP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 = [1,3,7,1,4,2] 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and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has length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= 6</a:t>
            </a: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Record one occurrence of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7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in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C[7]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42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0A7A12-96AE-8440-8FAD-F4136DD0E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639" y="1276350"/>
            <a:ext cx="4516723" cy="300082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COUNTING-SORT(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A,B,k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new C[0..k]</a:t>
            </a:r>
            <a:endParaRPr lang="en-GB" b="0" i="1" dirty="0">
              <a:solidFill>
                <a:srgbClr val="00B050"/>
              </a:solidFill>
              <a:latin typeface="Lucida Sans Typewriter" panose="020B0509030504030204" pitchFamily="49" charset="77"/>
            </a:endParaRP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0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 - 1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+ 1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i = 1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k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:=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+ C[i-1]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0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B[C[A[j]] - 1] := A[j]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- 1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C8662E-68AC-9C43-B7AC-58D70FB92F55}"/>
              </a:ext>
            </a:extLst>
          </p:cNvPr>
          <p:cNvGrpSpPr/>
          <p:nvPr/>
        </p:nvGrpSpPr>
        <p:grpSpPr>
          <a:xfrm>
            <a:off x="271481" y="2325514"/>
            <a:ext cx="5852104" cy="742947"/>
            <a:chOff x="189632" y="2253506"/>
            <a:chExt cx="5852104" cy="74294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7B82CDF-C320-6143-81D6-BCBC836C8CE2}"/>
                </a:ext>
              </a:extLst>
            </p:cNvPr>
            <p:cNvGrpSpPr/>
            <p:nvPr/>
          </p:nvGrpSpPr>
          <p:grpSpPr>
            <a:xfrm>
              <a:off x="693631" y="2253506"/>
              <a:ext cx="5348105" cy="299518"/>
              <a:chOff x="6289263" y="5289584"/>
              <a:chExt cx="5348105" cy="2995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B3B4E93-D763-A240-8147-3CD4A9D5E685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1AAC8FC-C2D7-1F4B-A929-0CEBB7AB0FEA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A8557B6-3940-634D-BC4E-7210F1503647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770C802-AF45-AB4B-901C-3092D23146D7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FA53CFD-F953-7643-BC63-778293933D7F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B10D473-45C9-BD45-BCC1-8672392994AA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7A2872-7250-D340-A010-87BF2F78F5A0}"/>
                </a:ext>
              </a:extLst>
            </p:cNvPr>
            <p:cNvSpPr txBox="1"/>
            <p:nvPr/>
          </p:nvSpPr>
          <p:spPr>
            <a:xfrm>
              <a:off x="189632" y="2253506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ABE4C5-A7F9-1845-836F-B127A9192985}"/>
                </a:ext>
              </a:extLst>
            </p:cNvPr>
            <p:cNvSpPr txBox="1"/>
            <p:nvPr/>
          </p:nvSpPr>
          <p:spPr>
            <a:xfrm>
              <a:off x="545730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55A5E7-BCC8-F144-A074-EE33DA7FCDB9}"/>
                </a:ext>
              </a:extLst>
            </p:cNvPr>
            <p:cNvSpPr txBox="1"/>
            <p:nvPr/>
          </p:nvSpPr>
          <p:spPr>
            <a:xfrm>
              <a:off x="94518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64D7AF-D7D4-1541-ACCE-391E4AFF3EA2}"/>
                </a:ext>
              </a:extLst>
            </p:cNvPr>
            <p:cNvSpPr txBox="1"/>
            <p:nvPr/>
          </p:nvSpPr>
          <p:spPr>
            <a:xfrm>
              <a:off x="184760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2BA470F-AAC8-7248-BBF2-2DC6D1178295}"/>
                </a:ext>
              </a:extLst>
            </p:cNvPr>
            <p:cNvSpPr txBox="1"/>
            <p:nvPr/>
          </p:nvSpPr>
          <p:spPr>
            <a:xfrm>
              <a:off x="275003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C8C5D4-D88C-5F46-865A-9DADC7ABDCDB}"/>
                </a:ext>
              </a:extLst>
            </p:cNvPr>
            <p:cNvSpPr txBox="1"/>
            <p:nvPr/>
          </p:nvSpPr>
          <p:spPr>
            <a:xfrm>
              <a:off x="365245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5CA659-597D-B847-A06D-50E4CE1D3F25}"/>
                </a:ext>
              </a:extLst>
            </p:cNvPr>
            <p:cNvSpPr txBox="1"/>
            <p:nvPr/>
          </p:nvSpPr>
          <p:spPr>
            <a:xfrm>
              <a:off x="455488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263119E-1DAF-904A-AFB0-591CA8749D70}"/>
              </a:ext>
            </a:extLst>
          </p:cNvPr>
          <p:cNvGrpSpPr/>
          <p:nvPr/>
        </p:nvGrpSpPr>
        <p:grpSpPr>
          <a:xfrm>
            <a:off x="260261" y="3419665"/>
            <a:ext cx="5852104" cy="742947"/>
            <a:chOff x="189632" y="4557762"/>
            <a:chExt cx="5852104" cy="74294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7EB54-900B-E347-9438-5F3D58BF64D9}"/>
                </a:ext>
              </a:extLst>
            </p:cNvPr>
            <p:cNvGrpSpPr/>
            <p:nvPr/>
          </p:nvGrpSpPr>
          <p:grpSpPr>
            <a:xfrm>
              <a:off x="693631" y="4557762"/>
              <a:ext cx="5348105" cy="299518"/>
              <a:chOff x="6289263" y="5289584"/>
              <a:chExt cx="5348105" cy="29951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BB78E30-3B6C-034F-88CB-19FD30C4F8EE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EE944B1-C3ED-AD45-A008-BECFA659AAB3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6365C73-107D-2B4D-9FE7-4FC32B3DC587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BD8BB2F-2374-FD46-B37A-FE26AF33D671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244A84F-C716-5D49-B76D-91763DD4D18D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F1951BE-D08B-054B-AC4C-D1AC03C5BA5C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332646F-9FF8-0B43-AE1E-8F4639FACFA7}"/>
                </a:ext>
              </a:extLst>
            </p:cNvPr>
            <p:cNvSpPr txBox="1"/>
            <p:nvPr/>
          </p:nvSpPr>
          <p:spPr>
            <a:xfrm>
              <a:off x="189632" y="4557762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5C3A9F-DDB8-1B46-8335-D8ABBC4D385D}"/>
                </a:ext>
              </a:extLst>
            </p:cNvPr>
            <p:cNvSpPr txBox="1"/>
            <p:nvPr/>
          </p:nvSpPr>
          <p:spPr>
            <a:xfrm>
              <a:off x="545730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829E730-C839-C548-8049-5D9054D610F2}"/>
                </a:ext>
              </a:extLst>
            </p:cNvPr>
            <p:cNvSpPr txBox="1"/>
            <p:nvPr/>
          </p:nvSpPr>
          <p:spPr>
            <a:xfrm>
              <a:off x="94518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1027FE-C839-8249-8F4B-E3B08B4BF008}"/>
                </a:ext>
              </a:extLst>
            </p:cNvPr>
            <p:cNvSpPr txBox="1"/>
            <p:nvPr/>
          </p:nvSpPr>
          <p:spPr>
            <a:xfrm>
              <a:off x="184760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7A1B3E6-6307-2648-9E78-F3441C1D6009}"/>
                </a:ext>
              </a:extLst>
            </p:cNvPr>
            <p:cNvSpPr txBox="1"/>
            <p:nvPr/>
          </p:nvSpPr>
          <p:spPr>
            <a:xfrm>
              <a:off x="275003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99E2B6-CCE1-7E44-BE24-EBEE1C51E5A8}"/>
                </a:ext>
              </a:extLst>
            </p:cNvPr>
            <p:cNvSpPr txBox="1"/>
            <p:nvPr/>
          </p:nvSpPr>
          <p:spPr>
            <a:xfrm>
              <a:off x="365245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599F716-CA92-5649-A9AF-FC9F21445EFE}"/>
                </a:ext>
              </a:extLst>
            </p:cNvPr>
            <p:cNvSpPr txBox="1"/>
            <p:nvPr/>
          </p:nvSpPr>
          <p:spPr>
            <a:xfrm>
              <a:off x="455488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1AD745A-887C-EA40-802F-9071844357E5}"/>
              </a:ext>
            </a:extLst>
          </p:cNvPr>
          <p:cNvGrpSpPr/>
          <p:nvPr/>
        </p:nvGrpSpPr>
        <p:grpSpPr>
          <a:xfrm>
            <a:off x="271481" y="4513816"/>
            <a:ext cx="7623007" cy="745819"/>
            <a:chOff x="189632" y="3402762"/>
            <a:chExt cx="7623007" cy="74581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25BF65E-1EEC-1C43-B931-1C4C3FC0F303}"/>
                </a:ext>
              </a:extLst>
            </p:cNvPr>
            <p:cNvGrpSpPr/>
            <p:nvPr/>
          </p:nvGrpSpPr>
          <p:grpSpPr>
            <a:xfrm>
              <a:off x="693631" y="3402762"/>
              <a:ext cx="5348105" cy="299518"/>
              <a:chOff x="6289263" y="5289584"/>
              <a:chExt cx="5348105" cy="29951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9B740E9-4539-5D47-AC40-D87800928B26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1ACD19B-485E-344B-9B36-501B6827373A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B5367CD-EC1F-3C41-AC8C-3F7CA7B70BF9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F625352-C55F-E741-B81E-94863F04DA91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71B3806-E7C5-454D-B569-CFD7756D105B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A1296A5-24C2-0849-8766-F111ED349E49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0735EC-D58A-A346-9796-286ACF2DC71C}"/>
                </a:ext>
              </a:extLst>
            </p:cNvPr>
            <p:cNvSpPr txBox="1"/>
            <p:nvPr/>
          </p:nvSpPr>
          <p:spPr>
            <a:xfrm>
              <a:off x="189632" y="340563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FCB696-8F49-6C41-9CD8-E3912BCAEA5A}"/>
                </a:ext>
              </a:extLst>
            </p:cNvPr>
            <p:cNvSpPr txBox="1"/>
            <p:nvPr/>
          </p:nvSpPr>
          <p:spPr>
            <a:xfrm>
              <a:off x="545730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1FFE3ED-C151-2C41-B2CE-B1FD8F592C3A}"/>
                </a:ext>
              </a:extLst>
            </p:cNvPr>
            <p:cNvSpPr txBox="1"/>
            <p:nvPr/>
          </p:nvSpPr>
          <p:spPr>
            <a:xfrm>
              <a:off x="94518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551D902-3E14-2145-8B7A-BBFE58DEA5B7}"/>
                </a:ext>
              </a:extLst>
            </p:cNvPr>
            <p:cNvSpPr txBox="1"/>
            <p:nvPr/>
          </p:nvSpPr>
          <p:spPr>
            <a:xfrm>
              <a:off x="184760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005BD79-0583-FF44-8ABB-678978FE0DA9}"/>
                </a:ext>
              </a:extLst>
            </p:cNvPr>
            <p:cNvSpPr txBox="1"/>
            <p:nvPr/>
          </p:nvSpPr>
          <p:spPr>
            <a:xfrm>
              <a:off x="275003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A4FEF91-E553-7842-A0C0-5FBD5B0EC130}"/>
                </a:ext>
              </a:extLst>
            </p:cNvPr>
            <p:cNvSpPr txBox="1"/>
            <p:nvPr/>
          </p:nvSpPr>
          <p:spPr>
            <a:xfrm>
              <a:off x="365245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90A5C7B-C113-BA46-AB87-F60E3991D133}"/>
                </a:ext>
              </a:extLst>
            </p:cNvPr>
            <p:cNvSpPr txBox="1"/>
            <p:nvPr/>
          </p:nvSpPr>
          <p:spPr>
            <a:xfrm>
              <a:off x="455488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79D8D7D-5C97-7A4D-A889-C0BAB98FE070}"/>
                </a:ext>
              </a:extLst>
            </p:cNvPr>
            <p:cNvSpPr/>
            <p:nvPr/>
          </p:nvSpPr>
          <p:spPr bwMode="auto">
            <a:xfrm>
              <a:off x="6918264" y="3402762"/>
              <a:ext cx="894375" cy="299518"/>
            </a:xfrm>
            <a:prstGeom prst="rect">
              <a:avLst/>
            </a:prstGeom>
            <a:solidFill>
              <a:srgbClr val="93CF5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827AB2B-83C3-8C4A-8CA6-13AA5E1E0A7D}"/>
                </a:ext>
              </a:extLst>
            </p:cNvPr>
            <p:cNvSpPr/>
            <p:nvPr/>
          </p:nvSpPr>
          <p:spPr bwMode="auto">
            <a:xfrm>
              <a:off x="6036996" y="3402762"/>
              <a:ext cx="894375" cy="299518"/>
            </a:xfrm>
            <a:prstGeom prst="rect">
              <a:avLst/>
            </a:prstGeom>
            <a:solidFill>
              <a:srgbClr val="FFFECC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3E75537-CA69-3A4A-979E-1A69F4B8ABCE}"/>
                </a:ext>
              </a:extLst>
            </p:cNvPr>
            <p:cNvSpPr txBox="1"/>
            <p:nvPr/>
          </p:nvSpPr>
          <p:spPr>
            <a:xfrm>
              <a:off x="631031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2CACE82-C56A-CF4C-AAB6-75F4770E22D4}"/>
                </a:ext>
              </a:extLst>
            </p:cNvPr>
            <p:cNvSpPr txBox="1"/>
            <p:nvPr/>
          </p:nvSpPr>
          <p:spPr>
            <a:xfrm>
              <a:off x="716594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7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F371F87-A794-2943-8E76-432595414DB6}"/>
              </a:ext>
            </a:extLst>
          </p:cNvPr>
          <p:cNvSpPr txBox="1"/>
          <p:nvPr/>
        </p:nvSpPr>
        <p:spPr>
          <a:xfrm>
            <a:off x="2899239" y="1866790"/>
            <a:ext cx="242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0771704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COUNTING-SORT(A,B,7)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defRPr/>
            </a:pP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 = [1,3,7,1,4,2] 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and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has length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= 6</a:t>
            </a: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Record another occurrence of </a:t>
            </a:r>
            <a:r>
              <a:rPr lang="en-GB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 </a:t>
            </a: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 </a:t>
            </a:r>
            <a:r>
              <a:rPr lang="en-GB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C[1]</a:t>
            </a:r>
            <a:endParaRPr lang="en-US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3200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43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0A7A12-96AE-8440-8FAD-F4136DD0E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639" y="1276350"/>
            <a:ext cx="4516723" cy="300082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COUNTING-SORT(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A,B,k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new C[0..k]</a:t>
            </a:r>
            <a:endParaRPr lang="en-GB" b="0" i="1" dirty="0">
              <a:solidFill>
                <a:srgbClr val="00B050"/>
              </a:solidFill>
              <a:latin typeface="Lucida Sans Typewriter" panose="020B0509030504030204" pitchFamily="49" charset="77"/>
            </a:endParaRP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0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 - 1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+ 1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i = 1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k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:=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+ C[i-1]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0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B[C[A[j]] - 1] := A[j]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- 1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C8662E-68AC-9C43-B7AC-58D70FB92F55}"/>
              </a:ext>
            </a:extLst>
          </p:cNvPr>
          <p:cNvGrpSpPr/>
          <p:nvPr/>
        </p:nvGrpSpPr>
        <p:grpSpPr>
          <a:xfrm>
            <a:off x="271481" y="2325514"/>
            <a:ext cx="5852104" cy="742947"/>
            <a:chOff x="189632" y="2253506"/>
            <a:chExt cx="5852104" cy="74294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7B82CDF-C320-6143-81D6-BCBC836C8CE2}"/>
                </a:ext>
              </a:extLst>
            </p:cNvPr>
            <p:cNvGrpSpPr/>
            <p:nvPr/>
          </p:nvGrpSpPr>
          <p:grpSpPr>
            <a:xfrm>
              <a:off x="693631" y="2253506"/>
              <a:ext cx="5348105" cy="299518"/>
              <a:chOff x="6289263" y="5289584"/>
              <a:chExt cx="5348105" cy="2995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B3B4E93-D763-A240-8147-3CD4A9D5E685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1AAC8FC-C2D7-1F4B-A929-0CEBB7AB0FEA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A8557B6-3940-634D-BC4E-7210F1503647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770C802-AF45-AB4B-901C-3092D23146D7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FA53CFD-F953-7643-BC63-778293933D7F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B10D473-45C9-BD45-BCC1-8672392994AA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7A2872-7250-D340-A010-87BF2F78F5A0}"/>
                </a:ext>
              </a:extLst>
            </p:cNvPr>
            <p:cNvSpPr txBox="1"/>
            <p:nvPr/>
          </p:nvSpPr>
          <p:spPr>
            <a:xfrm>
              <a:off x="189632" y="2253506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ABE4C5-A7F9-1845-836F-B127A9192985}"/>
                </a:ext>
              </a:extLst>
            </p:cNvPr>
            <p:cNvSpPr txBox="1"/>
            <p:nvPr/>
          </p:nvSpPr>
          <p:spPr>
            <a:xfrm>
              <a:off x="545730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55A5E7-BCC8-F144-A074-EE33DA7FCDB9}"/>
                </a:ext>
              </a:extLst>
            </p:cNvPr>
            <p:cNvSpPr txBox="1"/>
            <p:nvPr/>
          </p:nvSpPr>
          <p:spPr>
            <a:xfrm>
              <a:off x="94518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64D7AF-D7D4-1541-ACCE-391E4AFF3EA2}"/>
                </a:ext>
              </a:extLst>
            </p:cNvPr>
            <p:cNvSpPr txBox="1"/>
            <p:nvPr/>
          </p:nvSpPr>
          <p:spPr>
            <a:xfrm>
              <a:off x="184760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2BA470F-AAC8-7248-BBF2-2DC6D1178295}"/>
                </a:ext>
              </a:extLst>
            </p:cNvPr>
            <p:cNvSpPr txBox="1"/>
            <p:nvPr/>
          </p:nvSpPr>
          <p:spPr>
            <a:xfrm>
              <a:off x="275003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C8C5D4-D88C-5F46-865A-9DADC7ABDCDB}"/>
                </a:ext>
              </a:extLst>
            </p:cNvPr>
            <p:cNvSpPr txBox="1"/>
            <p:nvPr/>
          </p:nvSpPr>
          <p:spPr>
            <a:xfrm>
              <a:off x="365245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5CA659-597D-B847-A06D-50E4CE1D3F25}"/>
                </a:ext>
              </a:extLst>
            </p:cNvPr>
            <p:cNvSpPr txBox="1"/>
            <p:nvPr/>
          </p:nvSpPr>
          <p:spPr>
            <a:xfrm>
              <a:off x="455488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263119E-1DAF-904A-AFB0-591CA8749D70}"/>
              </a:ext>
            </a:extLst>
          </p:cNvPr>
          <p:cNvGrpSpPr/>
          <p:nvPr/>
        </p:nvGrpSpPr>
        <p:grpSpPr>
          <a:xfrm>
            <a:off x="260261" y="3419665"/>
            <a:ext cx="5852104" cy="742947"/>
            <a:chOff x="189632" y="4557762"/>
            <a:chExt cx="5852104" cy="74294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7EB54-900B-E347-9438-5F3D58BF64D9}"/>
                </a:ext>
              </a:extLst>
            </p:cNvPr>
            <p:cNvGrpSpPr/>
            <p:nvPr/>
          </p:nvGrpSpPr>
          <p:grpSpPr>
            <a:xfrm>
              <a:off x="693631" y="4557762"/>
              <a:ext cx="5348105" cy="299518"/>
              <a:chOff x="6289263" y="5289584"/>
              <a:chExt cx="5348105" cy="29951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BB78E30-3B6C-034F-88CB-19FD30C4F8EE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EE944B1-C3ED-AD45-A008-BECFA659AAB3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6365C73-107D-2B4D-9FE7-4FC32B3DC587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BD8BB2F-2374-FD46-B37A-FE26AF33D671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244A84F-C716-5D49-B76D-91763DD4D18D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F1951BE-D08B-054B-AC4C-D1AC03C5BA5C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332646F-9FF8-0B43-AE1E-8F4639FACFA7}"/>
                </a:ext>
              </a:extLst>
            </p:cNvPr>
            <p:cNvSpPr txBox="1"/>
            <p:nvPr/>
          </p:nvSpPr>
          <p:spPr>
            <a:xfrm>
              <a:off x="189632" y="4557762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5C3A9F-DDB8-1B46-8335-D8ABBC4D385D}"/>
                </a:ext>
              </a:extLst>
            </p:cNvPr>
            <p:cNvSpPr txBox="1"/>
            <p:nvPr/>
          </p:nvSpPr>
          <p:spPr>
            <a:xfrm>
              <a:off x="545730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829E730-C839-C548-8049-5D9054D610F2}"/>
                </a:ext>
              </a:extLst>
            </p:cNvPr>
            <p:cNvSpPr txBox="1"/>
            <p:nvPr/>
          </p:nvSpPr>
          <p:spPr>
            <a:xfrm>
              <a:off x="94518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1027FE-C839-8249-8F4B-E3B08B4BF008}"/>
                </a:ext>
              </a:extLst>
            </p:cNvPr>
            <p:cNvSpPr txBox="1"/>
            <p:nvPr/>
          </p:nvSpPr>
          <p:spPr>
            <a:xfrm>
              <a:off x="184760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7A1B3E6-6307-2648-9E78-F3441C1D6009}"/>
                </a:ext>
              </a:extLst>
            </p:cNvPr>
            <p:cNvSpPr txBox="1"/>
            <p:nvPr/>
          </p:nvSpPr>
          <p:spPr>
            <a:xfrm>
              <a:off x="275003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99E2B6-CCE1-7E44-BE24-EBEE1C51E5A8}"/>
                </a:ext>
              </a:extLst>
            </p:cNvPr>
            <p:cNvSpPr txBox="1"/>
            <p:nvPr/>
          </p:nvSpPr>
          <p:spPr>
            <a:xfrm>
              <a:off x="365245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599F716-CA92-5649-A9AF-FC9F21445EFE}"/>
                </a:ext>
              </a:extLst>
            </p:cNvPr>
            <p:cNvSpPr txBox="1"/>
            <p:nvPr/>
          </p:nvSpPr>
          <p:spPr>
            <a:xfrm>
              <a:off x="455488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1AD745A-887C-EA40-802F-9071844357E5}"/>
              </a:ext>
            </a:extLst>
          </p:cNvPr>
          <p:cNvGrpSpPr/>
          <p:nvPr/>
        </p:nvGrpSpPr>
        <p:grpSpPr>
          <a:xfrm>
            <a:off x="271481" y="4513816"/>
            <a:ext cx="7623007" cy="745819"/>
            <a:chOff x="189632" y="3402762"/>
            <a:chExt cx="7623007" cy="74581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25BF65E-1EEC-1C43-B931-1C4C3FC0F303}"/>
                </a:ext>
              </a:extLst>
            </p:cNvPr>
            <p:cNvGrpSpPr/>
            <p:nvPr/>
          </p:nvGrpSpPr>
          <p:grpSpPr>
            <a:xfrm>
              <a:off x="693631" y="3402762"/>
              <a:ext cx="5348105" cy="299518"/>
              <a:chOff x="6289263" y="5289584"/>
              <a:chExt cx="5348105" cy="29951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9B740E9-4539-5D47-AC40-D87800928B26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1ACD19B-485E-344B-9B36-501B6827373A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B5367CD-EC1F-3C41-AC8C-3F7CA7B70BF9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F625352-C55F-E741-B81E-94863F04DA91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71B3806-E7C5-454D-B569-CFD7756D105B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A1296A5-24C2-0849-8766-F111ED349E49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0735EC-D58A-A346-9796-286ACF2DC71C}"/>
                </a:ext>
              </a:extLst>
            </p:cNvPr>
            <p:cNvSpPr txBox="1"/>
            <p:nvPr/>
          </p:nvSpPr>
          <p:spPr>
            <a:xfrm>
              <a:off x="189632" y="340563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FCB696-8F49-6C41-9CD8-E3912BCAEA5A}"/>
                </a:ext>
              </a:extLst>
            </p:cNvPr>
            <p:cNvSpPr txBox="1"/>
            <p:nvPr/>
          </p:nvSpPr>
          <p:spPr>
            <a:xfrm>
              <a:off x="545730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1FFE3ED-C151-2C41-B2CE-B1FD8F592C3A}"/>
                </a:ext>
              </a:extLst>
            </p:cNvPr>
            <p:cNvSpPr txBox="1"/>
            <p:nvPr/>
          </p:nvSpPr>
          <p:spPr>
            <a:xfrm>
              <a:off x="94518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551D902-3E14-2145-8B7A-BBFE58DEA5B7}"/>
                </a:ext>
              </a:extLst>
            </p:cNvPr>
            <p:cNvSpPr txBox="1"/>
            <p:nvPr/>
          </p:nvSpPr>
          <p:spPr>
            <a:xfrm>
              <a:off x="184760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005BD79-0583-FF44-8ABB-678978FE0DA9}"/>
                </a:ext>
              </a:extLst>
            </p:cNvPr>
            <p:cNvSpPr txBox="1"/>
            <p:nvPr/>
          </p:nvSpPr>
          <p:spPr>
            <a:xfrm>
              <a:off x="275003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A4FEF91-E553-7842-A0C0-5FBD5B0EC130}"/>
                </a:ext>
              </a:extLst>
            </p:cNvPr>
            <p:cNvSpPr txBox="1"/>
            <p:nvPr/>
          </p:nvSpPr>
          <p:spPr>
            <a:xfrm>
              <a:off x="365245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90A5C7B-C113-BA46-AB87-F60E3991D133}"/>
                </a:ext>
              </a:extLst>
            </p:cNvPr>
            <p:cNvSpPr txBox="1"/>
            <p:nvPr/>
          </p:nvSpPr>
          <p:spPr>
            <a:xfrm>
              <a:off x="455488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79D8D7D-5C97-7A4D-A889-C0BAB98FE070}"/>
                </a:ext>
              </a:extLst>
            </p:cNvPr>
            <p:cNvSpPr/>
            <p:nvPr/>
          </p:nvSpPr>
          <p:spPr bwMode="auto">
            <a:xfrm>
              <a:off x="6918264" y="3402762"/>
              <a:ext cx="894375" cy="299518"/>
            </a:xfrm>
            <a:prstGeom prst="rect">
              <a:avLst/>
            </a:prstGeom>
            <a:solidFill>
              <a:srgbClr val="FFFECC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827AB2B-83C3-8C4A-8CA6-13AA5E1E0A7D}"/>
                </a:ext>
              </a:extLst>
            </p:cNvPr>
            <p:cNvSpPr/>
            <p:nvPr/>
          </p:nvSpPr>
          <p:spPr bwMode="auto">
            <a:xfrm>
              <a:off x="6036996" y="3402762"/>
              <a:ext cx="894375" cy="299518"/>
            </a:xfrm>
            <a:prstGeom prst="rect">
              <a:avLst/>
            </a:prstGeom>
            <a:solidFill>
              <a:srgbClr val="FFFECC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3E75537-CA69-3A4A-979E-1A69F4B8ABCE}"/>
                </a:ext>
              </a:extLst>
            </p:cNvPr>
            <p:cNvSpPr txBox="1"/>
            <p:nvPr/>
          </p:nvSpPr>
          <p:spPr>
            <a:xfrm>
              <a:off x="631031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2CACE82-C56A-CF4C-AAB6-75F4770E22D4}"/>
                </a:ext>
              </a:extLst>
            </p:cNvPr>
            <p:cNvSpPr txBox="1"/>
            <p:nvPr/>
          </p:nvSpPr>
          <p:spPr>
            <a:xfrm>
              <a:off x="716594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7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F371F87-A794-2943-8E76-432595414DB6}"/>
              </a:ext>
            </a:extLst>
          </p:cNvPr>
          <p:cNvSpPr txBox="1"/>
          <p:nvPr/>
        </p:nvSpPr>
        <p:spPr>
          <a:xfrm>
            <a:off x="3763335" y="1866790"/>
            <a:ext cx="242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4706971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COUNTING-SORT(A,B,7)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defRPr/>
            </a:pP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 = [1,3,7,1,4,2] 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and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has length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= 6</a:t>
            </a: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Record one occurrence of </a:t>
            </a:r>
            <a:r>
              <a:rPr lang="en-GB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4</a:t>
            </a: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in </a:t>
            </a:r>
            <a:r>
              <a:rPr lang="en-GB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C[4]</a:t>
            </a:r>
            <a:endParaRPr lang="en-US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3200" lvl="1" indent="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44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0A7A12-96AE-8440-8FAD-F4136DD0E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639" y="1276350"/>
            <a:ext cx="4516723" cy="300082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COUNTING-SORT(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A,B,k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new C[0..k]</a:t>
            </a:r>
            <a:endParaRPr lang="en-GB" b="0" i="1" dirty="0">
              <a:solidFill>
                <a:srgbClr val="00B050"/>
              </a:solidFill>
              <a:latin typeface="Lucida Sans Typewriter" panose="020B0509030504030204" pitchFamily="49" charset="77"/>
            </a:endParaRP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0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 - 1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+ 1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i = 1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k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:=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+ C[i-1]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0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B[C[A[j]] - 1] := A[j]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- 1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C8662E-68AC-9C43-B7AC-58D70FB92F55}"/>
              </a:ext>
            </a:extLst>
          </p:cNvPr>
          <p:cNvGrpSpPr/>
          <p:nvPr/>
        </p:nvGrpSpPr>
        <p:grpSpPr>
          <a:xfrm>
            <a:off x="271481" y="2325514"/>
            <a:ext cx="5852104" cy="742947"/>
            <a:chOff x="189632" y="2253506"/>
            <a:chExt cx="5852104" cy="74294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7B82CDF-C320-6143-81D6-BCBC836C8CE2}"/>
                </a:ext>
              </a:extLst>
            </p:cNvPr>
            <p:cNvGrpSpPr/>
            <p:nvPr/>
          </p:nvGrpSpPr>
          <p:grpSpPr>
            <a:xfrm>
              <a:off x="693631" y="2253506"/>
              <a:ext cx="5348105" cy="299518"/>
              <a:chOff x="6289263" y="5289584"/>
              <a:chExt cx="5348105" cy="2995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B3B4E93-D763-A240-8147-3CD4A9D5E685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1AAC8FC-C2D7-1F4B-A929-0CEBB7AB0FEA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A8557B6-3940-634D-BC4E-7210F1503647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770C802-AF45-AB4B-901C-3092D23146D7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FA53CFD-F953-7643-BC63-778293933D7F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B10D473-45C9-BD45-BCC1-8672392994AA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7A2872-7250-D340-A010-87BF2F78F5A0}"/>
                </a:ext>
              </a:extLst>
            </p:cNvPr>
            <p:cNvSpPr txBox="1"/>
            <p:nvPr/>
          </p:nvSpPr>
          <p:spPr>
            <a:xfrm>
              <a:off x="189632" y="2253506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ABE4C5-A7F9-1845-836F-B127A9192985}"/>
                </a:ext>
              </a:extLst>
            </p:cNvPr>
            <p:cNvSpPr txBox="1"/>
            <p:nvPr/>
          </p:nvSpPr>
          <p:spPr>
            <a:xfrm>
              <a:off x="545730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55A5E7-BCC8-F144-A074-EE33DA7FCDB9}"/>
                </a:ext>
              </a:extLst>
            </p:cNvPr>
            <p:cNvSpPr txBox="1"/>
            <p:nvPr/>
          </p:nvSpPr>
          <p:spPr>
            <a:xfrm>
              <a:off x="94518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64D7AF-D7D4-1541-ACCE-391E4AFF3EA2}"/>
                </a:ext>
              </a:extLst>
            </p:cNvPr>
            <p:cNvSpPr txBox="1"/>
            <p:nvPr/>
          </p:nvSpPr>
          <p:spPr>
            <a:xfrm>
              <a:off x="184760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2BA470F-AAC8-7248-BBF2-2DC6D1178295}"/>
                </a:ext>
              </a:extLst>
            </p:cNvPr>
            <p:cNvSpPr txBox="1"/>
            <p:nvPr/>
          </p:nvSpPr>
          <p:spPr>
            <a:xfrm>
              <a:off x="275003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C8C5D4-D88C-5F46-865A-9DADC7ABDCDB}"/>
                </a:ext>
              </a:extLst>
            </p:cNvPr>
            <p:cNvSpPr txBox="1"/>
            <p:nvPr/>
          </p:nvSpPr>
          <p:spPr>
            <a:xfrm>
              <a:off x="365245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5CA659-597D-B847-A06D-50E4CE1D3F25}"/>
                </a:ext>
              </a:extLst>
            </p:cNvPr>
            <p:cNvSpPr txBox="1"/>
            <p:nvPr/>
          </p:nvSpPr>
          <p:spPr>
            <a:xfrm>
              <a:off x="455488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263119E-1DAF-904A-AFB0-591CA8749D70}"/>
              </a:ext>
            </a:extLst>
          </p:cNvPr>
          <p:cNvGrpSpPr/>
          <p:nvPr/>
        </p:nvGrpSpPr>
        <p:grpSpPr>
          <a:xfrm>
            <a:off x="260261" y="3419665"/>
            <a:ext cx="5852104" cy="742947"/>
            <a:chOff x="189632" y="4557762"/>
            <a:chExt cx="5852104" cy="74294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7EB54-900B-E347-9438-5F3D58BF64D9}"/>
                </a:ext>
              </a:extLst>
            </p:cNvPr>
            <p:cNvGrpSpPr/>
            <p:nvPr/>
          </p:nvGrpSpPr>
          <p:grpSpPr>
            <a:xfrm>
              <a:off x="693631" y="4557762"/>
              <a:ext cx="5348105" cy="299518"/>
              <a:chOff x="6289263" y="5289584"/>
              <a:chExt cx="5348105" cy="29951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BB78E30-3B6C-034F-88CB-19FD30C4F8EE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EE944B1-C3ED-AD45-A008-BECFA659AAB3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6365C73-107D-2B4D-9FE7-4FC32B3DC587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BD8BB2F-2374-FD46-B37A-FE26AF33D671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244A84F-C716-5D49-B76D-91763DD4D18D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F1951BE-D08B-054B-AC4C-D1AC03C5BA5C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332646F-9FF8-0B43-AE1E-8F4639FACFA7}"/>
                </a:ext>
              </a:extLst>
            </p:cNvPr>
            <p:cNvSpPr txBox="1"/>
            <p:nvPr/>
          </p:nvSpPr>
          <p:spPr>
            <a:xfrm>
              <a:off x="189632" y="4557762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5C3A9F-DDB8-1B46-8335-D8ABBC4D385D}"/>
                </a:ext>
              </a:extLst>
            </p:cNvPr>
            <p:cNvSpPr txBox="1"/>
            <p:nvPr/>
          </p:nvSpPr>
          <p:spPr>
            <a:xfrm>
              <a:off x="545730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829E730-C839-C548-8049-5D9054D610F2}"/>
                </a:ext>
              </a:extLst>
            </p:cNvPr>
            <p:cNvSpPr txBox="1"/>
            <p:nvPr/>
          </p:nvSpPr>
          <p:spPr>
            <a:xfrm>
              <a:off x="94518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1027FE-C839-8249-8F4B-E3B08B4BF008}"/>
                </a:ext>
              </a:extLst>
            </p:cNvPr>
            <p:cNvSpPr txBox="1"/>
            <p:nvPr/>
          </p:nvSpPr>
          <p:spPr>
            <a:xfrm>
              <a:off x="184760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7A1B3E6-6307-2648-9E78-F3441C1D6009}"/>
                </a:ext>
              </a:extLst>
            </p:cNvPr>
            <p:cNvSpPr txBox="1"/>
            <p:nvPr/>
          </p:nvSpPr>
          <p:spPr>
            <a:xfrm>
              <a:off x="275003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99E2B6-CCE1-7E44-BE24-EBEE1C51E5A8}"/>
                </a:ext>
              </a:extLst>
            </p:cNvPr>
            <p:cNvSpPr txBox="1"/>
            <p:nvPr/>
          </p:nvSpPr>
          <p:spPr>
            <a:xfrm>
              <a:off x="365245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599F716-CA92-5649-A9AF-FC9F21445EFE}"/>
                </a:ext>
              </a:extLst>
            </p:cNvPr>
            <p:cNvSpPr txBox="1"/>
            <p:nvPr/>
          </p:nvSpPr>
          <p:spPr>
            <a:xfrm>
              <a:off x="455488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1AD745A-887C-EA40-802F-9071844357E5}"/>
              </a:ext>
            </a:extLst>
          </p:cNvPr>
          <p:cNvGrpSpPr/>
          <p:nvPr/>
        </p:nvGrpSpPr>
        <p:grpSpPr>
          <a:xfrm>
            <a:off x="271481" y="4513816"/>
            <a:ext cx="7623007" cy="745819"/>
            <a:chOff x="189632" y="3402762"/>
            <a:chExt cx="7623007" cy="74581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25BF65E-1EEC-1C43-B931-1C4C3FC0F303}"/>
                </a:ext>
              </a:extLst>
            </p:cNvPr>
            <p:cNvGrpSpPr/>
            <p:nvPr/>
          </p:nvGrpSpPr>
          <p:grpSpPr>
            <a:xfrm>
              <a:off x="693631" y="3402762"/>
              <a:ext cx="5348105" cy="299518"/>
              <a:chOff x="6289263" y="5289584"/>
              <a:chExt cx="5348105" cy="29951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9B740E9-4539-5D47-AC40-D87800928B26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1ACD19B-485E-344B-9B36-501B6827373A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B5367CD-EC1F-3C41-AC8C-3F7CA7B70BF9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F625352-C55F-E741-B81E-94863F04DA91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71B3806-E7C5-454D-B569-CFD7756D105B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A1296A5-24C2-0849-8766-F111ED349E49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0735EC-D58A-A346-9796-286ACF2DC71C}"/>
                </a:ext>
              </a:extLst>
            </p:cNvPr>
            <p:cNvSpPr txBox="1"/>
            <p:nvPr/>
          </p:nvSpPr>
          <p:spPr>
            <a:xfrm>
              <a:off x="189632" y="340563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FCB696-8F49-6C41-9CD8-E3912BCAEA5A}"/>
                </a:ext>
              </a:extLst>
            </p:cNvPr>
            <p:cNvSpPr txBox="1"/>
            <p:nvPr/>
          </p:nvSpPr>
          <p:spPr>
            <a:xfrm>
              <a:off x="545730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1FFE3ED-C151-2C41-B2CE-B1FD8F592C3A}"/>
                </a:ext>
              </a:extLst>
            </p:cNvPr>
            <p:cNvSpPr txBox="1"/>
            <p:nvPr/>
          </p:nvSpPr>
          <p:spPr>
            <a:xfrm>
              <a:off x="94518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551D902-3E14-2145-8B7A-BBFE58DEA5B7}"/>
                </a:ext>
              </a:extLst>
            </p:cNvPr>
            <p:cNvSpPr txBox="1"/>
            <p:nvPr/>
          </p:nvSpPr>
          <p:spPr>
            <a:xfrm>
              <a:off x="184760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005BD79-0583-FF44-8ABB-678978FE0DA9}"/>
                </a:ext>
              </a:extLst>
            </p:cNvPr>
            <p:cNvSpPr txBox="1"/>
            <p:nvPr/>
          </p:nvSpPr>
          <p:spPr>
            <a:xfrm>
              <a:off x="275003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A4FEF91-E553-7842-A0C0-5FBD5B0EC130}"/>
                </a:ext>
              </a:extLst>
            </p:cNvPr>
            <p:cNvSpPr txBox="1"/>
            <p:nvPr/>
          </p:nvSpPr>
          <p:spPr>
            <a:xfrm>
              <a:off x="365245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90A5C7B-C113-BA46-AB87-F60E3991D133}"/>
                </a:ext>
              </a:extLst>
            </p:cNvPr>
            <p:cNvSpPr txBox="1"/>
            <p:nvPr/>
          </p:nvSpPr>
          <p:spPr>
            <a:xfrm>
              <a:off x="455488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79D8D7D-5C97-7A4D-A889-C0BAB98FE070}"/>
                </a:ext>
              </a:extLst>
            </p:cNvPr>
            <p:cNvSpPr/>
            <p:nvPr/>
          </p:nvSpPr>
          <p:spPr bwMode="auto">
            <a:xfrm>
              <a:off x="6918264" y="3402762"/>
              <a:ext cx="894375" cy="299518"/>
            </a:xfrm>
            <a:prstGeom prst="rect">
              <a:avLst/>
            </a:prstGeom>
            <a:solidFill>
              <a:srgbClr val="FFFECC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827AB2B-83C3-8C4A-8CA6-13AA5E1E0A7D}"/>
                </a:ext>
              </a:extLst>
            </p:cNvPr>
            <p:cNvSpPr/>
            <p:nvPr/>
          </p:nvSpPr>
          <p:spPr bwMode="auto">
            <a:xfrm>
              <a:off x="6036996" y="3402762"/>
              <a:ext cx="894375" cy="299518"/>
            </a:xfrm>
            <a:prstGeom prst="rect">
              <a:avLst/>
            </a:prstGeom>
            <a:solidFill>
              <a:srgbClr val="FFFECC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3E75537-CA69-3A4A-979E-1A69F4B8ABCE}"/>
                </a:ext>
              </a:extLst>
            </p:cNvPr>
            <p:cNvSpPr txBox="1"/>
            <p:nvPr/>
          </p:nvSpPr>
          <p:spPr>
            <a:xfrm>
              <a:off x="631031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2CACE82-C56A-CF4C-AAB6-75F4770E22D4}"/>
                </a:ext>
              </a:extLst>
            </p:cNvPr>
            <p:cNvSpPr txBox="1"/>
            <p:nvPr/>
          </p:nvSpPr>
          <p:spPr>
            <a:xfrm>
              <a:off x="716594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7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F371F87-A794-2943-8E76-432595414DB6}"/>
              </a:ext>
            </a:extLst>
          </p:cNvPr>
          <p:cNvSpPr txBox="1"/>
          <p:nvPr/>
        </p:nvSpPr>
        <p:spPr>
          <a:xfrm>
            <a:off x="4699439" y="1866790"/>
            <a:ext cx="242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671989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COUNTING-SORT(A,B,7)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defRPr/>
            </a:pP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 = [1,3,7,1,4,2] 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and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has length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= 6</a:t>
            </a: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Record one occurrence of </a:t>
            </a:r>
            <a:r>
              <a:rPr lang="en-GB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</a:t>
            </a: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in </a:t>
            </a:r>
            <a:r>
              <a:rPr lang="en-GB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C[2]</a:t>
            </a:r>
            <a:endParaRPr lang="en-US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45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0A7A12-96AE-8440-8FAD-F4136DD0E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639" y="1276350"/>
            <a:ext cx="4516723" cy="300082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COUNTING-SORT(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A,B,k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new C[0..k]</a:t>
            </a:r>
            <a:endParaRPr lang="en-GB" b="0" i="1" dirty="0">
              <a:solidFill>
                <a:srgbClr val="00B050"/>
              </a:solidFill>
              <a:latin typeface="Lucida Sans Typewriter" panose="020B0509030504030204" pitchFamily="49" charset="77"/>
            </a:endParaRP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0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 - 1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+ 1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i = 1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k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:=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+ C[i-1]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0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B[C[A[j]] - 1] := A[j]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- 1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C8662E-68AC-9C43-B7AC-58D70FB92F55}"/>
              </a:ext>
            </a:extLst>
          </p:cNvPr>
          <p:cNvGrpSpPr/>
          <p:nvPr/>
        </p:nvGrpSpPr>
        <p:grpSpPr>
          <a:xfrm>
            <a:off x="271481" y="2325514"/>
            <a:ext cx="5852104" cy="742947"/>
            <a:chOff x="189632" y="2253506"/>
            <a:chExt cx="5852104" cy="74294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7B82CDF-C320-6143-81D6-BCBC836C8CE2}"/>
                </a:ext>
              </a:extLst>
            </p:cNvPr>
            <p:cNvGrpSpPr/>
            <p:nvPr/>
          </p:nvGrpSpPr>
          <p:grpSpPr>
            <a:xfrm>
              <a:off x="693631" y="2253506"/>
              <a:ext cx="5348105" cy="299518"/>
              <a:chOff x="6289263" y="5289584"/>
              <a:chExt cx="5348105" cy="2995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B3B4E93-D763-A240-8147-3CD4A9D5E685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1AAC8FC-C2D7-1F4B-A929-0CEBB7AB0FEA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A8557B6-3940-634D-BC4E-7210F1503647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770C802-AF45-AB4B-901C-3092D23146D7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FA53CFD-F953-7643-BC63-778293933D7F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B10D473-45C9-BD45-BCC1-8672392994AA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7A2872-7250-D340-A010-87BF2F78F5A0}"/>
                </a:ext>
              </a:extLst>
            </p:cNvPr>
            <p:cNvSpPr txBox="1"/>
            <p:nvPr/>
          </p:nvSpPr>
          <p:spPr>
            <a:xfrm>
              <a:off x="189632" y="2253506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ABE4C5-A7F9-1845-836F-B127A9192985}"/>
                </a:ext>
              </a:extLst>
            </p:cNvPr>
            <p:cNvSpPr txBox="1"/>
            <p:nvPr/>
          </p:nvSpPr>
          <p:spPr>
            <a:xfrm>
              <a:off x="545730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55A5E7-BCC8-F144-A074-EE33DA7FCDB9}"/>
                </a:ext>
              </a:extLst>
            </p:cNvPr>
            <p:cNvSpPr txBox="1"/>
            <p:nvPr/>
          </p:nvSpPr>
          <p:spPr>
            <a:xfrm>
              <a:off x="94518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64D7AF-D7D4-1541-ACCE-391E4AFF3EA2}"/>
                </a:ext>
              </a:extLst>
            </p:cNvPr>
            <p:cNvSpPr txBox="1"/>
            <p:nvPr/>
          </p:nvSpPr>
          <p:spPr>
            <a:xfrm>
              <a:off x="184760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2BA470F-AAC8-7248-BBF2-2DC6D1178295}"/>
                </a:ext>
              </a:extLst>
            </p:cNvPr>
            <p:cNvSpPr txBox="1"/>
            <p:nvPr/>
          </p:nvSpPr>
          <p:spPr>
            <a:xfrm>
              <a:off x="275003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C8C5D4-D88C-5F46-865A-9DADC7ABDCDB}"/>
                </a:ext>
              </a:extLst>
            </p:cNvPr>
            <p:cNvSpPr txBox="1"/>
            <p:nvPr/>
          </p:nvSpPr>
          <p:spPr>
            <a:xfrm>
              <a:off x="365245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5CA659-597D-B847-A06D-50E4CE1D3F25}"/>
                </a:ext>
              </a:extLst>
            </p:cNvPr>
            <p:cNvSpPr txBox="1"/>
            <p:nvPr/>
          </p:nvSpPr>
          <p:spPr>
            <a:xfrm>
              <a:off x="455488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263119E-1DAF-904A-AFB0-591CA8749D70}"/>
              </a:ext>
            </a:extLst>
          </p:cNvPr>
          <p:cNvGrpSpPr/>
          <p:nvPr/>
        </p:nvGrpSpPr>
        <p:grpSpPr>
          <a:xfrm>
            <a:off x="260261" y="3419665"/>
            <a:ext cx="5852104" cy="742947"/>
            <a:chOff x="189632" y="4557762"/>
            <a:chExt cx="5852104" cy="74294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7EB54-900B-E347-9438-5F3D58BF64D9}"/>
                </a:ext>
              </a:extLst>
            </p:cNvPr>
            <p:cNvGrpSpPr/>
            <p:nvPr/>
          </p:nvGrpSpPr>
          <p:grpSpPr>
            <a:xfrm>
              <a:off x="693631" y="4557762"/>
              <a:ext cx="5348105" cy="299518"/>
              <a:chOff x="6289263" y="5289584"/>
              <a:chExt cx="5348105" cy="29951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BB78E30-3B6C-034F-88CB-19FD30C4F8EE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EE944B1-C3ED-AD45-A008-BECFA659AAB3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6365C73-107D-2B4D-9FE7-4FC32B3DC587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BD8BB2F-2374-FD46-B37A-FE26AF33D671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244A84F-C716-5D49-B76D-91763DD4D18D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F1951BE-D08B-054B-AC4C-D1AC03C5BA5C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332646F-9FF8-0B43-AE1E-8F4639FACFA7}"/>
                </a:ext>
              </a:extLst>
            </p:cNvPr>
            <p:cNvSpPr txBox="1"/>
            <p:nvPr/>
          </p:nvSpPr>
          <p:spPr>
            <a:xfrm>
              <a:off x="189632" y="4557762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5C3A9F-DDB8-1B46-8335-D8ABBC4D385D}"/>
                </a:ext>
              </a:extLst>
            </p:cNvPr>
            <p:cNvSpPr txBox="1"/>
            <p:nvPr/>
          </p:nvSpPr>
          <p:spPr>
            <a:xfrm>
              <a:off x="545730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829E730-C839-C548-8049-5D9054D610F2}"/>
                </a:ext>
              </a:extLst>
            </p:cNvPr>
            <p:cNvSpPr txBox="1"/>
            <p:nvPr/>
          </p:nvSpPr>
          <p:spPr>
            <a:xfrm>
              <a:off x="94518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1027FE-C839-8249-8F4B-E3B08B4BF008}"/>
                </a:ext>
              </a:extLst>
            </p:cNvPr>
            <p:cNvSpPr txBox="1"/>
            <p:nvPr/>
          </p:nvSpPr>
          <p:spPr>
            <a:xfrm>
              <a:off x="184760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7A1B3E6-6307-2648-9E78-F3441C1D6009}"/>
                </a:ext>
              </a:extLst>
            </p:cNvPr>
            <p:cNvSpPr txBox="1"/>
            <p:nvPr/>
          </p:nvSpPr>
          <p:spPr>
            <a:xfrm>
              <a:off x="275003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99E2B6-CCE1-7E44-BE24-EBEE1C51E5A8}"/>
                </a:ext>
              </a:extLst>
            </p:cNvPr>
            <p:cNvSpPr txBox="1"/>
            <p:nvPr/>
          </p:nvSpPr>
          <p:spPr>
            <a:xfrm>
              <a:off x="365245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599F716-CA92-5649-A9AF-FC9F21445EFE}"/>
                </a:ext>
              </a:extLst>
            </p:cNvPr>
            <p:cNvSpPr txBox="1"/>
            <p:nvPr/>
          </p:nvSpPr>
          <p:spPr>
            <a:xfrm>
              <a:off x="455488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1AD745A-887C-EA40-802F-9071844357E5}"/>
              </a:ext>
            </a:extLst>
          </p:cNvPr>
          <p:cNvGrpSpPr/>
          <p:nvPr/>
        </p:nvGrpSpPr>
        <p:grpSpPr>
          <a:xfrm>
            <a:off x="271481" y="4513816"/>
            <a:ext cx="7623007" cy="745819"/>
            <a:chOff x="189632" y="3402762"/>
            <a:chExt cx="7623007" cy="74581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25BF65E-1EEC-1C43-B931-1C4C3FC0F303}"/>
                </a:ext>
              </a:extLst>
            </p:cNvPr>
            <p:cNvGrpSpPr/>
            <p:nvPr/>
          </p:nvGrpSpPr>
          <p:grpSpPr>
            <a:xfrm>
              <a:off x="693631" y="3402762"/>
              <a:ext cx="5348105" cy="299518"/>
              <a:chOff x="6289263" y="5289584"/>
              <a:chExt cx="5348105" cy="29951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9B740E9-4539-5D47-AC40-D87800928B26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1ACD19B-485E-344B-9B36-501B6827373A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B5367CD-EC1F-3C41-AC8C-3F7CA7B70BF9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F625352-C55F-E741-B81E-94863F04DA91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71B3806-E7C5-454D-B569-CFD7756D105B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A1296A5-24C2-0849-8766-F111ED349E49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0735EC-D58A-A346-9796-286ACF2DC71C}"/>
                </a:ext>
              </a:extLst>
            </p:cNvPr>
            <p:cNvSpPr txBox="1"/>
            <p:nvPr/>
          </p:nvSpPr>
          <p:spPr>
            <a:xfrm>
              <a:off x="189632" y="340563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FCB696-8F49-6C41-9CD8-E3912BCAEA5A}"/>
                </a:ext>
              </a:extLst>
            </p:cNvPr>
            <p:cNvSpPr txBox="1"/>
            <p:nvPr/>
          </p:nvSpPr>
          <p:spPr>
            <a:xfrm>
              <a:off x="545730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1FFE3ED-C151-2C41-B2CE-B1FD8F592C3A}"/>
                </a:ext>
              </a:extLst>
            </p:cNvPr>
            <p:cNvSpPr txBox="1"/>
            <p:nvPr/>
          </p:nvSpPr>
          <p:spPr>
            <a:xfrm>
              <a:off x="94518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551D902-3E14-2145-8B7A-BBFE58DEA5B7}"/>
                </a:ext>
              </a:extLst>
            </p:cNvPr>
            <p:cNvSpPr txBox="1"/>
            <p:nvPr/>
          </p:nvSpPr>
          <p:spPr>
            <a:xfrm>
              <a:off x="184760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005BD79-0583-FF44-8ABB-678978FE0DA9}"/>
                </a:ext>
              </a:extLst>
            </p:cNvPr>
            <p:cNvSpPr txBox="1"/>
            <p:nvPr/>
          </p:nvSpPr>
          <p:spPr>
            <a:xfrm>
              <a:off x="275003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A4FEF91-E553-7842-A0C0-5FBD5B0EC130}"/>
                </a:ext>
              </a:extLst>
            </p:cNvPr>
            <p:cNvSpPr txBox="1"/>
            <p:nvPr/>
          </p:nvSpPr>
          <p:spPr>
            <a:xfrm>
              <a:off x="365245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90A5C7B-C113-BA46-AB87-F60E3991D133}"/>
                </a:ext>
              </a:extLst>
            </p:cNvPr>
            <p:cNvSpPr txBox="1"/>
            <p:nvPr/>
          </p:nvSpPr>
          <p:spPr>
            <a:xfrm>
              <a:off x="455488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79D8D7D-5C97-7A4D-A889-C0BAB98FE070}"/>
                </a:ext>
              </a:extLst>
            </p:cNvPr>
            <p:cNvSpPr/>
            <p:nvPr/>
          </p:nvSpPr>
          <p:spPr bwMode="auto">
            <a:xfrm>
              <a:off x="6918264" y="3402762"/>
              <a:ext cx="894375" cy="299518"/>
            </a:xfrm>
            <a:prstGeom prst="rect">
              <a:avLst/>
            </a:prstGeom>
            <a:solidFill>
              <a:srgbClr val="FFFECC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827AB2B-83C3-8C4A-8CA6-13AA5E1E0A7D}"/>
                </a:ext>
              </a:extLst>
            </p:cNvPr>
            <p:cNvSpPr/>
            <p:nvPr/>
          </p:nvSpPr>
          <p:spPr bwMode="auto">
            <a:xfrm>
              <a:off x="6036996" y="3402762"/>
              <a:ext cx="894375" cy="299518"/>
            </a:xfrm>
            <a:prstGeom prst="rect">
              <a:avLst/>
            </a:prstGeom>
            <a:solidFill>
              <a:srgbClr val="FFFECC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3E75537-CA69-3A4A-979E-1A69F4B8ABCE}"/>
                </a:ext>
              </a:extLst>
            </p:cNvPr>
            <p:cNvSpPr txBox="1"/>
            <p:nvPr/>
          </p:nvSpPr>
          <p:spPr>
            <a:xfrm>
              <a:off x="631031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2CACE82-C56A-CF4C-AAB6-75F4770E22D4}"/>
                </a:ext>
              </a:extLst>
            </p:cNvPr>
            <p:cNvSpPr txBox="1"/>
            <p:nvPr/>
          </p:nvSpPr>
          <p:spPr>
            <a:xfrm>
              <a:off x="716594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7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F371F87-A794-2943-8E76-432595414DB6}"/>
              </a:ext>
            </a:extLst>
          </p:cNvPr>
          <p:cNvSpPr txBox="1"/>
          <p:nvPr/>
        </p:nvSpPr>
        <p:spPr>
          <a:xfrm>
            <a:off x="5563535" y="1866790"/>
            <a:ext cx="242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481488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COUNTING-SORT(A,B,7)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defRPr/>
            </a:pP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 = [1,3,7,1,4,2] 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and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has length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= 6</a:t>
            </a: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The second for loop computes the </a:t>
            </a:r>
            <a:r>
              <a:rPr lang="en-GB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running sum </a:t>
            </a: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on the elements of </a:t>
            </a:r>
            <a:r>
              <a:rPr lang="en-GB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</a:t>
            </a:r>
            <a:endParaRPr lang="en-US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46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0A7A12-96AE-8440-8FAD-F4136DD0E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639" y="1276350"/>
            <a:ext cx="4516723" cy="300082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COUNTING-SORT(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A,B,k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new C[0..k]</a:t>
            </a:r>
            <a:endParaRPr lang="en-GB" b="0" i="1" dirty="0">
              <a:solidFill>
                <a:srgbClr val="00B050"/>
              </a:solidFill>
              <a:latin typeface="Lucida Sans Typewriter" panose="020B0509030504030204" pitchFamily="49" charset="77"/>
            </a:endParaRP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0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 - 1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+ 1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i = 1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k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:=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+ C[i-1]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0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B[C[A[j]] - 1] := A[j]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- 1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C8662E-68AC-9C43-B7AC-58D70FB92F55}"/>
              </a:ext>
            </a:extLst>
          </p:cNvPr>
          <p:cNvGrpSpPr/>
          <p:nvPr/>
        </p:nvGrpSpPr>
        <p:grpSpPr>
          <a:xfrm>
            <a:off x="271481" y="2325514"/>
            <a:ext cx="5852104" cy="742947"/>
            <a:chOff x="189632" y="2253506"/>
            <a:chExt cx="5852104" cy="74294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7B82CDF-C320-6143-81D6-BCBC836C8CE2}"/>
                </a:ext>
              </a:extLst>
            </p:cNvPr>
            <p:cNvGrpSpPr/>
            <p:nvPr/>
          </p:nvGrpSpPr>
          <p:grpSpPr>
            <a:xfrm>
              <a:off x="693631" y="2253506"/>
              <a:ext cx="5348105" cy="299518"/>
              <a:chOff x="6289263" y="5289584"/>
              <a:chExt cx="5348105" cy="2995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B3B4E93-D763-A240-8147-3CD4A9D5E685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1AAC8FC-C2D7-1F4B-A929-0CEBB7AB0FEA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A8557B6-3940-634D-BC4E-7210F1503647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770C802-AF45-AB4B-901C-3092D23146D7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FA53CFD-F953-7643-BC63-778293933D7F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B10D473-45C9-BD45-BCC1-8672392994AA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7A2872-7250-D340-A010-87BF2F78F5A0}"/>
                </a:ext>
              </a:extLst>
            </p:cNvPr>
            <p:cNvSpPr txBox="1"/>
            <p:nvPr/>
          </p:nvSpPr>
          <p:spPr>
            <a:xfrm>
              <a:off x="189632" y="2253506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ABE4C5-A7F9-1845-836F-B127A9192985}"/>
                </a:ext>
              </a:extLst>
            </p:cNvPr>
            <p:cNvSpPr txBox="1"/>
            <p:nvPr/>
          </p:nvSpPr>
          <p:spPr>
            <a:xfrm>
              <a:off x="545730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55A5E7-BCC8-F144-A074-EE33DA7FCDB9}"/>
                </a:ext>
              </a:extLst>
            </p:cNvPr>
            <p:cNvSpPr txBox="1"/>
            <p:nvPr/>
          </p:nvSpPr>
          <p:spPr>
            <a:xfrm>
              <a:off x="94518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64D7AF-D7D4-1541-ACCE-391E4AFF3EA2}"/>
                </a:ext>
              </a:extLst>
            </p:cNvPr>
            <p:cNvSpPr txBox="1"/>
            <p:nvPr/>
          </p:nvSpPr>
          <p:spPr>
            <a:xfrm>
              <a:off x="184760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2BA470F-AAC8-7248-BBF2-2DC6D1178295}"/>
                </a:ext>
              </a:extLst>
            </p:cNvPr>
            <p:cNvSpPr txBox="1"/>
            <p:nvPr/>
          </p:nvSpPr>
          <p:spPr>
            <a:xfrm>
              <a:off x="275003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C8C5D4-D88C-5F46-865A-9DADC7ABDCDB}"/>
                </a:ext>
              </a:extLst>
            </p:cNvPr>
            <p:cNvSpPr txBox="1"/>
            <p:nvPr/>
          </p:nvSpPr>
          <p:spPr>
            <a:xfrm>
              <a:off x="365245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5CA659-597D-B847-A06D-50E4CE1D3F25}"/>
                </a:ext>
              </a:extLst>
            </p:cNvPr>
            <p:cNvSpPr txBox="1"/>
            <p:nvPr/>
          </p:nvSpPr>
          <p:spPr>
            <a:xfrm>
              <a:off x="455488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263119E-1DAF-904A-AFB0-591CA8749D70}"/>
              </a:ext>
            </a:extLst>
          </p:cNvPr>
          <p:cNvGrpSpPr/>
          <p:nvPr/>
        </p:nvGrpSpPr>
        <p:grpSpPr>
          <a:xfrm>
            <a:off x="260261" y="3419665"/>
            <a:ext cx="5852104" cy="742947"/>
            <a:chOff x="189632" y="4557762"/>
            <a:chExt cx="5852104" cy="74294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7EB54-900B-E347-9438-5F3D58BF64D9}"/>
                </a:ext>
              </a:extLst>
            </p:cNvPr>
            <p:cNvGrpSpPr/>
            <p:nvPr/>
          </p:nvGrpSpPr>
          <p:grpSpPr>
            <a:xfrm>
              <a:off x="693631" y="4557762"/>
              <a:ext cx="5348105" cy="299518"/>
              <a:chOff x="6289263" y="5289584"/>
              <a:chExt cx="5348105" cy="29951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BB78E30-3B6C-034F-88CB-19FD30C4F8EE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EE944B1-C3ED-AD45-A008-BECFA659AAB3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6365C73-107D-2B4D-9FE7-4FC32B3DC587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BD8BB2F-2374-FD46-B37A-FE26AF33D671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244A84F-C716-5D49-B76D-91763DD4D18D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F1951BE-D08B-054B-AC4C-D1AC03C5BA5C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332646F-9FF8-0B43-AE1E-8F4639FACFA7}"/>
                </a:ext>
              </a:extLst>
            </p:cNvPr>
            <p:cNvSpPr txBox="1"/>
            <p:nvPr/>
          </p:nvSpPr>
          <p:spPr>
            <a:xfrm>
              <a:off x="189632" y="4557762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5C3A9F-DDB8-1B46-8335-D8ABBC4D385D}"/>
                </a:ext>
              </a:extLst>
            </p:cNvPr>
            <p:cNvSpPr txBox="1"/>
            <p:nvPr/>
          </p:nvSpPr>
          <p:spPr>
            <a:xfrm>
              <a:off x="545730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829E730-C839-C548-8049-5D9054D610F2}"/>
                </a:ext>
              </a:extLst>
            </p:cNvPr>
            <p:cNvSpPr txBox="1"/>
            <p:nvPr/>
          </p:nvSpPr>
          <p:spPr>
            <a:xfrm>
              <a:off x="94518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1027FE-C839-8249-8F4B-E3B08B4BF008}"/>
                </a:ext>
              </a:extLst>
            </p:cNvPr>
            <p:cNvSpPr txBox="1"/>
            <p:nvPr/>
          </p:nvSpPr>
          <p:spPr>
            <a:xfrm>
              <a:off x="184760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7A1B3E6-6307-2648-9E78-F3441C1D6009}"/>
                </a:ext>
              </a:extLst>
            </p:cNvPr>
            <p:cNvSpPr txBox="1"/>
            <p:nvPr/>
          </p:nvSpPr>
          <p:spPr>
            <a:xfrm>
              <a:off x="275003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99E2B6-CCE1-7E44-BE24-EBEE1C51E5A8}"/>
                </a:ext>
              </a:extLst>
            </p:cNvPr>
            <p:cNvSpPr txBox="1"/>
            <p:nvPr/>
          </p:nvSpPr>
          <p:spPr>
            <a:xfrm>
              <a:off x="365245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599F716-CA92-5649-A9AF-FC9F21445EFE}"/>
                </a:ext>
              </a:extLst>
            </p:cNvPr>
            <p:cNvSpPr txBox="1"/>
            <p:nvPr/>
          </p:nvSpPr>
          <p:spPr>
            <a:xfrm>
              <a:off x="455488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1AD745A-887C-EA40-802F-9071844357E5}"/>
              </a:ext>
            </a:extLst>
          </p:cNvPr>
          <p:cNvGrpSpPr/>
          <p:nvPr/>
        </p:nvGrpSpPr>
        <p:grpSpPr>
          <a:xfrm>
            <a:off x="271481" y="4513816"/>
            <a:ext cx="7623007" cy="745819"/>
            <a:chOff x="189632" y="3402762"/>
            <a:chExt cx="7623007" cy="74581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25BF65E-1EEC-1C43-B931-1C4C3FC0F303}"/>
                </a:ext>
              </a:extLst>
            </p:cNvPr>
            <p:cNvGrpSpPr/>
            <p:nvPr/>
          </p:nvGrpSpPr>
          <p:grpSpPr>
            <a:xfrm>
              <a:off x="693631" y="3402762"/>
              <a:ext cx="5348105" cy="299518"/>
              <a:chOff x="6289263" y="5289584"/>
              <a:chExt cx="5348105" cy="29951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9B740E9-4539-5D47-AC40-D87800928B26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1ACD19B-485E-344B-9B36-501B6827373A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B5367CD-EC1F-3C41-AC8C-3F7CA7B70BF9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F625352-C55F-E741-B81E-94863F04DA91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71B3806-E7C5-454D-B569-CFD7756D105B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A1296A5-24C2-0849-8766-F111ED349E49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0735EC-D58A-A346-9796-286ACF2DC71C}"/>
                </a:ext>
              </a:extLst>
            </p:cNvPr>
            <p:cNvSpPr txBox="1"/>
            <p:nvPr/>
          </p:nvSpPr>
          <p:spPr>
            <a:xfrm>
              <a:off x="189632" y="340563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FCB696-8F49-6C41-9CD8-E3912BCAEA5A}"/>
                </a:ext>
              </a:extLst>
            </p:cNvPr>
            <p:cNvSpPr txBox="1"/>
            <p:nvPr/>
          </p:nvSpPr>
          <p:spPr>
            <a:xfrm>
              <a:off x="545730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1FFE3ED-C151-2C41-B2CE-B1FD8F592C3A}"/>
                </a:ext>
              </a:extLst>
            </p:cNvPr>
            <p:cNvSpPr txBox="1"/>
            <p:nvPr/>
          </p:nvSpPr>
          <p:spPr>
            <a:xfrm>
              <a:off x="94518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551D902-3E14-2145-8B7A-BBFE58DEA5B7}"/>
                </a:ext>
              </a:extLst>
            </p:cNvPr>
            <p:cNvSpPr txBox="1"/>
            <p:nvPr/>
          </p:nvSpPr>
          <p:spPr>
            <a:xfrm>
              <a:off x="184760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005BD79-0583-FF44-8ABB-678978FE0DA9}"/>
                </a:ext>
              </a:extLst>
            </p:cNvPr>
            <p:cNvSpPr txBox="1"/>
            <p:nvPr/>
          </p:nvSpPr>
          <p:spPr>
            <a:xfrm>
              <a:off x="275003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A4FEF91-E553-7842-A0C0-5FBD5B0EC130}"/>
                </a:ext>
              </a:extLst>
            </p:cNvPr>
            <p:cNvSpPr txBox="1"/>
            <p:nvPr/>
          </p:nvSpPr>
          <p:spPr>
            <a:xfrm>
              <a:off x="365245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90A5C7B-C113-BA46-AB87-F60E3991D133}"/>
                </a:ext>
              </a:extLst>
            </p:cNvPr>
            <p:cNvSpPr txBox="1"/>
            <p:nvPr/>
          </p:nvSpPr>
          <p:spPr>
            <a:xfrm>
              <a:off x="455488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79D8D7D-5C97-7A4D-A889-C0BAB98FE070}"/>
                </a:ext>
              </a:extLst>
            </p:cNvPr>
            <p:cNvSpPr/>
            <p:nvPr/>
          </p:nvSpPr>
          <p:spPr bwMode="auto">
            <a:xfrm>
              <a:off x="6918264" y="3402762"/>
              <a:ext cx="894375" cy="299518"/>
            </a:xfrm>
            <a:prstGeom prst="rect">
              <a:avLst/>
            </a:prstGeom>
            <a:solidFill>
              <a:srgbClr val="FFFECC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6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827AB2B-83C3-8C4A-8CA6-13AA5E1E0A7D}"/>
                </a:ext>
              </a:extLst>
            </p:cNvPr>
            <p:cNvSpPr/>
            <p:nvPr/>
          </p:nvSpPr>
          <p:spPr bwMode="auto">
            <a:xfrm>
              <a:off x="6036996" y="3402762"/>
              <a:ext cx="894375" cy="299518"/>
            </a:xfrm>
            <a:prstGeom prst="rect">
              <a:avLst/>
            </a:prstGeom>
            <a:solidFill>
              <a:srgbClr val="FFFECC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3E75537-CA69-3A4A-979E-1A69F4B8ABCE}"/>
                </a:ext>
              </a:extLst>
            </p:cNvPr>
            <p:cNvSpPr txBox="1"/>
            <p:nvPr/>
          </p:nvSpPr>
          <p:spPr>
            <a:xfrm>
              <a:off x="631031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2CACE82-C56A-CF4C-AAB6-75F4770E22D4}"/>
                </a:ext>
              </a:extLst>
            </p:cNvPr>
            <p:cNvSpPr txBox="1"/>
            <p:nvPr/>
          </p:nvSpPr>
          <p:spPr>
            <a:xfrm>
              <a:off x="716594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01165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COUNTING-SORT(A,B,7)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defRPr/>
            </a:pP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 = [1,3,7,1,4,2] 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and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has length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= 6</a:t>
            </a: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 </a:t>
            </a: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is put in its final position </a:t>
            </a:r>
            <a:r>
              <a:rPr lang="en-GB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C[2] – 1 = 2</a:t>
            </a: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in </a:t>
            </a:r>
            <a:r>
              <a:rPr lang="en-GB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47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0A7A12-96AE-8440-8FAD-F4136DD0E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639" y="1276350"/>
            <a:ext cx="4516723" cy="300082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COUNTING-SORT(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A,B,k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new C[0..k]</a:t>
            </a:r>
            <a:endParaRPr lang="en-GB" b="0" i="1" dirty="0">
              <a:solidFill>
                <a:srgbClr val="00B050"/>
              </a:solidFill>
              <a:latin typeface="Lucida Sans Typewriter" panose="020B0509030504030204" pitchFamily="49" charset="77"/>
            </a:endParaRP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0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 - 1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+ 1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i = 1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k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:=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+ C[i-1]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0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B[C[A[j]] - 1] := A[j]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- 1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C8662E-68AC-9C43-B7AC-58D70FB92F55}"/>
              </a:ext>
            </a:extLst>
          </p:cNvPr>
          <p:cNvGrpSpPr/>
          <p:nvPr/>
        </p:nvGrpSpPr>
        <p:grpSpPr>
          <a:xfrm>
            <a:off x="271481" y="2325514"/>
            <a:ext cx="5852104" cy="742947"/>
            <a:chOff x="189632" y="2253506"/>
            <a:chExt cx="5852104" cy="74294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7B82CDF-C320-6143-81D6-BCBC836C8CE2}"/>
                </a:ext>
              </a:extLst>
            </p:cNvPr>
            <p:cNvGrpSpPr/>
            <p:nvPr/>
          </p:nvGrpSpPr>
          <p:grpSpPr>
            <a:xfrm>
              <a:off x="693631" y="2253506"/>
              <a:ext cx="5348105" cy="299518"/>
              <a:chOff x="6289263" y="5289584"/>
              <a:chExt cx="5348105" cy="2995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B3B4E93-D763-A240-8147-3CD4A9D5E685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1AAC8FC-C2D7-1F4B-A929-0CEBB7AB0FEA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A8557B6-3940-634D-BC4E-7210F1503647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770C802-AF45-AB4B-901C-3092D23146D7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FA53CFD-F953-7643-BC63-778293933D7F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B10D473-45C9-BD45-BCC1-8672392994AA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7A2872-7250-D340-A010-87BF2F78F5A0}"/>
                </a:ext>
              </a:extLst>
            </p:cNvPr>
            <p:cNvSpPr txBox="1"/>
            <p:nvPr/>
          </p:nvSpPr>
          <p:spPr>
            <a:xfrm>
              <a:off x="189632" y="2253506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ABE4C5-A7F9-1845-836F-B127A9192985}"/>
                </a:ext>
              </a:extLst>
            </p:cNvPr>
            <p:cNvSpPr txBox="1"/>
            <p:nvPr/>
          </p:nvSpPr>
          <p:spPr>
            <a:xfrm>
              <a:off x="545730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55A5E7-BCC8-F144-A074-EE33DA7FCDB9}"/>
                </a:ext>
              </a:extLst>
            </p:cNvPr>
            <p:cNvSpPr txBox="1"/>
            <p:nvPr/>
          </p:nvSpPr>
          <p:spPr>
            <a:xfrm>
              <a:off x="94518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64D7AF-D7D4-1541-ACCE-391E4AFF3EA2}"/>
                </a:ext>
              </a:extLst>
            </p:cNvPr>
            <p:cNvSpPr txBox="1"/>
            <p:nvPr/>
          </p:nvSpPr>
          <p:spPr>
            <a:xfrm>
              <a:off x="184760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2BA470F-AAC8-7248-BBF2-2DC6D1178295}"/>
                </a:ext>
              </a:extLst>
            </p:cNvPr>
            <p:cNvSpPr txBox="1"/>
            <p:nvPr/>
          </p:nvSpPr>
          <p:spPr>
            <a:xfrm>
              <a:off x="275003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C8C5D4-D88C-5F46-865A-9DADC7ABDCDB}"/>
                </a:ext>
              </a:extLst>
            </p:cNvPr>
            <p:cNvSpPr txBox="1"/>
            <p:nvPr/>
          </p:nvSpPr>
          <p:spPr>
            <a:xfrm>
              <a:off x="365245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5CA659-597D-B847-A06D-50E4CE1D3F25}"/>
                </a:ext>
              </a:extLst>
            </p:cNvPr>
            <p:cNvSpPr txBox="1"/>
            <p:nvPr/>
          </p:nvSpPr>
          <p:spPr>
            <a:xfrm>
              <a:off x="455488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263119E-1DAF-904A-AFB0-591CA8749D70}"/>
              </a:ext>
            </a:extLst>
          </p:cNvPr>
          <p:cNvGrpSpPr/>
          <p:nvPr/>
        </p:nvGrpSpPr>
        <p:grpSpPr>
          <a:xfrm>
            <a:off x="260261" y="3419665"/>
            <a:ext cx="5852104" cy="742947"/>
            <a:chOff x="189632" y="4557762"/>
            <a:chExt cx="5852104" cy="74294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7EB54-900B-E347-9438-5F3D58BF64D9}"/>
                </a:ext>
              </a:extLst>
            </p:cNvPr>
            <p:cNvGrpSpPr/>
            <p:nvPr/>
          </p:nvGrpSpPr>
          <p:grpSpPr>
            <a:xfrm>
              <a:off x="693631" y="4557762"/>
              <a:ext cx="5348105" cy="299518"/>
              <a:chOff x="6289263" y="5289584"/>
              <a:chExt cx="5348105" cy="29951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BB78E30-3B6C-034F-88CB-19FD30C4F8EE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EE944B1-C3ED-AD45-A008-BECFA659AAB3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6365C73-107D-2B4D-9FE7-4FC32B3DC587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BD8BB2F-2374-FD46-B37A-FE26AF33D671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244A84F-C716-5D49-B76D-91763DD4D18D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F1951BE-D08B-054B-AC4C-D1AC03C5BA5C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332646F-9FF8-0B43-AE1E-8F4639FACFA7}"/>
                </a:ext>
              </a:extLst>
            </p:cNvPr>
            <p:cNvSpPr txBox="1"/>
            <p:nvPr/>
          </p:nvSpPr>
          <p:spPr>
            <a:xfrm>
              <a:off x="189632" y="4557762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5C3A9F-DDB8-1B46-8335-D8ABBC4D385D}"/>
                </a:ext>
              </a:extLst>
            </p:cNvPr>
            <p:cNvSpPr txBox="1"/>
            <p:nvPr/>
          </p:nvSpPr>
          <p:spPr>
            <a:xfrm>
              <a:off x="545730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829E730-C839-C548-8049-5D9054D610F2}"/>
                </a:ext>
              </a:extLst>
            </p:cNvPr>
            <p:cNvSpPr txBox="1"/>
            <p:nvPr/>
          </p:nvSpPr>
          <p:spPr>
            <a:xfrm>
              <a:off x="94518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1027FE-C839-8249-8F4B-E3B08B4BF008}"/>
                </a:ext>
              </a:extLst>
            </p:cNvPr>
            <p:cNvSpPr txBox="1"/>
            <p:nvPr/>
          </p:nvSpPr>
          <p:spPr>
            <a:xfrm>
              <a:off x="184760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7A1B3E6-6307-2648-9E78-F3441C1D6009}"/>
                </a:ext>
              </a:extLst>
            </p:cNvPr>
            <p:cNvSpPr txBox="1"/>
            <p:nvPr/>
          </p:nvSpPr>
          <p:spPr>
            <a:xfrm>
              <a:off x="275003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99E2B6-CCE1-7E44-BE24-EBEE1C51E5A8}"/>
                </a:ext>
              </a:extLst>
            </p:cNvPr>
            <p:cNvSpPr txBox="1"/>
            <p:nvPr/>
          </p:nvSpPr>
          <p:spPr>
            <a:xfrm>
              <a:off x="365245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599F716-CA92-5649-A9AF-FC9F21445EFE}"/>
                </a:ext>
              </a:extLst>
            </p:cNvPr>
            <p:cNvSpPr txBox="1"/>
            <p:nvPr/>
          </p:nvSpPr>
          <p:spPr>
            <a:xfrm>
              <a:off x="455488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1AD745A-887C-EA40-802F-9071844357E5}"/>
              </a:ext>
            </a:extLst>
          </p:cNvPr>
          <p:cNvGrpSpPr/>
          <p:nvPr/>
        </p:nvGrpSpPr>
        <p:grpSpPr>
          <a:xfrm>
            <a:off x="271481" y="4513816"/>
            <a:ext cx="7623007" cy="745819"/>
            <a:chOff x="189632" y="3402762"/>
            <a:chExt cx="7623007" cy="74581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25BF65E-1EEC-1C43-B931-1C4C3FC0F303}"/>
                </a:ext>
              </a:extLst>
            </p:cNvPr>
            <p:cNvGrpSpPr/>
            <p:nvPr/>
          </p:nvGrpSpPr>
          <p:grpSpPr>
            <a:xfrm>
              <a:off x="693631" y="3402762"/>
              <a:ext cx="5348105" cy="299518"/>
              <a:chOff x="6289263" y="5289584"/>
              <a:chExt cx="5348105" cy="29951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9B740E9-4539-5D47-AC40-D87800928B26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1ACD19B-485E-344B-9B36-501B6827373A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B5367CD-EC1F-3C41-AC8C-3F7CA7B70BF9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F625352-C55F-E741-B81E-94863F04DA91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71B3806-E7C5-454D-B569-CFD7756D105B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A1296A5-24C2-0849-8766-F111ED349E49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FFFECC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0735EC-D58A-A346-9796-286ACF2DC71C}"/>
                </a:ext>
              </a:extLst>
            </p:cNvPr>
            <p:cNvSpPr txBox="1"/>
            <p:nvPr/>
          </p:nvSpPr>
          <p:spPr>
            <a:xfrm>
              <a:off x="189632" y="340563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FCB696-8F49-6C41-9CD8-E3912BCAEA5A}"/>
                </a:ext>
              </a:extLst>
            </p:cNvPr>
            <p:cNvSpPr txBox="1"/>
            <p:nvPr/>
          </p:nvSpPr>
          <p:spPr>
            <a:xfrm>
              <a:off x="545730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1FFE3ED-C151-2C41-B2CE-B1FD8F592C3A}"/>
                </a:ext>
              </a:extLst>
            </p:cNvPr>
            <p:cNvSpPr txBox="1"/>
            <p:nvPr/>
          </p:nvSpPr>
          <p:spPr>
            <a:xfrm>
              <a:off x="94518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551D902-3E14-2145-8B7A-BBFE58DEA5B7}"/>
                </a:ext>
              </a:extLst>
            </p:cNvPr>
            <p:cNvSpPr txBox="1"/>
            <p:nvPr/>
          </p:nvSpPr>
          <p:spPr>
            <a:xfrm>
              <a:off x="184760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005BD79-0583-FF44-8ABB-678978FE0DA9}"/>
                </a:ext>
              </a:extLst>
            </p:cNvPr>
            <p:cNvSpPr txBox="1"/>
            <p:nvPr/>
          </p:nvSpPr>
          <p:spPr>
            <a:xfrm>
              <a:off x="275003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A4FEF91-E553-7842-A0C0-5FBD5B0EC130}"/>
                </a:ext>
              </a:extLst>
            </p:cNvPr>
            <p:cNvSpPr txBox="1"/>
            <p:nvPr/>
          </p:nvSpPr>
          <p:spPr>
            <a:xfrm>
              <a:off x="365245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90A5C7B-C113-BA46-AB87-F60E3991D133}"/>
                </a:ext>
              </a:extLst>
            </p:cNvPr>
            <p:cNvSpPr txBox="1"/>
            <p:nvPr/>
          </p:nvSpPr>
          <p:spPr>
            <a:xfrm>
              <a:off x="455488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79D8D7D-5C97-7A4D-A889-C0BAB98FE070}"/>
                </a:ext>
              </a:extLst>
            </p:cNvPr>
            <p:cNvSpPr/>
            <p:nvPr/>
          </p:nvSpPr>
          <p:spPr bwMode="auto">
            <a:xfrm>
              <a:off x="6918264" y="3402762"/>
              <a:ext cx="894375" cy="299518"/>
            </a:xfrm>
            <a:prstGeom prst="rect">
              <a:avLst/>
            </a:prstGeom>
            <a:solidFill>
              <a:srgbClr val="FFFECC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6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827AB2B-83C3-8C4A-8CA6-13AA5E1E0A7D}"/>
                </a:ext>
              </a:extLst>
            </p:cNvPr>
            <p:cNvSpPr/>
            <p:nvPr/>
          </p:nvSpPr>
          <p:spPr bwMode="auto">
            <a:xfrm>
              <a:off x="6036996" y="3402762"/>
              <a:ext cx="894375" cy="299518"/>
            </a:xfrm>
            <a:prstGeom prst="rect">
              <a:avLst/>
            </a:prstGeom>
            <a:solidFill>
              <a:srgbClr val="FFFECC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3E75537-CA69-3A4A-979E-1A69F4B8ABCE}"/>
                </a:ext>
              </a:extLst>
            </p:cNvPr>
            <p:cNvSpPr txBox="1"/>
            <p:nvPr/>
          </p:nvSpPr>
          <p:spPr>
            <a:xfrm>
              <a:off x="631031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2CACE82-C56A-CF4C-AAB6-75F4770E22D4}"/>
                </a:ext>
              </a:extLst>
            </p:cNvPr>
            <p:cNvSpPr txBox="1"/>
            <p:nvPr/>
          </p:nvSpPr>
          <p:spPr>
            <a:xfrm>
              <a:off x="716594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7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F371F87-A794-2943-8E76-432595414DB6}"/>
              </a:ext>
            </a:extLst>
          </p:cNvPr>
          <p:cNvSpPr txBox="1"/>
          <p:nvPr/>
        </p:nvSpPr>
        <p:spPr>
          <a:xfrm>
            <a:off x="5563535" y="1866790"/>
            <a:ext cx="242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4025438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COUNTING-SORT(A,B,7)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defRPr/>
            </a:pP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 = [1,3,7,1,4,2] 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and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has length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= 6</a:t>
            </a: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The corresponding count is decreased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48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0A7A12-96AE-8440-8FAD-F4136DD0E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639" y="1276350"/>
            <a:ext cx="4516723" cy="300082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COUNTING-SORT(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A,B,k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new C[0..k]</a:t>
            </a:r>
            <a:endParaRPr lang="en-GB" b="0" i="1" dirty="0">
              <a:solidFill>
                <a:srgbClr val="00B050"/>
              </a:solidFill>
              <a:latin typeface="Lucida Sans Typewriter" panose="020B0509030504030204" pitchFamily="49" charset="77"/>
            </a:endParaRP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0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 - 1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+ 1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i = 1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k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:=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+ C[i-1]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0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B[C[A[j]] - 1] := A[j]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- 1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C8662E-68AC-9C43-B7AC-58D70FB92F55}"/>
              </a:ext>
            </a:extLst>
          </p:cNvPr>
          <p:cNvGrpSpPr/>
          <p:nvPr/>
        </p:nvGrpSpPr>
        <p:grpSpPr>
          <a:xfrm>
            <a:off x="271481" y="2325514"/>
            <a:ext cx="5852104" cy="742947"/>
            <a:chOff x="189632" y="2253506"/>
            <a:chExt cx="5852104" cy="74294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7B82CDF-C320-6143-81D6-BCBC836C8CE2}"/>
                </a:ext>
              </a:extLst>
            </p:cNvPr>
            <p:cNvGrpSpPr/>
            <p:nvPr/>
          </p:nvGrpSpPr>
          <p:grpSpPr>
            <a:xfrm>
              <a:off x="693631" y="2253506"/>
              <a:ext cx="5348105" cy="299518"/>
              <a:chOff x="6289263" y="5289584"/>
              <a:chExt cx="5348105" cy="2995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B3B4E93-D763-A240-8147-3CD4A9D5E685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1AAC8FC-C2D7-1F4B-A929-0CEBB7AB0FEA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A8557B6-3940-634D-BC4E-7210F1503647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770C802-AF45-AB4B-901C-3092D23146D7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FA53CFD-F953-7643-BC63-778293933D7F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B10D473-45C9-BD45-BCC1-8672392994AA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7A2872-7250-D340-A010-87BF2F78F5A0}"/>
                </a:ext>
              </a:extLst>
            </p:cNvPr>
            <p:cNvSpPr txBox="1"/>
            <p:nvPr/>
          </p:nvSpPr>
          <p:spPr>
            <a:xfrm>
              <a:off x="189632" y="2253506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ABE4C5-A7F9-1845-836F-B127A9192985}"/>
                </a:ext>
              </a:extLst>
            </p:cNvPr>
            <p:cNvSpPr txBox="1"/>
            <p:nvPr/>
          </p:nvSpPr>
          <p:spPr>
            <a:xfrm>
              <a:off x="545730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55A5E7-BCC8-F144-A074-EE33DA7FCDB9}"/>
                </a:ext>
              </a:extLst>
            </p:cNvPr>
            <p:cNvSpPr txBox="1"/>
            <p:nvPr/>
          </p:nvSpPr>
          <p:spPr>
            <a:xfrm>
              <a:off x="94518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64D7AF-D7D4-1541-ACCE-391E4AFF3EA2}"/>
                </a:ext>
              </a:extLst>
            </p:cNvPr>
            <p:cNvSpPr txBox="1"/>
            <p:nvPr/>
          </p:nvSpPr>
          <p:spPr>
            <a:xfrm>
              <a:off x="184760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2BA470F-AAC8-7248-BBF2-2DC6D1178295}"/>
                </a:ext>
              </a:extLst>
            </p:cNvPr>
            <p:cNvSpPr txBox="1"/>
            <p:nvPr/>
          </p:nvSpPr>
          <p:spPr>
            <a:xfrm>
              <a:off x="275003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C8C5D4-D88C-5F46-865A-9DADC7ABDCDB}"/>
                </a:ext>
              </a:extLst>
            </p:cNvPr>
            <p:cNvSpPr txBox="1"/>
            <p:nvPr/>
          </p:nvSpPr>
          <p:spPr>
            <a:xfrm>
              <a:off x="365245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5CA659-597D-B847-A06D-50E4CE1D3F25}"/>
                </a:ext>
              </a:extLst>
            </p:cNvPr>
            <p:cNvSpPr txBox="1"/>
            <p:nvPr/>
          </p:nvSpPr>
          <p:spPr>
            <a:xfrm>
              <a:off x="455488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263119E-1DAF-904A-AFB0-591CA8749D70}"/>
              </a:ext>
            </a:extLst>
          </p:cNvPr>
          <p:cNvGrpSpPr/>
          <p:nvPr/>
        </p:nvGrpSpPr>
        <p:grpSpPr>
          <a:xfrm>
            <a:off x="260261" y="3419665"/>
            <a:ext cx="5852104" cy="742947"/>
            <a:chOff x="189632" y="4557762"/>
            <a:chExt cx="5852104" cy="74294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7EB54-900B-E347-9438-5F3D58BF64D9}"/>
                </a:ext>
              </a:extLst>
            </p:cNvPr>
            <p:cNvGrpSpPr/>
            <p:nvPr/>
          </p:nvGrpSpPr>
          <p:grpSpPr>
            <a:xfrm>
              <a:off x="693631" y="4557762"/>
              <a:ext cx="5348105" cy="299518"/>
              <a:chOff x="6289263" y="5289584"/>
              <a:chExt cx="5348105" cy="29951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BB78E30-3B6C-034F-88CB-19FD30C4F8EE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EE944B1-C3ED-AD45-A008-BECFA659AAB3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6365C73-107D-2B4D-9FE7-4FC32B3DC587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BD8BB2F-2374-FD46-B37A-FE26AF33D671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244A84F-C716-5D49-B76D-91763DD4D18D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F1951BE-D08B-054B-AC4C-D1AC03C5BA5C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332646F-9FF8-0B43-AE1E-8F4639FACFA7}"/>
                </a:ext>
              </a:extLst>
            </p:cNvPr>
            <p:cNvSpPr txBox="1"/>
            <p:nvPr/>
          </p:nvSpPr>
          <p:spPr>
            <a:xfrm>
              <a:off x="189632" y="4557762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5C3A9F-DDB8-1B46-8335-D8ABBC4D385D}"/>
                </a:ext>
              </a:extLst>
            </p:cNvPr>
            <p:cNvSpPr txBox="1"/>
            <p:nvPr/>
          </p:nvSpPr>
          <p:spPr>
            <a:xfrm>
              <a:off x="545730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829E730-C839-C548-8049-5D9054D610F2}"/>
                </a:ext>
              </a:extLst>
            </p:cNvPr>
            <p:cNvSpPr txBox="1"/>
            <p:nvPr/>
          </p:nvSpPr>
          <p:spPr>
            <a:xfrm>
              <a:off x="94518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1027FE-C839-8249-8F4B-E3B08B4BF008}"/>
                </a:ext>
              </a:extLst>
            </p:cNvPr>
            <p:cNvSpPr txBox="1"/>
            <p:nvPr/>
          </p:nvSpPr>
          <p:spPr>
            <a:xfrm>
              <a:off x="184760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7A1B3E6-6307-2648-9E78-F3441C1D6009}"/>
                </a:ext>
              </a:extLst>
            </p:cNvPr>
            <p:cNvSpPr txBox="1"/>
            <p:nvPr/>
          </p:nvSpPr>
          <p:spPr>
            <a:xfrm>
              <a:off x="275003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99E2B6-CCE1-7E44-BE24-EBEE1C51E5A8}"/>
                </a:ext>
              </a:extLst>
            </p:cNvPr>
            <p:cNvSpPr txBox="1"/>
            <p:nvPr/>
          </p:nvSpPr>
          <p:spPr>
            <a:xfrm>
              <a:off x="365245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599F716-CA92-5649-A9AF-FC9F21445EFE}"/>
                </a:ext>
              </a:extLst>
            </p:cNvPr>
            <p:cNvSpPr txBox="1"/>
            <p:nvPr/>
          </p:nvSpPr>
          <p:spPr>
            <a:xfrm>
              <a:off x="455488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1AD745A-887C-EA40-802F-9071844357E5}"/>
              </a:ext>
            </a:extLst>
          </p:cNvPr>
          <p:cNvGrpSpPr/>
          <p:nvPr/>
        </p:nvGrpSpPr>
        <p:grpSpPr>
          <a:xfrm>
            <a:off x="271481" y="4513816"/>
            <a:ext cx="7623007" cy="745819"/>
            <a:chOff x="189632" y="3402762"/>
            <a:chExt cx="7623007" cy="74581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25BF65E-1EEC-1C43-B931-1C4C3FC0F303}"/>
                </a:ext>
              </a:extLst>
            </p:cNvPr>
            <p:cNvGrpSpPr/>
            <p:nvPr/>
          </p:nvGrpSpPr>
          <p:grpSpPr>
            <a:xfrm>
              <a:off x="693631" y="3402762"/>
              <a:ext cx="5348105" cy="299518"/>
              <a:chOff x="6289263" y="5289584"/>
              <a:chExt cx="5348105" cy="29951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9B740E9-4539-5D47-AC40-D87800928B26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1ACD19B-485E-344B-9B36-501B6827373A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B5367CD-EC1F-3C41-AC8C-3F7CA7B70BF9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F625352-C55F-E741-B81E-94863F04DA91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71B3806-E7C5-454D-B569-CFD7756D105B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A1296A5-24C2-0849-8766-F111ED349E49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FFFECC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0735EC-D58A-A346-9796-286ACF2DC71C}"/>
                </a:ext>
              </a:extLst>
            </p:cNvPr>
            <p:cNvSpPr txBox="1"/>
            <p:nvPr/>
          </p:nvSpPr>
          <p:spPr>
            <a:xfrm>
              <a:off x="189632" y="340563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FCB696-8F49-6C41-9CD8-E3912BCAEA5A}"/>
                </a:ext>
              </a:extLst>
            </p:cNvPr>
            <p:cNvSpPr txBox="1"/>
            <p:nvPr/>
          </p:nvSpPr>
          <p:spPr>
            <a:xfrm>
              <a:off x="545730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1FFE3ED-C151-2C41-B2CE-B1FD8F592C3A}"/>
                </a:ext>
              </a:extLst>
            </p:cNvPr>
            <p:cNvSpPr txBox="1"/>
            <p:nvPr/>
          </p:nvSpPr>
          <p:spPr>
            <a:xfrm>
              <a:off x="94518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551D902-3E14-2145-8B7A-BBFE58DEA5B7}"/>
                </a:ext>
              </a:extLst>
            </p:cNvPr>
            <p:cNvSpPr txBox="1"/>
            <p:nvPr/>
          </p:nvSpPr>
          <p:spPr>
            <a:xfrm>
              <a:off x="184760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005BD79-0583-FF44-8ABB-678978FE0DA9}"/>
                </a:ext>
              </a:extLst>
            </p:cNvPr>
            <p:cNvSpPr txBox="1"/>
            <p:nvPr/>
          </p:nvSpPr>
          <p:spPr>
            <a:xfrm>
              <a:off x="275003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A4FEF91-E553-7842-A0C0-5FBD5B0EC130}"/>
                </a:ext>
              </a:extLst>
            </p:cNvPr>
            <p:cNvSpPr txBox="1"/>
            <p:nvPr/>
          </p:nvSpPr>
          <p:spPr>
            <a:xfrm>
              <a:off x="365245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90A5C7B-C113-BA46-AB87-F60E3991D133}"/>
                </a:ext>
              </a:extLst>
            </p:cNvPr>
            <p:cNvSpPr txBox="1"/>
            <p:nvPr/>
          </p:nvSpPr>
          <p:spPr>
            <a:xfrm>
              <a:off x="455488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79D8D7D-5C97-7A4D-A889-C0BAB98FE070}"/>
                </a:ext>
              </a:extLst>
            </p:cNvPr>
            <p:cNvSpPr/>
            <p:nvPr/>
          </p:nvSpPr>
          <p:spPr bwMode="auto">
            <a:xfrm>
              <a:off x="6918264" y="3402762"/>
              <a:ext cx="894375" cy="299518"/>
            </a:xfrm>
            <a:prstGeom prst="rect">
              <a:avLst/>
            </a:prstGeom>
            <a:solidFill>
              <a:srgbClr val="FFFECC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6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827AB2B-83C3-8C4A-8CA6-13AA5E1E0A7D}"/>
                </a:ext>
              </a:extLst>
            </p:cNvPr>
            <p:cNvSpPr/>
            <p:nvPr/>
          </p:nvSpPr>
          <p:spPr bwMode="auto">
            <a:xfrm>
              <a:off x="6036996" y="3402762"/>
              <a:ext cx="894375" cy="299518"/>
            </a:xfrm>
            <a:prstGeom prst="rect">
              <a:avLst/>
            </a:prstGeom>
            <a:solidFill>
              <a:srgbClr val="FFFECC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3E75537-CA69-3A4A-979E-1A69F4B8ABCE}"/>
                </a:ext>
              </a:extLst>
            </p:cNvPr>
            <p:cNvSpPr txBox="1"/>
            <p:nvPr/>
          </p:nvSpPr>
          <p:spPr>
            <a:xfrm>
              <a:off x="631031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2CACE82-C56A-CF4C-AAB6-75F4770E22D4}"/>
                </a:ext>
              </a:extLst>
            </p:cNvPr>
            <p:cNvSpPr txBox="1"/>
            <p:nvPr/>
          </p:nvSpPr>
          <p:spPr>
            <a:xfrm>
              <a:off x="716594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7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F371F87-A794-2943-8E76-432595414DB6}"/>
              </a:ext>
            </a:extLst>
          </p:cNvPr>
          <p:cNvSpPr txBox="1"/>
          <p:nvPr/>
        </p:nvSpPr>
        <p:spPr>
          <a:xfrm>
            <a:off x="5563535" y="1866790"/>
            <a:ext cx="242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7953845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COUNTING-SORT(A,B,7)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defRPr/>
            </a:pP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 = [1,3,7,1,4,2] 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and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has length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= 6</a:t>
            </a: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4 </a:t>
            </a: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is put in its final position </a:t>
            </a:r>
            <a:r>
              <a:rPr lang="en-GB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C[4] – 1 = 4</a:t>
            </a: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in </a:t>
            </a:r>
            <a:r>
              <a:rPr lang="en-GB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49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0A7A12-96AE-8440-8FAD-F4136DD0E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639" y="1276350"/>
            <a:ext cx="4516723" cy="300082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COUNTING-SORT(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A,B,k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new C[0..k]</a:t>
            </a:r>
            <a:endParaRPr lang="en-GB" b="0" i="1" dirty="0">
              <a:solidFill>
                <a:srgbClr val="00B050"/>
              </a:solidFill>
              <a:latin typeface="Lucida Sans Typewriter" panose="020B0509030504030204" pitchFamily="49" charset="77"/>
            </a:endParaRP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0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 - 1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+ 1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i = 1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k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:=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+ C[i-1]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0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B[C[A[j]] - 1] := A[j]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- 1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C8662E-68AC-9C43-B7AC-58D70FB92F55}"/>
              </a:ext>
            </a:extLst>
          </p:cNvPr>
          <p:cNvGrpSpPr/>
          <p:nvPr/>
        </p:nvGrpSpPr>
        <p:grpSpPr>
          <a:xfrm>
            <a:off x="271481" y="2325514"/>
            <a:ext cx="5852104" cy="742947"/>
            <a:chOff x="189632" y="2253506"/>
            <a:chExt cx="5852104" cy="74294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7B82CDF-C320-6143-81D6-BCBC836C8CE2}"/>
                </a:ext>
              </a:extLst>
            </p:cNvPr>
            <p:cNvGrpSpPr/>
            <p:nvPr/>
          </p:nvGrpSpPr>
          <p:grpSpPr>
            <a:xfrm>
              <a:off x="693631" y="2253506"/>
              <a:ext cx="5348105" cy="299518"/>
              <a:chOff x="6289263" y="5289584"/>
              <a:chExt cx="5348105" cy="2995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B3B4E93-D763-A240-8147-3CD4A9D5E685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1AAC8FC-C2D7-1F4B-A929-0CEBB7AB0FEA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A8557B6-3940-634D-BC4E-7210F1503647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770C802-AF45-AB4B-901C-3092D23146D7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FA53CFD-F953-7643-BC63-778293933D7F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B10D473-45C9-BD45-BCC1-8672392994AA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7A2872-7250-D340-A010-87BF2F78F5A0}"/>
                </a:ext>
              </a:extLst>
            </p:cNvPr>
            <p:cNvSpPr txBox="1"/>
            <p:nvPr/>
          </p:nvSpPr>
          <p:spPr>
            <a:xfrm>
              <a:off x="189632" y="2253506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ABE4C5-A7F9-1845-836F-B127A9192985}"/>
                </a:ext>
              </a:extLst>
            </p:cNvPr>
            <p:cNvSpPr txBox="1"/>
            <p:nvPr/>
          </p:nvSpPr>
          <p:spPr>
            <a:xfrm>
              <a:off x="545730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55A5E7-BCC8-F144-A074-EE33DA7FCDB9}"/>
                </a:ext>
              </a:extLst>
            </p:cNvPr>
            <p:cNvSpPr txBox="1"/>
            <p:nvPr/>
          </p:nvSpPr>
          <p:spPr>
            <a:xfrm>
              <a:off x="94518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64D7AF-D7D4-1541-ACCE-391E4AFF3EA2}"/>
                </a:ext>
              </a:extLst>
            </p:cNvPr>
            <p:cNvSpPr txBox="1"/>
            <p:nvPr/>
          </p:nvSpPr>
          <p:spPr>
            <a:xfrm>
              <a:off x="184760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2BA470F-AAC8-7248-BBF2-2DC6D1178295}"/>
                </a:ext>
              </a:extLst>
            </p:cNvPr>
            <p:cNvSpPr txBox="1"/>
            <p:nvPr/>
          </p:nvSpPr>
          <p:spPr>
            <a:xfrm>
              <a:off x="275003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C8C5D4-D88C-5F46-865A-9DADC7ABDCDB}"/>
                </a:ext>
              </a:extLst>
            </p:cNvPr>
            <p:cNvSpPr txBox="1"/>
            <p:nvPr/>
          </p:nvSpPr>
          <p:spPr>
            <a:xfrm>
              <a:off x="365245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5CA659-597D-B847-A06D-50E4CE1D3F25}"/>
                </a:ext>
              </a:extLst>
            </p:cNvPr>
            <p:cNvSpPr txBox="1"/>
            <p:nvPr/>
          </p:nvSpPr>
          <p:spPr>
            <a:xfrm>
              <a:off x="455488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263119E-1DAF-904A-AFB0-591CA8749D70}"/>
              </a:ext>
            </a:extLst>
          </p:cNvPr>
          <p:cNvGrpSpPr/>
          <p:nvPr/>
        </p:nvGrpSpPr>
        <p:grpSpPr>
          <a:xfrm>
            <a:off x="260261" y="3419665"/>
            <a:ext cx="5852104" cy="742947"/>
            <a:chOff x="189632" y="4557762"/>
            <a:chExt cx="5852104" cy="74294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7EB54-900B-E347-9438-5F3D58BF64D9}"/>
                </a:ext>
              </a:extLst>
            </p:cNvPr>
            <p:cNvGrpSpPr/>
            <p:nvPr/>
          </p:nvGrpSpPr>
          <p:grpSpPr>
            <a:xfrm>
              <a:off x="693631" y="4557762"/>
              <a:ext cx="5348105" cy="299518"/>
              <a:chOff x="6289263" y="5289584"/>
              <a:chExt cx="5348105" cy="29951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BB78E30-3B6C-034F-88CB-19FD30C4F8EE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EE944B1-C3ED-AD45-A008-BECFA659AAB3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6365C73-107D-2B4D-9FE7-4FC32B3DC587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BD8BB2F-2374-FD46-B37A-FE26AF33D671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244A84F-C716-5D49-B76D-91763DD4D18D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F1951BE-D08B-054B-AC4C-D1AC03C5BA5C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332646F-9FF8-0B43-AE1E-8F4639FACFA7}"/>
                </a:ext>
              </a:extLst>
            </p:cNvPr>
            <p:cNvSpPr txBox="1"/>
            <p:nvPr/>
          </p:nvSpPr>
          <p:spPr>
            <a:xfrm>
              <a:off x="189632" y="4557762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5C3A9F-DDB8-1B46-8335-D8ABBC4D385D}"/>
                </a:ext>
              </a:extLst>
            </p:cNvPr>
            <p:cNvSpPr txBox="1"/>
            <p:nvPr/>
          </p:nvSpPr>
          <p:spPr>
            <a:xfrm>
              <a:off x="545730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829E730-C839-C548-8049-5D9054D610F2}"/>
                </a:ext>
              </a:extLst>
            </p:cNvPr>
            <p:cNvSpPr txBox="1"/>
            <p:nvPr/>
          </p:nvSpPr>
          <p:spPr>
            <a:xfrm>
              <a:off x="94518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1027FE-C839-8249-8F4B-E3B08B4BF008}"/>
                </a:ext>
              </a:extLst>
            </p:cNvPr>
            <p:cNvSpPr txBox="1"/>
            <p:nvPr/>
          </p:nvSpPr>
          <p:spPr>
            <a:xfrm>
              <a:off x="184760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7A1B3E6-6307-2648-9E78-F3441C1D6009}"/>
                </a:ext>
              </a:extLst>
            </p:cNvPr>
            <p:cNvSpPr txBox="1"/>
            <p:nvPr/>
          </p:nvSpPr>
          <p:spPr>
            <a:xfrm>
              <a:off x="275003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99E2B6-CCE1-7E44-BE24-EBEE1C51E5A8}"/>
                </a:ext>
              </a:extLst>
            </p:cNvPr>
            <p:cNvSpPr txBox="1"/>
            <p:nvPr/>
          </p:nvSpPr>
          <p:spPr>
            <a:xfrm>
              <a:off x="365245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599F716-CA92-5649-A9AF-FC9F21445EFE}"/>
                </a:ext>
              </a:extLst>
            </p:cNvPr>
            <p:cNvSpPr txBox="1"/>
            <p:nvPr/>
          </p:nvSpPr>
          <p:spPr>
            <a:xfrm>
              <a:off x="455488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1AD745A-887C-EA40-802F-9071844357E5}"/>
              </a:ext>
            </a:extLst>
          </p:cNvPr>
          <p:cNvGrpSpPr/>
          <p:nvPr/>
        </p:nvGrpSpPr>
        <p:grpSpPr>
          <a:xfrm>
            <a:off x="271481" y="4513816"/>
            <a:ext cx="7623007" cy="745819"/>
            <a:chOff x="189632" y="3402762"/>
            <a:chExt cx="7623007" cy="74581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25BF65E-1EEC-1C43-B931-1C4C3FC0F303}"/>
                </a:ext>
              </a:extLst>
            </p:cNvPr>
            <p:cNvGrpSpPr/>
            <p:nvPr/>
          </p:nvGrpSpPr>
          <p:grpSpPr>
            <a:xfrm>
              <a:off x="693631" y="3402762"/>
              <a:ext cx="5348105" cy="299518"/>
              <a:chOff x="6289263" y="5289584"/>
              <a:chExt cx="5348105" cy="29951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9B740E9-4539-5D47-AC40-D87800928B26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1ACD19B-485E-344B-9B36-501B6827373A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B5367CD-EC1F-3C41-AC8C-3F7CA7B70BF9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F625352-C55F-E741-B81E-94863F04DA91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FFFECC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71B3806-E7C5-454D-B569-CFD7756D105B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A1296A5-24C2-0849-8766-F111ED349E49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0735EC-D58A-A346-9796-286ACF2DC71C}"/>
                </a:ext>
              </a:extLst>
            </p:cNvPr>
            <p:cNvSpPr txBox="1"/>
            <p:nvPr/>
          </p:nvSpPr>
          <p:spPr>
            <a:xfrm>
              <a:off x="189632" y="340563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FCB696-8F49-6C41-9CD8-E3912BCAEA5A}"/>
                </a:ext>
              </a:extLst>
            </p:cNvPr>
            <p:cNvSpPr txBox="1"/>
            <p:nvPr/>
          </p:nvSpPr>
          <p:spPr>
            <a:xfrm>
              <a:off x="545730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1FFE3ED-C151-2C41-B2CE-B1FD8F592C3A}"/>
                </a:ext>
              </a:extLst>
            </p:cNvPr>
            <p:cNvSpPr txBox="1"/>
            <p:nvPr/>
          </p:nvSpPr>
          <p:spPr>
            <a:xfrm>
              <a:off x="94518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551D902-3E14-2145-8B7A-BBFE58DEA5B7}"/>
                </a:ext>
              </a:extLst>
            </p:cNvPr>
            <p:cNvSpPr txBox="1"/>
            <p:nvPr/>
          </p:nvSpPr>
          <p:spPr>
            <a:xfrm>
              <a:off x="184760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005BD79-0583-FF44-8ABB-678978FE0DA9}"/>
                </a:ext>
              </a:extLst>
            </p:cNvPr>
            <p:cNvSpPr txBox="1"/>
            <p:nvPr/>
          </p:nvSpPr>
          <p:spPr>
            <a:xfrm>
              <a:off x="275003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A4FEF91-E553-7842-A0C0-5FBD5B0EC130}"/>
                </a:ext>
              </a:extLst>
            </p:cNvPr>
            <p:cNvSpPr txBox="1"/>
            <p:nvPr/>
          </p:nvSpPr>
          <p:spPr>
            <a:xfrm>
              <a:off x="365245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90A5C7B-C113-BA46-AB87-F60E3991D133}"/>
                </a:ext>
              </a:extLst>
            </p:cNvPr>
            <p:cNvSpPr txBox="1"/>
            <p:nvPr/>
          </p:nvSpPr>
          <p:spPr>
            <a:xfrm>
              <a:off x="455488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79D8D7D-5C97-7A4D-A889-C0BAB98FE070}"/>
                </a:ext>
              </a:extLst>
            </p:cNvPr>
            <p:cNvSpPr/>
            <p:nvPr/>
          </p:nvSpPr>
          <p:spPr bwMode="auto">
            <a:xfrm>
              <a:off x="6918264" y="3402762"/>
              <a:ext cx="894375" cy="299518"/>
            </a:xfrm>
            <a:prstGeom prst="rect">
              <a:avLst/>
            </a:prstGeom>
            <a:solidFill>
              <a:srgbClr val="FFFECC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6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827AB2B-83C3-8C4A-8CA6-13AA5E1E0A7D}"/>
                </a:ext>
              </a:extLst>
            </p:cNvPr>
            <p:cNvSpPr/>
            <p:nvPr/>
          </p:nvSpPr>
          <p:spPr bwMode="auto">
            <a:xfrm>
              <a:off x="6036996" y="3402762"/>
              <a:ext cx="894375" cy="299518"/>
            </a:xfrm>
            <a:prstGeom prst="rect">
              <a:avLst/>
            </a:prstGeom>
            <a:solidFill>
              <a:srgbClr val="FFFECC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3E75537-CA69-3A4A-979E-1A69F4B8ABCE}"/>
                </a:ext>
              </a:extLst>
            </p:cNvPr>
            <p:cNvSpPr txBox="1"/>
            <p:nvPr/>
          </p:nvSpPr>
          <p:spPr>
            <a:xfrm>
              <a:off x="631031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2CACE82-C56A-CF4C-AAB6-75F4770E22D4}"/>
                </a:ext>
              </a:extLst>
            </p:cNvPr>
            <p:cNvSpPr txBox="1"/>
            <p:nvPr/>
          </p:nvSpPr>
          <p:spPr>
            <a:xfrm>
              <a:off x="716594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7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F371F87-A794-2943-8E76-432595414DB6}"/>
              </a:ext>
            </a:extLst>
          </p:cNvPr>
          <p:cNvSpPr txBox="1"/>
          <p:nvPr/>
        </p:nvSpPr>
        <p:spPr>
          <a:xfrm>
            <a:off x="4699439" y="1866790"/>
            <a:ext cx="242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63635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The heap data structure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76" y="1389064"/>
            <a:ext cx="11569073" cy="4918075"/>
          </a:xfrm>
        </p:spPr>
        <p:txBody>
          <a:bodyPr/>
          <a:lstStyle/>
          <a:p>
            <a:pPr marL="342900" lvl="1" indent="-322263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GB" sz="2100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 heap is a </a:t>
            </a:r>
            <a:r>
              <a:rPr lang="en-GB" sz="2100" b="1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nearly complete</a:t>
            </a:r>
            <a:r>
              <a:rPr lang="en-GB" sz="2100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binary tree that satisfies the </a:t>
            </a:r>
            <a:r>
              <a:rPr lang="en-GB" sz="2100" b="1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heap property</a:t>
            </a:r>
          </a:p>
          <a:p>
            <a:pPr marL="342900" lvl="1" indent="-322263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endParaRPr lang="en-GB" sz="2100" b="1" dirty="0">
              <a:solidFill>
                <a:srgbClr val="FF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lvl="1" indent="0">
              <a:lnSpc>
                <a:spcPct val="120000"/>
              </a:lnSpc>
              <a:buNone/>
              <a:defRPr/>
            </a:pPr>
            <a:endParaRPr lang="en-GB" sz="2100" b="1" dirty="0">
              <a:solidFill>
                <a:srgbClr val="FF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lvl="1" indent="0">
              <a:lnSpc>
                <a:spcPct val="120000"/>
              </a:lnSpc>
              <a:buNone/>
              <a:defRPr/>
            </a:pPr>
            <a:endParaRPr lang="en-GB" sz="2100" b="1" dirty="0">
              <a:solidFill>
                <a:srgbClr val="FF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342900" lvl="1" indent="-322263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GB" sz="2100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This is also called </a:t>
            </a:r>
            <a:r>
              <a:rPr lang="en-GB" sz="2100" b="1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max-heap</a:t>
            </a:r>
            <a:r>
              <a:rPr lang="en-GB" sz="2100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because the the </a:t>
            </a:r>
            <a:r>
              <a:rPr lang="en-GB" sz="2100" b="1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maximum</a:t>
            </a:r>
            <a:r>
              <a:rPr lang="en-GB" sz="2100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element is stored at the </a:t>
            </a:r>
            <a:r>
              <a:rPr lang="en-GB" sz="2100" b="1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root</a:t>
            </a:r>
            <a:r>
              <a:rPr lang="en-GB" sz="2100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of the heap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 </a:t>
            </a: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min-heap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stores the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minimum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element at the root and has dual heap property</a:t>
            </a:r>
            <a:endParaRPr 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342900" lvl="1" indent="-322263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US" sz="2100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Heaps can be implemented as arrays</a:t>
            </a:r>
            <a:endParaRPr lang="en-GB" sz="2100" b="1" dirty="0">
              <a:solidFill>
                <a:srgbClr val="094F7B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5</a:t>
            </a:fld>
            <a:endParaRPr lang="en-GB" altLang="en-US" sz="1500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36A20-39F2-E548-9A3F-01410BEDA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736" y="2037482"/>
            <a:ext cx="10167357" cy="851772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marL="20637" lvl="1" indent="0">
              <a:lnSpc>
                <a:spcPct val="120000"/>
              </a:lnSpc>
              <a:buNone/>
              <a:defRPr/>
            </a:pPr>
            <a:r>
              <a:rPr lang="en-GB" sz="2100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if </a:t>
            </a:r>
            <a:r>
              <a:rPr lang="en-GB" sz="2100" b="1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p</a:t>
            </a:r>
            <a:r>
              <a:rPr lang="en-GB" sz="2100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is a parent node of </a:t>
            </a:r>
            <a:r>
              <a:rPr lang="en-GB" sz="2100" b="1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</a:t>
            </a:r>
            <a:r>
              <a:rPr lang="en-GB" sz="2100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, then the the value of </a:t>
            </a:r>
            <a:r>
              <a:rPr lang="en-GB" sz="2100" b="1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p </a:t>
            </a:r>
            <a:r>
              <a:rPr lang="en-GB" sz="2100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is either greater than or equal to the value of </a:t>
            </a:r>
            <a:r>
              <a:rPr lang="en-GB" sz="2100" b="1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5784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COUNTING-SORT(A,B,7)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defRPr/>
            </a:pP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 = [1,3,7,1,4,2] 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and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has length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= 6</a:t>
            </a: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The corresponding count is decreased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50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0A7A12-96AE-8440-8FAD-F4136DD0E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639" y="1276350"/>
            <a:ext cx="4516723" cy="300082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COUNTING-SORT(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A,B,k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new C[0..k]</a:t>
            </a:r>
            <a:endParaRPr lang="en-GB" b="0" i="1" dirty="0">
              <a:solidFill>
                <a:srgbClr val="00B050"/>
              </a:solidFill>
              <a:latin typeface="Lucida Sans Typewriter" panose="020B0509030504030204" pitchFamily="49" charset="77"/>
            </a:endParaRP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0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 - 1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+ 1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i = 1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k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:=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+ C[i-1]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0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B[C[A[j]] - 1] := A[j]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- 1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C8662E-68AC-9C43-B7AC-58D70FB92F55}"/>
              </a:ext>
            </a:extLst>
          </p:cNvPr>
          <p:cNvGrpSpPr/>
          <p:nvPr/>
        </p:nvGrpSpPr>
        <p:grpSpPr>
          <a:xfrm>
            <a:off x="271481" y="2325514"/>
            <a:ext cx="5852104" cy="742947"/>
            <a:chOff x="189632" y="2253506"/>
            <a:chExt cx="5852104" cy="74294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7B82CDF-C320-6143-81D6-BCBC836C8CE2}"/>
                </a:ext>
              </a:extLst>
            </p:cNvPr>
            <p:cNvGrpSpPr/>
            <p:nvPr/>
          </p:nvGrpSpPr>
          <p:grpSpPr>
            <a:xfrm>
              <a:off x="693631" y="2253506"/>
              <a:ext cx="5348105" cy="299518"/>
              <a:chOff x="6289263" y="5289584"/>
              <a:chExt cx="5348105" cy="2995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B3B4E93-D763-A240-8147-3CD4A9D5E685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1AAC8FC-C2D7-1F4B-A929-0CEBB7AB0FEA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A8557B6-3940-634D-BC4E-7210F1503647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770C802-AF45-AB4B-901C-3092D23146D7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FA53CFD-F953-7643-BC63-778293933D7F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B10D473-45C9-BD45-BCC1-8672392994AA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7A2872-7250-D340-A010-87BF2F78F5A0}"/>
                </a:ext>
              </a:extLst>
            </p:cNvPr>
            <p:cNvSpPr txBox="1"/>
            <p:nvPr/>
          </p:nvSpPr>
          <p:spPr>
            <a:xfrm>
              <a:off x="189632" y="2253506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ABE4C5-A7F9-1845-836F-B127A9192985}"/>
                </a:ext>
              </a:extLst>
            </p:cNvPr>
            <p:cNvSpPr txBox="1"/>
            <p:nvPr/>
          </p:nvSpPr>
          <p:spPr>
            <a:xfrm>
              <a:off x="545730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55A5E7-BCC8-F144-A074-EE33DA7FCDB9}"/>
                </a:ext>
              </a:extLst>
            </p:cNvPr>
            <p:cNvSpPr txBox="1"/>
            <p:nvPr/>
          </p:nvSpPr>
          <p:spPr>
            <a:xfrm>
              <a:off x="94518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64D7AF-D7D4-1541-ACCE-391E4AFF3EA2}"/>
                </a:ext>
              </a:extLst>
            </p:cNvPr>
            <p:cNvSpPr txBox="1"/>
            <p:nvPr/>
          </p:nvSpPr>
          <p:spPr>
            <a:xfrm>
              <a:off x="184760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2BA470F-AAC8-7248-BBF2-2DC6D1178295}"/>
                </a:ext>
              </a:extLst>
            </p:cNvPr>
            <p:cNvSpPr txBox="1"/>
            <p:nvPr/>
          </p:nvSpPr>
          <p:spPr>
            <a:xfrm>
              <a:off x="275003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C8C5D4-D88C-5F46-865A-9DADC7ABDCDB}"/>
                </a:ext>
              </a:extLst>
            </p:cNvPr>
            <p:cNvSpPr txBox="1"/>
            <p:nvPr/>
          </p:nvSpPr>
          <p:spPr>
            <a:xfrm>
              <a:off x="365245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5CA659-597D-B847-A06D-50E4CE1D3F25}"/>
                </a:ext>
              </a:extLst>
            </p:cNvPr>
            <p:cNvSpPr txBox="1"/>
            <p:nvPr/>
          </p:nvSpPr>
          <p:spPr>
            <a:xfrm>
              <a:off x="455488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263119E-1DAF-904A-AFB0-591CA8749D70}"/>
              </a:ext>
            </a:extLst>
          </p:cNvPr>
          <p:cNvGrpSpPr/>
          <p:nvPr/>
        </p:nvGrpSpPr>
        <p:grpSpPr>
          <a:xfrm>
            <a:off x="260261" y="3419665"/>
            <a:ext cx="5852104" cy="742947"/>
            <a:chOff x="189632" y="4557762"/>
            <a:chExt cx="5852104" cy="74294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7EB54-900B-E347-9438-5F3D58BF64D9}"/>
                </a:ext>
              </a:extLst>
            </p:cNvPr>
            <p:cNvGrpSpPr/>
            <p:nvPr/>
          </p:nvGrpSpPr>
          <p:grpSpPr>
            <a:xfrm>
              <a:off x="693631" y="4557762"/>
              <a:ext cx="5348105" cy="299518"/>
              <a:chOff x="6289263" y="5289584"/>
              <a:chExt cx="5348105" cy="29951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BB78E30-3B6C-034F-88CB-19FD30C4F8EE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EE944B1-C3ED-AD45-A008-BECFA659AAB3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6365C73-107D-2B4D-9FE7-4FC32B3DC587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BD8BB2F-2374-FD46-B37A-FE26AF33D671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244A84F-C716-5D49-B76D-91763DD4D18D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F1951BE-D08B-054B-AC4C-D1AC03C5BA5C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332646F-9FF8-0B43-AE1E-8F4639FACFA7}"/>
                </a:ext>
              </a:extLst>
            </p:cNvPr>
            <p:cNvSpPr txBox="1"/>
            <p:nvPr/>
          </p:nvSpPr>
          <p:spPr>
            <a:xfrm>
              <a:off x="189632" y="4557762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5C3A9F-DDB8-1B46-8335-D8ABBC4D385D}"/>
                </a:ext>
              </a:extLst>
            </p:cNvPr>
            <p:cNvSpPr txBox="1"/>
            <p:nvPr/>
          </p:nvSpPr>
          <p:spPr>
            <a:xfrm>
              <a:off x="545730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829E730-C839-C548-8049-5D9054D610F2}"/>
                </a:ext>
              </a:extLst>
            </p:cNvPr>
            <p:cNvSpPr txBox="1"/>
            <p:nvPr/>
          </p:nvSpPr>
          <p:spPr>
            <a:xfrm>
              <a:off x="94518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1027FE-C839-8249-8F4B-E3B08B4BF008}"/>
                </a:ext>
              </a:extLst>
            </p:cNvPr>
            <p:cNvSpPr txBox="1"/>
            <p:nvPr/>
          </p:nvSpPr>
          <p:spPr>
            <a:xfrm>
              <a:off x="184760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7A1B3E6-6307-2648-9E78-F3441C1D6009}"/>
                </a:ext>
              </a:extLst>
            </p:cNvPr>
            <p:cNvSpPr txBox="1"/>
            <p:nvPr/>
          </p:nvSpPr>
          <p:spPr>
            <a:xfrm>
              <a:off x="275003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99E2B6-CCE1-7E44-BE24-EBEE1C51E5A8}"/>
                </a:ext>
              </a:extLst>
            </p:cNvPr>
            <p:cNvSpPr txBox="1"/>
            <p:nvPr/>
          </p:nvSpPr>
          <p:spPr>
            <a:xfrm>
              <a:off x="365245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599F716-CA92-5649-A9AF-FC9F21445EFE}"/>
                </a:ext>
              </a:extLst>
            </p:cNvPr>
            <p:cNvSpPr txBox="1"/>
            <p:nvPr/>
          </p:nvSpPr>
          <p:spPr>
            <a:xfrm>
              <a:off x="455488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1AD745A-887C-EA40-802F-9071844357E5}"/>
              </a:ext>
            </a:extLst>
          </p:cNvPr>
          <p:cNvGrpSpPr/>
          <p:nvPr/>
        </p:nvGrpSpPr>
        <p:grpSpPr>
          <a:xfrm>
            <a:off x="271481" y="4513816"/>
            <a:ext cx="7623007" cy="745819"/>
            <a:chOff x="189632" y="3402762"/>
            <a:chExt cx="7623007" cy="74581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25BF65E-1EEC-1C43-B931-1C4C3FC0F303}"/>
                </a:ext>
              </a:extLst>
            </p:cNvPr>
            <p:cNvGrpSpPr/>
            <p:nvPr/>
          </p:nvGrpSpPr>
          <p:grpSpPr>
            <a:xfrm>
              <a:off x="693631" y="3402762"/>
              <a:ext cx="5348105" cy="299518"/>
              <a:chOff x="6289263" y="5289584"/>
              <a:chExt cx="5348105" cy="29951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9B740E9-4539-5D47-AC40-D87800928B26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1ACD19B-485E-344B-9B36-501B6827373A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B5367CD-EC1F-3C41-AC8C-3F7CA7B70BF9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F625352-C55F-E741-B81E-94863F04DA91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FFFECC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71B3806-E7C5-454D-B569-CFD7756D105B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A1296A5-24C2-0849-8766-F111ED349E49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0735EC-D58A-A346-9796-286ACF2DC71C}"/>
                </a:ext>
              </a:extLst>
            </p:cNvPr>
            <p:cNvSpPr txBox="1"/>
            <p:nvPr/>
          </p:nvSpPr>
          <p:spPr>
            <a:xfrm>
              <a:off x="189632" y="340563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FCB696-8F49-6C41-9CD8-E3912BCAEA5A}"/>
                </a:ext>
              </a:extLst>
            </p:cNvPr>
            <p:cNvSpPr txBox="1"/>
            <p:nvPr/>
          </p:nvSpPr>
          <p:spPr>
            <a:xfrm>
              <a:off x="545730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1FFE3ED-C151-2C41-B2CE-B1FD8F592C3A}"/>
                </a:ext>
              </a:extLst>
            </p:cNvPr>
            <p:cNvSpPr txBox="1"/>
            <p:nvPr/>
          </p:nvSpPr>
          <p:spPr>
            <a:xfrm>
              <a:off x="94518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551D902-3E14-2145-8B7A-BBFE58DEA5B7}"/>
                </a:ext>
              </a:extLst>
            </p:cNvPr>
            <p:cNvSpPr txBox="1"/>
            <p:nvPr/>
          </p:nvSpPr>
          <p:spPr>
            <a:xfrm>
              <a:off x="184760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005BD79-0583-FF44-8ABB-678978FE0DA9}"/>
                </a:ext>
              </a:extLst>
            </p:cNvPr>
            <p:cNvSpPr txBox="1"/>
            <p:nvPr/>
          </p:nvSpPr>
          <p:spPr>
            <a:xfrm>
              <a:off x="275003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A4FEF91-E553-7842-A0C0-5FBD5B0EC130}"/>
                </a:ext>
              </a:extLst>
            </p:cNvPr>
            <p:cNvSpPr txBox="1"/>
            <p:nvPr/>
          </p:nvSpPr>
          <p:spPr>
            <a:xfrm>
              <a:off x="365245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90A5C7B-C113-BA46-AB87-F60E3991D133}"/>
                </a:ext>
              </a:extLst>
            </p:cNvPr>
            <p:cNvSpPr txBox="1"/>
            <p:nvPr/>
          </p:nvSpPr>
          <p:spPr>
            <a:xfrm>
              <a:off x="455488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79D8D7D-5C97-7A4D-A889-C0BAB98FE070}"/>
                </a:ext>
              </a:extLst>
            </p:cNvPr>
            <p:cNvSpPr/>
            <p:nvPr/>
          </p:nvSpPr>
          <p:spPr bwMode="auto">
            <a:xfrm>
              <a:off x="6918264" y="3402762"/>
              <a:ext cx="894375" cy="299518"/>
            </a:xfrm>
            <a:prstGeom prst="rect">
              <a:avLst/>
            </a:prstGeom>
            <a:solidFill>
              <a:srgbClr val="FFFECC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6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827AB2B-83C3-8C4A-8CA6-13AA5E1E0A7D}"/>
                </a:ext>
              </a:extLst>
            </p:cNvPr>
            <p:cNvSpPr/>
            <p:nvPr/>
          </p:nvSpPr>
          <p:spPr bwMode="auto">
            <a:xfrm>
              <a:off x="6036996" y="3402762"/>
              <a:ext cx="894375" cy="299518"/>
            </a:xfrm>
            <a:prstGeom prst="rect">
              <a:avLst/>
            </a:prstGeom>
            <a:solidFill>
              <a:srgbClr val="FFFECC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3E75537-CA69-3A4A-979E-1A69F4B8ABCE}"/>
                </a:ext>
              </a:extLst>
            </p:cNvPr>
            <p:cNvSpPr txBox="1"/>
            <p:nvPr/>
          </p:nvSpPr>
          <p:spPr>
            <a:xfrm>
              <a:off x="631031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2CACE82-C56A-CF4C-AAB6-75F4770E22D4}"/>
                </a:ext>
              </a:extLst>
            </p:cNvPr>
            <p:cNvSpPr txBox="1"/>
            <p:nvPr/>
          </p:nvSpPr>
          <p:spPr>
            <a:xfrm>
              <a:off x="716594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7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F371F87-A794-2943-8E76-432595414DB6}"/>
              </a:ext>
            </a:extLst>
          </p:cNvPr>
          <p:cNvSpPr txBox="1"/>
          <p:nvPr/>
        </p:nvSpPr>
        <p:spPr>
          <a:xfrm>
            <a:off x="4699439" y="1866790"/>
            <a:ext cx="242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5057092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COUNTING-SORT(A,B,7)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defRPr/>
            </a:pP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 = [1,3,7,1,4,2] 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and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has length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= 6</a:t>
            </a: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 </a:t>
            </a: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is put in its final position </a:t>
            </a:r>
            <a:r>
              <a:rPr lang="en-GB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C[1] – 1 = 1</a:t>
            </a: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in </a:t>
            </a:r>
            <a:r>
              <a:rPr lang="en-GB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51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0A7A12-96AE-8440-8FAD-F4136DD0E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639" y="1276350"/>
            <a:ext cx="4516723" cy="300082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COUNTING-SORT(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A,B,k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new C[0..k]</a:t>
            </a:r>
            <a:endParaRPr lang="en-GB" b="0" i="1" dirty="0">
              <a:solidFill>
                <a:srgbClr val="00B050"/>
              </a:solidFill>
              <a:latin typeface="Lucida Sans Typewriter" panose="020B0509030504030204" pitchFamily="49" charset="77"/>
            </a:endParaRP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0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 - 1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+ 1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i = 1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k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:=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+ C[i-1]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0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B[C[A[j]] - 1] := A[j]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- 1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C8662E-68AC-9C43-B7AC-58D70FB92F55}"/>
              </a:ext>
            </a:extLst>
          </p:cNvPr>
          <p:cNvGrpSpPr/>
          <p:nvPr/>
        </p:nvGrpSpPr>
        <p:grpSpPr>
          <a:xfrm>
            <a:off x="271481" y="2325514"/>
            <a:ext cx="5852104" cy="742947"/>
            <a:chOff x="189632" y="2253506"/>
            <a:chExt cx="5852104" cy="74294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7B82CDF-C320-6143-81D6-BCBC836C8CE2}"/>
                </a:ext>
              </a:extLst>
            </p:cNvPr>
            <p:cNvGrpSpPr/>
            <p:nvPr/>
          </p:nvGrpSpPr>
          <p:grpSpPr>
            <a:xfrm>
              <a:off x="693631" y="2253506"/>
              <a:ext cx="5348105" cy="299518"/>
              <a:chOff x="6289263" y="5289584"/>
              <a:chExt cx="5348105" cy="2995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B3B4E93-D763-A240-8147-3CD4A9D5E685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1AAC8FC-C2D7-1F4B-A929-0CEBB7AB0FEA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A8557B6-3940-634D-BC4E-7210F1503647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770C802-AF45-AB4B-901C-3092D23146D7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FA53CFD-F953-7643-BC63-778293933D7F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B10D473-45C9-BD45-BCC1-8672392994AA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7A2872-7250-D340-A010-87BF2F78F5A0}"/>
                </a:ext>
              </a:extLst>
            </p:cNvPr>
            <p:cNvSpPr txBox="1"/>
            <p:nvPr/>
          </p:nvSpPr>
          <p:spPr>
            <a:xfrm>
              <a:off x="189632" y="2253506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ABE4C5-A7F9-1845-836F-B127A9192985}"/>
                </a:ext>
              </a:extLst>
            </p:cNvPr>
            <p:cNvSpPr txBox="1"/>
            <p:nvPr/>
          </p:nvSpPr>
          <p:spPr>
            <a:xfrm>
              <a:off x="545730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55A5E7-BCC8-F144-A074-EE33DA7FCDB9}"/>
                </a:ext>
              </a:extLst>
            </p:cNvPr>
            <p:cNvSpPr txBox="1"/>
            <p:nvPr/>
          </p:nvSpPr>
          <p:spPr>
            <a:xfrm>
              <a:off x="94518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64D7AF-D7D4-1541-ACCE-391E4AFF3EA2}"/>
                </a:ext>
              </a:extLst>
            </p:cNvPr>
            <p:cNvSpPr txBox="1"/>
            <p:nvPr/>
          </p:nvSpPr>
          <p:spPr>
            <a:xfrm>
              <a:off x="184760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2BA470F-AAC8-7248-BBF2-2DC6D1178295}"/>
                </a:ext>
              </a:extLst>
            </p:cNvPr>
            <p:cNvSpPr txBox="1"/>
            <p:nvPr/>
          </p:nvSpPr>
          <p:spPr>
            <a:xfrm>
              <a:off x="275003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C8C5D4-D88C-5F46-865A-9DADC7ABDCDB}"/>
                </a:ext>
              </a:extLst>
            </p:cNvPr>
            <p:cNvSpPr txBox="1"/>
            <p:nvPr/>
          </p:nvSpPr>
          <p:spPr>
            <a:xfrm>
              <a:off x="365245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5CA659-597D-B847-A06D-50E4CE1D3F25}"/>
                </a:ext>
              </a:extLst>
            </p:cNvPr>
            <p:cNvSpPr txBox="1"/>
            <p:nvPr/>
          </p:nvSpPr>
          <p:spPr>
            <a:xfrm>
              <a:off x="455488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263119E-1DAF-904A-AFB0-591CA8749D70}"/>
              </a:ext>
            </a:extLst>
          </p:cNvPr>
          <p:cNvGrpSpPr/>
          <p:nvPr/>
        </p:nvGrpSpPr>
        <p:grpSpPr>
          <a:xfrm>
            <a:off x="260261" y="3419665"/>
            <a:ext cx="5852104" cy="742947"/>
            <a:chOff x="189632" y="4557762"/>
            <a:chExt cx="5852104" cy="74294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7EB54-900B-E347-9438-5F3D58BF64D9}"/>
                </a:ext>
              </a:extLst>
            </p:cNvPr>
            <p:cNvGrpSpPr/>
            <p:nvPr/>
          </p:nvGrpSpPr>
          <p:grpSpPr>
            <a:xfrm>
              <a:off x="693631" y="4557762"/>
              <a:ext cx="5348105" cy="299518"/>
              <a:chOff x="6289263" y="5289584"/>
              <a:chExt cx="5348105" cy="29951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BB78E30-3B6C-034F-88CB-19FD30C4F8EE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EE944B1-C3ED-AD45-A008-BECFA659AAB3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6365C73-107D-2B4D-9FE7-4FC32B3DC587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BD8BB2F-2374-FD46-B37A-FE26AF33D671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244A84F-C716-5D49-B76D-91763DD4D18D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F1951BE-D08B-054B-AC4C-D1AC03C5BA5C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332646F-9FF8-0B43-AE1E-8F4639FACFA7}"/>
                </a:ext>
              </a:extLst>
            </p:cNvPr>
            <p:cNvSpPr txBox="1"/>
            <p:nvPr/>
          </p:nvSpPr>
          <p:spPr>
            <a:xfrm>
              <a:off x="189632" y="4557762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5C3A9F-DDB8-1B46-8335-D8ABBC4D385D}"/>
                </a:ext>
              </a:extLst>
            </p:cNvPr>
            <p:cNvSpPr txBox="1"/>
            <p:nvPr/>
          </p:nvSpPr>
          <p:spPr>
            <a:xfrm>
              <a:off x="545730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829E730-C839-C548-8049-5D9054D610F2}"/>
                </a:ext>
              </a:extLst>
            </p:cNvPr>
            <p:cNvSpPr txBox="1"/>
            <p:nvPr/>
          </p:nvSpPr>
          <p:spPr>
            <a:xfrm>
              <a:off x="94518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1027FE-C839-8249-8F4B-E3B08B4BF008}"/>
                </a:ext>
              </a:extLst>
            </p:cNvPr>
            <p:cNvSpPr txBox="1"/>
            <p:nvPr/>
          </p:nvSpPr>
          <p:spPr>
            <a:xfrm>
              <a:off x="184760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7A1B3E6-6307-2648-9E78-F3441C1D6009}"/>
                </a:ext>
              </a:extLst>
            </p:cNvPr>
            <p:cNvSpPr txBox="1"/>
            <p:nvPr/>
          </p:nvSpPr>
          <p:spPr>
            <a:xfrm>
              <a:off x="275003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99E2B6-CCE1-7E44-BE24-EBEE1C51E5A8}"/>
                </a:ext>
              </a:extLst>
            </p:cNvPr>
            <p:cNvSpPr txBox="1"/>
            <p:nvPr/>
          </p:nvSpPr>
          <p:spPr>
            <a:xfrm>
              <a:off x="365245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599F716-CA92-5649-A9AF-FC9F21445EFE}"/>
                </a:ext>
              </a:extLst>
            </p:cNvPr>
            <p:cNvSpPr txBox="1"/>
            <p:nvPr/>
          </p:nvSpPr>
          <p:spPr>
            <a:xfrm>
              <a:off x="455488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1AD745A-887C-EA40-802F-9071844357E5}"/>
              </a:ext>
            </a:extLst>
          </p:cNvPr>
          <p:cNvGrpSpPr/>
          <p:nvPr/>
        </p:nvGrpSpPr>
        <p:grpSpPr>
          <a:xfrm>
            <a:off x="271481" y="4513816"/>
            <a:ext cx="7623007" cy="745819"/>
            <a:chOff x="189632" y="3402762"/>
            <a:chExt cx="7623007" cy="74581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25BF65E-1EEC-1C43-B931-1C4C3FC0F303}"/>
                </a:ext>
              </a:extLst>
            </p:cNvPr>
            <p:cNvGrpSpPr/>
            <p:nvPr/>
          </p:nvGrpSpPr>
          <p:grpSpPr>
            <a:xfrm>
              <a:off x="693631" y="3402762"/>
              <a:ext cx="5348105" cy="299518"/>
              <a:chOff x="6289263" y="5289584"/>
              <a:chExt cx="5348105" cy="29951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9B740E9-4539-5D47-AC40-D87800928B26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1ACD19B-485E-344B-9B36-501B6827373A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FFFECC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B5367CD-EC1F-3C41-AC8C-3F7CA7B70BF9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F625352-C55F-E741-B81E-94863F04DA91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71B3806-E7C5-454D-B569-CFD7756D105B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A1296A5-24C2-0849-8766-F111ED349E49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0735EC-D58A-A346-9796-286ACF2DC71C}"/>
                </a:ext>
              </a:extLst>
            </p:cNvPr>
            <p:cNvSpPr txBox="1"/>
            <p:nvPr/>
          </p:nvSpPr>
          <p:spPr>
            <a:xfrm>
              <a:off x="189632" y="340563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FCB696-8F49-6C41-9CD8-E3912BCAEA5A}"/>
                </a:ext>
              </a:extLst>
            </p:cNvPr>
            <p:cNvSpPr txBox="1"/>
            <p:nvPr/>
          </p:nvSpPr>
          <p:spPr>
            <a:xfrm>
              <a:off x="545730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1FFE3ED-C151-2C41-B2CE-B1FD8F592C3A}"/>
                </a:ext>
              </a:extLst>
            </p:cNvPr>
            <p:cNvSpPr txBox="1"/>
            <p:nvPr/>
          </p:nvSpPr>
          <p:spPr>
            <a:xfrm>
              <a:off x="94518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551D902-3E14-2145-8B7A-BBFE58DEA5B7}"/>
                </a:ext>
              </a:extLst>
            </p:cNvPr>
            <p:cNvSpPr txBox="1"/>
            <p:nvPr/>
          </p:nvSpPr>
          <p:spPr>
            <a:xfrm>
              <a:off x="184760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005BD79-0583-FF44-8ABB-678978FE0DA9}"/>
                </a:ext>
              </a:extLst>
            </p:cNvPr>
            <p:cNvSpPr txBox="1"/>
            <p:nvPr/>
          </p:nvSpPr>
          <p:spPr>
            <a:xfrm>
              <a:off x="275003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A4FEF91-E553-7842-A0C0-5FBD5B0EC130}"/>
                </a:ext>
              </a:extLst>
            </p:cNvPr>
            <p:cNvSpPr txBox="1"/>
            <p:nvPr/>
          </p:nvSpPr>
          <p:spPr>
            <a:xfrm>
              <a:off x="365245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90A5C7B-C113-BA46-AB87-F60E3991D133}"/>
                </a:ext>
              </a:extLst>
            </p:cNvPr>
            <p:cNvSpPr txBox="1"/>
            <p:nvPr/>
          </p:nvSpPr>
          <p:spPr>
            <a:xfrm>
              <a:off x="455488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79D8D7D-5C97-7A4D-A889-C0BAB98FE070}"/>
                </a:ext>
              </a:extLst>
            </p:cNvPr>
            <p:cNvSpPr/>
            <p:nvPr/>
          </p:nvSpPr>
          <p:spPr bwMode="auto">
            <a:xfrm>
              <a:off x="6918264" y="3402762"/>
              <a:ext cx="894375" cy="299518"/>
            </a:xfrm>
            <a:prstGeom prst="rect">
              <a:avLst/>
            </a:prstGeom>
            <a:solidFill>
              <a:srgbClr val="FFFECC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6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827AB2B-83C3-8C4A-8CA6-13AA5E1E0A7D}"/>
                </a:ext>
              </a:extLst>
            </p:cNvPr>
            <p:cNvSpPr/>
            <p:nvPr/>
          </p:nvSpPr>
          <p:spPr bwMode="auto">
            <a:xfrm>
              <a:off x="6036996" y="3402762"/>
              <a:ext cx="894375" cy="299518"/>
            </a:xfrm>
            <a:prstGeom prst="rect">
              <a:avLst/>
            </a:prstGeom>
            <a:solidFill>
              <a:srgbClr val="FFFECC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3E75537-CA69-3A4A-979E-1A69F4B8ABCE}"/>
                </a:ext>
              </a:extLst>
            </p:cNvPr>
            <p:cNvSpPr txBox="1"/>
            <p:nvPr/>
          </p:nvSpPr>
          <p:spPr>
            <a:xfrm>
              <a:off x="631031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2CACE82-C56A-CF4C-AAB6-75F4770E22D4}"/>
                </a:ext>
              </a:extLst>
            </p:cNvPr>
            <p:cNvSpPr txBox="1"/>
            <p:nvPr/>
          </p:nvSpPr>
          <p:spPr>
            <a:xfrm>
              <a:off x="716594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7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F371F87-A794-2943-8E76-432595414DB6}"/>
              </a:ext>
            </a:extLst>
          </p:cNvPr>
          <p:cNvSpPr txBox="1"/>
          <p:nvPr/>
        </p:nvSpPr>
        <p:spPr>
          <a:xfrm>
            <a:off x="3763335" y="1866790"/>
            <a:ext cx="242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8244250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COUNTING-SORT(A,B,7)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defRPr/>
            </a:pP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 = [1,3,7,1,4,2] 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and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has length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= 6</a:t>
            </a: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The corresponding count is decreased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52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0A7A12-96AE-8440-8FAD-F4136DD0E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639" y="1276350"/>
            <a:ext cx="4516723" cy="300082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COUNTING-SORT(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A,B,k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new C[0..k]</a:t>
            </a:r>
            <a:endParaRPr lang="en-GB" b="0" i="1" dirty="0">
              <a:solidFill>
                <a:srgbClr val="00B050"/>
              </a:solidFill>
              <a:latin typeface="Lucida Sans Typewriter" panose="020B0509030504030204" pitchFamily="49" charset="77"/>
            </a:endParaRP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0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 - 1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+ 1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i = 1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k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:=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+ C[i-1]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0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B[C[A[j]] - 1] := A[j]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- 1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C8662E-68AC-9C43-B7AC-58D70FB92F55}"/>
              </a:ext>
            </a:extLst>
          </p:cNvPr>
          <p:cNvGrpSpPr/>
          <p:nvPr/>
        </p:nvGrpSpPr>
        <p:grpSpPr>
          <a:xfrm>
            <a:off x="271481" y="2325514"/>
            <a:ext cx="5852104" cy="742947"/>
            <a:chOff x="189632" y="2253506"/>
            <a:chExt cx="5852104" cy="74294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7B82CDF-C320-6143-81D6-BCBC836C8CE2}"/>
                </a:ext>
              </a:extLst>
            </p:cNvPr>
            <p:cNvGrpSpPr/>
            <p:nvPr/>
          </p:nvGrpSpPr>
          <p:grpSpPr>
            <a:xfrm>
              <a:off x="693631" y="2253506"/>
              <a:ext cx="5348105" cy="299518"/>
              <a:chOff x="6289263" y="5289584"/>
              <a:chExt cx="5348105" cy="2995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B3B4E93-D763-A240-8147-3CD4A9D5E685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1AAC8FC-C2D7-1F4B-A929-0CEBB7AB0FEA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A8557B6-3940-634D-BC4E-7210F1503647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770C802-AF45-AB4B-901C-3092D23146D7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FA53CFD-F953-7643-BC63-778293933D7F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B10D473-45C9-BD45-BCC1-8672392994AA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7A2872-7250-D340-A010-87BF2F78F5A0}"/>
                </a:ext>
              </a:extLst>
            </p:cNvPr>
            <p:cNvSpPr txBox="1"/>
            <p:nvPr/>
          </p:nvSpPr>
          <p:spPr>
            <a:xfrm>
              <a:off x="189632" y="2253506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ABE4C5-A7F9-1845-836F-B127A9192985}"/>
                </a:ext>
              </a:extLst>
            </p:cNvPr>
            <p:cNvSpPr txBox="1"/>
            <p:nvPr/>
          </p:nvSpPr>
          <p:spPr>
            <a:xfrm>
              <a:off x="545730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55A5E7-BCC8-F144-A074-EE33DA7FCDB9}"/>
                </a:ext>
              </a:extLst>
            </p:cNvPr>
            <p:cNvSpPr txBox="1"/>
            <p:nvPr/>
          </p:nvSpPr>
          <p:spPr>
            <a:xfrm>
              <a:off x="94518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64D7AF-D7D4-1541-ACCE-391E4AFF3EA2}"/>
                </a:ext>
              </a:extLst>
            </p:cNvPr>
            <p:cNvSpPr txBox="1"/>
            <p:nvPr/>
          </p:nvSpPr>
          <p:spPr>
            <a:xfrm>
              <a:off x="184760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2BA470F-AAC8-7248-BBF2-2DC6D1178295}"/>
                </a:ext>
              </a:extLst>
            </p:cNvPr>
            <p:cNvSpPr txBox="1"/>
            <p:nvPr/>
          </p:nvSpPr>
          <p:spPr>
            <a:xfrm>
              <a:off x="275003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C8C5D4-D88C-5F46-865A-9DADC7ABDCDB}"/>
                </a:ext>
              </a:extLst>
            </p:cNvPr>
            <p:cNvSpPr txBox="1"/>
            <p:nvPr/>
          </p:nvSpPr>
          <p:spPr>
            <a:xfrm>
              <a:off x="365245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5CA659-597D-B847-A06D-50E4CE1D3F25}"/>
                </a:ext>
              </a:extLst>
            </p:cNvPr>
            <p:cNvSpPr txBox="1"/>
            <p:nvPr/>
          </p:nvSpPr>
          <p:spPr>
            <a:xfrm>
              <a:off x="455488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263119E-1DAF-904A-AFB0-591CA8749D70}"/>
              </a:ext>
            </a:extLst>
          </p:cNvPr>
          <p:cNvGrpSpPr/>
          <p:nvPr/>
        </p:nvGrpSpPr>
        <p:grpSpPr>
          <a:xfrm>
            <a:off x="260261" y="3419665"/>
            <a:ext cx="5852104" cy="742947"/>
            <a:chOff x="189632" y="4557762"/>
            <a:chExt cx="5852104" cy="74294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7EB54-900B-E347-9438-5F3D58BF64D9}"/>
                </a:ext>
              </a:extLst>
            </p:cNvPr>
            <p:cNvGrpSpPr/>
            <p:nvPr/>
          </p:nvGrpSpPr>
          <p:grpSpPr>
            <a:xfrm>
              <a:off x="693631" y="4557762"/>
              <a:ext cx="5348105" cy="299518"/>
              <a:chOff x="6289263" y="5289584"/>
              <a:chExt cx="5348105" cy="29951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BB78E30-3B6C-034F-88CB-19FD30C4F8EE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EE944B1-C3ED-AD45-A008-BECFA659AAB3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6365C73-107D-2B4D-9FE7-4FC32B3DC587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BD8BB2F-2374-FD46-B37A-FE26AF33D671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244A84F-C716-5D49-B76D-91763DD4D18D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F1951BE-D08B-054B-AC4C-D1AC03C5BA5C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332646F-9FF8-0B43-AE1E-8F4639FACFA7}"/>
                </a:ext>
              </a:extLst>
            </p:cNvPr>
            <p:cNvSpPr txBox="1"/>
            <p:nvPr/>
          </p:nvSpPr>
          <p:spPr>
            <a:xfrm>
              <a:off x="189632" y="4557762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5C3A9F-DDB8-1B46-8335-D8ABBC4D385D}"/>
                </a:ext>
              </a:extLst>
            </p:cNvPr>
            <p:cNvSpPr txBox="1"/>
            <p:nvPr/>
          </p:nvSpPr>
          <p:spPr>
            <a:xfrm>
              <a:off x="545730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829E730-C839-C548-8049-5D9054D610F2}"/>
                </a:ext>
              </a:extLst>
            </p:cNvPr>
            <p:cNvSpPr txBox="1"/>
            <p:nvPr/>
          </p:nvSpPr>
          <p:spPr>
            <a:xfrm>
              <a:off x="94518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1027FE-C839-8249-8F4B-E3B08B4BF008}"/>
                </a:ext>
              </a:extLst>
            </p:cNvPr>
            <p:cNvSpPr txBox="1"/>
            <p:nvPr/>
          </p:nvSpPr>
          <p:spPr>
            <a:xfrm>
              <a:off x="184760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7A1B3E6-6307-2648-9E78-F3441C1D6009}"/>
                </a:ext>
              </a:extLst>
            </p:cNvPr>
            <p:cNvSpPr txBox="1"/>
            <p:nvPr/>
          </p:nvSpPr>
          <p:spPr>
            <a:xfrm>
              <a:off x="275003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99E2B6-CCE1-7E44-BE24-EBEE1C51E5A8}"/>
                </a:ext>
              </a:extLst>
            </p:cNvPr>
            <p:cNvSpPr txBox="1"/>
            <p:nvPr/>
          </p:nvSpPr>
          <p:spPr>
            <a:xfrm>
              <a:off x="365245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599F716-CA92-5649-A9AF-FC9F21445EFE}"/>
                </a:ext>
              </a:extLst>
            </p:cNvPr>
            <p:cNvSpPr txBox="1"/>
            <p:nvPr/>
          </p:nvSpPr>
          <p:spPr>
            <a:xfrm>
              <a:off x="455488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1AD745A-887C-EA40-802F-9071844357E5}"/>
              </a:ext>
            </a:extLst>
          </p:cNvPr>
          <p:cNvGrpSpPr/>
          <p:nvPr/>
        </p:nvGrpSpPr>
        <p:grpSpPr>
          <a:xfrm>
            <a:off x="271481" y="4513816"/>
            <a:ext cx="7623007" cy="745819"/>
            <a:chOff x="189632" y="3402762"/>
            <a:chExt cx="7623007" cy="74581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25BF65E-1EEC-1C43-B931-1C4C3FC0F303}"/>
                </a:ext>
              </a:extLst>
            </p:cNvPr>
            <p:cNvGrpSpPr/>
            <p:nvPr/>
          </p:nvGrpSpPr>
          <p:grpSpPr>
            <a:xfrm>
              <a:off x="693631" y="3402762"/>
              <a:ext cx="5348105" cy="299518"/>
              <a:chOff x="6289263" y="5289584"/>
              <a:chExt cx="5348105" cy="29951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9B740E9-4539-5D47-AC40-D87800928B26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1ACD19B-485E-344B-9B36-501B6827373A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FFFECC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B5367CD-EC1F-3C41-AC8C-3F7CA7B70BF9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F625352-C55F-E741-B81E-94863F04DA91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71B3806-E7C5-454D-B569-CFD7756D105B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A1296A5-24C2-0849-8766-F111ED349E49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0735EC-D58A-A346-9796-286ACF2DC71C}"/>
                </a:ext>
              </a:extLst>
            </p:cNvPr>
            <p:cNvSpPr txBox="1"/>
            <p:nvPr/>
          </p:nvSpPr>
          <p:spPr>
            <a:xfrm>
              <a:off x="189632" y="340563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FCB696-8F49-6C41-9CD8-E3912BCAEA5A}"/>
                </a:ext>
              </a:extLst>
            </p:cNvPr>
            <p:cNvSpPr txBox="1"/>
            <p:nvPr/>
          </p:nvSpPr>
          <p:spPr>
            <a:xfrm>
              <a:off x="545730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1FFE3ED-C151-2C41-B2CE-B1FD8F592C3A}"/>
                </a:ext>
              </a:extLst>
            </p:cNvPr>
            <p:cNvSpPr txBox="1"/>
            <p:nvPr/>
          </p:nvSpPr>
          <p:spPr>
            <a:xfrm>
              <a:off x="94518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551D902-3E14-2145-8B7A-BBFE58DEA5B7}"/>
                </a:ext>
              </a:extLst>
            </p:cNvPr>
            <p:cNvSpPr txBox="1"/>
            <p:nvPr/>
          </p:nvSpPr>
          <p:spPr>
            <a:xfrm>
              <a:off x="184760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005BD79-0583-FF44-8ABB-678978FE0DA9}"/>
                </a:ext>
              </a:extLst>
            </p:cNvPr>
            <p:cNvSpPr txBox="1"/>
            <p:nvPr/>
          </p:nvSpPr>
          <p:spPr>
            <a:xfrm>
              <a:off x="275003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A4FEF91-E553-7842-A0C0-5FBD5B0EC130}"/>
                </a:ext>
              </a:extLst>
            </p:cNvPr>
            <p:cNvSpPr txBox="1"/>
            <p:nvPr/>
          </p:nvSpPr>
          <p:spPr>
            <a:xfrm>
              <a:off x="365245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90A5C7B-C113-BA46-AB87-F60E3991D133}"/>
                </a:ext>
              </a:extLst>
            </p:cNvPr>
            <p:cNvSpPr txBox="1"/>
            <p:nvPr/>
          </p:nvSpPr>
          <p:spPr>
            <a:xfrm>
              <a:off x="455488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79D8D7D-5C97-7A4D-A889-C0BAB98FE070}"/>
                </a:ext>
              </a:extLst>
            </p:cNvPr>
            <p:cNvSpPr/>
            <p:nvPr/>
          </p:nvSpPr>
          <p:spPr bwMode="auto">
            <a:xfrm>
              <a:off x="6918264" y="3402762"/>
              <a:ext cx="894375" cy="299518"/>
            </a:xfrm>
            <a:prstGeom prst="rect">
              <a:avLst/>
            </a:prstGeom>
            <a:solidFill>
              <a:srgbClr val="FFFECC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6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827AB2B-83C3-8C4A-8CA6-13AA5E1E0A7D}"/>
                </a:ext>
              </a:extLst>
            </p:cNvPr>
            <p:cNvSpPr/>
            <p:nvPr/>
          </p:nvSpPr>
          <p:spPr bwMode="auto">
            <a:xfrm>
              <a:off x="6036996" y="3402762"/>
              <a:ext cx="894375" cy="299518"/>
            </a:xfrm>
            <a:prstGeom prst="rect">
              <a:avLst/>
            </a:prstGeom>
            <a:solidFill>
              <a:srgbClr val="FFFECC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3E75537-CA69-3A4A-979E-1A69F4B8ABCE}"/>
                </a:ext>
              </a:extLst>
            </p:cNvPr>
            <p:cNvSpPr txBox="1"/>
            <p:nvPr/>
          </p:nvSpPr>
          <p:spPr>
            <a:xfrm>
              <a:off x="631031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2CACE82-C56A-CF4C-AAB6-75F4770E22D4}"/>
                </a:ext>
              </a:extLst>
            </p:cNvPr>
            <p:cNvSpPr txBox="1"/>
            <p:nvPr/>
          </p:nvSpPr>
          <p:spPr>
            <a:xfrm>
              <a:off x="716594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7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F371F87-A794-2943-8E76-432595414DB6}"/>
              </a:ext>
            </a:extLst>
          </p:cNvPr>
          <p:cNvSpPr txBox="1"/>
          <p:nvPr/>
        </p:nvSpPr>
        <p:spPr>
          <a:xfrm>
            <a:off x="3763335" y="1866790"/>
            <a:ext cx="242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4642140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COUNTING-SORT(A,B,7)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defRPr/>
            </a:pP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 = [1,3,7,1,4,2] 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and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has length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= 6</a:t>
            </a: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7 </a:t>
            </a: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is put in its final position </a:t>
            </a:r>
            <a:r>
              <a:rPr lang="en-GB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C[7] – 1 = 5</a:t>
            </a: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in </a:t>
            </a:r>
            <a:r>
              <a:rPr lang="en-GB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53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0A7A12-96AE-8440-8FAD-F4136DD0E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639" y="1276350"/>
            <a:ext cx="4516723" cy="300082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COUNTING-SORT(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A,B,k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new C[0..k]</a:t>
            </a:r>
            <a:endParaRPr lang="en-GB" b="0" i="1" dirty="0">
              <a:solidFill>
                <a:srgbClr val="00B050"/>
              </a:solidFill>
              <a:latin typeface="Lucida Sans Typewriter" panose="020B0509030504030204" pitchFamily="49" charset="77"/>
            </a:endParaRP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0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 - 1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+ 1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i = 1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k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:=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+ C[i-1]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0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B[C[A[j]] - 1] := A[j]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- 1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C8662E-68AC-9C43-B7AC-58D70FB92F55}"/>
              </a:ext>
            </a:extLst>
          </p:cNvPr>
          <p:cNvGrpSpPr/>
          <p:nvPr/>
        </p:nvGrpSpPr>
        <p:grpSpPr>
          <a:xfrm>
            <a:off x="271481" y="2325514"/>
            <a:ext cx="5852104" cy="742947"/>
            <a:chOff x="189632" y="2253506"/>
            <a:chExt cx="5852104" cy="74294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7B82CDF-C320-6143-81D6-BCBC836C8CE2}"/>
                </a:ext>
              </a:extLst>
            </p:cNvPr>
            <p:cNvGrpSpPr/>
            <p:nvPr/>
          </p:nvGrpSpPr>
          <p:grpSpPr>
            <a:xfrm>
              <a:off x="693631" y="2253506"/>
              <a:ext cx="5348105" cy="299518"/>
              <a:chOff x="6289263" y="5289584"/>
              <a:chExt cx="5348105" cy="2995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B3B4E93-D763-A240-8147-3CD4A9D5E685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1AAC8FC-C2D7-1F4B-A929-0CEBB7AB0FEA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A8557B6-3940-634D-BC4E-7210F1503647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770C802-AF45-AB4B-901C-3092D23146D7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FA53CFD-F953-7643-BC63-778293933D7F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B10D473-45C9-BD45-BCC1-8672392994AA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7A2872-7250-D340-A010-87BF2F78F5A0}"/>
                </a:ext>
              </a:extLst>
            </p:cNvPr>
            <p:cNvSpPr txBox="1"/>
            <p:nvPr/>
          </p:nvSpPr>
          <p:spPr>
            <a:xfrm>
              <a:off x="189632" y="2253506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ABE4C5-A7F9-1845-836F-B127A9192985}"/>
                </a:ext>
              </a:extLst>
            </p:cNvPr>
            <p:cNvSpPr txBox="1"/>
            <p:nvPr/>
          </p:nvSpPr>
          <p:spPr>
            <a:xfrm>
              <a:off x="545730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55A5E7-BCC8-F144-A074-EE33DA7FCDB9}"/>
                </a:ext>
              </a:extLst>
            </p:cNvPr>
            <p:cNvSpPr txBox="1"/>
            <p:nvPr/>
          </p:nvSpPr>
          <p:spPr>
            <a:xfrm>
              <a:off x="94518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64D7AF-D7D4-1541-ACCE-391E4AFF3EA2}"/>
                </a:ext>
              </a:extLst>
            </p:cNvPr>
            <p:cNvSpPr txBox="1"/>
            <p:nvPr/>
          </p:nvSpPr>
          <p:spPr>
            <a:xfrm>
              <a:off x="184760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2BA470F-AAC8-7248-BBF2-2DC6D1178295}"/>
                </a:ext>
              </a:extLst>
            </p:cNvPr>
            <p:cNvSpPr txBox="1"/>
            <p:nvPr/>
          </p:nvSpPr>
          <p:spPr>
            <a:xfrm>
              <a:off x="275003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C8C5D4-D88C-5F46-865A-9DADC7ABDCDB}"/>
                </a:ext>
              </a:extLst>
            </p:cNvPr>
            <p:cNvSpPr txBox="1"/>
            <p:nvPr/>
          </p:nvSpPr>
          <p:spPr>
            <a:xfrm>
              <a:off x="365245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5CA659-597D-B847-A06D-50E4CE1D3F25}"/>
                </a:ext>
              </a:extLst>
            </p:cNvPr>
            <p:cNvSpPr txBox="1"/>
            <p:nvPr/>
          </p:nvSpPr>
          <p:spPr>
            <a:xfrm>
              <a:off x="455488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263119E-1DAF-904A-AFB0-591CA8749D70}"/>
              </a:ext>
            </a:extLst>
          </p:cNvPr>
          <p:cNvGrpSpPr/>
          <p:nvPr/>
        </p:nvGrpSpPr>
        <p:grpSpPr>
          <a:xfrm>
            <a:off x="260261" y="3419665"/>
            <a:ext cx="5852104" cy="742947"/>
            <a:chOff x="189632" y="4557762"/>
            <a:chExt cx="5852104" cy="74294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7EB54-900B-E347-9438-5F3D58BF64D9}"/>
                </a:ext>
              </a:extLst>
            </p:cNvPr>
            <p:cNvGrpSpPr/>
            <p:nvPr/>
          </p:nvGrpSpPr>
          <p:grpSpPr>
            <a:xfrm>
              <a:off x="693631" y="4557762"/>
              <a:ext cx="5348105" cy="299518"/>
              <a:chOff x="6289263" y="5289584"/>
              <a:chExt cx="5348105" cy="29951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BB78E30-3B6C-034F-88CB-19FD30C4F8EE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EE944B1-C3ED-AD45-A008-BECFA659AAB3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6365C73-107D-2B4D-9FE7-4FC32B3DC587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BD8BB2F-2374-FD46-B37A-FE26AF33D671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244A84F-C716-5D49-B76D-91763DD4D18D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F1951BE-D08B-054B-AC4C-D1AC03C5BA5C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332646F-9FF8-0B43-AE1E-8F4639FACFA7}"/>
                </a:ext>
              </a:extLst>
            </p:cNvPr>
            <p:cNvSpPr txBox="1"/>
            <p:nvPr/>
          </p:nvSpPr>
          <p:spPr>
            <a:xfrm>
              <a:off x="189632" y="4557762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5C3A9F-DDB8-1B46-8335-D8ABBC4D385D}"/>
                </a:ext>
              </a:extLst>
            </p:cNvPr>
            <p:cNvSpPr txBox="1"/>
            <p:nvPr/>
          </p:nvSpPr>
          <p:spPr>
            <a:xfrm>
              <a:off x="545730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829E730-C839-C548-8049-5D9054D610F2}"/>
                </a:ext>
              </a:extLst>
            </p:cNvPr>
            <p:cNvSpPr txBox="1"/>
            <p:nvPr/>
          </p:nvSpPr>
          <p:spPr>
            <a:xfrm>
              <a:off x="94518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1027FE-C839-8249-8F4B-E3B08B4BF008}"/>
                </a:ext>
              </a:extLst>
            </p:cNvPr>
            <p:cNvSpPr txBox="1"/>
            <p:nvPr/>
          </p:nvSpPr>
          <p:spPr>
            <a:xfrm>
              <a:off x="184760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7A1B3E6-6307-2648-9E78-F3441C1D6009}"/>
                </a:ext>
              </a:extLst>
            </p:cNvPr>
            <p:cNvSpPr txBox="1"/>
            <p:nvPr/>
          </p:nvSpPr>
          <p:spPr>
            <a:xfrm>
              <a:off x="275003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99E2B6-CCE1-7E44-BE24-EBEE1C51E5A8}"/>
                </a:ext>
              </a:extLst>
            </p:cNvPr>
            <p:cNvSpPr txBox="1"/>
            <p:nvPr/>
          </p:nvSpPr>
          <p:spPr>
            <a:xfrm>
              <a:off x="365245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599F716-CA92-5649-A9AF-FC9F21445EFE}"/>
                </a:ext>
              </a:extLst>
            </p:cNvPr>
            <p:cNvSpPr txBox="1"/>
            <p:nvPr/>
          </p:nvSpPr>
          <p:spPr>
            <a:xfrm>
              <a:off x="455488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1AD745A-887C-EA40-802F-9071844357E5}"/>
              </a:ext>
            </a:extLst>
          </p:cNvPr>
          <p:cNvGrpSpPr/>
          <p:nvPr/>
        </p:nvGrpSpPr>
        <p:grpSpPr>
          <a:xfrm>
            <a:off x="271481" y="4513816"/>
            <a:ext cx="7623007" cy="745819"/>
            <a:chOff x="189632" y="3402762"/>
            <a:chExt cx="7623007" cy="74581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25BF65E-1EEC-1C43-B931-1C4C3FC0F303}"/>
                </a:ext>
              </a:extLst>
            </p:cNvPr>
            <p:cNvGrpSpPr/>
            <p:nvPr/>
          </p:nvGrpSpPr>
          <p:grpSpPr>
            <a:xfrm>
              <a:off x="693631" y="3402762"/>
              <a:ext cx="5348105" cy="299518"/>
              <a:chOff x="6289263" y="5289584"/>
              <a:chExt cx="5348105" cy="29951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9B740E9-4539-5D47-AC40-D87800928B26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1ACD19B-485E-344B-9B36-501B6827373A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B5367CD-EC1F-3C41-AC8C-3F7CA7B70BF9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F625352-C55F-E741-B81E-94863F04DA91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71B3806-E7C5-454D-B569-CFD7756D105B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A1296A5-24C2-0849-8766-F111ED349E49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0735EC-D58A-A346-9796-286ACF2DC71C}"/>
                </a:ext>
              </a:extLst>
            </p:cNvPr>
            <p:cNvSpPr txBox="1"/>
            <p:nvPr/>
          </p:nvSpPr>
          <p:spPr>
            <a:xfrm>
              <a:off x="189632" y="340563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FCB696-8F49-6C41-9CD8-E3912BCAEA5A}"/>
                </a:ext>
              </a:extLst>
            </p:cNvPr>
            <p:cNvSpPr txBox="1"/>
            <p:nvPr/>
          </p:nvSpPr>
          <p:spPr>
            <a:xfrm>
              <a:off x="545730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1FFE3ED-C151-2C41-B2CE-B1FD8F592C3A}"/>
                </a:ext>
              </a:extLst>
            </p:cNvPr>
            <p:cNvSpPr txBox="1"/>
            <p:nvPr/>
          </p:nvSpPr>
          <p:spPr>
            <a:xfrm>
              <a:off x="94518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551D902-3E14-2145-8B7A-BBFE58DEA5B7}"/>
                </a:ext>
              </a:extLst>
            </p:cNvPr>
            <p:cNvSpPr txBox="1"/>
            <p:nvPr/>
          </p:nvSpPr>
          <p:spPr>
            <a:xfrm>
              <a:off x="184760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005BD79-0583-FF44-8ABB-678978FE0DA9}"/>
                </a:ext>
              </a:extLst>
            </p:cNvPr>
            <p:cNvSpPr txBox="1"/>
            <p:nvPr/>
          </p:nvSpPr>
          <p:spPr>
            <a:xfrm>
              <a:off x="275003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A4FEF91-E553-7842-A0C0-5FBD5B0EC130}"/>
                </a:ext>
              </a:extLst>
            </p:cNvPr>
            <p:cNvSpPr txBox="1"/>
            <p:nvPr/>
          </p:nvSpPr>
          <p:spPr>
            <a:xfrm>
              <a:off x="365245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90A5C7B-C113-BA46-AB87-F60E3991D133}"/>
                </a:ext>
              </a:extLst>
            </p:cNvPr>
            <p:cNvSpPr txBox="1"/>
            <p:nvPr/>
          </p:nvSpPr>
          <p:spPr>
            <a:xfrm>
              <a:off x="455488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79D8D7D-5C97-7A4D-A889-C0BAB98FE070}"/>
                </a:ext>
              </a:extLst>
            </p:cNvPr>
            <p:cNvSpPr/>
            <p:nvPr/>
          </p:nvSpPr>
          <p:spPr bwMode="auto">
            <a:xfrm>
              <a:off x="6918264" y="3402762"/>
              <a:ext cx="894375" cy="29951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FFFECC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6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827AB2B-83C3-8C4A-8CA6-13AA5E1E0A7D}"/>
                </a:ext>
              </a:extLst>
            </p:cNvPr>
            <p:cNvSpPr/>
            <p:nvPr/>
          </p:nvSpPr>
          <p:spPr bwMode="auto">
            <a:xfrm>
              <a:off x="6036996" y="3402762"/>
              <a:ext cx="894375" cy="299518"/>
            </a:xfrm>
            <a:prstGeom prst="rect">
              <a:avLst/>
            </a:prstGeom>
            <a:solidFill>
              <a:srgbClr val="FFFECC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3E75537-CA69-3A4A-979E-1A69F4B8ABCE}"/>
                </a:ext>
              </a:extLst>
            </p:cNvPr>
            <p:cNvSpPr txBox="1"/>
            <p:nvPr/>
          </p:nvSpPr>
          <p:spPr>
            <a:xfrm>
              <a:off x="631031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2CACE82-C56A-CF4C-AAB6-75F4770E22D4}"/>
                </a:ext>
              </a:extLst>
            </p:cNvPr>
            <p:cNvSpPr txBox="1"/>
            <p:nvPr/>
          </p:nvSpPr>
          <p:spPr>
            <a:xfrm>
              <a:off x="716594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7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F371F87-A794-2943-8E76-432595414DB6}"/>
              </a:ext>
            </a:extLst>
          </p:cNvPr>
          <p:cNvSpPr txBox="1"/>
          <p:nvPr/>
        </p:nvSpPr>
        <p:spPr>
          <a:xfrm>
            <a:off x="2853928" y="1866790"/>
            <a:ext cx="242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0609765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COUNTING-SORT(A,B,7)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defRPr/>
            </a:pP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 = [1,3,7,1,4,2] 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and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has length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= 6</a:t>
            </a: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The corresponding count is decreased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54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0A7A12-96AE-8440-8FAD-F4136DD0E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639" y="1276350"/>
            <a:ext cx="4516723" cy="300082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COUNTING-SORT(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A,B,k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new C[0..k]</a:t>
            </a:r>
            <a:endParaRPr lang="en-GB" b="0" i="1" dirty="0">
              <a:solidFill>
                <a:srgbClr val="00B050"/>
              </a:solidFill>
              <a:latin typeface="Lucida Sans Typewriter" panose="020B0509030504030204" pitchFamily="49" charset="77"/>
            </a:endParaRP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0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 - 1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+ 1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i = 1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k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:=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+ C[i-1]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0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B[C[A[j]] - 1] := A[j]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- 1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C8662E-68AC-9C43-B7AC-58D70FB92F55}"/>
              </a:ext>
            </a:extLst>
          </p:cNvPr>
          <p:cNvGrpSpPr/>
          <p:nvPr/>
        </p:nvGrpSpPr>
        <p:grpSpPr>
          <a:xfrm>
            <a:off x="271481" y="2325514"/>
            <a:ext cx="5852104" cy="742947"/>
            <a:chOff x="189632" y="2253506"/>
            <a:chExt cx="5852104" cy="74294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7B82CDF-C320-6143-81D6-BCBC836C8CE2}"/>
                </a:ext>
              </a:extLst>
            </p:cNvPr>
            <p:cNvGrpSpPr/>
            <p:nvPr/>
          </p:nvGrpSpPr>
          <p:grpSpPr>
            <a:xfrm>
              <a:off x="693631" y="2253506"/>
              <a:ext cx="5348105" cy="299518"/>
              <a:chOff x="6289263" y="5289584"/>
              <a:chExt cx="5348105" cy="2995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B3B4E93-D763-A240-8147-3CD4A9D5E685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1AAC8FC-C2D7-1F4B-A929-0CEBB7AB0FEA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A8557B6-3940-634D-BC4E-7210F1503647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770C802-AF45-AB4B-901C-3092D23146D7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FA53CFD-F953-7643-BC63-778293933D7F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B10D473-45C9-BD45-BCC1-8672392994AA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7A2872-7250-D340-A010-87BF2F78F5A0}"/>
                </a:ext>
              </a:extLst>
            </p:cNvPr>
            <p:cNvSpPr txBox="1"/>
            <p:nvPr/>
          </p:nvSpPr>
          <p:spPr>
            <a:xfrm>
              <a:off x="189632" y="2253506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ABE4C5-A7F9-1845-836F-B127A9192985}"/>
                </a:ext>
              </a:extLst>
            </p:cNvPr>
            <p:cNvSpPr txBox="1"/>
            <p:nvPr/>
          </p:nvSpPr>
          <p:spPr>
            <a:xfrm>
              <a:off x="545730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55A5E7-BCC8-F144-A074-EE33DA7FCDB9}"/>
                </a:ext>
              </a:extLst>
            </p:cNvPr>
            <p:cNvSpPr txBox="1"/>
            <p:nvPr/>
          </p:nvSpPr>
          <p:spPr>
            <a:xfrm>
              <a:off x="94518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64D7AF-D7D4-1541-ACCE-391E4AFF3EA2}"/>
                </a:ext>
              </a:extLst>
            </p:cNvPr>
            <p:cNvSpPr txBox="1"/>
            <p:nvPr/>
          </p:nvSpPr>
          <p:spPr>
            <a:xfrm>
              <a:off x="184760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2BA470F-AAC8-7248-BBF2-2DC6D1178295}"/>
                </a:ext>
              </a:extLst>
            </p:cNvPr>
            <p:cNvSpPr txBox="1"/>
            <p:nvPr/>
          </p:nvSpPr>
          <p:spPr>
            <a:xfrm>
              <a:off x="275003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C8C5D4-D88C-5F46-865A-9DADC7ABDCDB}"/>
                </a:ext>
              </a:extLst>
            </p:cNvPr>
            <p:cNvSpPr txBox="1"/>
            <p:nvPr/>
          </p:nvSpPr>
          <p:spPr>
            <a:xfrm>
              <a:off x="365245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5CA659-597D-B847-A06D-50E4CE1D3F25}"/>
                </a:ext>
              </a:extLst>
            </p:cNvPr>
            <p:cNvSpPr txBox="1"/>
            <p:nvPr/>
          </p:nvSpPr>
          <p:spPr>
            <a:xfrm>
              <a:off x="455488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263119E-1DAF-904A-AFB0-591CA8749D70}"/>
              </a:ext>
            </a:extLst>
          </p:cNvPr>
          <p:cNvGrpSpPr/>
          <p:nvPr/>
        </p:nvGrpSpPr>
        <p:grpSpPr>
          <a:xfrm>
            <a:off x="260261" y="3419665"/>
            <a:ext cx="5852104" cy="742947"/>
            <a:chOff x="189632" y="4557762"/>
            <a:chExt cx="5852104" cy="74294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7EB54-900B-E347-9438-5F3D58BF64D9}"/>
                </a:ext>
              </a:extLst>
            </p:cNvPr>
            <p:cNvGrpSpPr/>
            <p:nvPr/>
          </p:nvGrpSpPr>
          <p:grpSpPr>
            <a:xfrm>
              <a:off x="693631" y="4557762"/>
              <a:ext cx="5348105" cy="299518"/>
              <a:chOff x="6289263" y="5289584"/>
              <a:chExt cx="5348105" cy="29951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BB78E30-3B6C-034F-88CB-19FD30C4F8EE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EE944B1-C3ED-AD45-A008-BECFA659AAB3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6365C73-107D-2B4D-9FE7-4FC32B3DC587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BD8BB2F-2374-FD46-B37A-FE26AF33D671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244A84F-C716-5D49-B76D-91763DD4D18D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F1951BE-D08B-054B-AC4C-D1AC03C5BA5C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332646F-9FF8-0B43-AE1E-8F4639FACFA7}"/>
                </a:ext>
              </a:extLst>
            </p:cNvPr>
            <p:cNvSpPr txBox="1"/>
            <p:nvPr/>
          </p:nvSpPr>
          <p:spPr>
            <a:xfrm>
              <a:off x="189632" y="4557762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5C3A9F-DDB8-1B46-8335-D8ABBC4D385D}"/>
                </a:ext>
              </a:extLst>
            </p:cNvPr>
            <p:cNvSpPr txBox="1"/>
            <p:nvPr/>
          </p:nvSpPr>
          <p:spPr>
            <a:xfrm>
              <a:off x="545730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829E730-C839-C548-8049-5D9054D610F2}"/>
                </a:ext>
              </a:extLst>
            </p:cNvPr>
            <p:cNvSpPr txBox="1"/>
            <p:nvPr/>
          </p:nvSpPr>
          <p:spPr>
            <a:xfrm>
              <a:off x="94518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1027FE-C839-8249-8F4B-E3B08B4BF008}"/>
                </a:ext>
              </a:extLst>
            </p:cNvPr>
            <p:cNvSpPr txBox="1"/>
            <p:nvPr/>
          </p:nvSpPr>
          <p:spPr>
            <a:xfrm>
              <a:off x="184760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7A1B3E6-6307-2648-9E78-F3441C1D6009}"/>
                </a:ext>
              </a:extLst>
            </p:cNvPr>
            <p:cNvSpPr txBox="1"/>
            <p:nvPr/>
          </p:nvSpPr>
          <p:spPr>
            <a:xfrm>
              <a:off x="275003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99E2B6-CCE1-7E44-BE24-EBEE1C51E5A8}"/>
                </a:ext>
              </a:extLst>
            </p:cNvPr>
            <p:cNvSpPr txBox="1"/>
            <p:nvPr/>
          </p:nvSpPr>
          <p:spPr>
            <a:xfrm>
              <a:off x="365245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599F716-CA92-5649-A9AF-FC9F21445EFE}"/>
                </a:ext>
              </a:extLst>
            </p:cNvPr>
            <p:cNvSpPr txBox="1"/>
            <p:nvPr/>
          </p:nvSpPr>
          <p:spPr>
            <a:xfrm>
              <a:off x="455488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1AD745A-887C-EA40-802F-9071844357E5}"/>
              </a:ext>
            </a:extLst>
          </p:cNvPr>
          <p:cNvGrpSpPr/>
          <p:nvPr/>
        </p:nvGrpSpPr>
        <p:grpSpPr>
          <a:xfrm>
            <a:off x="271481" y="4513816"/>
            <a:ext cx="7623007" cy="745819"/>
            <a:chOff x="189632" y="3402762"/>
            <a:chExt cx="7623007" cy="74581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25BF65E-1EEC-1C43-B931-1C4C3FC0F303}"/>
                </a:ext>
              </a:extLst>
            </p:cNvPr>
            <p:cNvGrpSpPr/>
            <p:nvPr/>
          </p:nvGrpSpPr>
          <p:grpSpPr>
            <a:xfrm>
              <a:off x="693631" y="3402762"/>
              <a:ext cx="5348105" cy="299518"/>
              <a:chOff x="6289263" y="5289584"/>
              <a:chExt cx="5348105" cy="29951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9B740E9-4539-5D47-AC40-D87800928B26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1ACD19B-485E-344B-9B36-501B6827373A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B5367CD-EC1F-3C41-AC8C-3F7CA7B70BF9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F625352-C55F-E741-B81E-94863F04DA91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71B3806-E7C5-454D-B569-CFD7756D105B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A1296A5-24C2-0849-8766-F111ED349E49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0735EC-D58A-A346-9796-286ACF2DC71C}"/>
                </a:ext>
              </a:extLst>
            </p:cNvPr>
            <p:cNvSpPr txBox="1"/>
            <p:nvPr/>
          </p:nvSpPr>
          <p:spPr>
            <a:xfrm>
              <a:off x="189632" y="340563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FCB696-8F49-6C41-9CD8-E3912BCAEA5A}"/>
                </a:ext>
              </a:extLst>
            </p:cNvPr>
            <p:cNvSpPr txBox="1"/>
            <p:nvPr/>
          </p:nvSpPr>
          <p:spPr>
            <a:xfrm>
              <a:off x="545730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1FFE3ED-C151-2C41-B2CE-B1FD8F592C3A}"/>
                </a:ext>
              </a:extLst>
            </p:cNvPr>
            <p:cNvSpPr txBox="1"/>
            <p:nvPr/>
          </p:nvSpPr>
          <p:spPr>
            <a:xfrm>
              <a:off x="94518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551D902-3E14-2145-8B7A-BBFE58DEA5B7}"/>
                </a:ext>
              </a:extLst>
            </p:cNvPr>
            <p:cNvSpPr txBox="1"/>
            <p:nvPr/>
          </p:nvSpPr>
          <p:spPr>
            <a:xfrm>
              <a:off x="184760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005BD79-0583-FF44-8ABB-678978FE0DA9}"/>
                </a:ext>
              </a:extLst>
            </p:cNvPr>
            <p:cNvSpPr txBox="1"/>
            <p:nvPr/>
          </p:nvSpPr>
          <p:spPr>
            <a:xfrm>
              <a:off x="275003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A4FEF91-E553-7842-A0C0-5FBD5B0EC130}"/>
                </a:ext>
              </a:extLst>
            </p:cNvPr>
            <p:cNvSpPr txBox="1"/>
            <p:nvPr/>
          </p:nvSpPr>
          <p:spPr>
            <a:xfrm>
              <a:off x="365245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90A5C7B-C113-BA46-AB87-F60E3991D133}"/>
                </a:ext>
              </a:extLst>
            </p:cNvPr>
            <p:cNvSpPr txBox="1"/>
            <p:nvPr/>
          </p:nvSpPr>
          <p:spPr>
            <a:xfrm>
              <a:off x="455488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79D8D7D-5C97-7A4D-A889-C0BAB98FE070}"/>
                </a:ext>
              </a:extLst>
            </p:cNvPr>
            <p:cNvSpPr/>
            <p:nvPr/>
          </p:nvSpPr>
          <p:spPr bwMode="auto">
            <a:xfrm>
              <a:off x="6918264" y="3402762"/>
              <a:ext cx="894375" cy="29951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FFFECC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827AB2B-83C3-8C4A-8CA6-13AA5E1E0A7D}"/>
                </a:ext>
              </a:extLst>
            </p:cNvPr>
            <p:cNvSpPr/>
            <p:nvPr/>
          </p:nvSpPr>
          <p:spPr bwMode="auto">
            <a:xfrm>
              <a:off x="6036996" y="3402762"/>
              <a:ext cx="894375" cy="299518"/>
            </a:xfrm>
            <a:prstGeom prst="rect">
              <a:avLst/>
            </a:prstGeom>
            <a:solidFill>
              <a:srgbClr val="FFFECC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3E75537-CA69-3A4A-979E-1A69F4B8ABCE}"/>
                </a:ext>
              </a:extLst>
            </p:cNvPr>
            <p:cNvSpPr txBox="1"/>
            <p:nvPr/>
          </p:nvSpPr>
          <p:spPr>
            <a:xfrm>
              <a:off x="631031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2CACE82-C56A-CF4C-AAB6-75F4770E22D4}"/>
                </a:ext>
              </a:extLst>
            </p:cNvPr>
            <p:cNvSpPr txBox="1"/>
            <p:nvPr/>
          </p:nvSpPr>
          <p:spPr>
            <a:xfrm>
              <a:off x="716594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7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F371F87-A794-2943-8E76-432595414DB6}"/>
              </a:ext>
            </a:extLst>
          </p:cNvPr>
          <p:cNvSpPr txBox="1"/>
          <p:nvPr/>
        </p:nvSpPr>
        <p:spPr>
          <a:xfrm>
            <a:off x="2853928" y="1866790"/>
            <a:ext cx="242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9583406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COUNTING-SORT(A,B,7)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defRPr/>
            </a:pP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 = [1,3,7,1,4,2] 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and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has length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= 6</a:t>
            </a: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3 </a:t>
            </a: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is put in its final position </a:t>
            </a:r>
            <a:r>
              <a:rPr lang="en-GB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C[3] – 1 = 3</a:t>
            </a: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in </a:t>
            </a:r>
            <a:r>
              <a:rPr lang="en-GB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55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0A7A12-96AE-8440-8FAD-F4136DD0E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639" y="1276350"/>
            <a:ext cx="4516723" cy="300082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COUNTING-SORT(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A,B,k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new C[0..k]</a:t>
            </a:r>
            <a:endParaRPr lang="en-GB" b="0" i="1" dirty="0">
              <a:solidFill>
                <a:srgbClr val="00B050"/>
              </a:solidFill>
              <a:latin typeface="Lucida Sans Typewriter" panose="020B0509030504030204" pitchFamily="49" charset="77"/>
            </a:endParaRP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0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 - 1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+ 1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i = 1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k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:=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+ C[i-1]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0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B[C[A[j]] - 1] := A[j]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- 1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C8662E-68AC-9C43-B7AC-58D70FB92F55}"/>
              </a:ext>
            </a:extLst>
          </p:cNvPr>
          <p:cNvGrpSpPr/>
          <p:nvPr/>
        </p:nvGrpSpPr>
        <p:grpSpPr>
          <a:xfrm>
            <a:off x="271481" y="2325514"/>
            <a:ext cx="5852104" cy="742947"/>
            <a:chOff x="189632" y="2253506"/>
            <a:chExt cx="5852104" cy="74294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7B82CDF-C320-6143-81D6-BCBC836C8CE2}"/>
                </a:ext>
              </a:extLst>
            </p:cNvPr>
            <p:cNvGrpSpPr/>
            <p:nvPr/>
          </p:nvGrpSpPr>
          <p:grpSpPr>
            <a:xfrm>
              <a:off x="693631" y="2253506"/>
              <a:ext cx="5348105" cy="299518"/>
              <a:chOff x="6289263" y="5289584"/>
              <a:chExt cx="5348105" cy="2995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B3B4E93-D763-A240-8147-3CD4A9D5E685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1AAC8FC-C2D7-1F4B-A929-0CEBB7AB0FEA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A8557B6-3940-634D-BC4E-7210F1503647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770C802-AF45-AB4B-901C-3092D23146D7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FA53CFD-F953-7643-BC63-778293933D7F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B10D473-45C9-BD45-BCC1-8672392994AA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7A2872-7250-D340-A010-87BF2F78F5A0}"/>
                </a:ext>
              </a:extLst>
            </p:cNvPr>
            <p:cNvSpPr txBox="1"/>
            <p:nvPr/>
          </p:nvSpPr>
          <p:spPr>
            <a:xfrm>
              <a:off x="189632" y="2253506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ABE4C5-A7F9-1845-836F-B127A9192985}"/>
                </a:ext>
              </a:extLst>
            </p:cNvPr>
            <p:cNvSpPr txBox="1"/>
            <p:nvPr/>
          </p:nvSpPr>
          <p:spPr>
            <a:xfrm>
              <a:off x="545730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55A5E7-BCC8-F144-A074-EE33DA7FCDB9}"/>
                </a:ext>
              </a:extLst>
            </p:cNvPr>
            <p:cNvSpPr txBox="1"/>
            <p:nvPr/>
          </p:nvSpPr>
          <p:spPr>
            <a:xfrm>
              <a:off x="94518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64D7AF-D7D4-1541-ACCE-391E4AFF3EA2}"/>
                </a:ext>
              </a:extLst>
            </p:cNvPr>
            <p:cNvSpPr txBox="1"/>
            <p:nvPr/>
          </p:nvSpPr>
          <p:spPr>
            <a:xfrm>
              <a:off x="184760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2BA470F-AAC8-7248-BBF2-2DC6D1178295}"/>
                </a:ext>
              </a:extLst>
            </p:cNvPr>
            <p:cNvSpPr txBox="1"/>
            <p:nvPr/>
          </p:nvSpPr>
          <p:spPr>
            <a:xfrm>
              <a:off x="275003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C8C5D4-D88C-5F46-865A-9DADC7ABDCDB}"/>
                </a:ext>
              </a:extLst>
            </p:cNvPr>
            <p:cNvSpPr txBox="1"/>
            <p:nvPr/>
          </p:nvSpPr>
          <p:spPr>
            <a:xfrm>
              <a:off x="365245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5CA659-597D-B847-A06D-50E4CE1D3F25}"/>
                </a:ext>
              </a:extLst>
            </p:cNvPr>
            <p:cNvSpPr txBox="1"/>
            <p:nvPr/>
          </p:nvSpPr>
          <p:spPr>
            <a:xfrm>
              <a:off x="455488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263119E-1DAF-904A-AFB0-591CA8749D70}"/>
              </a:ext>
            </a:extLst>
          </p:cNvPr>
          <p:cNvGrpSpPr/>
          <p:nvPr/>
        </p:nvGrpSpPr>
        <p:grpSpPr>
          <a:xfrm>
            <a:off x="260261" y="3419665"/>
            <a:ext cx="5852104" cy="742947"/>
            <a:chOff x="189632" y="4557762"/>
            <a:chExt cx="5852104" cy="74294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7EB54-900B-E347-9438-5F3D58BF64D9}"/>
                </a:ext>
              </a:extLst>
            </p:cNvPr>
            <p:cNvGrpSpPr/>
            <p:nvPr/>
          </p:nvGrpSpPr>
          <p:grpSpPr>
            <a:xfrm>
              <a:off x="693631" y="4557762"/>
              <a:ext cx="5348105" cy="299518"/>
              <a:chOff x="6289263" y="5289584"/>
              <a:chExt cx="5348105" cy="29951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BB78E30-3B6C-034F-88CB-19FD30C4F8EE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EE944B1-C3ED-AD45-A008-BECFA659AAB3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6365C73-107D-2B4D-9FE7-4FC32B3DC587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BD8BB2F-2374-FD46-B37A-FE26AF33D671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244A84F-C716-5D49-B76D-91763DD4D18D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F1951BE-D08B-054B-AC4C-D1AC03C5BA5C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332646F-9FF8-0B43-AE1E-8F4639FACFA7}"/>
                </a:ext>
              </a:extLst>
            </p:cNvPr>
            <p:cNvSpPr txBox="1"/>
            <p:nvPr/>
          </p:nvSpPr>
          <p:spPr>
            <a:xfrm>
              <a:off x="189632" y="4557762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5C3A9F-DDB8-1B46-8335-D8ABBC4D385D}"/>
                </a:ext>
              </a:extLst>
            </p:cNvPr>
            <p:cNvSpPr txBox="1"/>
            <p:nvPr/>
          </p:nvSpPr>
          <p:spPr>
            <a:xfrm>
              <a:off x="545730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829E730-C839-C548-8049-5D9054D610F2}"/>
                </a:ext>
              </a:extLst>
            </p:cNvPr>
            <p:cNvSpPr txBox="1"/>
            <p:nvPr/>
          </p:nvSpPr>
          <p:spPr>
            <a:xfrm>
              <a:off x="94518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1027FE-C839-8249-8F4B-E3B08B4BF008}"/>
                </a:ext>
              </a:extLst>
            </p:cNvPr>
            <p:cNvSpPr txBox="1"/>
            <p:nvPr/>
          </p:nvSpPr>
          <p:spPr>
            <a:xfrm>
              <a:off x="184760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7A1B3E6-6307-2648-9E78-F3441C1D6009}"/>
                </a:ext>
              </a:extLst>
            </p:cNvPr>
            <p:cNvSpPr txBox="1"/>
            <p:nvPr/>
          </p:nvSpPr>
          <p:spPr>
            <a:xfrm>
              <a:off x="275003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99E2B6-CCE1-7E44-BE24-EBEE1C51E5A8}"/>
                </a:ext>
              </a:extLst>
            </p:cNvPr>
            <p:cNvSpPr txBox="1"/>
            <p:nvPr/>
          </p:nvSpPr>
          <p:spPr>
            <a:xfrm>
              <a:off x="365245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599F716-CA92-5649-A9AF-FC9F21445EFE}"/>
                </a:ext>
              </a:extLst>
            </p:cNvPr>
            <p:cNvSpPr txBox="1"/>
            <p:nvPr/>
          </p:nvSpPr>
          <p:spPr>
            <a:xfrm>
              <a:off x="455488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1AD745A-887C-EA40-802F-9071844357E5}"/>
              </a:ext>
            </a:extLst>
          </p:cNvPr>
          <p:cNvGrpSpPr/>
          <p:nvPr/>
        </p:nvGrpSpPr>
        <p:grpSpPr>
          <a:xfrm>
            <a:off x="271481" y="4513816"/>
            <a:ext cx="7623007" cy="745819"/>
            <a:chOff x="189632" y="3402762"/>
            <a:chExt cx="7623007" cy="74581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25BF65E-1EEC-1C43-B931-1C4C3FC0F303}"/>
                </a:ext>
              </a:extLst>
            </p:cNvPr>
            <p:cNvGrpSpPr/>
            <p:nvPr/>
          </p:nvGrpSpPr>
          <p:grpSpPr>
            <a:xfrm>
              <a:off x="693631" y="3402762"/>
              <a:ext cx="5348105" cy="299518"/>
              <a:chOff x="6289263" y="5289584"/>
              <a:chExt cx="5348105" cy="29951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9B740E9-4539-5D47-AC40-D87800928B26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1ACD19B-485E-344B-9B36-501B6827373A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B5367CD-EC1F-3C41-AC8C-3F7CA7B70BF9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FFFECC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F625352-C55F-E741-B81E-94863F04DA91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71B3806-E7C5-454D-B569-CFD7756D105B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A1296A5-24C2-0849-8766-F111ED349E49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0735EC-D58A-A346-9796-286ACF2DC71C}"/>
                </a:ext>
              </a:extLst>
            </p:cNvPr>
            <p:cNvSpPr txBox="1"/>
            <p:nvPr/>
          </p:nvSpPr>
          <p:spPr>
            <a:xfrm>
              <a:off x="189632" y="340563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FCB696-8F49-6C41-9CD8-E3912BCAEA5A}"/>
                </a:ext>
              </a:extLst>
            </p:cNvPr>
            <p:cNvSpPr txBox="1"/>
            <p:nvPr/>
          </p:nvSpPr>
          <p:spPr>
            <a:xfrm>
              <a:off x="545730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1FFE3ED-C151-2C41-B2CE-B1FD8F592C3A}"/>
                </a:ext>
              </a:extLst>
            </p:cNvPr>
            <p:cNvSpPr txBox="1"/>
            <p:nvPr/>
          </p:nvSpPr>
          <p:spPr>
            <a:xfrm>
              <a:off x="94518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551D902-3E14-2145-8B7A-BBFE58DEA5B7}"/>
                </a:ext>
              </a:extLst>
            </p:cNvPr>
            <p:cNvSpPr txBox="1"/>
            <p:nvPr/>
          </p:nvSpPr>
          <p:spPr>
            <a:xfrm>
              <a:off x="184760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005BD79-0583-FF44-8ABB-678978FE0DA9}"/>
                </a:ext>
              </a:extLst>
            </p:cNvPr>
            <p:cNvSpPr txBox="1"/>
            <p:nvPr/>
          </p:nvSpPr>
          <p:spPr>
            <a:xfrm>
              <a:off x="275003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A4FEF91-E553-7842-A0C0-5FBD5B0EC130}"/>
                </a:ext>
              </a:extLst>
            </p:cNvPr>
            <p:cNvSpPr txBox="1"/>
            <p:nvPr/>
          </p:nvSpPr>
          <p:spPr>
            <a:xfrm>
              <a:off x="365245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90A5C7B-C113-BA46-AB87-F60E3991D133}"/>
                </a:ext>
              </a:extLst>
            </p:cNvPr>
            <p:cNvSpPr txBox="1"/>
            <p:nvPr/>
          </p:nvSpPr>
          <p:spPr>
            <a:xfrm>
              <a:off x="455488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79D8D7D-5C97-7A4D-A889-C0BAB98FE070}"/>
                </a:ext>
              </a:extLst>
            </p:cNvPr>
            <p:cNvSpPr/>
            <p:nvPr/>
          </p:nvSpPr>
          <p:spPr bwMode="auto">
            <a:xfrm>
              <a:off x="6918264" y="3402762"/>
              <a:ext cx="894375" cy="299518"/>
            </a:xfrm>
            <a:prstGeom prst="rect">
              <a:avLst/>
            </a:prstGeom>
            <a:solidFill>
              <a:srgbClr val="FFFECC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827AB2B-83C3-8C4A-8CA6-13AA5E1E0A7D}"/>
                </a:ext>
              </a:extLst>
            </p:cNvPr>
            <p:cNvSpPr/>
            <p:nvPr/>
          </p:nvSpPr>
          <p:spPr bwMode="auto">
            <a:xfrm>
              <a:off x="6036996" y="3402762"/>
              <a:ext cx="894375" cy="299518"/>
            </a:xfrm>
            <a:prstGeom prst="rect">
              <a:avLst/>
            </a:prstGeom>
            <a:solidFill>
              <a:srgbClr val="FFFECC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3E75537-CA69-3A4A-979E-1A69F4B8ABCE}"/>
                </a:ext>
              </a:extLst>
            </p:cNvPr>
            <p:cNvSpPr txBox="1"/>
            <p:nvPr/>
          </p:nvSpPr>
          <p:spPr>
            <a:xfrm>
              <a:off x="631031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2CACE82-C56A-CF4C-AAB6-75F4770E22D4}"/>
                </a:ext>
              </a:extLst>
            </p:cNvPr>
            <p:cNvSpPr txBox="1"/>
            <p:nvPr/>
          </p:nvSpPr>
          <p:spPr>
            <a:xfrm>
              <a:off x="716594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7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F371F87-A794-2943-8E76-432595414DB6}"/>
              </a:ext>
            </a:extLst>
          </p:cNvPr>
          <p:cNvSpPr txBox="1"/>
          <p:nvPr/>
        </p:nvSpPr>
        <p:spPr>
          <a:xfrm>
            <a:off x="1989832" y="1866790"/>
            <a:ext cx="242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7607322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COUNTING-SORT(A,B,7)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defRPr/>
            </a:pP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 = [1,3,7,1,4,2] 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and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has length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= 6</a:t>
            </a: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The corresponding count is decreased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56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0A7A12-96AE-8440-8FAD-F4136DD0E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639" y="1276350"/>
            <a:ext cx="4516723" cy="300082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COUNTING-SORT(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A,B,k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new C[0..k]</a:t>
            </a:r>
            <a:endParaRPr lang="en-GB" b="0" i="1" dirty="0">
              <a:solidFill>
                <a:srgbClr val="00B050"/>
              </a:solidFill>
              <a:latin typeface="Lucida Sans Typewriter" panose="020B0509030504030204" pitchFamily="49" charset="77"/>
            </a:endParaRP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0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 - 1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+ 1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i = 1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k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:=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+ C[i-1]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0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B[C[A[j]] - 1] := A[j]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- 1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C8662E-68AC-9C43-B7AC-58D70FB92F55}"/>
              </a:ext>
            </a:extLst>
          </p:cNvPr>
          <p:cNvGrpSpPr/>
          <p:nvPr/>
        </p:nvGrpSpPr>
        <p:grpSpPr>
          <a:xfrm>
            <a:off x="271481" y="2325514"/>
            <a:ext cx="5852104" cy="742947"/>
            <a:chOff x="189632" y="2253506"/>
            <a:chExt cx="5852104" cy="74294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7B82CDF-C320-6143-81D6-BCBC836C8CE2}"/>
                </a:ext>
              </a:extLst>
            </p:cNvPr>
            <p:cNvGrpSpPr/>
            <p:nvPr/>
          </p:nvGrpSpPr>
          <p:grpSpPr>
            <a:xfrm>
              <a:off x="693631" y="2253506"/>
              <a:ext cx="5348105" cy="299518"/>
              <a:chOff x="6289263" y="5289584"/>
              <a:chExt cx="5348105" cy="2995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B3B4E93-D763-A240-8147-3CD4A9D5E685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1AAC8FC-C2D7-1F4B-A929-0CEBB7AB0FEA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A8557B6-3940-634D-BC4E-7210F1503647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770C802-AF45-AB4B-901C-3092D23146D7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FA53CFD-F953-7643-BC63-778293933D7F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B10D473-45C9-BD45-BCC1-8672392994AA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7A2872-7250-D340-A010-87BF2F78F5A0}"/>
                </a:ext>
              </a:extLst>
            </p:cNvPr>
            <p:cNvSpPr txBox="1"/>
            <p:nvPr/>
          </p:nvSpPr>
          <p:spPr>
            <a:xfrm>
              <a:off x="189632" y="2253506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ABE4C5-A7F9-1845-836F-B127A9192985}"/>
                </a:ext>
              </a:extLst>
            </p:cNvPr>
            <p:cNvSpPr txBox="1"/>
            <p:nvPr/>
          </p:nvSpPr>
          <p:spPr>
            <a:xfrm>
              <a:off x="545730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55A5E7-BCC8-F144-A074-EE33DA7FCDB9}"/>
                </a:ext>
              </a:extLst>
            </p:cNvPr>
            <p:cNvSpPr txBox="1"/>
            <p:nvPr/>
          </p:nvSpPr>
          <p:spPr>
            <a:xfrm>
              <a:off x="94518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64D7AF-D7D4-1541-ACCE-391E4AFF3EA2}"/>
                </a:ext>
              </a:extLst>
            </p:cNvPr>
            <p:cNvSpPr txBox="1"/>
            <p:nvPr/>
          </p:nvSpPr>
          <p:spPr>
            <a:xfrm>
              <a:off x="184760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2BA470F-AAC8-7248-BBF2-2DC6D1178295}"/>
                </a:ext>
              </a:extLst>
            </p:cNvPr>
            <p:cNvSpPr txBox="1"/>
            <p:nvPr/>
          </p:nvSpPr>
          <p:spPr>
            <a:xfrm>
              <a:off x="275003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C8C5D4-D88C-5F46-865A-9DADC7ABDCDB}"/>
                </a:ext>
              </a:extLst>
            </p:cNvPr>
            <p:cNvSpPr txBox="1"/>
            <p:nvPr/>
          </p:nvSpPr>
          <p:spPr>
            <a:xfrm>
              <a:off x="365245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5CA659-597D-B847-A06D-50E4CE1D3F25}"/>
                </a:ext>
              </a:extLst>
            </p:cNvPr>
            <p:cNvSpPr txBox="1"/>
            <p:nvPr/>
          </p:nvSpPr>
          <p:spPr>
            <a:xfrm>
              <a:off x="455488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263119E-1DAF-904A-AFB0-591CA8749D70}"/>
              </a:ext>
            </a:extLst>
          </p:cNvPr>
          <p:cNvGrpSpPr/>
          <p:nvPr/>
        </p:nvGrpSpPr>
        <p:grpSpPr>
          <a:xfrm>
            <a:off x="260261" y="3419665"/>
            <a:ext cx="5852104" cy="742947"/>
            <a:chOff x="189632" y="4557762"/>
            <a:chExt cx="5852104" cy="74294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7EB54-900B-E347-9438-5F3D58BF64D9}"/>
                </a:ext>
              </a:extLst>
            </p:cNvPr>
            <p:cNvGrpSpPr/>
            <p:nvPr/>
          </p:nvGrpSpPr>
          <p:grpSpPr>
            <a:xfrm>
              <a:off x="693631" y="4557762"/>
              <a:ext cx="5348105" cy="299518"/>
              <a:chOff x="6289263" y="5289584"/>
              <a:chExt cx="5348105" cy="29951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BB78E30-3B6C-034F-88CB-19FD30C4F8EE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endPara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EE944B1-C3ED-AD45-A008-BECFA659AAB3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6365C73-107D-2B4D-9FE7-4FC32B3DC587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BD8BB2F-2374-FD46-B37A-FE26AF33D671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244A84F-C716-5D49-B76D-91763DD4D18D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F1951BE-D08B-054B-AC4C-D1AC03C5BA5C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332646F-9FF8-0B43-AE1E-8F4639FACFA7}"/>
                </a:ext>
              </a:extLst>
            </p:cNvPr>
            <p:cNvSpPr txBox="1"/>
            <p:nvPr/>
          </p:nvSpPr>
          <p:spPr>
            <a:xfrm>
              <a:off x="189632" y="4557762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5C3A9F-DDB8-1B46-8335-D8ABBC4D385D}"/>
                </a:ext>
              </a:extLst>
            </p:cNvPr>
            <p:cNvSpPr txBox="1"/>
            <p:nvPr/>
          </p:nvSpPr>
          <p:spPr>
            <a:xfrm>
              <a:off x="545730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829E730-C839-C548-8049-5D9054D610F2}"/>
                </a:ext>
              </a:extLst>
            </p:cNvPr>
            <p:cNvSpPr txBox="1"/>
            <p:nvPr/>
          </p:nvSpPr>
          <p:spPr>
            <a:xfrm>
              <a:off x="94518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1027FE-C839-8249-8F4B-E3B08B4BF008}"/>
                </a:ext>
              </a:extLst>
            </p:cNvPr>
            <p:cNvSpPr txBox="1"/>
            <p:nvPr/>
          </p:nvSpPr>
          <p:spPr>
            <a:xfrm>
              <a:off x="184760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7A1B3E6-6307-2648-9E78-F3441C1D6009}"/>
                </a:ext>
              </a:extLst>
            </p:cNvPr>
            <p:cNvSpPr txBox="1"/>
            <p:nvPr/>
          </p:nvSpPr>
          <p:spPr>
            <a:xfrm>
              <a:off x="275003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99E2B6-CCE1-7E44-BE24-EBEE1C51E5A8}"/>
                </a:ext>
              </a:extLst>
            </p:cNvPr>
            <p:cNvSpPr txBox="1"/>
            <p:nvPr/>
          </p:nvSpPr>
          <p:spPr>
            <a:xfrm>
              <a:off x="365245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599F716-CA92-5649-A9AF-FC9F21445EFE}"/>
                </a:ext>
              </a:extLst>
            </p:cNvPr>
            <p:cNvSpPr txBox="1"/>
            <p:nvPr/>
          </p:nvSpPr>
          <p:spPr>
            <a:xfrm>
              <a:off x="455488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1AD745A-887C-EA40-802F-9071844357E5}"/>
              </a:ext>
            </a:extLst>
          </p:cNvPr>
          <p:cNvGrpSpPr/>
          <p:nvPr/>
        </p:nvGrpSpPr>
        <p:grpSpPr>
          <a:xfrm>
            <a:off x="271481" y="4513816"/>
            <a:ext cx="7623007" cy="745819"/>
            <a:chOff x="189632" y="3402762"/>
            <a:chExt cx="7623007" cy="74581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25BF65E-1EEC-1C43-B931-1C4C3FC0F303}"/>
                </a:ext>
              </a:extLst>
            </p:cNvPr>
            <p:cNvGrpSpPr/>
            <p:nvPr/>
          </p:nvGrpSpPr>
          <p:grpSpPr>
            <a:xfrm>
              <a:off x="693631" y="3402762"/>
              <a:ext cx="5348105" cy="299518"/>
              <a:chOff x="6289263" y="5289584"/>
              <a:chExt cx="5348105" cy="29951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9B740E9-4539-5D47-AC40-D87800928B26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1ACD19B-485E-344B-9B36-501B6827373A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B5367CD-EC1F-3C41-AC8C-3F7CA7B70BF9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FFFECC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F625352-C55F-E741-B81E-94863F04DA91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71B3806-E7C5-454D-B569-CFD7756D105B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A1296A5-24C2-0849-8766-F111ED349E49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0735EC-D58A-A346-9796-286ACF2DC71C}"/>
                </a:ext>
              </a:extLst>
            </p:cNvPr>
            <p:cNvSpPr txBox="1"/>
            <p:nvPr/>
          </p:nvSpPr>
          <p:spPr>
            <a:xfrm>
              <a:off x="189632" y="340563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FCB696-8F49-6C41-9CD8-E3912BCAEA5A}"/>
                </a:ext>
              </a:extLst>
            </p:cNvPr>
            <p:cNvSpPr txBox="1"/>
            <p:nvPr/>
          </p:nvSpPr>
          <p:spPr>
            <a:xfrm>
              <a:off x="545730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1FFE3ED-C151-2C41-B2CE-B1FD8F592C3A}"/>
                </a:ext>
              </a:extLst>
            </p:cNvPr>
            <p:cNvSpPr txBox="1"/>
            <p:nvPr/>
          </p:nvSpPr>
          <p:spPr>
            <a:xfrm>
              <a:off x="94518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551D902-3E14-2145-8B7A-BBFE58DEA5B7}"/>
                </a:ext>
              </a:extLst>
            </p:cNvPr>
            <p:cNvSpPr txBox="1"/>
            <p:nvPr/>
          </p:nvSpPr>
          <p:spPr>
            <a:xfrm>
              <a:off x="184760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005BD79-0583-FF44-8ABB-678978FE0DA9}"/>
                </a:ext>
              </a:extLst>
            </p:cNvPr>
            <p:cNvSpPr txBox="1"/>
            <p:nvPr/>
          </p:nvSpPr>
          <p:spPr>
            <a:xfrm>
              <a:off x="275003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A4FEF91-E553-7842-A0C0-5FBD5B0EC130}"/>
                </a:ext>
              </a:extLst>
            </p:cNvPr>
            <p:cNvSpPr txBox="1"/>
            <p:nvPr/>
          </p:nvSpPr>
          <p:spPr>
            <a:xfrm>
              <a:off x="365245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90A5C7B-C113-BA46-AB87-F60E3991D133}"/>
                </a:ext>
              </a:extLst>
            </p:cNvPr>
            <p:cNvSpPr txBox="1"/>
            <p:nvPr/>
          </p:nvSpPr>
          <p:spPr>
            <a:xfrm>
              <a:off x="455488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79D8D7D-5C97-7A4D-A889-C0BAB98FE070}"/>
                </a:ext>
              </a:extLst>
            </p:cNvPr>
            <p:cNvSpPr/>
            <p:nvPr/>
          </p:nvSpPr>
          <p:spPr bwMode="auto">
            <a:xfrm>
              <a:off x="6918264" y="3402762"/>
              <a:ext cx="894375" cy="299518"/>
            </a:xfrm>
            <a:prstGeom prst="rect">
              <a:avLst/>
            </a:prstGeom>
            <a:solidFill>
              <a:srgbClr val="FFFECC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827AB2B-83C3-8C4A-8CA6-13AA5E1E0A7D}"/>
                </a:ext>
              </a:extLst>
            </p:cNvPr>
            <p:cNvSpPr/>
            <p:nvPr/>
          </p:nvSpPr>
          <p:spPr bwMode="auto">
            <a:xfrm>
              <a:off x="6036996" y="3402762"/>
              <a:ext cx="894375" cy="299518"/>
            </a:xfrm>
            <a:prstGeom prst="rect">
              <a:avLst/>
            </a:prstGeom>
            <a:solidFill>
              <a:srgbClr val="FFFECC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3E75537-CA69-3A4A-979E-1A69F4B8ABCE}"/>
                </a:ext>
              </a:extLst>
            </p:cNvPr>
            <p:cNvSpPr txBox="1"/>
            <p:nvPr/>
          </p:nvSpPr>
          <p:spPr>
            <a:xfrm>
              <a:off x="631031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2CACE82-C56A-CF4C-AAB6-75F4770E22D4}"/>
                </a:ext>
              </a:extLst>
            </p:cNvPr>
            <p:cNvSpPr txBox="1"/>
            <p:nvPr/>
          </p:nvSpPr>
          <p:spPr>
            <a:xfrm>
              <a:off x="716594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7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F371F87-A794-2943-8E76-432595414DB6}"/>
              </a:ext>
            </a:extLst>
          </p:cNvPr>
          <p:cNvSpPr txBox="1"/>
          <p:nvPr/>
        </p:nvSpPr>
        <p:spPr>
          <a:xfrm>
            <a:off x="1989832" y="1866790"/>
            <a:ext cx="242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1865954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COUNTING-SORT(A,B,7)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defRPr/>
            </a:pP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 = [1,3,7,1,4,2] 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and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has length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= 6</a:t>
            </a: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 </a:t>
            </a: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is put in its final position </a:t>
            </a:r>
            <a:r>
              <a:rPr lang="en-GB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C[1] – 1 = 0</a:t>
            </a: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in </a:t>
            </a:r>
            <a:r>
              <a:rPr lang="en-GB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The position is correct as we decreased </a:t>
            </a:r>
            <a:r>
              <a:rPr lang="en-GB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C[1]</a:t>
            </a: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when we processed the first occurrence of </a:t>
            </a:r>
            <a:r>
              <a:rPr lang="en-GB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57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0A7A12-96AE-8440-8FAD-F4136DD0E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639" y="1276350"/>
            <a:ext cx="4516723" cy="300082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COUNTING-SORT(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A,B,k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new C[0..k]</a:t>
            </a:r>
            <a:endParaRPr lang="en-GB" b="0" i="1" dirty="0">
              <a:solidFill>
                <a:srgbClr val="00B050"/>
              </a:solidFill>
              <a:latin typeface="Lucida Sans Typewriter" panose="020B0509030504030204" pitchFamily="49" charset="77"/>
            </a:endParaRP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0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 - 1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+ 1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i = 1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k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:=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+ C[i-1]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0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B[C[A[j]] - 1] := A[j]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- 1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C8662E-68AC-9C43-B7AC-58D70FB92F55}"/>
              </a:ext>
            </a:extLst>
          </p:cNvPr>
          <p:cNvGrpSpPr/>
          <p:nvPr/>
        </p:nvGrpSpPr>
        <p:grpSpPr>
          <a:xfrm>
            <a:off x="271481" y="2325514"/>
            <a:ext cx="5852104" cy="742947"/>
            <a:chOff x="189632" y="2253506"/>
            <a:chExt cx="5852104" cy="74294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7B82CDF-C320-6143-81D6-BCBC836C8CE2}"/>
                </a:ext>
              </a:extLst>
            </p:cNvPr>
            <p:cNvGrpSpPr/>
            <p:nvPr/>
          </p:nvGrpSpPr>
          <p:grpSpPr>
            <a:xfrm>
              <a:off x="693631" y="2253506"/>
              <a:ext cx="5348105" cy="299518"/>
              <a:chOff x="6289263" y="5289584"/>
              <a:chExt cx="5348105" cy="2995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B3B4E93-D763-A240-8147-3CD4A9D5E685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1AAC8FC-C2D7-1F4B-A929-0CEBB7AB0FEA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A8557B6-3940-634D-BC4E-7210F1503647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770C802-AF45-AB4B-901C-3092D23146D7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FA53CFD-F953-7643-BC63-778293933D7F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B10D473-45C9-BD45-BCC1-8672392994AA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7A2872-7250-D340-A010-87BF2F78F5A0}"/>
                </a:ext>
              </a:extLst>
            </p:cNvPr>
            <p:cNvSpPr txBox="1"/>
            <p:nvPr/>
          </p:nvSpPr>
          <p:spPr>
            <a:xfrm>
              <a:off x="189632" y="2253506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ABE4C5-A7F9-1845-836F-B127A9192985}"/>
                </a:ext>
              </a:extLst>
            </p:cNvPr>
            <p:cNvSpPr txBox="1"/>
            <p:nvPr/>
          </p:nvSpPr>
          <p:spPr>
            <a:xfrm>
              <a:off x="545730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55A5E7-BCC8-F144-A074-EE33DA7FCDB9}"/>
                </a:ext>
              </a:extLst>
            </p:cNvPr>
            <p:cNvSpPr txBox="1"/>
            <p:nvPr/>
          </p:nvSpPr>
          <p:spPr>
            <a:xfrm>
              <a:off x="94518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64D7AF-D7D4-1541-ACCE-391E4AFF3EA2}"/>
                </a:ext>
              </a:extLst>
            </p:cNvPr>
            <p:cNvSpPr txBox="1"/>
            <p:nvPr/>
          </p:nvSpPr>
          <p:spPr>
            <a:xfrm>
              <a:off x="184760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2BA470F-AAC8-7248-BBF2-2DC6D1178295}"/>
                </a:ext>
              </a:extLst>
            </p:cNvPr>
            <p:cNvSpPr txBox="1"/>
            <p:nvPr/>
          </p:nvSpPr>
          <p:spPr>
            <a:xfrm>
              <a:off x="275003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C8C5D4-D88C-5F46-865A-9DADC7ABDCDB}"/>
                </a:ext>
              </a:extLst>
            </p:cNvPr>
            <p:cNvSpPr txBox="1"/>
            <p:nvPr/>
          </p:nvSpPr>
          <p:spPr>
            <a:xfrm>
              <a:off x="365245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5CA659-597D-B847-A06D-50E4CE1D3F25}"/>
                </a:ext>
              </a:extLst>
            </p:cNvPr>
            <p:cNvSpPr txBox="1"/>
            <p:nvPr/>
          </p:nvSpPr>
          <p:spPr>
            <a:xfrm>
              <a:off x="455488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263119E-1DAF-904A-AFB0-591CA8749D70}"/>
              </a:ext>
            </a:extLst>
          </p:cNvPr>
          <p:cNvGrpSpPr/>
          <p:nvPr/>
        </p:nvGrpSpPr>
        <p:grpSpPr>
          <a:xfrm>
            <a:off x="260261" y="3419665"/>
            <a:ext cx="5852104" cy="742947"/>
            <a:chOff x="189632" y="4557762"/>
            <a:chExt cx="5852104" cy="74294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7EB54-900B-E347-9438-5F3D58BF64D9}"/>
                </a:ext>
              </a:extLst>
            </p:cNvPr>
            <p:cNvGrpSpPr/>
            <p:nvPr/>
          </p:nvGrpSpPr>
          <p:grpSpPr>
            <a:xfrm>
              <a:off x="693631" y="4557762"/>
              <a:ext cx="5348105" cy="299518"/>
              <a:chOff x="6289263" y="5289584"/>
              <a:chExt cx="5348105" cy="29951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BB78E30-3B6C-034F-88CB-19FD30C4F8EE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EE944B1-C3ED-AD45-A008-BECFA659AAB3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6365C73-107D-2B4D-9FE7-4FC32B3DC587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BD8BB2F-2374-FD46-B37A-FE26AF33D671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244A84F-C716-5D49-B76D-91763DD4D18D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F1951BE-D08B-054B-AC4C-D1AC03C5BA5C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332646F-9FF8-0B43-AE1E-8F4639FACFA7}"/>
                </a:ext>
              </a:extLst>
            </p:cNvPr>
            <p:cNvSpPr txBox="1"/>
            <p:nvPr/>
          </p:nvSpPr>
          <p:spPr>
            <a:xfrm>
              <a:off x="189632" y="4557762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5C3A9F-DDB8-1B46-8335-D8ABBC4D385D}"/>
                </a:ext>
              </a:extLst>
            </p:cNvPr>
            <p:cNvSpPr txBox="1"/>
            <p:nvPr/>
          </p:nvSpPr>
          <p:spPr>
            <a:xfrm>
              <a:off x="545730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829E730-C839-C548-8049-5D9054D610F2}"/>
                </a:ext>
              </a:extLst>
            </p:cNvPr>
            <p:cNvSpPr txBox="1"/>
            <p:nvPr/>
          </p:nvSpPr>
          <p:spPr>
            <a:xfrm>
              <a:off x="94518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1027FE-C839-8249-8F4B-E3B08B4BF008}"/>
                </a:ext>
              </a:extLst>
            </p:cNvPr>
            <p:cNvSpPr txBox="1"/>
            <p:nvPr/>
          </p:nvSpPr>
          <p:spPr>
            <a:xfrm>
              <a:off x="184760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7A1B3E6-6307-2648-9E78-F3441C1D6009}"/>
                </a:ext>
              </a:extLst>
            </p:cNvPr>
            <p:cNvSpPr txBox="1"/>
            <p:nvPr/>
          </p:nvSpPr>
          <p:spPr>
            <a:xfrm>
              <a:off x="275003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99E2B6-CCE1-7E44-BE24-EBEE1C51E5A8}"/>
                </a:ext>
              </a:extLst>
            </p:cNvPr>
            <p:cNvSpPr txBox="1"/>
            <p:nvPr/>
          </p:nvSpPr>
          <p:spPr>
            <a:xfrm>
              <a:off x="365245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599F716-CA92-5649-A9AF-FC9F21445EFE}"/>
                </a:ext>
              </a:extLst>
            </p:cNvPr>
            <p:cNvSpPr txBox="1"/>
            <p:nvPr/>
          </p:nvSpPr>
          <p:spPr>
            <a:xfrm>
              <a:off x="455488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1AD745A-887C-EA40-802F-9071844357E5}"/>
              </a:ext>
            </a:extLst>
          </p:cNvPr>
          <p:cNvGrpSpPr/>
          <p:nvPr/>
        </p:nvGrpSpPr>
        <p:grpSpPr>
          <a:xfrm>
            <a:off x="271481" y="4513816"/>
            <a:ext cx="7623007" cy="745819"/>
            <a:chOff x="189632" y="3402762"/>
            <a:chExt cx="7623007" cy="74581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25BF65E-1EEC-1C43-B931-1C4C3FC0F303}"/>
                </a:ext>
              </a:extLst>
            </p:cNvPr>
            <p:cNvGrpSpPr/>
            <p:nvPr/>
          </p:nvGrpSpPr>
          <p:grpSpPr>
            <a:xfrm>
              <a:off x="693631" y="3402762"/>
              <a:ext cx="5348105" cy="299518"/>
              <a:chOff x="6289263" y="5289584"/>
              <a:chExt cx="5348105" cy="29951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9B740E9-4539-5D47-AC40-D87800928B26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1ACD19B-485E-344B-9B36-501B6827373A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FFFECC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B5367CD-EC1F-3C41-AC8C-3F7CA7B70BF9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F625352-C55F-E741-B81E-94863F04DA91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71B3806-E7C5-454D-B569-CFD7756D105B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A1296A5-24C2-0849-8766-F111ED349E49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0735EC-D58A-A346-9796-286ACF2DC71C}"/>
                </a:ext>
              </a:extLst>
            </p:cNvPr>
            <p:cNvSpPr txBox="1"/>
            <p:nvPr/>
          </p:nvSpPr>
          <p:spPr>
            <a:xfrm>
              <a:off x="189632" y="340563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FCB696-8F49-6C41-9CD8-E3912BCAEA5A}"/>
                </a:ext>
              </a:extLst>
            </p:cNvPr>
            <p:cNvSpPr txBox="1"/>
            <p:nvPr/>
          </p:nvSpPr>
          <p:spPr>
            <a:xfrm>
              <a:off x="545730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1FFE3ED-C151-2C41-B2CE-B1FD8F592C3A}"/>
                </a:ext>
              </a:extLst>
            </p:cNvPr>
            <p:cNvSpPr txBox="1"/>
            <p:nvPr/>
          </p:nvSpPr>
          <p:spPr>
            <a:xfrm>
              <a:off x="94518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551D902-3E14-2145-8B7A-BBFE58DEA5B7}"/>
                </a:ext>
              </a:extLst>
            </p:cNvPr>
            <p:cNvSpPr txBox="1"/>
            <p:nvPr/>
          </p:nvSpPr>
          <p:spPr>
            <a:xfrm>
              <a:off x="184760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005BD79-0583-FF44-8ABB-678978FE0DA9}"/>
                </a:ext>
              </a:extLst>
            </p:cNvPr>
            <p:cNvSpPr txBox="1"/>
            <p:nvPr/>
          </p:nvSpPr>
          <p:spPr>
            <a:xfrm>
              <a:off x="275003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A4FEF91-E553-7842-A0C0-5FBD5B0EC130}"/>
                </a:ext>
              </a:extLst>
            </p:cNvPr>
            <p:cNvSpPr txBox="1"/>
            <p:nvPr/>
          </p:nvSpPr>
          <p:spPr>
            <a:xfrm>
              <a:off x="365245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90A5C7B-C113-BA46-AB87-F60E3991D133}"/>
                </a:ext>
              </a:extLst>
            </p:cNvPr>
            <p:cNvSpPr txBox="1"/>
            <p:nvPr/>
          </p:nvSpPr>
          <p:spPr>
            <a:xfrm>
              <a:off x="455488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79D8D7D-5C97-7A4D-A889-C0BAB98FE070}"/>
                </a:ext>
              </a:extLst>
            </p:cNvPr>
            <p:cNvSpPr/>
            <p:nvPr/>
          </p:nvSpPr>
          <p:spPr bwMode="auto">
            <a:xfrm>
              <a:off x="6918264" y="3402762"/>
              <a:ext cx="894375" cy="299518"/>
            </a:xfrm>
            <a:prstGeom prst="rect">
              <a:avLst/>
            </a:prstGeom>
            <a:solidFill>
              <a:srgbClr val="FFFECC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827AB2B-83C3-8C4A-8CA6-13AA5E1E0A7D}"/>
                </a:ext>
              </a:extLst>
            </p:cNvPr>
            <p:cNvSpPr/>
            <p:nvPr/>
          </p:nvSpPr>
          <p:spPr bwMode="auto">
            <a:xfrm>
              <a:off x="6036996" y="3402762"/>
              <a:ext cx="894375" cy="299518"/>
            </a:xfrm>
            <a:prstGeom prst="rect">
              <a:avLst/>
            </a:prstGeom>
            <a:solidFill>
              <a:srgbClr val="FFFECC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3E75537-CA69-3A4A-979E-1A69F4B8ABCE}"/>
                </a:ext>
              </a:extLst>
            </p:cNvPr>
            <p:cNvSpPr txBox="1"/>
            <p:nvPr/>
          </p:nvSpPr>
          <p:spPr>
            <a:xfrm>
              <a:off x="631031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2CACE82-C56A-CF4C-AAB6-75F4770E22D4}"/>
                </a:ext>
              </a:extLst>
            </p:cNvPr>
            <p:cNvSpPr txBox="1"/>
            <p:nvPr/>
          </p:nvSpPr>
          <p:spPr>
            <a:xfrm>
              <a:off x="716594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7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F371F87-A794-2943-8E76-432595414DB6}"/>
              </a:ext>
            </a:extLst>
          </p:cNvPr>
          <p:cNvSpPr txBox="1"/>
          <p:nvPr/>
        </p:nvSpPr>
        <p:spPr>
          <a:xfrm>
            <a:off x="1053728" y="1866790"/>
            <a:ext cx="242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4522749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COUNTING-SORT(A,B,7)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defRPr/>
            </a:pP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 = [1,3,7,1,4,2] 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and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has length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 = 6</a:t>
            </a: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The corresponding count is decreased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Termination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58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0A7A12-96AE-8440-8FAD-F4136DD0E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639" y="1276350"/>
            <a:ext cx="4516723" cy="300082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COUNTING-SORT(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A,B,k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new C[0..k]</a:t>
            </a:r>
            <a:endParaRPr lang="en-GB" b="0" i="1" dirty="0">
              <a:solidFill>
                <a:srgbClr val="00B050"/>
              </a:solidFill>
              <a:latin typeface="Lucida Sans Typewriter" panose="020B0509030504030204" pitchFamily="49" charset="77"/>
            </a:endParaRP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0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 - 1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+ 1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i = 1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k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:=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+ C[i-1]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0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B[C[A[j]] - 1] := A[j]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- 1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C8662E-68AC-9C43-B7AC-58D70FB92F55}"/>
              </a:ext>
            </a:extLst>
          </p:cNvPr>
          <p:cNvGrpSpPr/>
          <p:nvPr/>
        </p:nvGrpSpPr>
        <p:grpSpPr>
          <a:xfrm>
            <a:off x="271481" y="2325514"/>
            <a:ext cx="5852104" cy="742947"/>
            <a:chOff x="189632" y="2253506"/>
            <a:chExt cx="5852104" cy="74294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7B82CDF-C320-6143-81D6-BCBC836C8CE2}"/>
                </a:ext>
              </a:extLst>
            </p:cNvPr>
            <p:cNvGrpSpPr/>
            <p:nvPr/>
          </p:nvGrpSpPr>
          <p:grpSpPr>
            <a:xfrm>
              <a:off x="693631" y="2253506"/>
              <a:ext cx="5348105" cy="299518"/>
              <a:chOff x="6289263" y="5289584"/>
              <a:chExt cx="5348105" cy="2995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B3B4E93-D763-A240-8147-3CD4A9D5E685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1AAC8FC-C2D7-1F4B-A929-0CEBB7AB0FEA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A8557B6-3940-634D-BC4E-7210F1503647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770C802-AF45-AB4B-901C-3092D23146D7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FA53CFD-F953-7643-BC63-778293933D7F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B10D473-45C9-BD45-BCC1-8672392994AA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7A2872-7250-D340-A010-87BF2F78F5A0}"/>
                </a:ext>
              </a:extLst>
            </p:cNvPr>
            <p:cNvSpPr txBox="1"/>
            <p:nvPr/>
          </p:nvSpPr>
          <p:spPr>
            <a:xfrm>
              <a:off x="189632" y="2253506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ABE4C5-A7F9-1845-836F-B127A9192985}"/>
                </a:ext>
              </a:extLst>
            </p:cNvPr>
            <p:cNvSpPr txBox="1"/>
            <p:nvPr/>
          </p:nvSpPr>
          <p:spPr>
            <a:xfrm>
              <a:off x="545730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55A5E7-BCC8-F144-A074-EE33DA7FCDB9}"/>
                </a:ext>
              </a:extLst>
            </p:cNvPr>
            <p:cNvSpPr txBox="1"/>
            <p:nvPr/>
          </p:nvSpPr>
          <p:spPr>
            <a:xfrm>
              <a:off x="94518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64D7AF-D7D4-1541-ACCE-391E4AFF3EA2}"/>
                </a:ext>
              </a:extLst>
            </p:cNvPr>
            <p:cNvSpPr txBox="1"/>
            <p:nvPr/>
          </p:nvSpPr>
          <p:spPr>
            <a:xfrm>
              <a:off x="184760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2BA470F-AAC8-7248-BBF2-2DC6D1178295}"/>
                </a:ext>
              </a:extLst>
            </p:cNvPr>
            <p:cNvSpPr txBox="1"/>
            <p:nvPr/>
          </p:nvSpPr>
          <p:spPr>
            <a:xfrm>
              <a:off x="275003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C8C5D4-D88C-5F46-865A-9DADC7ABDCDB}"/>
                </a:ext>
              </a:extLst>
            </p:cNvPr>
            <p:cNvSpPr txBox="1"/>
            <p:nvPr/>
          </p:nvSpPr>
          <p:spPr>
            <a:xfrm>
              <a:off x="3652457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5CA659-597D-B847-A06D-50E4CE1D3F25}"/>
                </a:ext>
              </a:extLst>
            </p:cNvPr>
            <p:cNvSpPr txBox="1"/>
            <p:nvPr/>
          </p:nvSpPr>
          <p:spPr>
            <a:xfrm>
              <a:off x="4554882" y="2627121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263119E-1DAF-904A-AFB0-591CA8749D70}"/>
              </a:ext>
            </a:extLst>
          </p:cNvPr>
          <p:cNvGrpSpPr/>
          <p:nvPr/>
        </p:nvGrpSpPr>
        <p:grpSpPr>
          <a:xfrm>
            <a:off x="260261" y="3419665"/>
            <a:ext cx="5852104" cy="742947"/>
            <a:chOff x="189632" y="4557762"/>
            <a:chExt cx="5852104" cy="74294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7EB54-900B-E347-9438-5F3D58BF64D9}"/>
                </a:ext>
              </a:extLst>
            </p:cNvPr>
            <p:cNvGrpSpPr/>
            <p:nvPr/>
          </p:nvGrpSpPr>
          <p:grpSpPr>
            <a:xfrm>
              <a:off x="693631" y="4557762"/>
              <a:ext cx="5348105" cy="299518"/>
              <a:chOff x="6289263" y="5289584"/>
              <a:chExt cx="5348105" cy="29951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BB78E30-3B6C-034F-88CB-19FD30C4F8EE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EE944B1-C3ED-AD45-A008-BECFA659AAB3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6365C73-107D-2B4D-9FE7-4FC32B3DC587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BD8BB2F-2374-FD46-B37A-FE26AF33D671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244A84F-C716-5D49-B76D-91763DD4D18D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F1951BE-D08B-054B-AC4C-D1AC03C5BA5C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332646F-9FF8-0B43-AE1E-8F4639FACFA7}"/>
                </a:ext>
              </a:extLst>
            </p:cNvPr>
            <p:cNvSpPr txBox="1"/>
            <p:nvPr/>
          </p:nvSpPr>
          <p:spPr>
            <a:xfrm>
              <a:off x="189632" y="4557762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5C3A9F-DDB8-1B46-8335-D8ABBC4D385D}"/>
                </a:ext>
              </a:extLst>
            </p:cNvPr>
            <p:cNvSpPr txBox="1"/>
            <p:nvPr/>
          </p:nvSpPr>
          <p:spPr>
            <a:xfrm>
              <a:off x="545730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829E730-C839-C548-8049-5D9054D610F2}"/>
                </a:ext>
              </a:extLst>
            </p:cNvPr>
            <p:cNvSpPr txBox="1"/>
            <p:nvPr/>
          </p:nvSpPr>
          <p:spPr>
            <a:xfrm>
              <a:off x="94518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1027FE-C839-8249-8F4B-E3B08B4BF008}"/>
                </a:ext>
              </a:extLst>
            </p:cNvPr>
            <p:cNvSpPr txBox="1"/>
            <p:nvPr/>
          </p:nvSpPr>
          <p:spPr>
            <a:xfrm>
              <a:off x="184760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7A1B3E6-6307-2648-9E78-F3441C1D6009}"/>
                </a:ext>
              </a:extLst>
            </p:cNvPr>
            <p:cNvSpPr txBox="1"/>
            <p:nvPr/>
          </p:nvSpPr>
          <p:spPr>
            <a:xfrm>
              <a:off x="275003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99E2B6-CCE1-7E44-BE24-EBEE1C51E5A8}"/>
                </a:ext>
              </a:extLst>
            </p:cNvPr>
            <p:cNvSpPr txBox="1"/>
            <p:nvPr/>
          </p:nvSpPr>
          <p:spPr>
            <a:xfrm>
              <a:off x="3652457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599F716-CA92-5649-A9AF-FC9F21445EFE}"/>
                </a:ext>
              </a:extLst>
            </p:cNvPr>
            <p:cNvSpPr txBox="1"/>
            <p:nvPr/>
          </p:nvSpPr>
          <p:spPr>
            <a:xfrm>
              <a:off x="4554882" y="4931377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1AD745A-887C-EA40-802F-9071844357E5}"/>
              </a:ext>
            </a:extLst>
          </p:cNvPr>
          <p:cNvGrpSpPr/>
          <p:nvPr/>
        </p:nvGrpSpPr>
        <p:grpSpPr>
          <a:xfrm>
            <a:off x="271481" y="4513816"/>
            <a:ext cx="7623007" cy="745819"/>
            <a:chOff x="189632" y="3402762"/>
            <a:chExt cx="7623007" cy="74581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25BF65E-1EEC-1C43-B931-1C4C3FC0F303}"/>
                </a:ext>
              </a:extLst>
            </p:cNvPr>
            <p:cNvGrpSpPr/>
            <p:nvPr/>
          </p:nvGrpSpPr>
          <p:grpSpPr>
            <a:xfrm>
              <a:off x="693631" y="3402762"/>
              <a:ext cx="5348105" cy="299518"/>
              <a:chOff x="6289263" y="5289584"/>
              <a:chExt cx="5348105" cy="29951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9B740E9-4539-5D47-AC40-D87800928B26}"/>
                  </a:ext>
                </a:extLst>
              </p:cNvPr>
              <p:cNvSpPr/>
              <p:nvPr/>
            </p:nvSpPr>
            <p:spPr bwMode="auto">
              <a:xfrm>
                <a:off x="628926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1ACD19B-485E-344B-9B36-501B6827373A}"/>
                  </a:ext>
                </a:extLst>
              </p:cNvPr>
              <p:cNvSpPr/>
              <p:nvPr/>
            </p:nvSpPr>
            <p:spPr bwMode="auto">
              <a:xfrm>
                <a:off x="7190793" y="5289584"/>
                <a:ext cx="894375" cy="29951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FFFECC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B5367CD-EC1F-3C41-AC8C-3F7CA7B70BF9}"/>
                  </a:ext>
                </a:extLst>
              </p:cNvPr>
              <p:cNvSpPr/>
              <p:nvPr/>
            </p:nvSpPr>
            <p:spPr bwMode="auto">
              <a:xfrm>
                <a:off x="8963985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F625352-C55F-E741-B81E-94863F04DA91}"/>
                  </a:ext>
                </a:extLst>
              </p:cNvPr>
              <p:cNvSpPr/>
              <p:nvPr/>
            </p:nvSpPr>
            <p:spPr bwMode="auto">
              <a:xfrm>
                <a:off x="9853620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71B3806-E7C5-454D-B569-CFD7756D105B}"/>
                  </a:ext>
                </a:extLst>
              </p:cNvPr>
              <p:cNvSpPr/>
              <p:nvPr/>
            </p:nvSpPr>
            <p:spPr bwMode="auto">
              <a:xfrm>
                <a:off x="10742993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A1296A5-24C2-0849-8766-F111ED349E49}"/>
                  </a:ext>
                </a:extLst>
              </p:cNvPr>
              <p:cNvSpPr/>
              <p:nvPr/>
            </p:nvSpPr>
            <p:spPr bwMode="auto">
              <a:xfrm>
                <a:off x="8072061" y="5289584"/>
                <a:ext cx="89437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0735EC-D58A-A346-9796-286ACF2DC71C}"/>
                </a:ext>
              </a:extLst>
            </p:cNvPr>
            <p:cNvSpPr txBox="1"/>
            <p:nvPr/>
          </p:nvSpPr>
          <p:spPr>
            <a:xfrm>
              <a:off x="189632" y="340563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FCB696-8F49-6C41-9CD8-E3912BCAEA5A}"/>
                </a:ext>
              </a:extLst>
            </p:cNvPr>
            <p:cNvSpPr txBox="1"/>
            <p:nvPr/>
          </p:nvSpPr>
          <p:spPr>
            <a:xfrm>
              <a:off x="545730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1FFE3ED-C151-2C41-B2CE-B1FD8F592C3A}"/>
                </a:ext>
              </a:extLst>
            </p:cNvPr>
            <p:cNvSpPr txBox="1"/>
            <p:nvPr/>
          </p:nvSpPr>
          <p:spPr>
            <a:xfrm>
              <a:off x="94518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551D902-3E14-2145-8B7A-BBFE58DEA5B7}"/>
                </a:ext>
              </a:extLst>
            </p:cNvPr>
            <p:cNvSpPr txBox="1"/>
            <p:nvPr/>
          </p:nvSpPr>
          <p:spPr>
            <a:xfrm>
              <a:off x="184760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005BD79-0583-FF44-8ABB-678978FE0DA9}"/>
                </a:ext>
              </a:extLst>
            </p:cNvPr>
            <p:cNvSpPr txBox="1"/>
            <p:nvPr/>
          </p:nvSpPr>
          <p:spPr>
            <a:xfrm>
              <a:off x="275003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A4FEF91-E553-7842-A0C0-5FBD5B0EC130}"/>
                </a:ext>
              </a:extLst>
            </p:cNvPr>
            <p:cNvSpPr txBox="1"/>
            <p:nvPr/>
          </p:nvSpPr>
          <p:spPr>
            <a:xfrm>
              <a:off x="3652457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90A5C7B-C113-BA46-AB87-F60E3991D133}"/>
                </a:ext>
              </a:extLst>
            </p:cNvPr>
            <p:cNvSpPr txBox="1"/>
            <p:nvPr/>
          </p:nvSpPr>
          <p:spPr>
            <a:xfrm>
              <a:off x="455488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79D8D7D-5C97-7A4D-A889-C0BAB98FE070}"/>
                </a:ext>
              </a:extLst>
            </p:cNvPr>
            <p:cNvSpPr/>
            <p:nvPr/>
          </p:nvSpPr>
          <p:spPr bwMode="auto">
            <a:xfrm>
              <a:off x="6918264" y="3402762"/>
              <a:ext cx="894375" cy="299518"/>
            </a:xfrm>
            <a:prstGeom prst="rect">
              <a:avLst/>
            </a:prstGeom>
            <a:solidFill>
              <a:srgbClr val="FFFECC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827AB2B-83C3-8C4A-8CA6-13AA5E1E0A7D}"/>
                </a:ext>
              </a:extLst>
            </p:cNvPr>
            <p:cNvSpPr/>
            <p:nvPr/>
          </p:nvSpPr>
          <p:spPr bwMode="auto">
            <a:xfrm>
              <a:off x="6036996" y="3402762"/>
              <a:ext cx="894375" cy="299518"/>
            </a:xfrm>
            <a:prstGeom prst="rect">
              <a:avLst/>
            </a:prstGeom>
            <a:solidFill>
              <a:srgbClr val="FFFECC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3E75537-CA69-3A4A-979E-1A69F4B8ABCE}"/>
                </a:ext>
              </a:extLst>
            </p:cNvPr>
            <p:cNvSpPr txBox="1"/>
            <p:nvPr/>
          </p:nvSpPr>
          <p:spPr>
            <a:xfrm>
              <a:off x="631031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2CACE82-C56A-CF4C-AAB6-75F4770E22D4}"/>
                </a:ext>
              </a:extLst>
            </p:cNvPr>
            <p:cNvSpPr txBox="1"/>
            <p:nvPr/>
          </p:nvSpPr>
          <p:spPr>
            <a:xfrm>
              <a:off x="7165942" y="377924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7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F371F87-A794-2943-8E76-432595414DB6}"/>
              </a:ext>
            </a:extLst>
          </p:cNvPr>
          <p:cNvSpPr txBox="1"/>
          <p:nvPr/>
        </p:nvSpPr>
        <p:spPr>
          <a:xfrm>
            <a:off x="1053728" y="1866790"/>
            <a:ext cx="242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6324395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Running time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76" y="1389064"/>
            <a:ext cx="6000559" cy="4918075"/>
          </a:xfrm>
        </p:spPr>
        <p:txBody>
          <a:bodyPr/>
          <a:lstStyle/>
          <a:p>
            <a:pPr indent="-322263">
              <a:defRPr/>
            </a:pPr>
            <a:r>
              <a:rPr lang="en-US" altLang="en-US" dirty="0" err="1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Analysing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each block of code we have that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Allocation and </a:t>
            </a:r>
            <a:r>
              <a:rPr lang="en-US" altLang="en-US" dirty="0" err="1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initialisation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of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is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O(k)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First for loop is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O(n)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Second for loop is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O(k)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Third for loop is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O(n)</a:t>
            </a:r>
          </a:p>
          <a:p>
            <a:pPr indent="-322263">
              <a:defRPr/>
            </a:pP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T(n) = O(n + k)</a:t>
            </a:r>
          </a:p>
          <a:p>
            <a:pPr marL="20637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 practice COUNTING-SORT is used when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k = O(n)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Therefore,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T(n) = O(n)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59</a:t>
            </a:fld>
            <a:endParaRPr lang="en-GB" altLang="en-US" sz="1500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86A426-2711-514D-A5FD-FE8832639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6416" y="2049239"/>
            <a:ext cx="4516723" cy="300082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COUNTING-SORT(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A,B,k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new C[0..k]</a:t>
            </a:r>
            <a:endParaRPr lang="en-GB" b="0" i="1" dirty="0">
              <a:solidFill>
                <a:srgbClr val="00B050"/>
              </a:solidFill>
              <a:latin typeface="Lucida Sans Typewriter" panose="020B0509030504030204" pitchFamily="49" charset="77"/>
            </a:endParaRP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0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n - 1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+ 1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i = 1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k   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:= C[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 + C[i-1]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j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0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B[C[A[j]]] := A[j]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C[A[j]] := C[A[j]] - 1</a:t>
            </a:r>
          </a:p>
        </p:txBody>
      </p:sp>
    </p:spTree>
    <p:extLst>
      <p:ext uri="{BB962C8B-B14F-4D97-AF65-F5344CB8AC3E}">
        <p14:creationId xmlns:p14="http://schemas.microsoft.com/office/powerpoint/2010/main" val="58203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Max-heap example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76" y="1389064"/>
            <a:ext cx="11569073" cy="4918075"/>
          </a:xfrm>
        </p:spPr>
        <p:txBody>
          <a:bodyPr/>
          <a:lstStyle/>
          <a:p>
            <a:pPr marL="20637" lvl="1" indent="0">
              <a:lnSpc>
                <a:spcPct val="120000"/>
              </a:lnSpc>
              <a:buNone/>
              <a:defRPr/>
            </a:pPr>
            <a:endParaRPr lang="en-US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lvl="1" indent="0">
              <a:lnSpc>
                <a:spcPct val="120000"/>
              </a:lnSpc>
              <a:buNone/>
              <a:defRPr/>
            </a:pPr>
            <a:endParaRPr lang="en-US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lvl="1" indent="0">
              <a:lnSpc>
                <a:spcPct val="120000"/>
              </a:lnSpc>
              <a:buNone/>
              <a:defRPr/>
            </a:pPr>
            <a:endParaRPr lang="en-US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lvl="1" indent="0">
              <a:lnSpc>
                <a:spcPct val="120000"/>
              </a:lnSpc>
              <a:buNone/>
              <a:defRPr/>
            </a:pPr>
            <a:endParaRPr lang="en-US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lvl="1" indent="0">
              <a:lnSpc>
                <a:spcPct val="120000"/>
              </a:lnSpc>
              <a:buNone/>
              <a:defRPr/>
            </a:pPr>
            <a:endParaRPr lang="en-US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lvl="1" indent="0">
              <a:lnSpc>
                <a:spcPct val="120000"/>
              </a:lnSpc>
              <a:buNone/>
              <a:defRPr/>
            </a:pPr>
            <a:endParaRPr lang="en-US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lvl="1" indent="0">
              <a:lnSpc>
                <a:spcPct val="120000"/>
              </a:lnSpc>
              <a:buNone/>
              <a:defRPr/>
            </a:pPr>
            <a:endParaRPr lang="en-US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lvl="1" indent="0">
              <a:lnSpc>
                <a:spcPct val="120000"/>
              </a:lnSpc>
              <a:buNone/>
              <a:defRPr/>
            </a:pPr>
            <a:endParaRPr lang="en-US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The max-heap property holds for each subtree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Nearly complete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: all levels are complete but the last one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6</a:t>
            </a:fld>
            <a:endParaRPr lang="en-GB" altLang="en-US" sz="1500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F884FB-8DD3-9E43-A237-CE6A61EBBBF0}"/>
              </a:ext>
            </a:extLst>
          </p:cNvPr>
          <p:cNvSpPr/>
          <p:nvPr/>
        </p:nvSpPr>
        <p:spPr bwMode="auto">
          <a:xfrm>
            <a:off x="6382320" y="1388715"/>
            <a:ext cx="894375" cy="29951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93164" bIns="37266" anchor="ctr"/>
          <a:lstStyle/>
          <a:p>
            <a:pPr algn="ctr" defTabSz="477840">
              <a:lnSpc>
                <a:spcPct val="82000"/>
              </a:lnSpc>
              <a:buClr>
                <a:srgbClr val="000000"/>
              </a:buClr>
              <a:buSzPct val="45000"/>
            </a:pPr>
            <a:r>
              <a:rPr lang="en-GB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B7F45B-CED3-6749-A0FC-11B0E1C483EC}"/>
              </a:ext>
            </a:extLst>
          </p:cNvPr>
          <p:cNvSpPr/>
          <p:nvPr/>
        </p:nvSpPr>
        <p:spPr bwMode="auto">
          <a:xfrm>
            <a:off x="3868803" y="2158591"/>
            <a:ext cx="894375" cy="29951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93164" bIns="37266" anchor="ctr"/>
          <a:lstStyle/>
          <a:p>
            <a:pPr algn="ctr" defTabSz="477840">
              <a:lnSpc>
                <a:spcPct val="82000"/>
              </a:lnSpc>
              <a:buClr>
                <a:srgbClr val="000000"/>
              </a:buClr>
              <a:buSzPct val="45000"/>
            </a:pPr>
            <a:r>
              <a:rPr lang="en-GB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C28095-3287-A545-BF87-E88004A68761}"/>
              </a:ext>
            </a:extLst>
          </p:cNvPr>
          <p:cNvSpPr/>
          <p:nvPr/>
        </p:nvSpPr>
        <p:spPr bwMode="auto">
          <a:xfrm>
            <a:off x="9376377" y="2158591"/>
            <a:ext cx="894375" cy="29951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93164" bIns="37266" anchor="ctr"/>
          <a:lstStyle/>
          <a:p>
            <a:pPr algn="ctr" defTabSz="477840">
              <a:lnSpc>
                <a:spcPct val="82000"/>
              </a:lnSpc>
              <a:buClr>
                <a:srgbClr val="000000"/>
              </a:buClr>
              <a:buSzPct val="45000"/>
            </a:pPr>
            <a:r>
              <a:rPr lang="en-GB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8F7741-6553-B24E-8E77-39E0CA04EA68}"/>
              </a:ext>
            </a:extLst>
          </p:cNvPr>
          <p:cNvSpPr/>
          <p:nvPr/>
        </p:nvSpPr>
        <p:spPr bwMode="auto">
          <a:xfrm>
            <a:off x="1830131" y="2928467"/>
            <a:ext cx="894375" cy="29951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93164" bIns="37266" anchor="ctr"/>
          <a:lstStyle/>
          <a:p>
            <a:pPr algn="ctr" defTabSz="477840">
              <a:lnSpc>
                <a:spcPct val="82000"/>
              </a:lnSpc>
              <a:buClr>
                <a:srgbClr val="000000"/>
              </a:buClr>
              <a:buSzPct val="45000"/>
            </a:pPr>
            <a:r>
              <a:rPr lang="en-GB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9D8C8E-C7E3-DA4D-859C-463193CDC641}"/>
              </a:ext>
            </a:extLst>
          </p:cNvPr>
          <p:cNvSpPr/>
          <p:nvPr/>
        </p:nvSpPr>
        <p:spPr bwMode="auto">
          <a:xfrm>
            <a:off x="5343929" y="2928467"/>
            <a:ext cx="894375" cy="29951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93164" bIns="37266" anchor="ctr"/>
          <a:lstStyle/>
          <a:p>
            <a:pPr algn="ctr" defTabSz="477840">
              <a:lnSpc>
                <a:spcPct val="82000"/>
              </a:lnSpc>
              <a:buClr>
                <a:srgbClr val="000000"/>
              </a:buClr>
              <a:buSzPct val="45000"/>
            </a:pPr>
            <a:r>
              <a:rPr lang="en-GB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F3662B-D7DD-C840-BBA5-1CDE9DA50637}"/>
              </a:ext>
            </a:extLst>
          </p:cNvPr>
          <p:cNvSpPr/>
          <p:nvPr/>
        </p:nvSpPr>
        <p:spPr bwMode="auto">
          <a:xfrm>
            <a:off x="10600513" y="2928467"/>
            <a:ext cx="894375" cy="29951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93164" bIns="37266" anchor="ctr"/>
          <a:lstStyle/>
          <a:p>
            <a:pPr algn="ctr" defTabSz="477840">
              <a:lnSpc>
                <a:spcPct val="82000"/>
              </a:lnSpc>
              <a:buClr>
                <a:srgbClr val="000000"/>
              </a:buClr>
              <a:buSzPct val="45000"/>
            </a:pPr>
            <a:r>
              <a:rPr lang="en-GB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83B0C7-A7A5-5649-87EE-B17C13A97A80}"/>
              </a:ext>
            </a:extLst>
          </p:cNvPr>
          <p:cNvSpPr/>
          <p:nvPr/>
        </p:nvSpPr>
        <p:spPr bwMode="auto">
          <a:xfrm>
            <a:off x="7855433" y="2928467"/>
            <a:ext cx="894375" cy="29951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93164" bIns="37266" anchor="ctr"/>
          <a:lstStyle/>
          <a:p>
            <a:pPr algn="ctr" defTabSz="477840">
              <a:lnSpc>
                <a:spcPct val="82000"/>
              </a:lnSpc>
              <a:buClr>
                <a:srgbClr val="000000"/>
              </a:buClr>
              <a:buSzPct val="45000"/>
            </a:pPr>
            <a:r>
              <a:rPr lang="en-GB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633970-303B-5941-99A6-E3851E624C53}"/>
              </a:ext>
            </a:extLst>
          </p:cNvPr>
          <p:cNvSpPr/>
          <p:nvPr/>
        </p:nvSpPr>
        <p:spPr bwMode="auto">
          <a:xfrm>
            <a:off x="1053728" y="3698342"/>
            <a:ext cx="894375" cy="29951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93164" bIns="37266" anchor="ctr"/>
          <a:lstStyle/>
          <a:p>
            <a:pPr algn="ctr" defTabSz="477840">
              <a:lnSpc>
                <a:spcPct val="82000"/>
              </a:lnSpc>
              <a:buClr>
                <a:srgbClr val="000000"/>
              </a:buClr>
              <a:buSzPct val="45000"/>
            </a:pPr>
            <a:r>
              <a:rPr lang="en-GB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584172-47A7-044C-9277-87BFA1C4EEC9}"/>
              </a:ext>
            </a:extLst>
          </p:cNvPr>
          <p:cNvSpPr/>
          <p:nvPr/>
        </p:nvSpPr>
        <p:spPr bwMode="auto">
          <a:xfrm>
            <a:off x="2722924" y="3698342"/>
            <a:ext cx="894375" cy="29951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93164" bIns="37266" anchor="ctr"/>
          <a:lstStyle/>
          <a:p>
            <a:pPr algn="ctr" defTabSz="477840">
              <a:lnSpc>
                <a:spcPct val="82000"/>
              </a:lnSpc>
              <a:buClr>
                <a:srgbClr val="000000"/>
              </a:buClr>
              <a:buSzPct val="45000"/>
            </a:pPr>
            <a:r>
              <a:rPr lang="en-GB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EFF550-4FFE-864B-A481-EBE90DA4D774}"/>
              </a:ext>
            </a:extLst>
          </p:cNvPr>
          <p:cNvSpPr/>
          <p:nvPr/>
        </p:nvSpPr>
        <p:spPr bwMode="auto">
          <a:xfrm>
            <a:off x="6061315" y="3698342"/>
            <a:ext cx="894375" cy="29951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93164" bIns="37266" anchor="ctr"/>
          <a:lstStyle/>
          <a:p>
            <a:pPr algn="ctr" defTabSz="477840">
              <a:lnSpc>
                <a:spcPct val="82000"/>
              </a:lnSpc>
              <a:buClr>
                <a:srgbClr val="000000"/>
              </a:buClr>
              <a:buSzPct val="45000"/>
            </a:pPr>
            <a:r>
              <a:rPr lang="en-GB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92C6B7-7C2D-4B46-8CEA-04351C6AE88E}"/>
              </a:ext>
            </a:extLst>
          </p:cNvPr>
          <p:cNvSpPr/>
          <p:nvPr/>
        </p:nvSpPr>
        <p:spPr bwMode="auto">
          <a:xfrm>
            <a:off x="4392120" y="3698342"/>
            <a:ext cx="894375" cy="29951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93164" bIns="37266" anchor="ctr"/>
          <a:lstStyle/>
          <a:p>
            <a:pPr algn="ctr" defTabSz="477840">
              <a:lnSpc>
                <a:spcPct val="82000"/>
              </a:lnSpc>
              <a:buClr>
                <a:srgbClr val="000000"/>
              </a:buClr>
              <a:buSzPct val="45000"/>
            </a:pPr>
            <a:r>
              <a:rPr lang="en-GB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320E56-971E-7D4A-A72D-3D587A664CDB}"/>
              </a:ext>
            </a:extLst>
          </p:cNvPr>
          <p:cNvCxnSpPr>
            <a:stCxn id="24" idx="2"/>
            <a:endCxn id="26" idx="0"/>
          </p:cNvCxnSpPr>
          <p:nvPr/>
        </p:nvCxnSpPr>
        <p:spPr bwMode="auto">
          <a:xfrm flipH="1">
            <a:off x="4315991" y="1688233"/>
            <a:ext cx="2513517" cy="4703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580D3-559A-F84A-BF7B-7BC333278E8B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 bwMode="auto">
          <a:xfrm>
            <a:off x="6829508" y="1688233"/>
            <a:ext cx="2994057" cy="4703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20F6BA4-13B0-DA46-A644-F1514F11143A}"/>
              </a:ext>
            </a:extLst>
          </p:cNvPr>
          <p:cNvCxnSpPr>
            <a:cxnSpLocks/>
          </p:cNvCxnSpPr>
          <p:nvPr/>
        </p:nvCxnSpPr>
        <p:spPr bwMode="auto">
          <a:xfrm>
            <a:off x="2277318" y="3227637"/>
            <a:ext cx="892793" cy="4703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C220C0-A3DD-2644-AF9F-614294DF21EB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 bwMode="auto">
          <a:xfrm flipH="1">
            <a:off x="1500916" y="3227985"/>
            <a:ext cx="776403" cy="4703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CFEB857-C831-FC45-B186-234667288281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 bwMode="auto">
          <a:xfrm>
            <a:off x="4315991" y="2458109"/>
            <a:ext cx="1475126" cy="4703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1546BD0-E2C8-5E4C-B0EE-F9AD8E61D68E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 bwMode="auto">
          <a:xfrm flipH="1">
            <a:off x="2277319" y="2458109"/>
            <a:ext cx="2038672" cy="4703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8B4AADA-A8D3-F346-8130-FADC88DE726B}"/>
              </a:ext>
            </a:extLst>
          </p:cNvPr>
          <p:cNvCxnSpPr>
            <a:cxnSpLocks/>
            <a:stCxn id="31" idx="2"/>
            <a:endCxn id="37" idx="0"/>
          </p:cNvCxnSpPr>
          <p:nvPr/>
        </p:nvCxnSpPr>
        <p:spPr bwMode="auto">
          <a:xfrm flipH="1">
            <a:off x="4839308" y="3227985"/>
            <a:ext cx="951809" cy="4703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046F228-057D-6F45-A9D2-67CB49888A08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 bwMode="auto">
          <a:xfrm flipH="1">
            <a:off x="8302621" y="2458109"/>
            <a:ext cx="1520944" cy="4703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F1AD493-DEA2-6341-AEB9-AF122453A307}"/>
              </a:ext>
            </a:extLst>
          </p:cNvPr>
          <p:cNvCxnSpPr>
            <a:cxnSpLocks/>
            <a:stCxn id="31" idx="2"/>
            <a:endCxn id="36" idx="0"/>
          </p:cNvCxnSpPr>
          <p:nvPr/>
        </p:nvCxnSpPr>
        <p:spPr bwMode="auto">
          <a:xfrm>
            <a:off x="5791117" y="3227985"/>
            <a:ext cx="717386" cy="4703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89D4077-17BF-6442-9BAC-23CBD3B8220F}"/>
              </a:ext>
            </a:extLst>
          </p:cNvPr>
          <p:cNvCxnSpPr>
            <a:cxnSpLocks/>
            <a:stCxn id="27" idx="2"/>
            <a:endCxn id="32" idx="0"/>
          </p:cNvCxnSpPr>
          <p:nvPr/>
        </p:nvCxnSpPr>
        <p:spPr bwMode="auto">
          <a:xfrm>
            <a:off x="9823565" y="2458109"/>
            <a:ext cx="1224136" cy="4703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142514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RADIX-SORT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Assume that each element in the array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A[0..n-1]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has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digits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Digit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is the lowest-order digit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Digit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is the highest-order digit</a:t>
            </a:r>
          </a:p>
          <a:p>
            <a:pPr indent="-322263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indent="0">
              <a:buNone/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Running time when COUNTING-SORT is used as subroutine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iterations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Complexity of COUNTING-SORT is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O(n + k)</a:t>
            </a:r>
          </a:p>
          <a:p>
            <a:pPr indent="-322263">
              <a:defRPr/>
            </a:pP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T(n) =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O(d(n + k))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When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is a constant and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k = O(n)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,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T(n) = O(n)</a:t>
            </a:r>
          </a:p>
          <a:p>
            <a:pPr indent="-322263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60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2025B9-E028-E44D-B72A-CE6E2AAA4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096" y="2786272"/>
            <a:ext cx="4848432" cy="1061829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RADIX-SORT(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A,d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i = 1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d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stable sort A on digit 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endParaRPr lang="en-GB" b="0" dirty="0">
              <a:solidFill>
                <a:schemeClr val="accent1"/>
              </a:solidFill>
              <a:latin typeface="Lucida Sans Typewriter" panose="020B050903050403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305931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RADIX-SORT(A,3)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77" y="1389064"/>
            <a:ext cx="5784536" cy="4918075"/>
          </a:xfrm>
        </p:spPr>
        <p:txBody>
          <a:bodyPr/>
          <a:lstStyle/>
          <a:p>
            <a:pPr indent="-322263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Input array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of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6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3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-digit integers</a:t>
            </a:r>
          </a:p>
          <a:p>
            <a:pPr indent="-322263">
              <a:defRPr/>
            </a:pPr>
            <a:r>
              <a:rPr lang="en-GB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k = 9</a:t>
            </a: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61</a:t>
            </a:fld>
            <a:endParaRPr lang="en-GB" altLang="en-US" sz="1500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D540A-9C1A-C64A-B720-94EC43D09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1263" y="1364204"/>
            <a:ext cx="4848432" cy="1061829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RADIX-SORT(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A,d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i = 1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d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stable sort A on digit 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C6D2D7A-190D-3E44-9F85-48690CCA6E51}"/>
              </a:ext>
            </a:extLst>
          </p:cNvPr>
          <p:cNvGrpSpPr/>
          <p:nvPr/>
        </p:nvGrpSpPr>
        <p:grpSpPr>
          <a:xfrm>
            <a:off x="413165" y="2523935"/>
            <a:ext cx="1538071" cy="3041939"/>
            <a:chOff x="413165" y="2397522"/>
            <a:chExt cx="1538071" cy="304193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4743E05-18F9-7448-80D0-F8812EB0AA44}"/>
                </a:ext>
              </a:extLst>
            </p:cNvPr>
            <p:cNvGrpSpPr/>
            <p:nvPr/>
          </p:nvGrpSpPr>
          <p:grpSpPr>
            <a:xfrm>
              <a:off x="852366" y="2790138"/>
              <a:ext cx="1098870" cy="299518"/>
              <a:chOff x="828329" y="2565803"/>
              <a:chExt cx="1098870" cy="299518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35B7211-B279-B143-84D4-870B9F1F743E}"/>
                  </a:ext>
                </a:extLst>
              </p:cNvPr>
              <p:cNvSpPr/>
              <p:nvPr/>
            </p:nvSpPr>
            <p:spPr bwMode="auto">
              <a:xfrm>
                <a:off x="828329" y="2565803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5E77205-769F-EF4D-AA8B-E96D2C654002}"/>
                  </a:ext>
                </a:extLst>
              </p:cNvPr>
              <p:cNvSpPr/>
              <p:nvPr/>
            </p:nvSpPr>
            <p:spPr bwMode="auto">
              <a:xfrm>
                <a:off x="1197744" y="2565803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2973A1B-0423-BC40-B83D-56C2EC246931}"/>
                  </a:ext>
                </a:extLst>
              </p:cNvPr>
              <p:cNvSpPr/>
              <p:nvPr/>
            </p:nvSpPr>
            <p:spPr bwMode="auto">
              <a:xfrm>
                <a:off x="1557784" y="2565803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2742D58-9D1D-CE49-9911-037430EB894E}"/>
                </a:ext>
              </a:extLst>
            </p:cNvPr>
            <p:cNvGrpSpPr/>
            <p:nvPr/>
          </p:nvGrpSpPr>
          <p:grpSpPr>
            <a:xfrm>
              <a:off x="852366" y="3247695"/>
              <a:ext cx="1098870" cy="299518"/>
              <a:chOff x="828329" y="3034108"/>
              <a:chExt cx="1098870" cy="29951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C419E92-1C28-3A4C-8FF2-D2E3E3E26D44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141ED0-22F7-2541-A726-B3C2F80F1FC1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0A653D1-ED52-2A45-86EF-78B8727627D6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E34AE6E-9059-4B4C-94AE-3B1B53B50906}"/>
                </a:ext>
              </a:extLst>
            </p:cNvPr>
            <p:cNvGrpSpPr/>
            <p:nvPr/>
          </p:nvGrpSpPr>
          <p:grpSpPr>
            <a:xfrm>
              <a:off x="852366" y="3705252"/>
              <a:ext cx="1098870" cy="299518"/>
              <a:chOff x="828329" y="3034108"/>
              <a:chExt cx="1098870" cy="299518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1247D8B-4979-B64D-8DF9-C2B75C85A425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4A031FE-70AB-334A-934F-85B0286EE14E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364B7D-A964-944A-B94D-BB570A54207E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3E51683-64C1-4E42-8A77-2288E4CBF3FC}"/>
                </a:ext>
              </a:extLst>
            </p:cNvPr>
            <p:cNvGrpSpPr/>
            <p:nvPr/>
          </p:nvGrpSpPr>
          <p:grpSpPr>
            <a:xfrm>
              <a:off x="852366" y="4162809"/>
              <a:ext cx="1098870" cy="299518"/>
              <a:chOff x="828329" y="3034108"/>
              <a:chExt cx="1098870" cy="299518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B4CEBC4-8EA6-814D-B278-A9D624F98350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B726D89-5FD3-E14A-834C-DE9BF17C24F9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7E5425B-BB52-C349-814C-35B452DBF474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73CBF15-C57C-074C-8A47-03CF8D4400DE}"/>
                </a:ext>
              </a:extLst>
            </p:cNvPr>
            <p:cNvGrpSpPr/>
            <p:nvPr/>
          </p:nvGrpSpPr>
          <p:grpSpPr>
            <a:xfrm>
              <a:off x="852366" y="5077923"/>
              <a:ext cx="1098870" cy="299518"/>
              <a:chOff x="828329" y="3034108"/>
              <a:chExt cx="1098870" cy="299518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9354FCA-1755-F34C-9AEC-289C77C67F61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8A155D0-CC13-1F42-A617-AFD191DC9BC5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030720B-9BAC-5749-BBB6-79D7E62A44DE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54AA14D-B763-D54D-85CB-8F0F010F163E}"/>
                </a:ext>
              </a:extLst>
            </p:cNvPr>
            <p:cNvGrpSpPr/>
            <p:nvPr/>
          </p:nvGrpSpPr>
          <p:grpSpPr>
            <a:xfrm>
              <a:off x="852366" y="4620366"/>
              <a:ext cx="1098870" cy="299518"/>
              <a:chOff x="828329" y="3034108"/>
              <a:chExt cx="1098870" cy="299518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CB0E1E3-D9AF-524A-9FEE-8A4560F22E6D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6055A54-36D5-324C-AEEF-9C0E177E4FFD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12653E1-37F4-7845-BF21-14FE44934B70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4A66605-4FE0-C44F-AD5E-EF5BA72A6C5E}"/>
                </a:ext>
              </a:extLst>
            </p:cNvPr>
            <p:cNvSpPr txBox="1"/>
            <p:nvPr/>
          </p:nvSpPr>
          <p:spPr>
            <a:xfrm>
              <a:off x="1206979" y="2397522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8D1EAD8-B216-6943-889F-CECE2FB2B304}"/>
                </a:ext>
              </a:extLst>
            </p:cNvPr>
            <p:cNvSpPr txBox="1"/>
            <p:nvPr/>
          </p:nvSpPr>
          <p:spPr>
            <a:xfrm>
              <a:off x="413165" y="276685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97488EF-C940-9E45-820E-EB10776F4D47}"/>
                </a:ext>
              </a:extLst>
            </p:cNvPr>
            <p:cNvSpPr txBox="1"/>
            <p:nvPr/>
          </p:nvSpPr>
          <p:spPr>
            <a:xfrm>
              <a:off x="413165" y="460947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82111D7-C230-2D41-A506-CD65842B28B9}"/>
                </a:ext>
              </a:extLst>
            </p:cNvPr>
            <p:cNvSpPr txBox="1"/>
            <p:nvPr/>
          </p:nvSpPr>
          <p:spPr>
            <a:xfrm>
              <a:off x="413165" y="322750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B71FFA4-C3E5-7F4B-9C93-A6F54A91B4FB}"/>
                </a:ext>
              </a:extLst>
            </p:cNvPr>
            <p:cNvSpPr txBox="1"/>
            <p:nvPr/>
          </p:nvSpPr>
          <p:spPr>
            <a:xfrm>
              <a:off x="413165" y="368816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ED651E5-C584-E240-8EA3-110E2C89C141}"/>
                </a:ext>
              </a:extLst>
            </p:cNvPr>
            <p:cNvSpPr txBox="1"/>
            <p:nvPr/>
          </p:nvSpPr>
          <p:spPr>
            <a:xfrm>
              <a:off x="413165" y="414881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4189350-2BED-0541-9F95-FDF01D0B54A2}"/>
                </a:ext>
              </a:extLst>
            </p:cNvPr>
            <p:cNvSpPr txBox="1"/>
            <p:nvPr/>
          </p:nvSpPr>
          <p:spPr>
            <a:xfrm>
              <a:off x="413165" y="507012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81766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RADIX-SORT(A,3)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77" y="1389064"/>
            <a:ext cx="5784536" cy="4918075"/>
          </a:xfrm>
        </p:spPr>
        <p:txBody>
          <a:bodyPr/>
          <a:lstStyle/>
          <a:p>
            <a:pPr indent="-322263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Input array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of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6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3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-digit integers</a:t>
            </a:r>
          </a:p>
          <a:p>
            <a:pPr indent="-322263">
              <a:defRPr/>
            </a:pPr>
            <a:r>
              <a:rPr lang="en-GB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k = 9</a:t>
            </a: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GB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Sort on digit </a:t>
            </a:r>
            <a:r>
              <a:rPr lang="en-GB" altLang="en-US" dirty="0" err="1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</a:t>
            </a:r>
            <a:r>
              <a:rPr lang="en-GB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= 1</a:t>
            </a:r>
          </a:p>
          <a:p>
            <a:pPr indent="-322263">
              <a:defRPr/>
            </a:pPr>
            <a:endParaRPr lang="en-US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62</a:t>
            </a:fld>
            <a:endParaRPr lang="en-GB" altLang="en-US" sz="1500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D540A-9C1A-C64A-B720-94EC43D09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1263" y="1364204"/>
            <a:ext cx="4848432" cy="1061829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RADIX-SORT(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A,d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i = 1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d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stable sort A on digit 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C6D2D7A-190D-3E44-9F85-48690CCA6E51}"/>
              </a:ext>
            </a:extLst>
          </p:cNvPr>
          <p:cNvGrpSpPr/>
          <p:nvPr/>
        </p:nvGrpSpPr>
        <p:grpSpPr>
          <a:xfrm>
            <a:off x="413165" y="2523935"/>
            <a:ext cx="1538071" cy="3041939"/>
            <a:chOff x="413165" y="2397522"/>
            <a:chExt cx="1538071" cy="304193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4743E05-18F9-7448-80D0-F8812EB0AA44}"/>
                </a:ext>
              </a:extLst>
            </p:cNvPr>
            <p:cNvGrpSpPr/>
            <p:nvPr/>
          </p:nvGrpSpPr>
          <p:grpSpPr>
            <a:xfrm>
              <a:off x="852366" y="2790138"/>
              <a:ext cx="1098870" cy="299518"/>
              <a:chOff x="828329" y="2565803"/>
              <a:chExt cx="1098870" cy="299518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35B7211-B279-B143-84D4-870B9F1F743E}"/>
                  </a:ext>
                </a:extLst>
              </p:cNvPr>
              <p:cNvSpPr/>
              <p:nvPr/>
            </p:nvSpPr>
            <p:spPr bwMode="auto">
              <a:xfrm>
                <a:off x="828329" y="2565803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5E77205-769F-EF4D-AA8B-E96D2C654002}"/>
                  </a:ext>
                </a:extLst>
              </p:cNvPr>
              <p:cNvSpPr/>
              <p:nvPr/>
            </p:nvSpPr>
            <p:spPr bwMode="auto">
              <a:xfrm>
                <a:off x="1197744" y="2565803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2973A1B-0423-BC40-B83D-56C2EC246931}"/>
                  </a:ext>
                </a:extLst>
              </p:cNvPr>
              <p:cNvSpPr/>
              <p:nvPr/>
            </p:nvSpPr>
            <p:spPr bwMode="auto">
              <a:xfrm>
                <a:off x="1557784" y="2565803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2742D58-9D1D-CE49-9911-037430EB894E}"/>
                </a:ext>
              </a:extLst>
            </p:cNvPr>
            <p:cNvGrpSpPr/>
            <p:nvPr/>
          </p:nvGrpSpPr>
          <p:grpSpPr>
            <a:xfrm>
              <a:off x="852366" y="3247695"/>
              <a:ext cx="1098870" cy="299518"/>
              <a:chOff x="828329" y="3034108"/>
              <a:chExt cx="1098870" cy="29951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C419E92-1C28-3A4C-8FF2-D2E3E3E26D44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141ED0-22F7-2541-A726-B3C2F80F1FC1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0A653D1-ED52-2A45-86EF-78B8727627D6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E34AE6E-9059-4B4C-94AE-3B1B53B50906}"/>
                </a:ext>
              </a:extLst>
            </p:cNvPr>
            <p:cNvGrpSpPr/>
            <p:nvPr/>
          </p:nvGrpSpPr>
          <p:grpSpPr>
            <a:xfrm>
              <a:off x="852366" y="3705252"/>
              <a:ext cx="1098870" cy="299518"/>
              <a:chOff x="828329" y="3034108"/>
              <a:chExt cx="1098870" cy="299518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1247D8B-4979-B64D-8DF9-C2B75C85A425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4A031FE-70AB-334A-934F-85B0286EE14E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364B7D-A964-944A-B94D-BB570A54207E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3E51683-64C1-4E42-8A77-2288E4CBF3FC}"/>
                </a:ext>
              </a:extLst>
            </p:cNvPr>
            <p:cNvGrpSpPr/>
            <p:nvPr/>
          </p:nvGrpSpPr>
          <p:grpSpPr>
            <a:xfrm>
              <a:off x="852366" y="4162809"/>
              <a:ext cx="1098870" cy="299518"/>
              <a:chOff x="828329" y="3034108"/>
              <a:chExt cx="1098870" cy="299518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B4CEBC4-8EA6-814D-B278-A9D624F98350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B726D89-5FD3-E14A-834C-DE9BF17C24F9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7E5425B-BB52-C349-814C-35B452DBF474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73CBF15-C57C-074C-8A47-03CF8D4400DE}"/>
                </a:ext>
              </a:extLst>
            </p:cNvPr>
            <p:cNvGrpSpPr/>
            <p:nvPr/>
          </p:nvGrpSpPr>
          <p:grpSpPr>
            <a:xfrm>
              <a:off x="852366" y="5077923"/>
              <a:ext cx="1098870" cy="299518"/>
              <a:chOff x="828329" y="3034108"/>
              <a:chExt cx="1098870" cy="299518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9354FCA-1755-F34C-9AEC-289C77C67F61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8A155D0-CC13-1F42-A617-AFD191DC9BC5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030720B-9BAC-5749-BBB6-79D7E62A44DE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54AA14D-B763-D54D-85CB-8F0F010F163E}"/>
                </a:ext>
              </a:extLst>
            </p:cNvPr>
            <p:cNvGrpSpPr/>
            <p:nvPr/>
          </p:nvGrpSpPr>
          <p:grpSpPr>
            <a:xfrm>
              <a:off x="852366" y="4620366"/>
              <a:ext cx="1098870" cy="299518"/>
              <a:chOff x="828329" y="3034108"/>
              <a:chExt cx="1098870" cy="299518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CB0E1E3-D9AF-524A-9FEE-8A4560F22E6D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6055A54-36D5-324C-AEEF-9C0E177E4FFD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12653E1-37F4-7845-BF21-14FE44934B70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4A66605-4FE0-C44F-AD5E-EF5BA72A6C5E}"/>
                </a:ext>
              </a:extLst>
            </p:cNvPr>
            <p:cNvSpPr txBox="1"/>
            <p:nvPr/>
          </p:nvSpPr>
          <p:spPr>
            <a:xfrm>
              <a:off x="1206979" y="2397522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8D1EAD8-B216-6943-889F-CECE2FB2B304}"/>
                </a:ext>
              </a:extLst>
            </p:cNvPr>
            <p:cNvSpPr txBox="1"/>
            <p:nvPr/>
          </p:nvSpPr>
          <p:spPr>
            <a:xfrm>
              <a:off x="413165" y="276685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97488EF-C940-9E45-820E-EB10776F4D47}"/>
                </a:ext>
              </a:extLst>
            </p:cNvPr>
            <p:cNvSpPr txBox="1"/>
            <p:nvPr/>
          </p:nvSpPr>
          <p:spPr>
            <a:xfrm>
              <a:off x="413165" y="460947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82111D7-C230-2D41-A506-CD65842B28B9}"/>
                </a:ext>
              </a:extLst>
            </p:cNvPr>
            <p:cNvSpPr txBox="1"/>
            <p:nvPr/>
          </p:nvSpPr>
          <p:spPr>
            <a:xfrm>
              <a:off x="413165" y="322750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B71FFA4-C3E5-7F4B-9C93-A6F54A91B4FB}"/>
                </a:ext>
              </a:extLst>
            </p:cNvPr>
            <p:cNvSpPr txBox="1"/>
            <p:nvPr/>
          </p:nvSpPr>
          <p:spPr>
            <a:xfrm>
              <a:off x="413165" y="368816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ED651E5-C584-E240-8EA3-110E2C89C141}"/>
                </a:ext>
              </a:extLst>
            </p:cNvPr>
            <p:cNvSpPr txBox="1"/>
            <p:nvPr/>
          </p:nvSpPr>
          <p:spPr>
            <a:xfrm>
              <a:off x="413165" y="414881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4189350-2BED-0541-9F95-FDF01D0B54A2}"/>
                </a:ext>
              </a:extLst>
            </p:cNvPr>
            <p:cNvSpPr txBox="1"/>
            <p:nvPr/>
          </p:nvSpPr>
          <p:spPr>
            <a:xfrm>
              <a:off x="413165" y="507012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85102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RADIX-SORT(A,3)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77" y="1389064"/>
            <a:ext cx="5784536" cy="4918075"/>
          </a:xfrm>
        </p:spPr>
        <p:txBody>
          <a:bodyPr/>
          <a:lstStyle/>
          <a:p>
            <a:pPr indent="-322263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Input array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of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6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3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-digit integers</a:t>
            </a:r>
          </a:p>
          <a:p>
            <a:pPr indent="-322263">
              <a:defRPr/>
            </a:pPr>
            <a:r>
              <a:rPr lang="en-GB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k = 9</a:t>
            </a: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GB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63</a:t>
            </a:fld>
            <a:endParaRPr lang="en-GB" altLang="en-US" sz="1500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D540A-9C1A-C64A-B720-94EC43D09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1263" y="1364204"/>
            <a:ext cx="4848432" cy="1061829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RADIX-SORT(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A,d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i = 1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d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stable sort A on digit 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C6D2D7A-190D-3E44-9F85-48690CCA6E51}"/>
              </a:ext>
            </a:extLst>
          </p:cNvPr>
          <p:cNvGrpSpPr/>
          <p:nvPr/>
        </p:nvGrpSpPr>
        <p:grpSpPr>
          <a:xfrm>
            <a:off x="413165" y="2523935"/>
            <a:ext cx="1538071" cy="3041939"/>
            <a:chOff x="413165" y="2397522"/>
            <a:chExt cx="1538071" cy="304193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4743E05-18F9-7448-80D0-F8812EB0AA44}"/>
                </a:ext>
              </a:extLst>
            </p:cNvPr>
            <p:cNvGrpSpPr/>
            <p:nvPr/>
          </p:nvGrpSpPr>
          <p:grpSpPr>
            <a:xfrm>
              <a:off x="852366" y="2790138"/>
              <a:ext cx="1098870" cy="299518"/>
              <a:chOff x="828329" y="2565803"/>
              <a:chExt cx="1098870" cy="299518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35B7211-B279-B143-84D4-870B9F1F743E}"/>
                  </a:ext>
                </a:extLst>
              </p:cNvPr>
              <p:cNvSpPr/>
              <p:nvPr/>
            </p:nvSpPr>
            <p:spPr bwMode="auto">
              <a:xfrm>
                <a:off x="828329" y="2565803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5E77205-769F-EF4D-AA8B-E96D2C654002}"/>
                  </a:ext>
                </a:extLst>
              </p:cNvPr>
              <p:cNvSpPr/>
              <p:nvPr/>
            </p:nvSpPr>
            <p:spPr bwMode="auto">
              <a:xfrm>
                <a:off x="1197744" y="2565803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2973A1B-0423-BC40-B83D-56C2EC246931}"/>
                  </a:ext>
                </a:extLst>
              </p:cNvPr>
              <p:cNvSpPr/>
              <p:nvPr/>
            </p:nvSpPr>
            <p:spPr bwMode="auto">
              <a:xfrm>
                <a:off x="1557784" y="2565803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2742D58-9D1D-CE49-9911-037430EB894E}"/>
                </a:ext>
              </a:extLst>
            </p:cNvPr>
            <p:cNvGrpSpPr/>
            <p:nvPr/>
          </p:nvGrpSpPr>
          <p:grpSpPr>
            <a:xfrm>
              <a:off x="852366" y="3247695"/>
              <a:ext cx="1098870" cy="299518"/>
              <a:chOff x="828329" y="3034108"/>
              <a:chExt cx="1098870" cy="29951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C419E92-1C28-3A4C-8FF2-D2E3E3E26D44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141ED0-22F7-2541-A726-B3C2F80F1FC1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0A653D1-ED52-2A45-86EF-78B8727627D6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E34AE6E-9059-4B4C-94AE-3B1B53B50906}"/>
                </a:ext>
              </a:extLst>
            </p:cNvPr>
            <p:cNvGrpSpPr/>
            <p:nvPr/>
          </p:nvGrpSpPr>
          <p:grpSpPr>
            <a:xfrm>
              <a:off x="852366" y="3705252"/>
              <a:ext cx="1098870" cy="299518"/>
              <a:chOff x="828329" y="3034108"/>
              <a:chExt cx="1098870" cy="299518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1247D8B-4979-B64D-8DF9-C2B75C85A425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4A031FE-70AB-334A-934F-85B0286EE14E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364B7D-A964-944A-B94D-BB570A54207E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3E51683-64C1-4E42-8A77-2288E4CBF3FC}"/>
                </a:ext>
              </a:extLst>
            </p:cNvPr>
            <p:cNvGrpSpPr/>
            <p:nvPr/>
          </p:nvGrpSpPr>
          <p:grpSpPr>
            <a:xfrm>
              <a:off x="852366" y="4162809"/>
              <a:ext cx="1098870" cy="299518"/>
              <a:chOff x="828329" y="3034108"/>
              <a:chExt cx="1098870" cy="299518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B4CEBC4-8EA6-814D-B278-A9D624F98350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B726D89-5FD3-E14A-834C-DE9BF17C24F9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7E5425B-BB52-C349-814C-35B452DBF474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73CBF15-C57C-074C-8A47-03CF8D4400DE}"/>
                </a:ext>
              </a:extLst>
            </p:cNvPr>
            <p:cNvGrpSpPr/>
            <p:nvPr/>
          </p:nvGrpSpPr>
          <p:grpSpPr>
            <a:xfrm>
              <a:off x="852366" y="5077923"/>
              <a:ext cx="1098870" cy="299518"/>
              <a:chOff x="828329" y="3034108"/>
              <a:chExt cx="1098870" cy="299518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9354FCA-1755-F34C-9AEC-289C77C67F61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8A155D0-CC13-1F42-A617-AFD191DC9BC5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030720B-9BAC-5749-BBB6-79D7E62A44DE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54AA14D-B763-D54D-85CB-8F0F010F163E}"/>
                </a:ext>
              </a:extLst>
            </p:cNvPr>
            <p:cNvGrpSpPr/>
            <p:nvPr/>
          </p:nvGrpSpPr>
          <p:grpSpPr>
            <a:xfrm>
              <a:off x="852366" y="4620366"/>
              <a:ext cx="1098870" cy="299518"/>
              <a:chOff x="828329" y="3034108"/>
              <a:chExt cx="1098870" cy="299518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CB0E1E3-D9AF-524A-9FEE-8A4560F22E6D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6055A54-36D5-324C-AEEF-9C0E177E4FFD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12653E1-37F4-7845-BF21-14FE44934B70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4A66605-4FE0-C44F-AD5E-EF5BA72A6C5E}"/>
                </a:ext>
              </a:extLst>
            </p:cNvPr>
            <p:cNvSpPr txBox="1"/>
            <p:nvPr/>
          </p:nvSpPr>
          <p:spPr>
            <a:xfrm>
              <a:off x="1206979" y="2397522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8D1EAD8-B216-6943-889F-CECE2FB2B304}"/>
                </a:ext>
              </a:extLst>
            </p:cNvPr>
            <p:cNvSpPr txBox="1"/>
            <p:nvPr/>
          </p:nvSpPr>
          <p:spPr>
            <a:xfrm>
              <a:off x="413165" y="276685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97488EF-C940-9E45-820E-EB10776F4D47}"/>
                </a:ext>
              </a:extLst>
            </p:cNvPr>
            <p:cNvSpPr txBox="1"/>
            <p:nvPr/>
          </p:nvSpPr>
          <p:spPr>
            <a:xfrm>
              <a:off x="413165" y="460947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82111D7-C230-2D41-A506-CD65842B28B9}"/>
                </a:ext>
              </a:extLst>
            </p:cNvPr>
            <p:cNvSpPr txBox="1"/>
            <p:nvPr/>
          </p:nvSpPr>
          <p:spPr>
            <a:xfrm>
              <a:off x="413165" y="322750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B71FFA4-C3E5-7F4B-9C93-A6F54A91B4FB}"/>
                </a:ext>
              </a:extLst>
            </p:cNvPr>
            <p:cNvSpPr txBox="1"/>
            <p:nvPr/>
          </p:nvSpPr>
          <p:spPr>
            <a:xfrm>
              <a:off x="413165" y="368816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ED651E5-C584-E240-8EA3-110E2C89C141}"/>
                </a:ext>
              </a:extLst>
            </p:cNvPr>
            <p:cNvSpPr txBox="1"/>
            <p:nvPr/>
          </p:nvSpPr>
          <p:spPr>
            <a:xfrm>
              <a:off x="413165" y="414881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4189350-2BED-0541-9F95-FDF01D0B54A2}"/>
                </a:ext>
              </a:extLst>
            </p:cNvPr>
            <p:cNvSpPr txBox="1"/>
            <p:nvPr/>
          </p:nvSpPr>
          <p:spPr>
            <a:xfrm>
              <a:off x="413165" y="507012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B5E515F-7A99-4348-BC69-3C67C5CEDFA4}"/>
              </a:ext>
            </a:extLst>
          </p:cNvPr>
          <p:cNvGrpSpPr/>
          <p:nvPr/>
        </p:nvGrpSpPr>
        <p:grpSpPr>
          <a:xfrm>
            <a:off x="2592703" y="2523935"/>
            <a:ext cx="1538071" cy="3041939"/>
            <a:chOff x="413165" y="2397522"/>
            <a:chExt cx="1538071" cy="304193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94FA8A3-6C3C-8B4F-B4A6-5640791F0222}"/>
                </a:ext>
              </a:extLst>
            </p:cNvPr>
            <p:cNvGrpSpPr/>
            <p:nvPr/>
          </p:nvGrpSpPr>
          <p:grpSpPr>
            <a:xfrm>
              <a:off x="852366" y="2790138"/>
              <a:ext cx="1098870" cy="299518"/>
              <a:chOff x="828329" y="2565803"/>
              <a:chExt cx="1098870" cy="299518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7C75C10-3140-3641-BDEA-1BE4F78C493C}"/>
                  </a:ext>
                </a:extLst>
              </p:cNvPr>
              <p:cNvSpPr/>
              <p:nvPr/>
            </p:nvSpPr>
            <p:spPr bwMode="auto">
              <a:xfrm>
                <a:off x="828329" y="2565803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A57D010-9DEC-0645-AC51-EF589E938DD3}"/>
                  </a:ext>
                </a:extLst>
              </p:cNvPr>
              <p:cNvSpPr/>
              <p:nvPr/>
            </p:nvSpPr>
            <p:spPr bwMode="auto">
              <a:xfrm>
                <a:off x="1197744" y="2565803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9BEE907-FE3B-B24C-9CB7-18F454332D8B}"/>
                  </a:ext>
                </a:extLst>
              </p:cNvPr>
              <p:cNvSpPr/>
              <p:nvPr/>
            </p:nvSpPr>
            <p:spPr bwMode="auto">
              <a:xfrm>
                <a:off x="1557784" y="2565803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8DE7D10-282D-0341-AD46-7151A9EFA216}"/>
                </a:ext>
              </a:extLst>
            </p:cNvPr>
            <p:cNvGrpSpPr/>
            <p:nvPr/>
          </p:nvGrpSpPr>
          <p:grpSpPr>
            <a:xfrm>
              <a:off x="852366" y="3247695"/>
              <a:ext cx="1098870" cy="299518"/>
              <a:chOff x="828329" y="3034108"/>
              <a:chExt cx="1098870" cy="299518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406DA54-974D-1547-9155-FEE9D1A46263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574AB02-D99A-F648-B223-2F5AB3C82DE4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A7065A8-B487-404A-BD0A-81A774BC7F41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97E7F60-6271-EC48-BC82-7814AB6141E8}"/>
                </a:ext>
              </a:extLst>
            </p:cNvPr>
            <p:cNvGrpSpPr/>
            <p:nvPr/>
          </p:nvGrpSpPr>
          <p:grpSpPr>
            <a:xfrm>
              <a:off x="852366" y="3705252"/>
              <a:ext cx="1098870" cy="299518"/>
              <a:chOff x="828329" y="3034108"/>
              <a:chExt cx="1098870" cy="299518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DDE4006-BCC4-7345-8DDE-289630C46878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59A9054-DF8C-D64B-A587-2B91862628BA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8FCC008-66B0-5F4B-AAAD-AC01D7075323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C646225-442E-F145-BA3B-9D584C568DB4}"/>
                </a:ext>
              </a:extLst>
            </p:cNvPr>
            <p:cNvGrpSpPr/>
            <p:nvPr/>
          </p:nvGrpSpPr>
          <p:grpSpPr>
            <a:xfrm>
              <a:off x="852366" y="4162809"/>
              <a:ext cx="1098870" cy="299518"/>
              <a:chOff x="828329" y="3034108"/>
              <a:chExt cx="1098870" cy="299518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8793052-3CAF-0C41-B5D9-61B7F74574ED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EBD17EE-591C-2B41-87D1-062AAF50B0AA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308826A-1D86-3040-AABB-AB2F4099EC94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28334CD-0ACD-9F4E-AD37-D660A41962A8}"/>
                </a:ext>
              </a:extLst>
            </p:cNvPr>
            <p:cNvGrpSpPr/>
            <p:nvPr/>
          </p:nvGrpSpPr>
          <p:grpSpPr>
            <a:xfrm>
              <a:off x="852366" y="5077923"/>
              <a:ext cx="1098870" cy="299518"/>
              <a:chOff x="828329" y="3034108"/>
              <a:chExt cx="1098870" cy="299518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2EF7EC04-9FB8-0444-8815-E5A082F98DB2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8B48011-A147-8748-9845-1A31E4F7B3C8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DD1BA3C-7023-5941-ACC9-5C81C8DF223F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32338CD-3752-A349-8422-8BF877501225}"/>
                </a:ext>
              </a:extLst>
            </p:cNvPr>
            <p:cNvGrpSpPr/>
            <p:nvPr/>
          </p:nvGrpSpPr>
          <p:grpSpPr>
            <a:xfrm>
              <a:off x="852366" y="4620366"/>
              <a:ext cx="1098870" cy="299518"/>
              <a:chOff x="828329" y="3034108"/>
              <a:chExt cx="1098870" cy="29951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7A08680-715B-B442-B0F1-C9F9EB4DEB0C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F64F30C-8BAF-D24E-8666-EF1FA0D8E8CA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7AD140B-2B68-444F-A9C5-19FD41D171F6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6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6BF0C82-E857-F040-9CA9-486CC2FEFF33}"/>
                </a:ext>
              </a:extLst>
            </p:cNvPr>
            <p:cNvSpPr txBox="1"/>
            <p:nvPr/>
          </p:nvSpPr>
          <p:spPr>
            <a:xfrm>
              <a:off x="1206979" y="2397522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344EB2E-F374-524A-B016-AC9D40CD5B91}"/>
                </a:ext>
              </a:extLst>
            </p:cNvPr>
            <p:cNvSpPr txBox="1"/>
            <p:nvPr/>
          </p:nvSpPr>
          <p:spPr>
            <a:xfrm>
              <a:off x="413165" y="276685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52FCEBB-E1D8-D445-B6A7-70BA59E3E210}"/>
                </a:ext>
              </a:extLst>
            </p:cNvPr>
            <p:cNvSpPr txBox="1"/>
            <p:nvPr/>
          </p:nvSpPr>
          <p:spPr>
            <a:xfrm>
              <a:off x="413165" y="460947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4D9D84A-38C9-BC4F-9F5E-2A237538EFF3}"/>
                </a:ext>
              </a:extLst>
            </p:cNvPr>
            <p:cNvSpPr txBox="1"/>
            <p:nvPr/>
          </p:nvSpPr>
          <p:spPr>
            <a:xfrm>
              <a:off x="413165" y="322750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F659EFC-5F3A-0948-B463-4E6DAC5E4308}"/>
                </a:ext>
              </a:extLst>
            </p:cNvPr>
            <p:cNvSpPr txBox="1"/>
            <p:nvPr/>
          </p:nvSpPr>
          <p:spPr>
            <a:xfrm>
              <a:off x="413165" y="368816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7BBCA35-BEB0-5F46-BD09-C1A4E18B19EB}"/>
                </a:ext>
              </a:extLst>
            </p:cNvPr>
            <p:cNvSpPr txBox="1"/>
            <p:nvPr/>
          </p:nvSpPr>
          <p:spPr>
            <a:xfrm>
              <a:off x="413165" y="414881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9DBAF0D-44DA-A642-B384-92A491D14797}"/>
                </a:ext>
              </a:extLst>
            </p:cNvPr>
            <p:cNvSpPr txBox="1"/>
            <p:nvPr/>
          </p:nvSpPr>
          <p:spPr>
            <a:xfrm>
              <a:off x="413165" y="507012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40604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RADIX-SORT(A,3)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77" y="1389064"/>
            <a:ext cx="5784536" cy="4918075"/>
          </a:xfrm>
        </p:spPr>
        <p:txBody>
          <a:bodyPr/>
          <a:lstStyle/>
          <a:p>
            <a:pPr indent="-322263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Input array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of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6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3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-digit integers</a:t>
            </a:r>
          </a:p>
          <a:p>
            <a:pPr indent="-322263">
              <a:defRPr/>
            </a:pPr>
            <a:r>
              <a:rPr lang="en-GB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k = 9</a:t>
            </a: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GB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Sort on digit </a:t>
            </a:r>
            <a:r>
              <a:rPr lang="en-GB" altLang="en-US" dirty="0" err="1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</a:t>
            </a:r>
            <a:r>
              <a:rPr lang="en-GB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= 2</a:t>
            </a:r>
          </a:p>
          <a:p>
            <a:pPr indent="-322263">
              <a:defRPr/>
            </a:pPr>
            <a:endParaRPr lang="en-US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64</a:t>
            </a:fld>
            <a:endParaRPr lang="en-GB" altLang="en-US" sz="1500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D540A-9C1A-C64A-B720-94EC43D09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1263" y="1364204"/>
            <a:ext cx="4848432" cy="1061829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RADIX-SORT(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A,d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i = 1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d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stable sort A on digit 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C6D2D7A-190D-3E44-9F85-48690CCA6E51}"/>
              </a:ext>
            </a:extLst>
          </p:cNvPr>
          <p:cNvGrpSpPr/>
          <p:nvPr/>
        </p:nvGrpSpPr>
        <p:grpSpPr>
          <a:xfrm>
            <a:off x="413165" y="2523935"/>
            <a:ext cx="1538071" cy="3041939"/>
            <a:chOff x="413165" y="2397522"/>
            <a:chExt cx="1538071" cy="304193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4743E05-18F9-7448-80D0-F8812EB0AA44}"/>
                </a:ext>
              </a:extLst>
            </p:cNvPr>
            <p:cNvGrpSpPr/>
            <p:nvPr/>
          </p:nvGrpSpPr>
          <p:grpSpPr>
            <a:xfrm>
              <a:off x="852366" y="2790138"/>
              <a:ext cx="1098870" cy="299518"/>
              <a:chOff x="828329" y="2565803"/>
              <a:chExt cx="1098870" cy="299518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35B7211-B279-B143-84D4-870B9F1F743E}"/>
                  </a:ext>
                </a:extLst>
              </p:cNvPr>
              <p:cNvSpPr/>
              <p:nvPr/>
            </p:nvSpPr>
            <p:spPr bwMode="auto">
              <a:xfrm>
                <a:off x="828329" y="2565803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5E77205-769F-EF4D-AA8B-E96D2C654002}"/>
                  </a:ext>
                </a:extLst>
              </p:cNvPr>
              <p:cNvSpPr/>
              <p:nvPr/>
            </p:nvSpPr>
            <p:spPr bwMode="auto">
              <a:xfrm>
                <a:off x="1197744" y="2565803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2973A1B-0423-BC40-B83D-56C2EC246931}"/>
                  </a:ext>
                </a:extLst>
              </p:cNvPr>
              <p:cNvSpPr/>
              <p:nvPr/>
            </p:nvSpPr>
            <p:spPr bwMode="auto">
              <a:xfrm>
                <a:off x="1557784" y="2565803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2742D58-9D1D-CE49-9911-037430EB894E}"/>
                </a:ext>
              </a:extLst>
            </p:cNvPr>
            <p:cNvGrpSpPr/>
            <p:nvPr/>
          </p:nvGrpSpPr>
          <p:grpSpPr>
            <a:xfrm>
              <a:off x="852366" y="3247695"/>
              <a:ext cx="1098870" cy="299518"/>
              <a:chOff x="828329" y="3034108"/>
              <a:chExt cx="1098870" cy="29951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C419E92-1C28-3A4C-8FF2-D2E3E3E26D44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141ED0-22F7-2541-A726-B3C2F80F1FC1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0A653D1-ED52-2A45-86EF-78B8727627D6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E34AE6E-9059-4B4C-94AE-3B1B53B50906}"/>
                </a:ext>
              </a:extLst>
            </p:cNvPr>
            <p:cNvGrpSpPr/>
            <p:nvPr/>
          </p:nvGrpSpPr>
          <p:grpSpPr>
            <a:xfrm>
              <a:off x="852366" y="3705252"/>
              <a:ext cx="1098870" cy="299518"/>
              <a:chOff x="828329" y="3034108"/>
              <a:chExt cx="1098870" cy="299518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1247D8B-4979-B64D-8DF9-C2B75C85A425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4A031FE-70AB-334A-934F-85B0286EE14E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364B7D-A964-944A-B94D-BB570A54207E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3E51683-64C1-4E42-8A77-2288E4CBF3FC}"/>
                </a:ext>
              </a:extLst>
            </p:cNvPr>
            <p:cNvGrpSpPr/>
            <p:nvPr/>
          </p:nvGrpSpPr>
          <p:grpSpPr>
            <a:xfrm>
              <a:off x="852366" y="4162809"/>
              <a:ext cx="1098870" cy="299518"/>
              <a:chOff x="828329" y="3034108"/>
              <a:chExt cx="1098870" cy="299518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B4CEBC4-8EA6-814D-B278-A9D624F98350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B726D89-5FD3-E14A-834C-DE9BF17C24F9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7E5425B-BB52-C349-814C-35B452DBF474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73CBF15-C57C-074C-8A47-03CF8D4400DE}"/>
                </a:ext>
              </a:extLst>
            </p:cNvPr>
            <p:cNvGrpSpPr/>
            <p:nvPr/>
          </p:nvGrpSpPr>
          <p:grpSpPr>
            <a:xfrm>
              <a:off x="852366" y="5077923"/>
              <a:ext cx="1098870" cy="299518"/>
              <a:chOff x="828329" y="3034108"/>
              <a:chExt cx="1098870" cy="299518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9354FCA-1755-F34C-9AEC-289C77C67F61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8A155D0-CC13-1F42-A617-AFD191DC9BC5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030720B-9BAC-5749-BBB6-79D7E62A44DE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54AA14D-B763-D54D-85CB-8F0F010F163E}"/>
                </a:ext>
              </a:extLst>
            </p:cNvPr>
            <p:cNvGrpSpPr/>
            <p:nvPr/>
          </p:nvGrpSpPr>
          <p:grpSpPr>
            <a:xfrm>
              <a:off x="852366" y="4620366"/>
              <a:ext cx="1098870" cy="299518"/>
              <a:chOff x="828329" y="3034108"/>
              <a:chExt cx="1098870" cy="299518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CB0E1E3-D9AF-524A-9FEE-8A4560F22E6D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6055A54-36D5-324C-AEEF-9C0E177E4FFD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12653E1-37F4-7845-BF21-14FE44934B70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4A66605-4FE0-C44F-AD5E-EF5BA72A6C5E}"/>
                </a:ext>
              </a:extLst>
            </p:cNvPr>
            <p:cNvSpPr txBox="1"/>
            <p:nvPr/>
          </p:nvSpPr>
          <p:spPr>
            <a:xfrm>
              <a:off x="1206979" y="2397522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8D1EAD8-B216-6943-889F-CECE2FB2B304}"/>
                </a:ext>
              </a:extLst>
            </p:cNvPr>
            <p:cNvSpPr txBox="1"/>
            <p:nvPr/>
          </p:nvSpPr>
          <p:spPr>
            <a:xfrm>
              <a:off x="413165" y="276685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97488EF-C940-9E45-820E-EB10776F4D47}"/>
                </a:ext>
              </a:extLst>
            </p:cNvPr>
            <p:cNvSpPr txBox="1"/>
            <p:nvPr/>
          </p:nvSpPr>
          <p:spPr>
            <a:xfrm>
              <a:off x="413165" y="460947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82111D7-C230-2D41-A506-CD65842B28B9}"/>
                </a:ext>
              </a:extLst>
            </p:cNvPr>
            <p:cNvSpPr txBox="1"/>
            <p:nvPr/>
          </p:nvSpPr>
          <p:spPr>
            <a:xfrm>
              <a:off x="413165" y="322750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B71FFA4-C3E5-7F4B-9C93-A6F54A91B4FB}"/>
                </a:ext>
              </a:extLst>
            </p:cNvPr>
            <p:cNvSpPr txBox="1"/>
            <p:nvPr/>
          </p:nvSpPr>
          <p:spPr>
            <a:xfrm>
              <a:off x="413165" y="368816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ED651E5-C584-E240-8EA3-110E2C89C141}"/>
                </a:ext>
              </a:extLst>
            </p:cNvPr>
            <p:cNvSpPr txBox="1"/>
            <p:nvPr/>
          </p:nvSpPr>
          <p:spPr>
            <a:xfrm>
              <a:off x="413165" y="414881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4189350-2BED-0541-9F95-FDF01D0B54A2}"/>
                </a:ext>
              </a:extLst>
            </p:cNvPr>
            <p:cNvSpPr txBox="1"/>
            <p:nvPr/>
          </p:nvSpPr>
          <p:spPr>
            <a:xfrm>
              <a:off x="413165" y="507012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B5E515F-7A99-4348-BC69-3C67C5CEDFA4}"/>
              </a:ext>
            </a:extLst>
          </p:cNvPr>
          <p:cNvGrpSpPr/>
          <p:nvPr/>
        </p:nvGrpSpPr>
        <p:grpSpPr>
          <a:xfrm>
            <a:off x="2592703" y="2523935"/>
            <a:ext cx="1538071" cy="3041939"/>
            <a:chOff x="413165" y="2397522"/>
            <a:chExt cx="1538071" cy="304193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94FA8A3-6C3C-8B4F-B4A6-5640791F0222}"/>
                </a:ext>
              </a:extLst>
            </p:cNvPr>
            <p:cNvGrpSpPr/>
            <p:nvPr/>
          </p:nvGrpSpPr>
          <p:grpSpPr>
            <a:xfrm>
              <a:off x="852366" y="2790138"/>
              <a:ext cx="1098870" cy="299518"/>
              <a:chOff x="828329" y="2565803"/>
              <a:chExt cx="1098870" cy="299518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7C75C10-3140-3641-BDEA-1BE4F78C493C}"/>
                  </a:ext>
                </a:extLst>
              </p:cNvPr>
              <p:cNvSpPr/>
              <p:nvPr/>
            </p:nvSpPr>
            <p:spPr bwMode="auto">
              <a:xfrm>
                <a:off x="828329" y="2565803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A57D010-9DEC-0645-AC51-EF589E938DD3}"/>
                  </a:ext>
                </a:extLst>
              </p:cNvPr>
              <p:cNvSpPr/>
              <p:nvPr/>
            </p:nvSpPr>
            <p:spPr bwMode="auto">
              <a:xfrm>
                <a:off x="1197744" y="2565803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9BEE907-FE3B-B24C-9CB7-18F454332D8B}"/>
                  </a:ext>
                </a:extLst>
              </p:cNvPr>
              <p:cNvSpPr/>
              <p:nvPr/>
            </p:nvSpPr>
            <p:spPr bwMode="auto">
              <a:xfrm>
                <a:off x="1557784" y="2565803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8DE7D10-282D-0341-AD46-7151A9EFA216}"/>
                </a:ext>
              </a:extLst>
            </p:cNvPr>
            <p:cNvGrpSpPr/>
            <p:nvPr/>
          </p:nvGrpSpPr>
          <p:grpSpPr>
            <a:xfrm>
              <a:off x="852366" y="3247695"/>
              <a:ext cx="1098870" cy="299518"/>
              <a:chOff x="828329" y="3034108"/>
              <a:chExt cx="1098870" cy="299518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406DA54-974D-1547-9155-FEE9D1A46263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574AB02-D99A-F648-B223-2F5AB3C82DE4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A7065A8-B487-404A-BD0A-81A774BC7F41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97E7F60-6271-EC48-BC82-7814AB6141E8}"/>
                </a:ext>
              </a:extLst>
            </p:cNvPr>
            <p:cNvGrpSpPr/>
            <p:nvPr/>
          </p:nvGrpSpPr>
          <p:grpSpPr>
            <a:xfrm>
              <a:off x="852366" y="3705252"/>
              <a:ext cx="1098870" cy="299518"/>
              <a:chOff x="828329" y="3034108"/>
              <a:chExt cx="1098870" cy="299518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DDE4006-BCC4-7345-8DDE-289630C46878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59A9054-DF8C-D64B-A587-2B91862628BA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8FCC008-66B0-5F4B-AAAD-AC01D7075323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C646225-442E-F145-BA3B-9D584C568DB4}"/>
                </a:ext>
              </a:extLst>
            </p:cNvPr>
            <p:cNvGrpSpPr/>
            <p:nvPr/>
          </p:nvGrpSpPr>
          <p:grpSpPr>
            <a:xfrm>
              <a:off x="852366" y="4162809"/>
              <a:ext cx="1098870" cy="299518"/>
              <a:chOff x="828329" y="3034108"/>
              <a:chExt cx="1098870" cy="299518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8793052-3CAF-0C41-B5D9-61B7F74574ED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EBD17EE-591C-2B41-87D1-062AAF50B0AA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308826A-1D86-3040-AABB-AB2F4099EC94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28334CD-0ACD-9F4E-AD37-D660A41962A8}"/>
                </a:ext>
              </a:extLst>
            </p:cNvPr>
            <p:cNvGrpSpPr/>
            <p:nvPr/>
          </p:nvGrpSpPr>
          <p:grpSpPr>
            <a:xfrm>
              <a:off x="852366" y="5077923"/>
              <a:ext cx="1098870" cy="299518"/>
              <a:chOff x="828329" y="3034108"/>
              <a:chExt cx="1098870" cy="299518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2EF7EC04-9FB8-0444-8815-E5A082F98DB2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8B48011-A147-8748-9845-1A31E4F7B3C8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DD1BA3C-7023-5941-ACC9-5C81C8DF223F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32338CD-3752-A349-8422-8BF877501225}"/>
                </a:ext>
              </a:extLst>
            </p:cNvPr>
            <p:cNvGrpSpPr/>
            <p:nvPr/>
          </p:nvGrpSpPr>
          <p:grpSpPr>
            <a:xfrm>
              <a:off x="852366" y="4620366"/>
              <a:ext cx="1098870" cy="299518"/>
              <a:chOff x="828329" y="3034108"/>
              <a:chExt cx="1098870" cy="29951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7A08680-715B-B442-B0F1-C9F9EB4DEB0C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F64F30C-8BAF-D24E-8666-EF1FA0D8E8CA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7AD140B-2B68-444F-A9C5-19FD41D171F6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6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6BF0C82-E857-F040-9CA9-486CC2FEFF33}"/>
                </a:ext>
              </a:extLst>
            </p:cNvPr>
            <p:cNvSpPr txBox="1"/>
            <p:nvPr/>
          </p:nvSpPr>
          <p:spPr>
            <a:xfrm>
              <a:off x="1206979" y="2397522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344EB2E-F374-524A-B016-AC9D40CD5B91}"/>
                </a:ext>
              </a:extLst>
            </p:cNvPr>
            <p:cNvSpPr txBox="1"/>
            <p:nvPr/>
          </p:nvSpPr>
          <p:spPr>
            <a:xfrm>
              <a:off x="413165" y="276685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52FCEBB-E1D8-D445-B6A7-70BA59E3E210}"/>
                </a:ext>
              </a:extLst>
            </p:cNvPr>
            <p:cNvSpPr txBox="1"/>
            <p:nvPr/>
          </p:nvSpPr>
          <p:spPr>
            <a:xfrm>
              <a:off x="413165" y="460947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4D9D84A-38C9-BC4F-9F5E-2A237538EFF3}"/>
                </a:ext>
              </a:extLst>
            </p:cNvPr>
            <p:cNvSpPr txBox="1"/>
            <p:nvPr/>
          </p:nvSpPr>
          <p:spPr>
            <a:xfrm>
              <a:off x="413165" y="322750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F659EFC-5F3A-0948-B463-4E6DAC5E4308}"/>
                </a:ext>
              </a:extLst>
            </p:cNvPr>
            <p:cNvSpPr txBox="1"/>
            <p:nvPr/>
          </p:nvSpPr>
          <p:spPr>
            <a:xfrm>
              <a:off x="413165" y="368816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7BBCA35-BEB0-5F46-BD09-C1A4E18B19EB}"/>
                </a:ext>
              </a:extLst>
            </p:cNvPr>
            <p:cNvSpPr txBox="1"/>
            <p:nvPr/>
          </p:nvSpPr>
          <p:spPr>
            <a:xfrm>
              <a:off x="413165" y="414881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9DBAF0D-44DA-A642-B384-92A491D14797}"/>
                </a:ext>
              </a:extLst>
            </p:cNvPr>
            <p:cNvSpPr txBox="1"/>
            <p:nvPr/>
          </p:nvSpPr>
          <p:spPr>
            <a:xfrm>
              <a:off x="413165" y="507012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09504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RADIX-SORT(A,3)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77" y="1389064"/>
            <a:ext cx="6915486" cy="4918075"/>
          </a:xfrm>
        </p:spPr>
        <p:txBody>
          <a:bodyPr/>
          <a:lstStyle/>
          <a:p>
            <a:pPr indent="-322263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Input array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of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6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3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-digit integers</a:t>
            </a:r>
          </a:p>
          <a:p>
            <a:pPr indent="-322263">
              <a:defRPr/>
            </a:pPr>
            <a:r>
              <a:rPr lang="en-GB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k = 9</a:t>
            </a: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GB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Stable sorting (see relative order of </a:t>
            </a:r>
            <a:r>
              <a:rPr lang="en-GB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001</a:t>
            </a: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and </a:t>
            </a:r>
            <a:r>
              <a:rPr lang="en-GB" alt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007</a:t>
            </a: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</a:t>
            </a: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65</a:t>
            </a:fld>
            <a:endParaRPr lang="en-GB" altLang="en-US" sz="1500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D540A-9C1A-C64A-B720-94EC43D09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1263" y="1364204"/>
            <a:ext cx="4848432" cy="1061829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RADIX-SORT(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A,d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i = 1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d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stable sort A on digit 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C6D2D7A-190D-3E44-9F85-48690CCA6E51}"/>
              </a:ext>
            </a:extLst>
          </p:cNvPr>
          <p:cNvGrpSpPr/>
          <p:nvPr/>
        </p:nvGrpSpPr>
        <p:grpSpPr>
          <a:xfrm>
            <a:off x="413165" y="2523935"/>
            <a:ext cx="1538071" cy="3041939"/>
            <a:chOff x="413165" y="2397522"/>
            <a:chExt cx="1538071" cy="304193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4743E05-18F9-7448-80D0-F8812EB0AA44}"/>
                </a:ext>
              </a:extLst>
            </p:cNvPr>
            <p:cNvGrpSpPr/>
            <p:nvPr/>
          </p:nvGrpSpPr>
          <p:grpSpPr>
            <a:xfrm>
              <a:off x="852366" y="2790138"/>
              <a:ext cx="1098870" cy="299518"/>
              <a:chOff x="828329" y="2565803"/>
              <a:chExt cx="1098870" cy="299518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35B7211-B279-B143-84D4-870B9F1F743E}"/>
                  </a:ext>
                </a:extLst>
              </p:cNvPr>
              <p:cNvSpPr/>
              <p:nvPr/>
            </p:nvSpPr>
            <p:spPr bwMode="auto">
              <a:xfrm>
                <a:off x="828329" y="2565803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5E77205-769F-EF4D-AA8B-E96D2C654002}"/>
                  </a:ext>
                </a:extLst>
              </p:cNvPr>
              <p:cNvSpPr/>
              <p:nvPr/>
            </p:nvSpPr>
            <p:spPr bwMode="auto">
              <a:xfrm>
                <a:off x="1197744" y="2565803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2973A1B-0423-BC40-B83D-56C2EC246931}"/>
                  </a:ext>
                </a:extLst>
              </p:cNvPr>
              <p:cNvSpPr/>
              <p:nvPr/>
            </p:nvSpPr>
            <p:spPr bwMode="auto">
              <a:xfrm>
                <a:off x="1557784" y="2565803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2742D58-9D1D-CE49-9911-037430EB894E}"/>
                </a:ext>
              </a:extLst>
            </p:cNvPr>
            <p:cNvGrpSpPr/>
            <p:nvPr/>
          </p:nvGrpSpPr>
          <p:grpSpPr>
            <a:xfrm>
              <a:off x="852366" y="3247695"/>
              <a:ext cx="1098870" cy="299518"/>
              <a:chOff x="828329" y="3034108"/>
              <a:chExt cx="1098870" cy="29951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C419E92-1C28-3A4C-8FF2-D2E3E3E26D44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141ED0-22F7-2541-A726-B3C2F80F1FC1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0A653D1-ED52-2A45-86EF-78B8727627D6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E34AE6E-9059-4B4C-94AE-3B1B53B50906}"/>
                </a:ext>
              </a:extLst>
            </p:cNvPr>
            <p:cNvGrpSpPr/>
            <p:nvPr/>
          </p:nvGrpSpPr>
          <p:grpSpPr>
            <a:xfrm>
              <a:off x="852366" y="3705252"/>
              <a:ext cx="1098870" cy="299518"/>
              <a:chOff x="828329" y="3034108"/>
              <a:chExt cx="1098870" cy="299518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1247D8B-4979-B64D-8DF9-C2B75C85A425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4A031FE-70AB-334A-934F-85B0286EE14E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364B7D-A964-944A-B94D-BB570A54207E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3E51683-64C1-4E42-8A77-2288E4CBF3FC}"/>
                </a:ext>
              </a:extLst>
            </p:cNvPr>
            <p:cNvGrpSpPr/>
            <p:nvPr/>
          </p:nvGrpSpPr>
          <p:grpSpPr>
            <a:xfrm>
              <a:off x="852366" y="4162809"/>
              <a:ext cx="1098870" cy="299518"/>
              <a:chOff x="828329" y="3034108"/>
              <a:chExt cx="1098870" cy="299518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B4CEBC4-8EA6-814D-B278-A9D624F98350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B726D89-5FD3-E14A-834C-DE9BF17C24F9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7E5425B-BB52-C349-814C-35B452DBF474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73CBF15-C57C-074C-8A47-03CF8D4400DE}"/>
                </a:ext>
              </a:extLst>
            </p:cNvPr>
            <p:cNvGrpSpPr/>
            <p:nvPr/>
          </p:nvGrpSpPr>
          <p:grpSpPr>
            <a:xfrm>
              <a:off x="852366" y="5077923"/>
              <a:ext cx="1098870" cy="299518"/>
              <a:chOff x="828329" y="3034108"/>
              <a:chExt cx="1098870" cy="299518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9354FCA-1755-F34C-9AEC-289C77C67F61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8A155D0-CC13-1F42-A617-AFD191DC9BC5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030720B-9BAC-5749-BBB6-79D7E62A44DE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54AA14D-B763-D54D-85CB-8F0F010F163E}"/>
                </a:ext>
              </a:extLst>
            </p:cNvPr>
            <p:cNvGrpSpPr/>
            <p:nvPr/>
          </p:nvGrpSpPr>
          <p:grpSpPr>
            <a:xfrm>
              <a:off x="852366" y="4620366"/>
              <a:ext cx="1098870" cy="299518"/>
              <a:chOff x="828329" y="3034108"/>
              <a:chExt cx="1098870" cy="299518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CB0E1E3-D9AF-524A-9FEE-8A4560F22E6D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6055A54-36D5-324C-AEEF-9C0E177E4FFD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12653E1-37F4-7845-BF21-14FE44934B70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4A66605-4FE0-C44F-AD5E-EF5BA72A6C5E}"/>
                </a:ext>
              </a:extLst>
            </p:cNvPr>
            <p:cNvSpPr txBox="1"/>
            <p:nvPr/>
          </p:nvSpPr>
          <p:spPr>
            <a:xfrm>
              <a:off x="1206979" y="2397522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8D1EAD8-B216-6943-889F-CECE2FB2B304}"/>
                </a:ext>
              </a:extLst>
            </p:cNvPr>
            <p:cNvSpPr txBox="1"/>
            <p:nvPr/>
          </p:nvSpPr>
          <p:spPr>
            <a:xfrm>
              <a:off x="413165" y="276685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97488EF-C940-9E45-820E-EB10776F4D47}"/>
                </a:ext>
              </a:extLst>
            </p:cNvPr>
            <p:cNvSpPr txBox="1"/>
            <p:nvPr/>
          </p:nvSpPr>
          <p:spPr>
            <a:xfrm>
              <a:off x="413165" y="460947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82111D7-C230-2D41-A506-CD65842B28B9}"/>
                </a:ext>
              </a:extLst>
            </p:cNvPr>
            <p:cNvSpPr txBox="1"/>
            <p:nvPr/>
          </p:nvSpPr>
          <p:spPr>
            <a:xfrm>
              <a:off x="413165" y="322750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B71FFA4-C3E5-7F4B-9C93-A6F54A91B4FB}"/>
                </a:ext>
              </a:extLst>
            </p:cNvPr>
            <p:cNvSpPr txBox="1"/>
            <p:nvPr/>
          </p:nvSpPr>
          <p:spPr>
            <a:xfrm>
              <a:off x="413165" y="368816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ED651E5-C584-E240-8EA3-110E2C89C141}"/>
                </a:ext>
              </a:extLst>
            </p:cNvPr>
            <p:cNvSpPr txBox="1"/>
            <p:nvPr/>
          </p:nvSpPr>
          <p:spPr>
            <a:xfrm>
              <a:off x="413165" y="414881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4189350-2BED-0541-9F95-FDF01D0B54A2}"/>
                </a:ext>
              </a:extLst>
            </p:cNvPr>
            <p:cNvSpPr txBox="1"/>
            <p:nvPr/>
          </p:nvSpPr>
          <p:spPr>
            <a:xfrm>
              <a:off x="413165" y="507012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B5E515F-7A99-4348-BC69-3C67C5CEDFA4}"/>
              </a:ext>
            </a:extLst>
          </p:cNvPr>
          <p:cNvGrpSpPr/>
          <p:nvPr/>
        </p:nvGrpSpPr>
        <p:grpSpPr>
          <a:xfrm>
            <a:off x="2592703" y="2523935"/>
            <a:ext cx="1538071" cy="3041939"/>
            <a:chOff x="413165" y="2397522"/>
            <a:chExt cx="1538071" cy="304193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94FA8A3-6C3C-8B4F-B4A6-5640791F0222}"/>
                </a:ext>
              </a:extLst>
            </p:cNvPr>
            <p:cNvGrpSpPr/>
            <p:nvPr/>
          </p:nvGrpSpPr>
          <p:grpSpPr>
            <a:xfrm>
              <a:off x="852366" y="2790138"/>
              <a:ext cx="1098870" cy="299518"/>
              <a:chOff x="828329" y="2565803"/>
              <a:chExt cx="1098870" cy="299518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7C75C10-3140-3641-BDEA-1BE4F78C493C}"/>
                  </a:ext>
                </a:extLst>
              </p:cNvPr>
              <p:cNvSpPr/>
              <p:nvPr/>
            </p:nvSpPr>
            <p:spPr bwMode="auto">
              <a:xfrm>
                <a:off x="828329" y="2565803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A57D010-9DEC-0645-AC51-EF589E938DD3}"/>
                  </a:ext>
                </a:extLst>
              </p:cNvPr>
              <p:cNvSpPr/>
              <p:nvPr/>
            </p:nvSpPr>
            <p:spPr bwMode="auto">
              <a:xfrm>
                <a:off x="1197744" y="2565803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9BEE907-FE3B-B24C-9CB7-18F454332D8B}"/>
                  </a:ext>
                </a:extLst>
              </p:cNvPr>
              <p:cNvSpPr/>
              <p:nvPr/>
            </p:nvSpPr>
            <p:spPr bwMode="auto">
              <a:xfrm>
                <a:off x="1557784" y="2565803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8DE7D10-282D-0341-AD46-7151A9EFA216}"/>
                </a:ext>
              </a:extLst>
            </p:cNvPr>
            <p:cNvGrpSpPr/>
            <p:nvPr/>
          </p:nvGrpSpPr>
          <p:grpSpPr>
            <a:xfrm>
              <a:off x="852366" y="3247695"/>
              <a:ext cx="1098870" cy="299518"/>
              <a:chOff x="828329" y="3034108"/>
              <a:chExt cx="1098870" cy="299518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406DA54-974D-1547-9155-FEE9D1A46263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574AB02-D99A-F648-B223-2F5AB3C82DE4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A7065A8-B487-404A-BD0A-81A774BC7F41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97E7F60-6271-EC48-BC82-7814AB6141E8}"/>
                </a:ext>
              </a:extLst>
            </p:cNvPr>
            <p:cNvGrpSpPr/>
            <p:nvPr/>
          </p:nvGrpSpPr>
          <p:grpSpPr>
            <a:xfrm>
              <a:off x="852366" y="3705252"/>
              <a:ext cx="1098870" cy="299518"/>
              <a:chOff x="828329" y="3034108"/>
              <a:chExt cx="1098870" cy="299518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DDE4006-BCC4-7345-8DDE-289630C46878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59A9054-DF8C-D64B-A587-2B91862628BA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8FCC008-66B0-5F4B-AAAD-AC01D7075323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C646225-442E-F145-BA3B-9D584C568DB4}"/>
                </a:ext>
              </a:extLst>
            </p:cNvPr>
            <p:cNvGrpSpPr/>
            <p:nvPr/>
          </p:nvGrpSpPr>
          <p:grpSpPr>
            <a:xfrm>
              <a:off x="852366" y="4162809"/>
              <a:ext cx="1098870" cy="299518"/>
              <a:chOff x="828329" y="3034108"/>
              <a:chExt cx="1098870" cy="299518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8793052-3CAF-0C41-B5D9-61B7F74574ED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EBD17EE-591C-2B41-87D1-062AAF50B0AA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308826A-1D86-3040-AABB-AB2F4099EC94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28334CD-0ACD-9F4E-AD37-D660A41962A8}"/>
                </a:ext>
              </a:extLst>
            </p:cNvPr>
            <p:cNvGrpSpPr/>
            <p:nvPr/>
          </p:nvGrpSpPr>
          <p:grpSpPr>
            <a:xfrm>
              <a:off x="852366" y="5077923"/>
              <a:ext cx="1098870" cy="299518"/>
              <a:chOff x="828329" y="3034108"/>
              <a:chExt cx="1098870" cy="299518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2EF7EC04-9FB8-0444-8815-E5A082F98DB2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8B48011-A147-8748-9845-1A31E4F7B3C8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DD1BA3C-7023-5941-ACC9-5C81C8DF223F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32338CD-3752-A349-8422-8BF877501225}"/>
                </a:ext>
              </a:extLst>
            </p:cNvPr>
            <p:cNvGrpSpPr/>
            <p:nvPr/>
          </p:nvGrpSpPr>
          <p:grpSpPr>
            <a:xfrm>
              <a:off x="852366" y="4620366"/>
              <a:ext cx="1098870" cy="299518"/>
              <a:chOff x="828329" y="3034108"/>
              <a:chExt cx="1098870" cy="29951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7A08680-715B-B442-B0F1-C9F9EB4DEB0C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F64F30C-8BAF-D24E-8666-EF1FA0D8E8CA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7AD140B-2B68-444F-A9C5-19FD41D171F6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6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6BF0C82-E857-F040-9CA9-486CC2FEFF33}"/>
                </a:ext>
              </a:extLst>
            </p:cNvPr>
            <p:cNvSpPr txBox="1"/>
            <p:nvPr/>
          </p:nvSpPr>
          <p:spPr>
            <a:xfrm>
              <a:off x="1206979" y="2397522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344EB2E-F374-524A-B016-AC9D40CD5B91}"/>
                </a:ext>
              </a:extLst>
            </p:cNvPr>
            <p:cNvSpPr txBox="1"/>
            <p:nvPr/>
          </p:nvSpPr>
          <p:spPr>
            <a:xfrm>
              <a:off x="413165" y="276685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52FCEBB-E1D8-D445-B6A7-70BA59E3E210}"/>
                </a:ext>
              </a:extLst>
            </p:cNvPr>
            <p:cNvSpPr txBox="1"/>
            <p:nvPr/>
          </p:nvSpPr>
          <p:spPr>
            <a:xfrm>
              <a:off x="413165" y="460947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4D9D84A-38C9-BC4F-9F5E-2A237538EFF3}"/>
                </a:ext>
              </a:extLst>
            </p:cNvPr>
            <p:cNvSpPr txBox="1"/>
            <p:nvPr/>
          </p:nvSpPr>
          <p:spPr>
            <a:xfrm>
              <a:off x="413165" y="322750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F659EFC-5F3A-0948-B463-4E6DAC5E4308}"/>
                </a:ext>
              </a:extLst>
            </p:cNvPr>
            <p:cNvSpPr txBox="1"/>
            <p:nvPr/>
          </p:nvSpPr>
          <p:spPr>
            <a:xfrm>
              <a:off x="413165" y="368816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7BBCA35-BEB0-5F46-BD09-C1A4E18B19EB}"/>
                </a:ext>
              </a:extLst>
            </p:cNvPr>
            <p:cNvSpPr txBox="1"/>
            <p:nvPr/>
          </p:nvSpPr>
          <p:spPr>
            <a:xfrm>
              <a:off x="413165" y="414881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9DBAF0D-44DA-A642-B384-92A491D14797}"/>
                </a:ext>
              </a:extLst>
            </p:cNvPr>
            <p:cNvSpPr txBox="1"/>
            <p:nvPr/>
          </p:nvSpPr>
          <p:spPr>
            <a:xfrm>
              <a:off x="413165" y="507012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97E85DC-0A7C-334D-8648-5DDB064D30F2}"/>
              </a:ext>
            </a:extLst>
          </p:cNvPr>
          <p:cNvGrpSpPr/>
          <p:nvPr/>
        </p:nvGrpSpPr>
        <p:grpSpPr>
          <a:xfrm>
            <a:off x="4772241" y="2523935"/>
            <a:ext cx="1538071" cy="3041939"/>
            <a:chOff x="413165" y="2397522"/>
            <a:chExt cx="1538071" cy="3041939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F1C4092-0485-974B-BCA2-5419769F2231}"/>
                </a:ext>
              </a:extLst>
            </p:cNvPr>
            <p:cNvGrpSpPr/>
            <p:nvPr/>
          </p:nvGrpSpPr>
          <p:grpSpPr>
            <a:xfrm>
              <a:off x="852366" y="2790138"/>
              <a:ext cx="1098870" cy="299518"/>
              <a:chOff x="828329" y="2565803"/>
              <a:chExt cx="1098870" cy="299518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470056E-5FA1-4945-8EB3-9401A40D4F9F}"/>
                  </a:ext>
                </a:extLst>
              </p:cNvPr>
              <p:cNvSpPr/>
              <p:nvPr/>
            </p:nvSpPr>
            <p:spPr bwMode="auto">
              <a:xfrm>
                <a:off x="828329" y="2565803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3AC025F3-C0F1-484E-8F7B-B22B1C3DAC75}"/>
                  </a:ext>
                </a:extLst>
              </p:cNvPr>
              <p:cNvSpPr/>
              <p:nvPr/>
            </p:nvSpPr>
            <p:spPr bwMode="auto">
              <a:xfrm>
                <a:off x="1197744" y="2565803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BCF6217-B37A-6448-858D-DCF29116B5EA}"/>
                  </a:ext>
                </a:extLst>
              </p:cNvPr>
              <p:cNvSpPr/>
              <p:nvPr/>
            </p:nvSpPr>
            <p:spPr bwMode="auto">
              <a:xfrm>
                <a:off x="1557784" y="2565803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E1DCC4F1-09F7-E049-B19A-DB2EF9D25811}"/>
                </a:ext>
              </a:extLst>
            </p:cNvPr>
            <p:cNvGrpSpPr/>
            <p:nvPr/>
          </p:nvGrpSpPr>
          <p:grpSpPr>
            <a:xfrm>
              <a:off x="852366" y="3247695"/>
              <a:ext cx="1098870" cy="299518"/>
              <a:chOff x="828329" y="3034108"/>
              <a:chExt cx="1098870" cy="299518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716AA93-5732-9B4F-8992-2B019DB85C58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AF8A437-7217-D94F-9B43-CC149FB5EA6D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84F62B6-2919-0244-9EAC-7631121886B7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7346DC1-D5D1-3B47-A9ED-F37D7E9816B8}"/>
                </a:ext>
              </a:extLst>
            </p:cNvPr>
            <p:cNvGrpSpPr/>
            <p:nvPr/>
          </p:nvGrpSpPr>
          <p:grpSpPr>
            <a:xfrm>
              <a:off x="852366" y="3705252"/>
              <a:ext cx="1098870" cy="299518"/>
              <a:chOff x="828329" y="3034108"/>
              <a:chExt cx="1098870" cy="299518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2BC8B3C5-9690-CA41-B3E0-4D5FB73DA551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F680319B-021F-2A41-83A6-B7D18D378ED0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889ED39E-1EDF-3847-84D1-DD73D1861BA4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7FBC313-FE0E-3E4F-94E9-1D1E4B5F54E4}"/>
                </a:ext>
              </a:extLst>
            </p:cNvPr>
            <p:cNvGrpSpPr/>
            <p:nvPr/>
          </p:nvGrpSpPr>
          <p:grpSpPr>
            <a:xfrm>
              <a:off x="852366" y="4162809"/>
              <a:ext cx="1098870" cy="299518"/>
              <a:chOff x="828329" y="3034108"/>
              <a:chExt cx="1098870" cy="299518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DA4CC541-B687-D04F-9347-02645D7C7A11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E74E0CC8-6B81-9643-9283-4FC963A08892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F6C9CC6-DF52-3A4F-929D-55D60FC646CC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B931ABF7-FAD3-754A-9374-FB28103333FC}"/>
                </a:ext>
              </a:extLst>
            </p:cNvPr>
            <p:cNvGrpSpPr/>
            <p:nvPr/>
          </p:nvGrpSpPr>
          <p:grpSpPr>
            <a:xfrm>
              <a:off x="852366" y="5077923"/>
              <a:ext cx="1098870" cy="299518"/>
              <a:chOff x="828329" y="3034108"/>
              <a:chExt cx="1098870" cy="299518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B09365CE-AC6B-B940-A3DB-494E13899FA9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B21CDF6-CBDE-BA45-84F2-9ED42CD83112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6191833-C4B6-3A4F-9C79-7EFE945098D7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6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98F53C3-32CE-644F-9721-6363AA728731}"/>
                </a:ext>
              </a:extLst>
            </p:cNvPr>
            <p:cNvGrpSpPr/>
            <p:nvPr/>
          </p:nvGrpSpPr>
          <p:grpSpPr>
            <a:xfrm>
              <a:off x="852366" y="4620366"/>
              <a:ext cx="1098870" cy="299518"/>
              <a:chOff x="828329" y="3034108"/>
              <a:chExt cx="1098870" cy="299518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B2D56A8-8CD9-7846-8BEE-6AA3CD04E894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491B8CC3-9D3C-9F42-96DC-43C577355F8E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45CB7173-A2DE-6249-9E04-3F555A77FAA4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C1F650B-1422-F24E-A8BE-648CD9BA49E4}"/>
                </a:ext>
              </a:extLst>
            </p:cNvPr>
            <p:cNvSpPr txBox="1"/>
            <p:nvPr/>
          </p:nvSpPr>
          <p:spPr>
            <a:xfrm>
              <a:off x="1206979" y="2397522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5A265AD-A90A-4044-A8F4-C822EC73F35A}"/>
                </a:ext>
              </a:extLst>
            </p:cNvPr>
            <p:cNvSpPr txBox="1"/>
            <p:nvPr/>
          </p:nvSpPr>
          <p:spPr>
            <a:xfrm>
              <a:off x="413165" y="276685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52E26E1-5544-8A40-9BDC-7EF090286465}"/>
                </a:ext>
              </a:extLst>
            </p:cNvPr>
            <p:cNvSpPr txBox="1"/>
            <p:nvPr/>
          </p:nvSpPr>
          <p:spPr>
            <a:xfrm>
              <a:off x="413165" y="460947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326DE42-DD0C-DE46-96CC-09F6F2692632}"/>
                </a:ext>
              </a:extLst>
            </p:cNvPr>
            <p:cNvSpPr txBox="1"/>
            <p:nvPr/>
          </p:nvSpPr>
          <p:spPr>
            <a:xfrm>
              <a:off x="413165" y="322750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7A691BF-9974-AE4F-9A6B-AB8BF2344D99}"/>
                </a:ext>
              </a:extLst>
            </p:cNvPr>
            <p:cNvSpPr txBox="1"/>
            <p:nvPr/>
          </p:nvSpPr>
          <p:spPr>
            <a:xfrm>
              <a:off x="413165" y="368816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7A5B511-703A-FE41-98F0-171F0EBFF652}"/>
                </a:ext>
              </a:extLst>
            </p:cNvPr>
            <p:cNvSpPr txBox="1"/>
            <p:nvPr/>
          </p:nvSpPr>
          <p:spPr>
            <a:xfrm>
              <a:off x="413165" y="414881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BCAE93-5EAA-7448-BE97-E91041173417}"/>
                </a:ext>
              </a:extLst>
            </p:cNvPr>
            <p:cNvSpPr txBox="1"/>
            <p:nvPr/>
          </p:nvSpPr>
          <p:spPr>
            <a:xfrm>
              <a:off x="413165" y="507012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76605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RADIX-SORT(A,3)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77" y="1389064"/>
            <a:ext cx="5784536" cy="4918075"/>
          </a:xfrm>
        </p:spPr>
        <p:txBody>
          <a:bodyPr/>
          <a:lstStyle/>
          <a:p>
            <a:pPr indent="-322263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Input array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of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6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3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-digit integers</a:t>
            </a:r>
          </a:p>
          <a:p>
            <a:pPr indent="-322263">
              <a:defRPr/>
            </a:pPr>
            <a:r>
              <a:rPr lang="en-GB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k = 9</a:t>
            </a: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GB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Sort on digit </a:t>
            </a:r>
            <a:r>
              <a:rPr lang="en-GB" altLang="en-US" dirty="0" err="1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</a:t>
            </a:r>
            <a:r>
              <a:rPr lang="en-GB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= 3</a:t>
            </a:r>
          </a:p>
          <a:p>
            <a:pPr indent="-322263">
              <a:defRPr/>
            </a:pPr>
            <a:endParaRPr lang="en-US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66</a:t>
            </a:fld>
            <a:endParaRPr lang="en-GB" altLang="en-US" sz="1500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D540A-9C1A-C64A-B720-94EC43D09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1263" y="1364204"/>
            <a:ext cx="4848432" cy="1061829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RADIX-SORT(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A,d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i = 1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d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stable sort A on digit 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C6D2D7A-190D-3E44-9F85-48690CCA6E51}"/>
              </a:ext>
            </a:extLst>
          </p:cNvPr>
          <p:cNvGrpSpPr/>
          <p:nvPr/>
        </p:nvGrpSpPr>
        <p:grpSpPr>
          <a:xfrm>
            <a:off x="413165" y="2523935"/>
            <a:ext cx="1538071" cy="3041939"/>
            <a:chOff x="413165" y="2397522"/>
            <a:chExt cx="1538071" cy="304193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4743E05-18F9-7448-80D0-F8812EB0AA44}"/>
                </a:ext>
              </a:extLst>
            </p:cNvPr>
            <p:cNvGrpSpPr/>
            <p:nvPr/>
          </p:nvGrpSpPr>
          <p:grpSpPr>
            <a:xfrm>
              <a:off x="852366" y="2790138"/>
              <a:ext cx="1098870" cy="299518"/>
              <a:chOff x="828329" y="2565803"/>
              <a:chExt cx="1098870" cy="299518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35B7211-B279-B143-84D4-870B9F1F743E}"/>
                  </a:ext>
                </a:extLst>
              </p:cNvPr>
              <p:cNvSpPr/>
              <p:nvPr/>
            </p:nvSpPr>
            <p:spPr bwMode="auto">
              <a:xfrm>
                <a:off x="828329" y="2565803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5E77205-769F-EF4D-AA8B-E96D2C654002}"/>
                  </a:ext>
                </a:extLst>
              </p:cNvPr>
              <p:cNvSpPr/>
              <p:nvPr/>
            </p:nvSpPr>
            <p:spPr bwMode="auto">
              <a:xfrm>
                <a:off x="1197744" y="2565803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2973A1B-0423-BC40-B83D-56C2EC246931}"/>
                  </a:ext>
                </a:extLst>
              </p:cNvPr>
              <p:cNvSpPr/>
              <p:nvPr/>
            </p:nvSpPr>
            <p:spPr bwMode="auto">
              <a:xfrm>
                <a:off x="1557784" y="2565803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2742D58-9D1D-CE49-9911-037430EB894E}"/>
                </a:ext>
              </a:extLst>
            </p:cNvPr>
            <p:cNvGrpSpPr/>
            <p:nvPr/>
          </p:nvGrpSpPr>
          <p:grpSpPr>
            <a:xfrm>
              <a:off x="852366" y="3247695"/>
              <a:ext cx="1098870" cy="299518"/>
              <a:chOff x="828329" y="3034108"/>
              <a:chExt cx="1098870" cy="29951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C419E92-1C28-3A4C-8FF2-D2E3E3E26D44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141ED0-22F7-2541-A726-B3C2F80F1FC1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0A653D1-ED52-2A45-86EF-78B8727627D6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E34AE6E-9059-4B4C-94AE-3B1B53B50906}"/>
                </a:ext>
              </a:extLst>
            </p:cNvPr>
            <p:cNvGrpSpPr/>
            <p:nvPr/>
          </p:nvGrpSpPr>
          <p:grpSpPr>
            <a:xfrm>
              <a:off x="852366" y="3705252"/>
              <a:ext cx="1098870" cy="299518"/>
              <a:chOff x="828329" y="3034108"/>
              <a:chExt cx="1098870" cy="299518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1247D8B-4979-B64D-8DF9-C2B75C85A425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4A031FE-70AB-334A-934F-85B0286EE14E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364B7D-A964-944A-B94D-BB570A54207E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3E51683-64C1-4E42-8A77-2288E4CBF3FC}"/>
                </a:ext>
              </a:extLst>
            </p:cNvPr>
            <p:cNvGrpSpPr/>
            <p:nvPr/>
          </p:nvGrpSpPr>
          <p:grpSpPr>
            <a:xfrm>
              <a:off x="852366" y="4162809"/>
              <a:ext cx="1098870" cy="299518"/>
              <a:chOff x="828329" y="3034108"/>
              <a:chExt cx="1098870" cy="299518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B4CEBC4-8EA6-814D-B278-A9D624F98350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B726D89-5FD3-E14A-834C-DE9BF17C24F9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7E5425B-BB52-C349-814C-35B452DBF474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73CBF15-C57C-074C-8A47-03CF8D4400DE}"/>
                </a:ext>
              </a:extLst>
            </p:cNvPr>
            <p:cNvGrpSpPr/>
            <p:nvPr/>
          </p:nvGrpSpPr>
          <p:grpSpPr>
            <a:xfrm>
              <a:off x="852366" y="5077923"/>
              <a:ext cx="1098870" cy="299518"/>
              <a:chOff x="828329" y="3034108"/>
              <a:chExt cx="1098870" cy="299518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9354FCA-1755-F34C-9AEC-289C77C67F61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8A155D0-CC13-1F42-A617-AFD191DC9BC5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030720B-9BAC-5749-BBB6-79D7E62A44DE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54AA14D-B763-D54D-85CB-8F0F010F163E}"/>
                </a:ext>
              </a:extLst>
            </p:cNvPr>
            <p:cNvGrpSpPr/>
            <p:nvPr/>
          </p:nvGrpSpPr>
          <p:grpSpPr>
            <a:xfrm>
              <a:off x="852366" y="4620366"/>
              <a:ext cx="1098870" cy="299518"/>
              <a:chOff x="828329" y="3034108"/>
              <a:chExt cx="1098870" cy="299518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CB0E1E3-D9AF-524A-9FEE-8A4560F22E6D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6055A54-36D5-324C-AEEF-9C0E177E4FFD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12653E1-37F4-7845-BF21-14FE44934B70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4A66605-4FE0-C44F-AD5E-EF5BA72A6C5E}"/>
                </a:ext>
              </a:extLst>
            </p:cNvPr>
            <p:cNvSpPr txBox="1"/>
            <p:nvPr/>
          </p:nvSpPr>
          <p:spPr>
            <a:xfrm>
              <a:off x="1206979" y="2397522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8D1EAD8-B216-6943-889F-CECE2FB2B304}"/>
                </a:ext>
              </a:extLst>
            </p:cNvPr>
            <p:cNvSpPr txBox="1"/>
            <p:nvPr/>
          </p:nvSpPr>
          <p:spPr>
            <a:xfrm>
              <a:off x="413165" y="276685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97488EF-C940-9E45-820E-EB10776F4D47}"/>
                </a:ext>
              </a:extLst>
            </p:cNvPr>
            <p:cNvSpPr txBox="1"/>
            <p:nvPr/>
          </p:nvSpPr>
          <p:spPr>
            <a:xfrm>
              <a:off x="413165" y="460947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82111D7-C230-2D41-A506-CD65842B28B9}"/>
                </a:ext>
              </a:extLst>
            </p:cNvPr>
            <p:cNvSpPr txBox="1"/>
            <p:nvPr/>
          </p:nvSpPr>
          <p:spPr>
            <a:xfrm>
              <a:off x="413165" y="322750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B71FFA4-C3E5-7F4B-9C93-A6F54A91B4FB}"/>
                </a:ext>
              </a:extLst>
            </p:cNvPr>
            <p:cNvSpPr txBox="1"/>
            <p:nvPr/>
          </p:nvSpPr>
          <p:spPr>
            <a:xfrm>
              <a:off x="413165" y="368816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ED651E5-C584-E240-8EA3-110E2C89C141}"/>
                </a:ext>
              </a:extLst>
            </p:cNvPr>
            <p:cNvSpPr txBox="1"/>
            <p:nvPr/>
          </p:nvSpPr>
          <p:spPr>
            <a:xfrm>
              <a:off x="413165" y="414881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4189350-2BED-0541-9F95-FDF01D0B54A2}"/>
                </a:ext>
              </a:extLst>
            </p:cNvPr>
            <p:cNvSpPr txBox="1"/>
            <p:nvPr/>
          </p:nvSpPr>
          <p:spPr>
            <a:xfrm>
              <a:off x="413165" y="507012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B5E515F-7A99-4348-BC69-3C67C5CEDFA4}"/>
              </a:ext>
            </a:extLst>
          </p:cNvPr>
          <p:cNvGrpSpPr/>
          <p:nvPr/>
        </p:nvGrpSpPr>
        <p:grpSpPr>
          <a:xfrm>
            <a:off x="2592703" y="2523935"/>
            <a:ext cx="1538071" cy="3041939"/>
            <a:chOff x="413165" y="2397522"/>
            <a:chExt cx="1538071" cy="304193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94FA8A3-6C3C-8B4F-B4A6-5640791F0222}"/>
                </a:ext>
              </a:extLst>
            </p:cNvPr>
            <p:cNvGrpSpPr/>
            <p:nvPr/>
          </p:nvGrpSpPr>
          <p:grpSpPr>
            <a:xfrm>
              <a:off x="852366" y="2790138"/>
              <a:ext cx="1098870" cy="299518"/>
              <a:chOff x="828329" y="2565803"/>
              <a:chExt cx="1098870" cy="299518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7C75C10-3140-3641-BDEA-1BE4F78C493C}"/>
                  </a:ext>
                </a:extLst>
              </p:cNvPr>
              <p:cNvSpPr/>
              <p:nvPr/>
            </p:nvSpPr>
            <p:spPr bwMode="auto">
              <a:xfrm>
                <a:off x="828329" y="2565803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A57D010-9DEC-0645-AC51-EF589E938DD3}"/>
                  </a:ext>
                </a:extLst>
              </p:cNvPr>
              <p:cNvSpPr/>
              <p:nvPr/>
            </p:nvSpPr>
            <p:spPr bwMode="auto">
              <a:xfrm>
                <a:off x="1197744" y="2565803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9BEE907-FE3B-B24C-9CB7-18F454332D8B}"/>
                  </a:ext>
                </a:extLst>
              </p:cNvPr>
              <p:cNvSpPr/>
              <p:nvPr/>
            </p:nvSpPr>
            <p:spPr bwMode="auto">
              <a:xfrm>
                <a:off x="1557784" y="2565803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8DE7D10-282D-0341-AD46-7151A9EFA216}"/>
                </a:ext>
              </a:extLst>
            </p:cNvPr>
            <p:cNvGrpSpPr/>
            <p:nvPr/>
          </p:nvGrpSpPr>
          <p:grpSpPr>
            <a:xfrm>
              <a:off x="852366" y="3247695"/>
              <a:ext cx="1098870" cy="299518"/>
              <a:chOff x="828329" y="3034108"/>
              <a:chExt cx="1098870" cy="299518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406DA54-974D-1547-9155-FEE9D1A46263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574AB02-D99A-F648-B223-2F5AB3C82DE4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A7065A8-B487-404A-BD0A-81A774BC7F41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97E7F60-6271-EC48-BC82-7814AB6141E8}"/>
                </a:ext>
              </a:extLst>
            </p:cNvPr>
            <p:cNvGrpSpPr/>
            <p:nvPr/>
          </p:nvGrpSpPr>
          <p:grpSpPr>
            <a:xfrm>
              <a:off x="852366" y="3705252"/>
              <a:ext cx="1098870" cy="299518"/>
              <a:chOff x="828329" y="3034108"/>
              <a:chExt cx="1098870" cy="299518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DDE4006-BCC4-7345-8DDE-289630C46878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59A9054-DF8C-D64B-A587-2B91862628BA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8FCC008-66B0-5F4B-AAAD-AC01D7075323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C646225-442E-F145-BA3B-9D584C568DB4}"/>
                </a:ext>
              </a:extLst>
            </p:cNvPr>
            <p:cNvGrpSpPr/>
            <p:nvPr/>
          </p:nvGrpSpPr>
          <p:grpSpPr>
            <a:xfrm>
              <a:off x="852366" y="4162809"/>
              <a:ext cx="1098870" cy="299518"/>
              <a:chOff x="828329" y="3034108"/>
              <a:chExt cx="1098870" cy="299518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8793052-3CAF-0C41-B5D9-61B7F74574ED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EBD17EE-591C-2B41-87D1-062AAF50B0AA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308826A-1D86-3040-AABB-AB2F4099EC94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28334CD-0ACD-9F4E-AD37-D660A41962A8}"/>
                </a:ext>
              </a:extLst>
            </p:cNvPr>
            <p:cNvGrpSpPr/>
            <p:nvPr/>
          </p:nvGrpSpPr>
          <p:grpSpPr>
            <a:xfrm>
              <a:off x="852366" y="5077923"/>
              <a:ext cx="1098870" cy="299518"/>
              <a:chOff x="828329" y="3034108"/>
              <a:chExt cx="1098870" cy="299518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2EF7EC04-9FB8-0444-8815-E5A082F98DB2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8B48011-A147-8748-9845-1A31E4F7B3C8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DD1BA3C-7023-5941-ACC9-5C81C8DF223F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32338CD-3752-A349-8422-8BF877501225}"/>
                </a:ext>
              </a:extLst>
            </p:cNvPr>
            <p:cNvGrpSpPr/>
            <p:nvPr/>
          </p:nvGrpSpPr>
          <p:grpSpPr>
            <a:xfrm>
              <a:off x="852366" y="4620366"/>
              <a:ext cx="1098870" cy="299518"/>
              <a:chOff x="828329" y="3034108"/>
              <a:chExt cx="1098870" cy="29951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7A08680-715B-B442-B0F1-C9F9EB4DEB0C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F64F30C-8BAF-D24E-8666-EF1FA0D8E8CA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7AD140B-2B68-444F-A9C5-19FD41D171F6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6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6BF0C82-E857-F040-9CA9-486CC2FEFF33}"/>
                </a:ext>
              </a:extLst>
            </p:cNvPr>
            <p:cNvSpPr txBox="1"/>
            <p:nvPr/>
          </p:nvSpPr>
          <p:spPr>
            <a:xfrm>
              <a:off x="1206979" y="2397522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344EB2E-F374-524A-B016-AC9D40CD5B91}"/>
                </a:ext>
              </a:extLst>
            </p:cNvPr>
            <p:cNvSpPr txBox="1"/>
            <p:nvPr/>
          </p:nvSpPr>
          <p:spPr>
            <a:xfrm>
              <a:off x="413165" y="276685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52FCEBB-E1D8-D445-B6A7-70BA59E3E210}"/>
                </a:ext>
              </a:extLst>
            </p:cNvPr>
            <p:cNvSpPr txBox="1"/>
            <p:nvPr/>
          </p:nvSpPr>
          <p:spPr>
            <a:xfrm>
              <a:off x="413165" y="460947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4D9D84A-38C9-BC4F-9F5E-2A237538EFF3}"/>
                </a:ext>
              </a:extLst>
            </p:cNvPr>
            <p:cNvSpPr txBox="1"/>
            <p:nvPr/>
          </p:nvSpPr>
          <p:spPr>
            <a:xfrm>
              <a:off x="413165" y="322750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F659EFC-5F3A-0948-B463-4E6DAC5E4308}"/>
                </a:ext>
              </a:extLst>
            </p:cNvPr>
            <p:cNvSpPr txBox="1"/>
            <p:nvPr/>
          </p:nvSpPr>
          <p:spPr>
            <a:xfrm>
              <a:off x="413165" y="368816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7BBCA35-BEB0-5F46-BD09-C1A4E18B19EB}"/>
                </a:ext>
              </a:extLst>
            </p:cNvPr>
            <p:cNvSpPr txBox="1"/>
            <p:nvPr/>
          </p:nvSpPr>
          <p:spPr>
            <a:xfrm>
              <a:off x="413165" y="414881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9DBAF0D-44DA-A642-B384-92A491D14797}"/>
                </a:ext>
              </a:extLst>
            </p:cNvPr>
            <p:cNvSpPr txBox="1"/>
            <p:nvPr/>
          </p:nvSpPr>
          <p:spPr>
            <a:xfrm>
              <a:off x="413165" y="507012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97E85DC-0A7C-334D-8648-5DDB064D30F2}"/>
              </a:ext>
            </a:extLst>
          </p:cNvPr>
          <p:cNvGrpSpPr/>
          <p:nvPr/>
        </p:nvGrpSpPr>
        <p:grpSpPr>
          <a:xfrm>
            <a:off x="4772241" y="2523935"/>
            <a:ext cx="1538071" cy="3041939"/>
            <a:chOff x="413165" y="2397522"/>
            <a:chExt cx="1538071" cy="3041939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F1C4092-0485-974B-BCA2-5419769F2231}"/>
                </a:ext>
              </a:extLst>
            </p:cNvPr>
            <p:cNvGrpSpPr/>
            <p:nvPr/>
          </p:nvGrpSpPr>
          <p:grpSpPr>
            <a:xfrm>
              <a:off x="852366" y="2790138"/>
              <a:ext cx="1098870" cy="299518"/>
              <a:chOff x="828329" y="2565803"/>
              <a:chExt cx="1098870" cy="299518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470056E-5FA1-4945-8EB3-9401A40D4F9F}"/>
                  </a:ext>
                </a:extLst>
              </p:cNvPr>
              <p:cNvSpPr/>
              <p:nvPr/>
            </p:nvSpPr>
            <p:spPr bwMode="auto">
              <a:xfrm>
                <a:off x="828329" y="2565803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3AC025F3-C0F1-484E-8F7B-B22B1C3DAC75}"/>
                  </a:ext>
                </a:extLst>
              </p:cNvPr>
              <p:cNvSpPr/>
              <p:nvPr/>
            </p:nvSpPr>
            <p:spPr bwMode="auto">
              <a:xfrm>
                <a:off x="1197744" y="2565803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BCF6217-B37A-6448-858D-DCF29116B5EA}"/>
                  </a:ext>
                </a:extLst>
              </p:cNvPr>
              <p:cNvSpPr/>
              <p:nvPr/>
            </p:nvSpPr>
            <p:spPr bwMode="auto">
              <a:xfrm>
                <a:off x="1557784" y="2565803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E1DCC4F1-09F7-E049-B19A-DB2EF9D25811}"/>
                </a:ext>
              </a:extLst>
            </p:cNvPr>
            <p:cNvGrpSpPr/>
            <p:nvPr/>
          </p:nvGrpSpPr>
          <p:grpSpPr>
            <a:xfrm>
              <a:off x="852366" y="3247695"/>
              <a:ext cx="1098870" cy="299518"/>
              <a:chOff x="828329" y="3034108"/>
              <a:chExt cx="1098870" cy="299518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716AA93-5732-9B4F-8992-2B019DB85C58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AF8A437-7217-D94F-9B43-CC149FB5EA6D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84F62B6-2919-0244-9EAC-7631121886B7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7346DC1-D5D1-3B47-A9ED-F37D7E9816B8}"/>
                </a:ext>
              </a:extLst>
            </p:cNvPr>
            <p:cNvGrpSpPr/>
            <p:nvPr/>
          </p:nvGrpSpPr>
          <p:grpSpPr>
            <a:xfrm>
              <a:off x="852366" y="3705252"/>
              <a:ext cx="1098870" cy="299518"/>
              <a:chOff x="828329" y="3034108"/>
              <a:chExt cx="1098870" cy="299518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2BC8B3C5-9690-CA41-B3E0-4D5FB73DA551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F680319B-021F-2A41-83A6-B7D18D378ED0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889ED39E-1EDF-3847-84D1-DD73D1861BA4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7FBC313-FE0E-3E4F-94E9-1D1E4B5F54E4}"/>
                </a:ext>
              </a:extLst>
            </p:cNvPr>
            <p:cNvGrpSpPr/>
            <p:nvPr/>
          </p:nvGrpSpPr>
          <p:grpSpPr>
            <a:xfrm>
              <a:off x="852366" y="4162809"/>
              <a:ext cx="1098870" cy="299518"/>
              <a:chOff x="828329" y="3034108"/>
              <a:chExt cx="1098870" cy="299518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DA4CC541-B687-D04F-9347-02645D7C7A11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E74E0CC8-6B81-9643-9283-4FC963A08892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F6C9CC6-DF52-3A4F-929D-55D60FC646CC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B931ABF7-FAD3-754A-9374-FB28103333FC}"/>
                </a:ext>
              </a:extLst>
            </p:cNvPr>
            <p:cNvGrpSpPr/>
            <p:nvPr/>
          </p:nvGrpSpPr>
          <p:grpSpPr>
            <a:xfrm>
              <a:off x="852366" y="5077923"/>
              <a:ext cx="1098870" cy="299518"/>
              <a:chOff x="828329" y="3034108"/>
              <a:chExt cx="1098870" cy="299518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B09365CE-AC6B-B940-A3DB-494E13899FA9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B21CDF6-CBDE-BA45-84F2-9ED42CD83112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6191833-C4B6-3A4F-9C79-7EFE945098D7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6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98F53C3-32CE-644F-9721-6363AA728731}"/>
                </a:ext>
              </a:extLst>
            </p:cNvPr>
            <p:cNvGrpSpPr/>
            <p:nvPr/>
          </p:nvGrpSpPr>
          <p:grpSpPr>
            <a:xfrm>
              <a:off x="852366" y="4620366"/>
              <a:ext cx="1098870" cy="299518"/>
              <a:chOff x="828329" y="3034108"/>
              <a:chExt cx="1098870" cy="299518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B2D56A8-8CD9-7846-8BEE-6AA3CD04E894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491B8CC3-9D3C-9F42-96DC-43C577355F8E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45CB7173-A2DE-6249-9E04-3F555A77FAA4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C1F650B-1422-F24E-A8BE-648CD9BA49E4}"/>
                </a:ext>
              </a:extLst>
            </p:cNvPr>
            <p:cNvSpPr txBox="1"/>
            <p:nvPr/>
          </p:nvSpPr>
          <p:spPr>
            <a:xfrm>
              <a:off x="1206979" y="2397522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5A265AD-A90A-4044-A8F4-C822EC73F35A}"/>
                </a:ext>
              </a:extLst>
            </p:cNvPr>
            <p:cNvSpPr txBox="1"/>
            <p:nvPr/>
          </p:nvSpPr>
          <p:spPr>
            <a:xfrm>
              <a:off x="413165" y="276685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52E26E1-5544-8A40-9BDC-7EF090286465}"/>
                </a:ext>
              </a:extLst>
            </p:cNvPr>
            <p:cNvSpPr txBox="1"/>
            <p:nvPr/>
          </p:nvSpPr>
          <p:spPr>
            <a:xfrm>
              <a:off x="413165" y="460947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326DE42-DD0C-DE46-96CC-09F6F2692632}"/>
                </a:ext>
              </a:extLst>
            </p:cNvPr>
            <p:cNvSpPr txBox="1"/>
            <p:nvPr/>
          </p:nvSpPr>
          <p:spPr>
            <a:xfrm>
              <a:off x="413165" y="322750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7A691BF-9974-AE4F-9A6B-AB8BF2344D99}"/>
                </a:ext>
              </a:extLst>
            </p:cNvPr>
            <p:cNvSpPr txBox="1"/>
            <p:nvPr/>
          </p:nvSpPr>
          <p:spPr>
            <a:xfrm>
              <a:off x="413165" y="368816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7A5B511-703A-FE41-98F0-171F0EBFF652}"/>
                </a:ext>
              </a:extLst>
            </p:cNvPr>
            <p:cNvSpPr txBox="1"/>
            <p:nvPr/>
          </p:nvSpPr>
          <p:spPr>
            <a:xfrm>
              <a:off x="413165" y="414881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BCAE93-5EAA-7448-BE97-E91041173417}"/>
                </a:ext>
              </a:extLst>
            </p:cNvPr>
            <p:cNvSpPr txBox="1"/>
            <p:nvPr/>
          </p:nvSpPr>
          <p:spPr>
            <a:xfrm>
              <a:off x="413165" y="507012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44122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RADIX-SORT(A,3)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77" y="1389064"/>
            <a:ext cx="5784536" cy="4918075"/>
          </a:xfrm>
        </p:spPr>
        <p:txBody>
          <a:bodyPr/>
          <a:lstStyle/>
          <a:p>
            <a:pPr indent="-322263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Input array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of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6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3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-digit integers</a:t>
            </a:r>
          </a:p>
          <a:p>
            <a:pPr indent="-322263">
              <a:defRPr/>
            </a:pPr>
            <a:r>
              <a:rPr lang="en-GB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k = 9</a:t>
            </a: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GB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Termination</a:t>
            </a:r>
            <a:endParaRPr lang="en-GB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67</a:t>
            </a:fld>
            <a:endParaRPr lang="en-GB" altLang="en-US" sz="1500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D540A-9C1A-C64A-B720-94EC43D09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1263" y="1364204"/>
            <a:ext cx="4848432" cy="1061829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RADIX-SORT(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A,d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i = 1 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to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d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stable sort A on digit 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C6D2D7A-190D-3E44-9F85-48690CCA6E51}"/>
              </a:ext>
            </a:extLst>
          </p:cNvPr>
          <p:cNvGrpSpPr/>
          <p:nvPr/>
        </p:nvGrpSpPr>
        <p:grpSpPr>
          <a:xfrm>
            <a:off x="413165" y="2523935"/>
            <a:ext cx="1538071" cy="3041939"/>
            <a:chOff x="413165" y="2397522"/>
            <a:chExt cx="1538071" cy="304193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4743E05-18F9-7448-80D0-F8812EB0AA44}"/>
                </a:ext>
              </a:extLst>
            </p:cNvPr>
            <p:cNvGrpSpPr/>
            <p:nvPr/>
          </p:nvGrpSpPr>
          <p:grpSpPr>
            <a:xfrm>
              <a:off x="852366" y="2790138"/>
              <a:ext cx="1098870" cy="299518"/>
              <a:chOff x="828329" y="2565803"/>
              <a:chExt cx="1098870" cy="299518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35B7211-B279-B143-84D4-870B9F1F743E}"/>
                  </a:ext>
                </a:extLst>
              </p:cNvPr>
              <p:cNvSpPr/>
              <p:nvPr/>
            </p:nvSpPr>
            <p:spPr bwMode="auto">
              <a:xfrm>
                <a:off x="828329" y="2565803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5E77205-769F-EF4D-AA8B-E96D2C654002}"/>
                  </a:ext>
                </a:extLst>
              </p:cNvPr>
              <p:cNvSpPr/>
              <p:nvPr/>
            </p:nvSpPr>
            <p:spPr bwMode="auto">
              <a:xfrm>
                <a:off x="1197744" y="2565803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2973A1B-0423-BC40-B83D-56C2EC246931}"/>
                  </a:ext>
                </a:extLst>
              </p:cNvPr>
              <p:cNvSpPr/>
              <p:nvPr/>
            </p:nvSpPr>
            <p:spPr bwMode="auto">
              <a:xfrm>
                <a:off x="1557784" y="2565803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2742D58-9D1D-CE49-9911-037430EB894E}"/>
                </a:ext>
              </a:extLst>
            </p:cNvPr>
            <p:cNvGrpSpPr/>
            <p:nvPr/>
          </p:nvGrpSpPr>
          <p:grpSpPr>
            <a:xfrm>
              <a:off x="852366" y="3247695"/>
              <a:ext cx="1098870" cy="299518"/>
              <a:chOff x="828329" y="3034108"/>
              <a:chExt cx="1098870" cy="29951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C419E92-1C28-3A4C-8FF2-D2E3E3E26D44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141ED0-22F7-2541-A726-B3C2F80F1FC1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0A653D1-ED52-2A45-86EF-78B8727627D6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E34AE6E-9059-4B4C-94AE-3B1B53B50906}"/>
                </a:ext>
              </a:extLst>
            </p:cNvPr>
            <p:cNvGrpSpPr/>
            <p:nvPr/>
          </p:nvGrpSpPr>
          <p:grpSpPr>
            <a:xfrm>
              <a:off x="852366" y="3705252"/>
              <a:ext cx="1098870" cy="299518"/>
              <a:chOff x="828329" y="3034108"/>
              <a:chExt cx="1098870" cy="299518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1247D8B-4979-B64D-8DF9-C2B75C85A425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4A031FE-70AB-334A-934F-85B0286EE14E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364B7D-A964-944A-B94D-BB570A54207E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3E51683-64C1-4E42-8A77-2288E4CBF3FC}"/>
                </a:ext>
              </a:extLst>
            </p:cNvPr>
            <p:cNvGrpSpPr/>
            <p:nvPr/>
          </p:nvGrpSpPr>
          <p:grpSpPr>
            <a:xfrm>
              <a:off x="852366" y="4162809"/>
              <a:ext cx="1098870" cy="299518"/>
              <a:chOff x="828329" y="3034108"/>
              <a:chExt cx="1098870" cy="299518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B4CEBC4-8EA6-814D-B278-A9D624F98350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B726D89-5FD3-E14A-834C-DE9BF17C24F9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7E5425B-BB52-C349-814C-35B452DBF474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73CBF15-C57C-074C-8A47-03CF8D4400DE}"/>
                </a:ext>
              </a:extLst>
            </p:cNvPr>
            <p:cNvGrpSpPr/>
            <p:nvPr/>
          </p:nvGrpSpPr>
          <p:grpSpPr>
            <a:xfrm>
              <a:off x="852366" y="5077923"/>
              <a:ext cx="1098870" cy="299518"/>
              <a:chOff x="828329" y="3034108"/>
              <a:chExt cx="1098870" cy="299518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9354FCA-1755-F34C-9AEC-289C77C67F61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8A155D0-CC13-1F42-A617-AFD191DC9BC5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030720B-9BAC-5749-BBB6-79D7E62A44DE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54AA14D-B763-D54D-85CB-8F0F010F163E}"/>
                </a:ext>
              </a:extLst>
            </p:cNvPr>
            <p:cNvGrpSpPr/>
            <p:nvPr/>
          </p:nvGrpSpPr>
          <p:grpSpPr>
            <a:xfrm>
              <a:off x="852366" y="4620366"/>
              <a:ext cx="1098870" cy="299518"/>
              <a:chOff x="828329" y="3034108"/>
              <a:chExt cx="1098870" cy="299518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CB0E1E3-D9AF-524A-9FEE-8A4560F22E6D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6055A54-36D5-324C-AEEF-9C0E177E4FFD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12653E1-37F4-7845-BF21-14FE44934B70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4A66605-4FE0-C44F-AD5E-EF5BA72A6C5E}"/>
                </a:ext>
              </a:extLst>
            </p:cNvPr>
            <p:cNvSpPr txBox="1"/>
            <p:nvPr/>
          </p:nvSpPr>
          <p:spPr>
            <a:xfrm>
              <a:off x="1206979" y="2397522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8D1EAD8-B216-6943-889F-CECE2FB2B304}"/>
                </a:ext>
              </a:extLst>
            </p:cNvPr>
            <p:cNvSpPr txBox="1"/>
            <p:nvPr/>
          </p:nvSpPr>
          <p:spPr>
            <a:xfrm>
              <a:off x="413165" y="276685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97488EF-C940-9E45-820E-EB10776F4D47}"/>
                </a:ext>
              </a:extLst>
            </p:cNvPr>
            <p:cNvSpPr txBox="1"/>
            <p:nvPr/>
          </p:nvSpPr>
          <p:spPr>
            <a:xfrm>
              <a:off x="413165" y="460947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82111D7-C230-2D41-A506-CD65842B28B9}"/>
                </a:ext>
              </a:extLst>
            </p:cNvPr>
            <p:cNvSpPr txBox="1"/>
            <p:nvPr/>
          </p:nvSpPr>
          <p:spPr>
            <a:xfrm>
              <a:off x="413165" y="322750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B71FFA4-C3E5-7F4B-9C93-A6F54A91B4FB}"/>
                </a:ext>
              </a:extLst>
            </p:cNvPr>
            <p:cNvSpPr txBox="1"/>
            <p:nvPr/>
          </p:nvSpPr>
          <p:spPr>
            <a:xfrm>
              <a:off x="413165" y="368816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ED651E5-C584-E240-8EA3-110E2C89C141}"/>
                </a:ext>
              </a:extLst>
            </p:cNvPr>
            <p:cNvSpPr txBox="1"/>
            <p:nvPr/>
          </p:nvSpPr>
          <p:spPr>
            <a:xfrm>
              <a:off x="413165" y="414881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4189350-2BED-0541-9F95-FDF01D0B54A2}"/>
                </a:ext>
              </a:extLst>
            </p:cNvPr>
            <p:cNvSpPr txBox="1"/>
            <p:nvPr/>
          </p:nvSpPr>
          <p:spPr>
            <a:xfrm>
              <a:off x="413165" y="507012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B5E515F-7A99-4348-BC69-3C67C5CEDFA4}"/>
              </a:ext>
            </a:extLst>
          </p:cNvPr>
          <p:cNvGrpSpPr/>
          <p:nvPr/>
        </p:nvGrpSpPr>
        <p:grpSpPr>
          <a:xfrm>
            <a:off x="2592703" y="2523935"/>
            <a:ext cx="1538071" cy="3041939"/>
            <a:chOff x="413165" y="2397522"/>
            <a:chExt cx="1538071" cy="304193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94FA8A3-6C3C-8B4F-B4A6-5640791F0222}"/>
                </a:ext>
              </a:extLst>
            </p:cNvPr>
            <p:cNvGrpSpPr/>
            <p:nvPr/>
          </p:nvGrpSpPr>
          <p:grpSpPr>
            <a:xfrm>
              <a:off x="852366" y="2790138"/>
              <a:ext cx="1098870" cy="299518"/>
              <a:chOff x="828329" y="2565803"/>
              <a:chExt cx="1098870" cy="299518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7C75C10-3140-3641-BDEA-1BE4F78C493C}"/>
                  </a:ext>
                </a:extLst>
              </p:cNvPr>
              <p:cNvSpPr/>
              <p:nvPr/>
            </p:nvSpPr>
            <p:spPr bwMode="auto">
              <a:xfrm>
                <a:off x="828329" y="2565803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A57D010-9DEC-0645-AC51-EF589E938DD3}"/>
                  </a:ext>
                </a:extLst>
              </p:cNvPr>
              <p:cNvSpPr/>
              <p:nvPr/>
            </p:nvSpPr>
            <p:spPr bwMode="auto">
              <a:xfrm>
                <a:off x="1197744" y="2565803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9BEE907-FE3B-B24C-9CB7-18F454332D8B}"/>
                  </a:ext>
                </a:extLst>
              </p:cNvPr>
              <p:cNvSpPr/>
              <p:nvPr/>
            </p:nvSpPr>
            <p:spPr bwMode="auto">
              <a:xfrm>
                <a:off x="1557784" y="2565803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8DE7D10-282D-0341-AD46-7151A9EFA216}"/>
                </a:ext>
              </a:extLst>
            </p:cNvPr>
            <p:cNvGrpSpPr/>
            <p:nvPr/>
          </p:nvGrpSpPr>
          <p:grpSpPr>
            <a:xfrm>
              <a:off x="852366" y="3247695"/>
              <a:ext cx="1098870" cy="299518"/>
              <a:chOff x="828329" y="3034108"/>
              <a:chExt cx="1098870" cy="299518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406DA54-974D-1547-9155-FEE9D1A46263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574AB02-D99A-F648-B223-2F5AB3C82DE4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A7065A8-B487-404A-BD0A-81A774BC7F41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97E7F60-6271-EC48-BC82-7814AB6141E8}"/>
                </a:ext>
              </a:extLst>
            </p:cNvPr>
            <p:cNvGrpSpPr/>
            <p:nvPr/>
          </p:nvGrpSpPr>
          <p:grpSpPr>
            <a:xfrm>
              <a:off x="852366" y="3705252"/>
              <a:ext cx="1098870" cy="299518"/>
              <a:chOff x="828329" y="3034108"/>
              <a:chExt cx="1098870" cy="299518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DDE4006-BCC4-7345-8DDE-289630C46878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59A9054-DF8C-D64B-A587-2B91862628BA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8FCC008-66B0-5F4B-AAAD-AC01D7075323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C646225-442E-F145-BA3B-9D584C568DB4}"/>
                </a:ext>
              </a:extLst>
            </p:cNvPr>
            <p:cNvGrpSpPr/>
            <p:nvPr/>
          </p:nvGrpSpPr>
          <p:grpSpPr>
            <a:xfrm>
              <a:off x="852366" y="4162809"/>
              <a:ext cx="1098870" cy="299518"/>
              <a:chOff x="828329" y="3034108"/>
              <a:chExt cx="1098870" cy="299518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8793052-3CAF-0C41-B5D9-61B7F74574ED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EBD17EE-591C-2B41-87D1-062AAF50B0AA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308826A-1D86-3040-AABB-AB2F4099EC94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28334CD-0ACD-9F4E-AD37-D660A41962A8}"/>
                </a:ext>
              </a:extLst>
            </p:cNvPr>
            <p:cNvGrpSpPr/>
            <p:nvPr/>
          </p:nvGrpSpPr>
          <p:grpSpPr>
            <a:xfrm>
              <a:off x="852366" y="5077923"/>
              <a:ext cx="1098870" cy="299518"/>
              <a:chOff x="828329" y="3034108"/>
              <a:chExt cx="1098870" cy="299518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2EF7EC04-9FB8-0444-8815-E5A082F98DB2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8B48011-A147-8748-9845-1A31E4F7B3C8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DD1BA3C-7023-5941-ACC9-5C81C8DF223F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32338CD-3752-A349-8422-8BF877501225}"/>
                </a:ext>
              </a:extLst>
            </p:cNvPr>
            <p:cNvGrpSpPr/>
            <p:nvPr/>
          </p:nvGrpSpPr>
          <p:grpSpPr>
            <a:xfrm>
              <a:off x="852366" y="4620366"/>
              <a:ext cx="1098870" cy="299518"/>
              <a:chOff x="828329" y="3034108"/>
              <a:chExt cx="1098870" cy="29951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7A08680-715B-B442-B0F1-C9F9EB4DEB0C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F64F30C-8BAF-D24E-8666-EF1FA0D8E8CA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7AD140B-2B68-444F-A9C5-19FD41D171F6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6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6BF0C82-E857-F040-9CA9-486CC2FEFF33}"/>
                </a:ext>
              </a:extLst>
            </p:cNvPr>
            <p:cNvSpPr txBox="1"/>
            <p:nvPr/>
          </p:nvSpPr>
          <p:spPr>
            <a:xfrm>
              <a:off x="1206979" y="2397522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344EB2E-F374-524A-B016-AC9D40CD5B91}"/>
                </a:ext>
              </a:extLst>
            </p:cNvPr>
            <p:cNvSpPr txBox="1"/>
            <p:nvPr/>
          </p:nvSpPr>
          <p:spPr>
            <a:xfrm>
              <a:off x="413165" y="276685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52FCEBB-E1D8-D445-B6A7-70BA59E3E210}"/>
                </a:ext>
              </a:extLst>
            </p:cNvPr>
            <p:cNvSpPr txBox="1"/>
            <p:nvPr/>
          </p:nvSpPr>
          <p:spPr>
            <a:xfrm>
              <a:off x="413165" y="460947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4D9D84A-38C9-BC4F-9F5E-2A237538EFF3}"/>
                </a:ext>
              </a:extLst>
            </p:cNvPr>
            <p:cNvSpPr txBox="1"/>
            <p:nvPr/>
          </p:nvSpPr>
          <p:spPr>
            <a:xfrm>
              <a:off x="413165" y="322750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F659EFC-5F3A-0948-B463-4E6DAC5E4308}"/>
                </a:ext>
              </a:extLst>
            </p:cNvPr>
            <p:cNvSpPr txBox="1"/>
            <p:nvPr/>
          </p:nvSpPr>
          <p:spPr>
            <a:xfrm>
              <a:off x="413165" y="368816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7BBCA35-BEB0-5F46-BD09-C1A4E18B19EB}"/>
                </a:ext>
              </a:extLst>
            </p:cNvPr>
            <p:cNvSpPr txBox="1"/>
            <p:nvPr/>
          </p:nvSpPr>
          <p:spPr>
            <a:xfrm>
              <a:off x="413165" y="414881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9DBAF0D-44DA-A642-B384-92A491D14797}"/>
                </a:ext>
              </a:extLst>
            </p:cNvPr>
            <p:cNvSpPr txBox="1"/>
            <p:nvPr/>
          </p:nvSpPr>
          <p:spPr>
            <a:xfrm>
              <a:off x="413165" y="507012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97E85DC-0A7C-334D-8648-5DDB064D30F2}"/>
              </a:ext>
            </a:extLst>
          </p:cNvPr>
          <p:cNvGrpSpPr/>
          <p:nvPr/>
        </p:nvGrpSpPr>
        <p:grpSpPr>
          <a:xfrm>
            <a:off x="4772241" y="2523935"/>
            <a:ext cx="1538071" cy="3041939"/>
            <a:chOff x="413165" y="2397522"/>
            <a:chExt cx="1538071" cy="3041939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F1C4092-0485-974B-BCA2-5419769F2231}"/>
                </a:ext>
              </a:extLst>
            </p:cNvPr>
            <p:cNvGrpSpPr/>
            <p:nvPr/>
          </p:nvGrpSpPr>
          <p:grpSpPr>
            <a:xfrm>
              <a:off x="852366" y="2790138"/>
              <a:ext cx="1098870" cy="299518"/>
              <a:chOff x="828329" y="2565803"/>
              <a:chExt cx="1098870" cy="299518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470056E-5FA1-4945-8EB3-9401A40D4F9F}"/>
                  </a:ext>
                </a:extLst>
              </p:cNvPr>
              <p:cNvSpPr/>
              <p:nvPr/>
            </p:nvSpPr>
            <p:spPr bwMode="auto">
              <a:xfrm>
                <a:off x="828329" y="2565803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3AC025F3-C0F1-484E-8F7B-B22B1C3DAC75}"/>
                  </a:ext>
                </a:extLst>
              </p:cNvPr>
              <p:cNvSpPr/>
              <p:nvPr/>
            </p:nvSpPr>
            <p:spPr bwMode="auto">
              <a:xfrm>
                <a:off x="1197744" y="2565803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BCF6217-B37A-6448-858D-DCF29116B5EA}"/>
                  </a:ext>
                </a:extLst>
              </p:cNvPr>
              <p:cNvSpPr/>
              <p:nvPr/>
            </p:nvSpPr>
            <p:spPr bwMode="auto">
              <a:xfrm>
                <a:off x="1557784" y="2565803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E1DCC4F1-09F7-E049-B19A-DB2EF9D25811}"/>
                </a:ext>
              </a:extLst>
            </p:cNvPr>
            <p:cNvGrpSpPr/>
            <p:nvPr/>
          </p:nvGrpSpPr>
          <p:grpSpPr>
            <a:xfrm>
              <a:off x="852366" y="3247695"/>
              <a:ext cx="1098870" cy="299518"/>
              <a:chOff x="828329" y="3034108"/>
              <a:chExt cx="1098870" cy="299518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716AA93-5732-9B4F-8992-2B019DB85C58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AF8A437-7217-D94F-9B43-CC149FB5EA6D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84F62B6-2919-0244-9EAC-7631121886B7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7346DC1-D5D1-3B47-A9ED-F37D7E9816B8}"/>
                </a:ext>
              </a:extLst>
            </p:cNvPr>
            <p:cNvGrpSpPr/>
            <p:nvPr/>
          </p:nvGrpSpPr>
          <p:grpSpPr>
            <a:xfrm>
              <a:off x="852366" y="3705252"/>
              <a:ext cx="1098870" cy="299518"/>
              <a:chOff x="828329" y="3034108"/>
              <a:chExt cx="1098870" cy="299518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2BC8B3C5-9690-CA41-B3E0-4D5FB73DA551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F680319B-021F-2A41-83A6-B7D18D378ED0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889ED39E-1EDF-3847-84D1-DD73D1861BA4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7FBC313-FE0E-3E4F-94E9-1D1E4B5F54E4}"/>
                </a:ext>
              </a:extLst>
            </p:cNvPr>
            <p:cNvGrpSpPr/>
            <p:nvPr/>
          </p:nvGrpSpPr>
          <p:grpSpPr>
            <a:xfrm>
              <a:off x="852366" y="4162809"/>
              <a:ext cx="1098870" cy="299518"/>
              <a:chOff x="828329" y="3034108"/>
              <a:chExt cx="1098870" cy="299518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DA4CC541-B687-D04F-9347-02645D7C7A11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E74E0CC8-6B81-9643-9283-4FC963A08892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F6C9CC6-DF52-3A4F-929D-55D60FC646CC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B931ABF7-FAD3-754A-9374-FB28103333FC}"/>
                </a:ext>
              </a:extLst>
            </p:cNvPr>
            <p:cNvGrpSpPr/>
            <p:nvPr/>
          </p:nvGrpSpPr>
          <p:grpSpPr>
            <a:xfrm>
              <a:off x="852366" y="5077923"/>
              <a:ext cx="1098870" cy="299518"/>
              <a:chOff x="828329" y="3034108"/>
              <a:chExt cx="1098870" cy="299518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B09365CE-AC6B-B940-A3DB-494E13899FA9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B21CDF6-CBDE-BA45-84F2-9ED42CD83112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6191833-C4B6-3A4F-9C79-7EFE945098D7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6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98F53C3-32CE-644F-9721-6363AA728731}"/>
                </a:ext>
              </a:extLst>
            </p:cNvPr>
            <p:cNvGrpSpPr/>
            <p:nvPr/>
          </p:nvGrpSpPr>
          <p:grpSpPr>
            <a:xfrm>
              <a:off x="852366" y="4620366"/>
              <a:ext cx="1098870" cy="299518"/>
              <a:chOff x="828329" y="3034108"/>
              <a:chExt cx="1098870" cy="299518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B2D56A8-8CD9-7846-8BEE-6AA3CD04E894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491B8CC3-9D3C-9F42-96DC-43C577355F8E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45CB7173-A2DE-6249-9E04-3F555A77FAA4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FFFECC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C1F650B-1422-F24E-A8BE-648CD9BA49E4}"/>
                </a:ext>
              </a:extLst>
            </p:cNvPr>
            <p:cNvSpPr txBox="1"/>
            <p:nvPr/>
          </p:nvSpPr>
          <p:spPr>
            <a:xfrm>
              <a:off x="1206979" y="2397522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5A265AD-A90A-4044-A8F4-C822EC73F35A}"/>
                </a:ext>
              </a:extLst>
            </p:cNvPr>
            <p:cNvSpPr txBox="1"/>
            <p:nvPr/>
          </p:nvSpPr>
          <p:spPr>
            <a:xfrm>
              <a:off x="413165" y="276685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52E26E1-5544-8A40-9BDC-7EF090286465}"/>
                </a:ext>
              </a:extLst>
            </p:cNvPr>
            <p:cNvSpPr txBox="1"/>
            <p:nvPr/>
          </p:nvSpPr>
          <p:spPr>
            <a:xfrm>
              <a:off x="413165" y="460947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326DE42-DD0C-DE46-96CC-09F6F2692632}"/>
                </a:ext>
              </a:extLst>
            </p:cNvPr>
            <p:cNvSpPr txBox="1"/>
            <p:nvPr/>
          </p:nvSpPr>
          <p:spPr>
            <a:xfrm>
              <a:off x="413165" y="322750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7A691BF-9974-AE4F-9A6B-AB8BF2344D99}"/>
                </a:ext>
              </a:extLst>
            </p:cNvPr>
            <p:cNvSpPr txBox="1"/>
            <p:nvPr/>
          </p:nvSpPr>
          <p:spPr>
            <a:xfrm>
              <a:off x="413165" y="368816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7A5B511-703A-FE41-98F0-171F0EBFF652}"/>
                </a:ext>
              </a:extLst>
            </p:cNvPr>
            <p:cNvSpPr txBox="1"/>
            <p:nvPr/>
          </p:nvSpPr>
          <p:spPr>
            <a:xfrm>
              <a:off x="413165" y="414881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BCAE93-5EAA-7448-BE97-E91041173417}"/>
                </a:ext>
              </a:extLst>
            </p:cNvPr>
            <p:cNvSpPr txBox="1"/>
            <p:nvPr/>
          </p:nvSpPr>
          <p:spPr>
            <a:xfrm>
              <a:off x="413165" y="507012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9EC5E97-4ECD-A845-9CFE-1CFCFC349C41}"/>
              </a:ext>
            </a:extLst>
          </p:cNvPr>
          <p:cNvGrpSpPr/>
          <p:nvPr/>
        </p:nvGrpSpPr>
        <p:grpSpPr>
          <a:xfrm>
            <a:off x="6912199" y="2523935"/>
            <a:ext cx="1558353" cy="3041939"/>
            <a:chOff x="413165" y="2397522"/>
            <a:chExt cx="1558353" cy="3041939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409533D8-0ECF-ED49-9BD4-2003E2FDDA52}"/>
                </a:ext>
              </a:extLst>
            </p:cNvPr>
            <p:cNvGrpSpPr/>
            <p:nvPr/>
          </p:nvGrpSpPr>
          <p:grpSpPr>
            <a:xfrm>
              <a:off x="852366" y="2790138"/>
              <a:ext cx="1098870" cy="299518"/>
              <a:chOff x="828329" y="2565803"/>
              <a:chExt cx="1098870" cy="299518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5EF67EEE-BEB9-7E42-BAE0-CCEC24534D67}"/>
                  </a:ext>
                </a:extLst>
              </p:cNvPr>
              <p:cNvSpPr/>
              <p:nvPr/>
            </p:nvSpPr>
            <p:spPr bwMode="auto">
              <a:xfrm>
                <a:off x="828329" y="2565803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4DEFA212-A865-3B40-8E92-1A5C5A17CF96}"/>
                  </a:ext>
                </a:extLst>
              </p:cNvPr>
              <p:cNvSpPr/>
              <p:nvPr/>
            </p:nvSpPr>
            <p:spPr bwMode="auto">
              <a:xfrm>
                <a:off x="1197744" y="2565803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94575204-517E-6440-B36C-DB66AE766E20}"/>
                  </a:ext>
                </a:extLst>
              </p:cNvPr>
              <p:cNvSpPr/>
              <p:nvPr/>
            </p:nvSpPr>
            <p:spPr bwMode="auto">
              <a:xfrm>
                <a:off x="1557784" y="2565803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46BFC44F-3918-4341-A55C-C6897F3FF399}"/>
                </a:ext>
              </a:extLst>
            </p:cNvPr>
            <p:cNvGrpSpPr/>
            <p:nvPr/>
          </p:nvGrpSpPr>
          <p:grpSpPr>
            <a:xfrm>
              <a:off x="852366" y="3247695"/>
              <a:ext cx="1098870" cy="299518"/>
              <a:chOff x="828329" y="3034108"/>
              <a:chExt cx="1098870" cy="299518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1C98760D-522B-6844-9241-71F897BA11B5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616F861-0483-E34A-8436-8EA9D28775D4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3E39DAB9-6F7D-8440-96F8-FA3D26F8238A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7</a:t>
                </a: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3B23CCF-53E9-3A4C-83DF-71645D480453}"/>
                </a:ext>
              </a:extLst>
            </p:cNvPr>
            <p:cNvGrpSpPr/>
            <p:nvPr/>
          </p:nvGrpSpPr>
          <p:grpSpPr>
            <a:xfrm>
              <a:off x="852366" y="3705252"/>
              <a:ext cx="1119152" cy="299518"/>
              <a:chOff x="828329" y="3034108"/>
              <a:chExt cx="1119152" cy="299518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1706A77C-425B-554D-9394-F19BF5E2F5BD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C2E0569C-43C9-7542-8C79-FCC97E540117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BB464D89-4622-644C-A259-92BC061F785F}"/>
                  </a:ext>
                </a:extLst>
              </p:cNvPr>
              <p:cNvSpPr/>
              <p:nvPr/>
            </p:nvSpPr>
            <p:spPr bwMode="auto">
              <a:xfrm>
                <a:off x="1578066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850AFB71-E334-6640-B1CF-2D854675349E}"/>
                </a:ext>
              </a:extLst>
            </p:cNvPr>
            <p:cNvGrpSpPr/>
            <p:nvPr/>
          </p:nvGrpSpPr>
          <p:grpSpPr>
            <a:xfrm>
              <a:off x="852366" y="4162809"/>
              <a:ext cx="1098870" cy="299518"/>
              <a:chOff x="828329" y="3034108"/>
              <a:chExt cx="1098870" cy="299518"/>
            </a:xfrm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3C884D6D-5C9A-1840-94AD-0623A040902F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1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ECBDBE54-1789-194E-B682-33767EAF7731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BC71CF15-E56F-D646-9690-3FB4D0229947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0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905EDCED-02EF-B145-AC8D-55CDC8FEAD57}"/>
                </a:ext>
              </a:extLst>
            </p:cNvPr>
            <p:cNvGrpSpPr/>
            <p:nvPr/>
          </p:nvGrpSpPr>
          <p:grpSpPr>
            <a:xfrm>
              <a:off x="852366" y="5077923"/>
              <a:ext cx="1098870" cy="299518"/>
              <a:chOff x="828329" y="3034108"/>
              <a:chExt cx="1098870" cy="299518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CEB51A78-0F9A-4446-9A62-9BC91D527EC8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6A48F756-F75F-1E4E-85B5-2C9F5B8D12F7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3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39251F6C-F75B-C141-8A2B-131C257726F6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6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8F803BCB-DEDA-FC4E-91FF-CFD2BC57D687}"/>
                </a:ext>
              </a:extLst>
            </p:cNvPr>
            <p:cNvGrpSpPr/>
            <p:nvPr/>
          </p:nvGrpSpPr>
          <p:grpSpPr>
            <a:xfrm>
              <a:off x="852366" y="4620366"/>
              <a:ext cx="1098870" cy="299518"/>
              <a:chOff x="828329" y="3034108"/>
              <a:chExt cx="1098870" cy="299518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1F0CF71E-CE04-A749-83BC-5D294B616819}"/>
                  </a:ext>
                </a:extLst>
              </p:cNvPr>
              <p:cNvSpPr/>
              <p:nvPr/>
            </p:nvSpPr>
            <p:spPr bwMode="auto">
              <a:xfrm>
                <a:off x="828329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73BCF705-E2FF-DC45-B00C-605F46E81BB2}"/>
                  </a:ext>
                </a:extLst>
              </p:cNvPr>
              <p:cNvSpPr/>
              <p:nvPr/>
            </p:nvSpPr>
            <p:spPr bwMode="auto">
              <a:xfrm>
                <a:off x="119774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2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5D0FA737-7377-564D-84C0-E59A0A8C6AE5}"/>
                  </a:ext>
                </a:extLst>
              </p:cNvPr>
              <p:cNvSpPr/>
              <p:nvPr/>
            </p:nvSpPr>
            <p:spPr bwMode="auto">
              <a:xfrm>
                <a:off x="1557784" y="3034108"/>
                <a:ext cx="369415" cy="299518"/>
              </a:xfrm>
              <a:prstGeom prst="rect">
                <a:avLst/>
              </a:prstGeom>
              <a:solidFill>
                <a:srgbClr val="93CF51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808B685-A34C-2747-B174-45A24D590969}"/>
                </a:ext>
              </a:extLst>
            </p:cNvPr>
            <p:cNvSpPr txBox="1"/>
            <p:nvPr/>
          </p:nvSpPr>
          <p:spPr>
            <a:xfrm>
              <a:off x="1206979" y="2397522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29961D4-6DDA-6340-A8F8-BDC771D399DA}"/>
                </a:ext>
              </a:extLst>
            </p:cNvPr>
            <p:cNvSpPr txBox="1"/>
            <p:nvPr/>
          </p:nvSpPr>
          <p:spPr>
            <a:xfrm>
              <a:off x="413165" y="276685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573005C-0072-E643-9ADE-EBE3773EC3A9}"/>
                </a:ext>
              </a:extLst>
            </p:cNvPr>
            <p:cNvSpPr txBox="1"/>
            <p:nvPr/>
          </p:nvSpPr>
          <p:spPr>
            <a:xfrm>
              <a:off x="413165" y="460947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83CD7E6-3C7B-4A44-9FFA-CB39E014A05F}"/>
                </a:ext>
              </a:extLst>
            </p:cNvPr>
            <p:cNvSpPr txBox="1"/>
            <p:nvPr/>
          </p:nvSpPr>
          <p:spPr>
            <a:xfrm>
              <a:off x="413165" y="322750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79E8A5C-3EC4-0F48-8E94-CD68B66DE7C3}"/>
                </a:ext>
              </a:extLst>
            </p:cNvPr>
            <p:cNvSpPr txBox="1"/>
            <p:nvPr/>
          </p:nvSpPr>
          <p:spPr>
            <a:xfrm>
              <a:off x="413165" y="3688164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59DA807D-3057-304A-9F0D-B056BAC6878E}"/>
                </a:ext>
              </a:extLst>
            </p:cNvPr>
            <p:cNvSpPr txBox="1"/>
            <p:nvPr/>
          </p:nvSpPr>
          <p:spPr>
            <a:xfrm>
              <a:off x="413165" y="414881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F3794A2-76EA-6145-9BE9-7EF032CFE97F}"/>
                </a:ext>
              </a:extLst>
            </p:cNvPr>
            <p:cNvSpPr txBox="1"/>
            <p:nvPr/>
          </p:nvSpPr>
          <p:spPr>
            <a:xfrm>
              <a:off x="413165" y="5070129"/>
              <a:ext cx="399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93315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FDA2D82B-73ED-8F4D-B3C0-3824EEBB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Summary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70BD6EEB-F016-6641-8FE9-0B730C835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22263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US" altLang="en-US" sz="2100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HEAPSORT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Heap data structure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Running time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Properties</a:t>
            </a:r>
          </a:p>
          <a:p>
            <a:pPr marL="342900" lvl="1" indent="-322263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US" altLang="en-US" sz="2100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Lower bounds for comparison sorts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Decision tree model</a:t>
            </a:r>
          </a:p>
          <a:p>
            <a:pPr marL="0" indent="-322263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COUNTING-SORT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Running time</a:t>
            </a:r>
          </a:p>
          <a:p>
            <a:pPr marL="342900" lvl="1" indent="-322263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r>
              <a:rPr lang="en-US" altLang="en-US" sz="2100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RADIX-SORT</a:t>
            </a: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7EC6BA53-5152-3D43-ACBE-1C779EDC83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D09C8C42-4C62-F34E-855D-B66E6456F9AC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68</a:t>
            </a:fld>
            <a:endParaRPr lang="en-GB" altLang="en-US" sz="1500" b="0">
              <a:solidFill>
                <a:srgbClr val="000000"/>
              </a:solidFill>
            </a:endParaRPr>
          </a:p>
        </p:txBody>
      </p:sp>
      <p:sp>
        <p:nvSpPr>
          <p:cNvPr id="22532" name="Footer Placeholder 4">
            <a:extLst>
              <a:ext uri="{FF2B5EF4-FFF2-40B4-BE49-F238E27FC236}">
                <a16:creationId xmlns:a16="http://schemas.microsoft.com/office/drawing/2014/main" id="{84C906D6-CC17-1A46-8214-6F895644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FDA2D82B-73ED-8F4D-B3C0-3824EEBB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MAX-HEAPIFY and BUILD-MAX-HEAP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70BD6EEB-F016-6641-8FE9-0B730C835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22263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endParaRPr lang="en-GB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342900" lvl="1" indent="-322263">
              <a:lnSpc>
                <a:spcPct val="120000"/>
              </a:lnSpc>
              <a:buFont typeface="Lucida Sans Unicode" panose="020B0602030504020204" pitchFamily="34" charset="0"/>
              <a:buChar char="•"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7EC6BA53-5152-3D43-ACBE-1C779EDC83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D09C8C42-4C62-F34E-855D-B66E6456F9AC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69</a:t>
            </a:fld>
            <a:endParaRPr lang="en-GB" altLang="en-US" sz="1500" b="0">
              <a:solidFill>
                <a:srgbClr val="000000"/>
              </a:solidFill>
            </a:endParaRPr>
          </a:p>
        </p:txBody>
      </p:sp>
      <p:sp>
        <p:nvSpPr>
          <p:cNvPr id="22532" name="Footer Placeholder 4">
            <a:extLst>
              <a:ext uri="{FF2B5EF4-FFF2-40B4-BE49-F238E27FC236}">
                <a16:creationId xmlns:a16="http://schemas.microsoft.com/office/drawing/2014/main" id="{84C906D6-CC17-1A46-8214-6F895644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74EFB-7A7C-684A-AC6C-8F21A40D5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89" y="3243034"/>
            <a:ext cx="4281671" cy="73866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RIGHT(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i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return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(2 * 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) + 2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8248B2-D06C-DE48-86F8-583D3D089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89" y="2125737"/>
            <a:ext cx="4289187" cy="738664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LEFT(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i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return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(2 * 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) + 1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B21E46-8A77-1747-A827-722184CD2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897" y="1297544"/>
            <a:ext cx="5682806" cy="3647152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MAX-HEAPIFY(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A,i,s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l := LEFT(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r := RIGHT(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if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l &lt; s and A[l] &gt; A[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largest := l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else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largest := 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endParaRPr lang="en-GB" b="0" dirty="0">
              <a:solidFill>
                <a:schemeClr val="accent1"/>
              </a:solidFill>
              <a:latin typeface="Lucida Sans Typewriter" panose="020B0509030504030204" pitchFamily="49" charset="77"/>
            </a:endParaRP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if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r &lt; s and A[r] &gt; A[largest]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largest := r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if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largest != 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endParaRPr lang="en-GB" b="0" dirty="0">
              <a:solidFill>
                <a:schemeClr val="accent1"/>
              </a:solidFill>
              <a:latin typeface="Lucida Sans Typewriter" panose="020B0509030504030204" pitchFamily="49" charset="77"/>
            </a:endParaRP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SWAP(A[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],A[largest])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MAX-HEAPIFY(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A,</a:t>
            </a:r>
            <a:r>
              <a:rPr lang="en-GB" b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largest</a:t>
            </a:r>
            <a:r>
              <a:rPr lang="en-GB" b="0">
                <a:solidFill>
                  <a:schemeClr val="accent1"/>
                </a:solidFill>
                <a:latin typeface="Lucida Sans Typewriter" panose="020B0509030504030204" pitchFamily="49" charset="77"/>
              </a:rPr>
              <a:t>,s)</a:t>
            </a:r>
            <a:endParaRPr lang="en-GB" b="0" dirty="0">
              <a:solidFill>
                <a:schemeClr val="accent1"/>
              </a:solidFill>
              <a:latin typeface="Lucida Sans Typewriter" panose="020B0509030504030204" pitchFamily="49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A327E6-96AB-9D4A-BA27-14D3E4441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6643" y="5111939"/>
            <a:ext cx="5873363" cy="1061829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BUILD-MAX-HEAP(A)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= (n / 2) - 1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0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MAX-HEAPIFY(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A,i,n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57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Max-heap example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76" y="1389064"/>
            <a:ext cx="11569073" cy="4918075"/>
          </a:xfrm>
        </p:spPr>
        <p:txBody>
          <a:bodyPr/>
          <a:lstStyle/>
          <a:p>
            <a:pPr marL="20637" lvl="1" indent="0">
              <a:lnSpc>
                <a:spcPct val="120000"/>
              </a:lnSpc>
              <a:buNone/>
              <a:defRPr/>
            </a:pPr>
            <a:endParaRPr lang="en-US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lvl="1" indent="0">
              <a:lnSpc>
                <a:spcPct val="120000"/>
              </a:lnSpc>
              <a:buNone/>
              <a:defRPr/>
            </a:pPr>
            <a:endParaRPr lang="en-US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lvl="1" indent="0">
              <a:lnSpc>
                <a:spcPct val="120000"/>
              </a:lnSpc>
              <a:buNone/>
              <a:defRPr/>
            </a:pPr>
            <a:endParaRPr lang="en-US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lvl="1" indent="0">
              <a:lnSpc>
                <a:spcPct val="120000"/>
              </a:lnSpc>
              <a:buNone/>
              <a:defRPr/>
            </a:pPr>
            <a:endParaRPr lang="en-US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lvl="1" indent="0">
              <a:lnSpc>
                <a:spcPct val="120000"/>
              </a:lnSpc>
              <a:buNone/>
              <a:defRPr/>
            </a:pPr>
            <a:endParaRPr lang="en-US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lvl="1" indent="0">
              <a:lnSpc>
                <a:spcPct val="120000"/>
              </a:lnSpc>
              <a:buNone/>
              <a:defRPr/>
            </a:pPr>
            <a:endParaRPr lang="en-US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lvl="1" indent="0">
              <a:lnSpc>
                <a:spcPct val="120000"/>
              </a:lnSpc>
              <a:buNone/>
              <a:defRPr/>
            </a:pPr>
            <a:endParaRPr lang="en-US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lvl="1" indent="0">
              <a:lnSpc>
                <a:spcPct val="120000"/>
              </a:lnSpc>
              <a:buNone/>
              <a:defRPr/>
            </a:pPr>
            <a:endParaRPr lang="en-US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 max-heap is represented as an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array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by assigning index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0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starting from the root and then increasing the index while going downwards from left to right on each tree level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7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5958B7F-D9C0-CB40-B46F-54F6E9E86F40}"/>
              </a:ext>
            </a:extLst>
          </p:cNvPr>
          <p:cNvGrpSpPr/>
          <p:nvPr/>
        </p:nvGrpSpPr>
        <p:grpSpPr>
          <a:xfrm>
            <a:off x="1639898" y="5707754"/>
            <a:ext cx="9742226" cy="299518"/>
            <a:chOff x="1639898" y="5707754"/>
            <a:chExt cx="9742226" cy="29951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7561AD8-9E91-464F-B9CA-F77DF81A9057}"/>
                </a:ext>
              </a:extLst>
            </p:cNvPr>
            <p:cNvGrpSpPr/>
            <p:nvPr/>
          </p:nvGrpSpPr>
          <p:grpSpPr>
            <a:xfrm>
              <a:off x="1639898" y="5707754"/>
              <a:ext cx="7109910" cy="299518"/>
              <a:chOff x="2493888" y="3404607"/>
              <a:chExt cx="7109910" cy="29951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5C97681-E1E0-A548-97C6-10E09C82ADCB}"/>
                  </a:ext>
                </a:extLst>
              </p:cNvPr>
              <p:cNvGrpSpPr/>
              <p:nvPr/>
            </p:nvGrpSpPr>
            <p:grpSpPr>
              <a:xfrm>
                <a:off x="2493888" y="3404607"/>
                <a:ext cx="5348105" cy="299518"/>
                <a:chOff x="6289263" y="5289584"/>
                <a:chExt cx="5348105" cy="29951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668A046-2813-8147-B64F-698BB53F3675}"/>
                    </a:ext>
                  </a:extLst>
                </p:cNvPr>
                <p:cNvSpPr/>
                <p:nvPr/>
              </p:nvSpPr>
              <p:spPr bwMode="auto">
                <a:xfrm>
                  <a:off x="6289263" y="5289584"/>
                  <a:ext cx="894375" cy="299518"/>
                </a:xfrm>
                <a:prstGeom prst="rect">
                  <a:avLst/>
                </a:prstGeom>
                <a:solidFill>
                  <a:srgbClr val="FFFECC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15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88934421-3E35-3244-BC45-D7507E842F4A}"/>
                    </a:ext>
                  </a:extLst>
                </p:cNvPr>
                <p:cNvSpPr/>
                <p:nvPr/>
              </p:nvSpPr>
              <p:spPr bwMode="auto">
                <a:xfrm>
                  <a:off x="7190793" y="5289584"/>
                  <a:ext cx="894375" cy="299518"/>
                </a:xfrm>
                <a:prstGeom prst="rect">
                  <a:avLst/>
                </a:prstGeom>
                <a:solidFill>
                  <a:srgbClr val="FFFECC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10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7D559133-FD3D-1946-A558-B0D71A1F0E8C}"/>
                    </a:ext>
                  </a:extLst>
                </p:cNvPr>
                <p:cNvSpPr/>
                <p:nvPr/>
              </p:nvSpPr>
              <p:spPr bwMode="auto">
                <a:xfrm>
                  <a:off x="8963985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6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A33D39D-D400-354D-B5EF-4309CA04B721}"/>
                    </a:ext>
                  </a:extLst>
                </p:cNvPr>
                <p:cNvSpPr/>
                <p:nvPr/>
              </p:nvSpPr>
              <p:spPr bwMode="auto">
                <a:xfrm>
                  <a:off x="9853620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C0271E5-8573-0D45-8C5C-9828BBA18166}"/>
                    </a:ext>
                  </a:extLst>
                </p:cNvPr>
                <p:cNvSpPr/>
                <p:nvPr/>
              </p:nvSpPr>
              <p:spPr bwMode="auto">
                <a:xfrm>
                  <a:off x="10742993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1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A9177ED-A5DF-4241-8E55-B5C753FF0CE9}"/>
                    </a:ext>
                  </a:extLst>
                </p:cNvPr>
                <p:cNvSpPr/>
                <p:nvPr/>
              </p:nvSpPr>
              <p:spPr bwMode="auto">
                <a:xfrm>
                  <a:off x="8072061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8</a:t>
                  </a:r>
                </a:p>
              </p:txBody>
            </p:sp>
          </p:grp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F55E963-4231-704D-A543-7D65E187B9B3}"/>
                  </a:ext>
                </a:extLst>
              </p:cNvPr>
              <p:cNvSpPr/>
              <p:nvPr/>
            </p:nvSpPr>
            <p:spPr bwMode="auto">
              <a:xfrm>
                <a:off x="7820050" y="3404607"/>
                <a:ext cx="894375" cy="29951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D87FF99-DCF2-DA4E-B18A-6D418F85C1EF}"/>
                  </a:ext>
                </a:extLst>
              </p:cNvPr>
              <p:cNvSpPr/>
              <p:nvPr/>
            </p:nvSpPr>
            <p:spPr bwMode="auto">
              <a:xfrm>
                <a:off x="8709423" y="3404607"/>
                <a:ext cx="894375" cy="29951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949D040-6A35-5245-B9E4-7EEF6517714D}"/>
                </a:ext>
              </a:extLst>
            </p:cNvPr>
            <p:cNvSpPr/>
            <p:nvPr/>
          </p:nvSpPr>
          <p:spPr bwMode="auto">
            <a:xfrm>
              <a:off x="8725944" y="5707754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3391621-CFE3-BC40-AFAF-01A3637D245E}"/>
                </a:ext>
              </a:extLst>
            </p:cNvPr>
            <p:cNvSpPr/>
            <p:nvPr/>
          </p:nvSpPr>
          <p:spPr bwMode="auto">
            <a:xfrm>
              <a:off x="9598376" y="5707754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0DDD1B9-8DB5-6E40-A7FB-26FA1D7A6B43}"/>
                </a:ext>
              </a:extLst>
            </p:cNvPr>
            <p:cNvSpPr/>
            <p:nvPr/>
          </p:nvSpPr>
          <p:spPr bwMode="auto">
            <a:xfrm>
              <a:off x="10487749" y="5707754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latin typeface="Lucida Sans Unicode" charset="0"/>
                  <a:ea typeface="ＭＳ Ｐゴシック" charset="-128"/>
                  <a:cs typeface="Lucida Sans Unicode" charset="0"/>
                </a:rPr>
                <a:t>3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8C38B1C-A69B-7D4C-A1EA-178CA5631F50}"/>
              </a:ext>
            </a:extLst>
          </p:cNvPr>
          <p:cNvGrpSpPr/>
          <p:nvPr/>
        </p:nvGrpSpPr>
        <p:grpSpPr>
          <a:xfrm>
            <a:off x="855538" y="1299403"/>
            <a:ext cx="10693524" cy="2698457"/>
            <a:chOff x="855538" y="1299403"/>
            <a:chExt cx="10693524" cy="269845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EF884FB-8DD3-9E43-A237-CE6A61EBBBF0}"/>
                </a:ext>
              </a:extLst>
            </p:cNvPr>
            <p:cNvSpPr/>
            <p:nvPr/>
          </p:nvSpPr>
          <p:spPr bwMode="auto">
            <a:xfrm>
              <a:off x="6382320" y="1388715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15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AB7F45B-CED3-6749-A0FC-11B0E1C483EC}"/>
                </a:ext>
              </a:extLst>
            </p:cNvPr>
            <p:cNvSpPr/>
            <p:nvPr/>
          </p:nvSpPr>
          <p:spPr bwMode="auto">
            <a:xfrm>
              <a:off x="3868803" y="2158591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C28095-3287-A545-BF87-E88004A68761}"/>
                </a:ext>
              </a:extLst>
            </p:cNvPr>
            <p:cNvSpPr/>
            <p:nvPr/>
          </p:nvSpPr>
          <p:spPr bwMode="auto">
            <a:xfrm>
              <a:off x="9376377" y="2158591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8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68F7741-6553-B24E-8E77-39E0CA04EA68}"/>
                </a:ext>
              </a:extLst>
            </p:cNvPr>
            <p:cNvSpPr/>
            <p:nvPr/>
          </p:nvSpPr>
          <p:spPr bwMode="auto">
            <a:xfrm>
              <a:off x="1830131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6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9D8C8E-C7E3-DA4D-859C-463193CDC641}"/>
                </a:ext>
              </a:extLst>
            </p:cNvPr>
            <p:cNvSpPr/>
            <p:nvPr/>
          </p:nvSpPr>
          <p:spPr bwMode="auto">
            <a:xfrm>
              <a:off x="5343929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DF3662B-D7DD-C840-BBA5-1CDE9DA50637}"/>
                </a:ext>
              </a:extLst>
            </p:cNvPr>
            <p:cNvSpPr/>
            <p:nvPr/>
          </p:nvSpPr>
          <p:spPr bwMode="auto">
            <a:xfrm>
              <a:off x="10600513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283B0C7-A7A5-5649-87EE-B17C13A97A80}"/>
                </a:ext>
              </a:extLst>
            </p:cNvPr>
            <p:cNvSpPr/>
            <p:nvPr/>
          </p:nvSpPr>
          <p:spPr bwMode="auto">
            <a:xfrm>
              <a:off x="7855433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633970-303B-5941-99A6-E3851E624C53}"/>
                </a:ext>
              </a:extLst>
            </p:cNvPr>
            <p:cNvSpPr/>
            <p:nvPr/>
          </p:nvSpPr>
          <p:spPr bwMode="auto">
            <a:xfrm>
              <a:off x="1053728" y="3698342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0584172-47A7-044C-9277-87BFA1C4EEC9}"/>
                </a:ext>
              </a:extLst>
            </p:cNvPr>
            <p:cNvSpPr/>
            <p:nvPr/>
          </p:nvSpPr>
          <p:spPr bwMode="auto">
            <a:xfrm>
              <a:off x="2722924" y="3698342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7EFF550-4FFE-864B-A481-EBE90DA4D774}"/>
                </a:ext>
              </a:extLst>
            </p:cNvPr>
            <p:cNvSpPr/>
            <p:nvPr/>
          </p:nvSpPr>
          <p:spPr bwMode="auto">
            <a:xfrm>
              <a:off x="6061315" y="3698342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3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392C6B7-7C2D-4B46-8CEA-04351C6AE88E}"/>
                </a:ext>
              </a:extLst>
            </p:cNvPr>
            <p:cNvSpPr/>
            <p:nvPr/>
          </p:nvSpPr>
          <p:spPr bwMode="auto">
            <a:xfrm>
              <a:off x="4392120" y="3698342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320E56-971E-7D4A-A72D-3D587A664CDB}"/>
                </a:ext>
              </a:extLst>
            </p:cNvPr>
            <p:cNvCxnSpPr>
              <a:stCxn id="24" idx="2"/>
              <a:endCxn id="26" idx="0"/>
            </p:cNvCxnSpPr>
            <p:nvPr/>
          </p:nvCxnSpPr>
          <p:spPr bwMode="auto">
            <a:xfrm flipH="1">
              <a:off x="4315991" y="1688233"/>
              <a:ext cx="2513517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B6580D3-559A-F84A-BF7B-7BC333278E8B}"/>
                </a:ext>
              </a:extLst>
            </p:cNvPr>
            <p:cNvCxnSpPr>
              <a:cxnSpLocks/>
              <a:stCxn id="24" idx="2"/>
              <a:endCxn id="27" idx="0"/>
            </p:cNvCxnSpPr>
            <p:nvPr/>
          </p:nvCxnSpPr>
          <p:spPr bwMode="auto">
            <a:xfrm>
              <a:off x="6829508" y="1688233"/>
              <a:ext cx="2994057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20F6BA4-13B0-DA46-A644-F1514F11143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77318" y="3227637"/>
              <a:ext cx="892793" cy="47035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BC220C0-A3DD-2644-AF9F-614294DF21EB}"/>
                </a:ext>
              </a:extLst>
            </p:cNvPr>
            <p:cNvCxnSpPr>
              <a:cxnSpLocks/>
              <a:stCxn id="30" idx="2"/>
              <a:endCxn id="34" idx="0"/>
            </p:cNvCxnSpPr>
            <p:nvPr/>
          </p:nvCxnSpPr>
          <p:spPr bwMode="auto">
            <a:xfrm flipH="1">
              <a:off x="1500916" y="3227985"/>
              <a:ext cx="776403" cy="47035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CFEB857-C831-FC45-B186-234667288281}"/>
                </a:ext>
              </a:extLst>
            </p:cNvPr>
            <p:cNvCxnSpPr>
              <a:cxnSpLocks/>
              <a:stCxn id="26" idx="2"/>
              <a:endCxn id="31" idx="0"/>
            </p:cNvCxnSpPr>
            <p:nvPr/>
          </p:nvCxnSpPr>
          <p:spPr bwMode="auto">
            <a:xfrm>
              <a:off x="4315991" y="2458109"/>
              <a:ext cx="1475126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1546BD0-E2C8-5E4C-B0EE-F9AD8E61D68E}"/>
                </a:ext>
              </a:extLst>
            </p:cNvPr>
            <p:cNvCxnSpPr>
              <a:cxnSpLocks/>
              <a:stCxn id="26" idx="2"/>
              <a:endCxn id="30" idx="0"/>
            </p:cNvCxnSpPr>
            <p:nvPr/>
          </p:nvCxnSpPr>
          <p:spPr bwMode="auto">
            <a:xfrm flipH="1">
              <a:off x="2277319" y="2458109"/>
              <a:ext cx="2038672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8B4AADA-A8D3-F346-8130-FADC88DE726B}"/>
                </a:ext>
              </a:extLst>
            </p:cNvPr>
            <p:cNvCxnSpPr>
              <a:cxnSpLocks/>
              <a:stCxn id="31" idx="2"/>
              <a:endCxn id="37" idx="0"/>
            </p:cNvCxnSpPr>
            <p:nvPr/>
          </p:nvCxnSpPr>
          <p:spPr bwMode="auto">
            <a:xfrm flipH="1">
              <a:off x="4839308" y="3227985"/>
              <a:ext cx="951809" cy="47035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046F228-057D-6F45-A9D2-67CB49888A08}"/>
                </a:ext>
              </a:extLst>
            </p:cNvPr>
            <p:cNvCxnSpPr>
              <a:cxnSpLocks/>
              <a:stCxn id="27" idx="2"/>
              <a:endCxn id="33" idx="0"/>
            </p:cNvCxnSpPr>
            <p:nvPr/>
          </p:nvCxnSpPr>
          <p:spPr bwMode="auto">
            <a:xfrm flipH="1">
              <a:off x="8302621" y="2458109"/>
              <a:ext cx="1520944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F1AD493-DEA2-6341-AEB9-AF122453A307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 bwMode="auto">
            <a:xfrm>
              <a:off x="5791117" y="3227985"/>
              <a:ext cx="717386" cy="47035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89D4077-17BF-6442-9BAC-23CBD3B8220F}"/>
                </a:ext>
              </a:extLst>
            </p:cNvPr>
            <p:cNvCxnSpPr>
              <a:cxnSpLocks/>
              <a:stCxn id="27" idx="2"/>
              <a:endCxn id="32" idx="0"/>
            </p:cNvCxnSpPr>
            <p:nvPr/>
          </p:nvCxnSpPr>
          <p:spPr bwMode="auto">
            <a:xfrm>
              <a:off x="9823565" y="2458109"/>
              <a:ext cx="1224136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7EC6432-5FF3-604B-B41B-D11E48ACB425}"/>
                </a:ext>
              </a:extLst>
            </p:cNvPr>
            <p:cNvSpPr txBox="1"/>
            <p:nvPr/>
          </p:nvSpPr>
          <p:spPr>
            <a:xfrm>
              <a:off x="7413247" y="1299403"/>
              <a:ext cx="27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B6A28E0-821F-B246-B951-30871EFD5644}"/>
                </a:ext>
              </a:extLst>
            </p:cNvPr>
            <p:cNvSpPr txBox="1"/>
            <p:nvPr/>
          </p:nvSpPr>
          <p:spPr>
            <a:xfrm>
              <a:off x="3572963" y="1844471"/>
              <a:ext cx="27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E73846C-5283-644E-9924-E39231696EFB}"/>
                </a:ext>
              </a:extLst>
            </p:cNvPr>
            <p:cNvSpPr txBox="1"/>
            <p:nvPr/>
          </p:nvSpPr>
          <p:spPr>
            <a:xfrm>
              <a:off x="10255983" y="1844471"/>
              <a:ext cx="27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207DB52-1E03-A148-AA82-F0AACAC64913}"/>
                </a:ext>
              </a:extLst>
            </p:cNvPr>
            <p:cNvSpPr txBox="1"/>
            <p:nvPr/>
          </p:nvSpPr>
          <p:spPr>
            <a:xfrm>
              <a:off x="1568052" y="2623475"/>
              <a:ext cx="27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D28D9DC-B7F2-C640-B429-D8C7DC615F3D}"/>
                </a:ext>
              </a:extLst>
            </p:cNvPr>
            <p:cNvSpPr txBox="1"/>
            <p:nvPr/>
          </p:nvSpPr>
          <p:spPr>
            <a:xfrm>
              <a:off x="7696298" y="2623475"/>
              <a:ext cx="27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0BED26-9C66-4245-B2F9-9F7BF9034257}"/>
                </a:ext>
              </a:extLst>
            </p:cNvPr>
            <p:cNvSpPr txBox="1"/>
            <p:nvPr/>
          </p:nvSpPr>
          <p:spPr>
            <a:xfrm>
              <a:off x="5993132" y="2623475"/>
              <a:ext cx="27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341F0E9-78D8-2B48-9015-AF65E18A3C57}"/>
                </a:ext>
              </a:extLst>
            </p:cNvPr>
            <p:cNvSpPr txBox="1"/>
            <p:nvPr/>
          </p:nvSpPr>
          <p:spPr>
            <a:xfrm>
              <a:off x="11278864" y="2623475"/>
              <a:ext cx="27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3B07E0F-E5F4-DA41-833C-D8C9295FF4D6}"/>
                </a:ext>
              </a:extLst>
            </p:cNvPr>
            <p:cNvSpPr txBox="1"/>
            <p:nvPr/>
          </p:nvSpPr>
          <p:spPr>
            <a:xfrm>
              <a:off x="855538" y="3364984"/>
              <a:ext cx="27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7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B2C1DF9-8910-E44F-A289-253D6C62DAE8}"/>
                </a:ext>
              </a:extLst>
            </p:cNvPr>
            <p:cNvSpPr txBox="1"/>
            <p:nvPr/>
          </p:nvSpPr>
          <p:spPr>
            <a:xfrm>
              <a:off x="3458269" y="3364984"/>
              <a:ext cx="27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8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A1723CD-2A4E-8C4F-85A7-71EACD8415DF}"/>
                </a:ext>
              </a:extLst>
            </p:cNvPr>
            <p:cNvSpPr txBox="1"/>
            <p:nvPr/>
          </p:nvSpPr>
          <p:spPr>
            <a:xfrm>
              <a:off x="4266833" y="3364984"/>
              <a:ext cx="27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9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A6E0646-6E86-584D-ABD2-F5B02253091F}"/>
                </a:ext>
              </a:extLst>
            </p:cNvPr>
            <p:cNvSpPr txBox="1"/>
            <p:nvPr/>
          </p:nvSpPr>
          <p:spPr>
            <a:xfrm>
              <a:off x="6565937" y="3364984"/>
              <a:ext cx="482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1939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HEAPSORT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77" y="1389064"/>
            <a:ext cx="5784536" cy="4918075"/>
          </a:xfrm>
        </p:spPr>
        <p:txBody>
          <a:bodyPr/>
          <a:lstStyle/>
          <a:p>
            <a:pPr indent="-322263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Input: Array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of size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</a:t>
            </a:r>
          </a:p>
          <a:p>
            <a:pPr indent="-322263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Output: sorted array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</a:t>
            </a:r>
          </a:p>
          <a:p>
            <a:pPr indent="-322263">
              <a:defRPr/>
            </a:pPr>
            <a:endParaRPr lang="en-US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BUILD-MAX-HEAP(A)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build a max-heap from an unordered input array in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linear time</a:t>
            </a:r>
            <a:endParaRPr lang="en-US" altLang="en-US" dirty="0">
              <a:solidFill>
                <a:schemeClr val="accent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MAX-HEAPIFY(A,0,s)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Maintain the max-heap property on </a:t>
            </a:r>
            <a:r>
              <a:rPr lang="en-GB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A[0..s-1]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Assume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A[0..s-1] 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is a max-heap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but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root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A[0] 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might be smaller than its children, thus violating the max-heap property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O(log n)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8</a:t>
            </a:fld>
            <a:endParaRPr lang="en-GB" altLang="en-US" sz="1500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972171-E033-454A-A060-01D6327F6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4327" y="2372404"/>
            <a:ext cx="5640521" cy="235449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HEAPSORT(A)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BUILD-MAX-HEAP(A)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s := n   </a:t>
            </a:r>
            <a:r>
              <a:rPr lang="en-GB" b="0" i="1" dirty="0">
                <a:solidFill>
                  <a:srgbClr val="00B050"/>
                </a:solidFill>
                <a:latin typeface="Lucida Sans Typewriter" panose="020B0509030504030204" pitchFamily="49" charset="77"/>
              </a:rPr>
              <a:t>// the size of the heap</a:t>
            </a:r>
            <a:b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</a:b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SWAP(A[0],A[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s := s - 1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MAX-HEAPIFY(A,0,s) </a:t>
            </a:r>
          </a:p>
        </p:txBody>
      </p:sp>
    </p:spTree>
    <p:extLst>
      <p:ext uri="{BB962C8B-B14F-4D97-AF65-F5344CB8AC3E}">
        <p14:creationId xmlns:p14="http://schemas.microsoft.com/office/powerpoint/2010/main" val="3096578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Example execution of HEAPSORT(A)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2263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Assume </a:t>
            </a:r>
            <a:r>
              <a:rPr lang="en-US" alt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BUILD-MAX-HEAP(A)</a:t>
            </a: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produces the heap below</a:t>
            </a: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22263"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20637" indent="0">
              <a:buNone/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Elements in the heap 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Sorted elements</a:t>
            </a:r>
          </a:p>
          <a:p>
            <a:pPr>
              <a:lnSpc>
                <a:spcPct val="90000"/>
              </a:lnSpc>
            </a:pPr>
            <a:endParaRPr lang="en-US" altLang="en-US" sz="1400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9</a:t>
            </a:fld>
            <a:endParaRPr lang="en-GB" altLang="en-US" sz="1500" b="0" dirty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2020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A442AA-CAFE-5447-A372-B5DDBFFE9C90}"/>
              </a:ext>
            </a:extLst>
          </p:cNvPr>
          <p:cNvGrpSpPr/>
          <p:nvPr/>
        </p:nvGrpSpPr>
        <p:grpSpPr>
          <a:xfrm>
            <a:off x="62239" y="2176398"/>
            <a:ext cx="8221271" cy="2074595"/>
            <a:chOff x="855538" y="1299403"/>
            <a:chExt cx="10693524" cy="269845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3E0A51F-601E-6241-8ACC-C0C8756C4A8C}"/>
                </a:ext>
              </a:extLst>
            </p:cNvPr>
            <p:cNvSpPr/>
            <p:nvPr/>
          </p:nvSpPr>
          <p:spPr bwMode="auto">
            <a:xfrm>
              <a:off x="6382320" y="1388715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15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0734B7-4B9D-8B41-8331-BDB5BC3DDD5A}"/>
                </a:ext>
              </a:extLst>
            </p:cNvPr>
            <p:cNvSpPr/>
            <p:nvPr/>
          </p:nvSpPr>
          <p:spPr bwMode="auto">
            <a:xfrm>
              <a:off x="3868803" y="2158591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DF1AD35-8B36-2C43-BBA6-3FF86E1F4B53}"/>
                </a:ext>
              </a:extLst>
            </p:cNvPr>
            <p:cNvSpPr/>
            <p:nvPr/>
          </p:nvSpPr>
          <p:spPr bwMode="auto">
            <a:xfrm>
              <a:off x="9376377" y="2158591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8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EDAB1EA-7405-234E-AB6F-E6D0F94BD3DE}"/>
                </a:ext>
              </a:extLst>
            </p:cNvPr>
            <p:cNvSpPr/>
            <p:nvPr/>
          </p:nvSpPr>
          <p:spPr bwMode="auto">
            <a:xfrm>
              <a:off x="1830131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3EE310-8A62-F64E-B00C-5EF149922A69}"/>
                </a:ext>
              </a:extLst>
            </p:cNvPr>
            <p:cNvSpPr/>
            <p:nvPr/>
          </p:nvSpPr>
          <p:spPr bwMode="auto">
            <a:xfrm>
              <a:off x="5343929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CFBE6A-235D-1440-A934-F343E35A41A5}"/>
                </a:ext>
              </a:extLst>
            </p:cNvPr>
            <p:cNvSpPr/>
            <p:nvPr/>
          </p:nvSpPr>
          <p:spPr bwMode="auto">
            <a:xfrm>
              <a:off x="10600513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FD46A6B-2049-7A4A-82A2-289DE8328893}"/>
                </a:ext>
              </a:extLst>
            </p:cNvPr>
            <p:cNvSpPr/>
            <p:nvPr/>
          </p:nvSpPr>
          <p:spPr bwMode="auto">
            <a:xfrm>
              <a:off x="7855433" y="2928467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F9CFBD-B320-DE44-AA03-59046425A67D}"/>
                </a:ext>
              </a:extLst>
            </p:cNvPr>
            <p:cNvSpPr/>
            <p:nvPr/>
          </p:nvSpPr>
          <p:spPr bwMode="auto">
            <a:xfrm>
              <a:off x="1053728" y="3698342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D5AA9E-1124-4140-B934-5E8ABE4C765B}"/>
                </a:ext>
              </a:extLst>
            </p:cNvPr>
            <p:cNvSpPr/>
            <p:nvPr/>
          </p:nvSpPr>
          <p:spPr bwMode="auto">
            <a:xfrm>
              <a:off x="2722924" y="3698342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9CAEAFE-704C-0540-AB1D-D991C2134BCC}"/>
                </a:ext>
              </a:extLst>
            </p:cNvPr>
            <p:cNvSpPr/>
            <p:nvPr/>
          </p:nvSpPr>
          <p:spPr bwMode="auto">
            <a:xfrm>
              <a:off x="6061315" y="3698342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3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1EAA00C-F4DB-6143-87F9-0C8DFA153C74}"/>
                </a:ext>
              </a:extLst>
            </p:cNvPr>
            <p:cNvSpPr/>
            <p:nvPr/>
          </p:nvSpPr>
          <p:spPr bwMode="auto">
            <a:xfrm>
              <a:off x="4392120" y="3698342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sz="1400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D7BB50-2A9A-5C40-AB8B-36550D766FD2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 bwMode="auto">
            <a:xfrm flipH="1">
              <a:off x="4315991" y="1688233"/>
              <a:ext cx="2513517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FAD156-4591-614F-ADFD-9E9FB10D108F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 bwMode="auto">
            <a:xfrm>
              <a:off x="6829508" y="1688233"/>
              <a:ext cx="2994057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99F50C-0640-4440-94CA-6442E0EFC8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77318" y="3227637"/>
              <a:ext cx="892793" cy="47035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9C36AD4-7483-334C-9D0C-0BB8807CDF39}"/>
                </a:ext>
              </a:extLst>
            </p:cNvPr>
            <p:cNvCxnSpPr>
              <a:cxnSpLocks/>
              <a:stCxn id="23" idx="2"/>
              <a:endCxn id="27" idx="0"/>
            </p:cNvCxnSpPr>
            <p:nvPr/>
          </p:nvCxnSpPr>
          <p:spPr bwMode="auto">
            <a:xfrm flipH="1">
              <a:off x="1500916" y="3227985"/>
              <a:ext cx="776403" cy="47035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13DA7A4-9764-C644-9DFD-822987334520}"/>
                </a:ext>
              </a:extLst>
            </p:cNvPr>
            <p:cNvCxnSpPr>
              <a:cxnSpLocks/>
              <a:stCxn id="21" idx="2"/>
              <a:endCxn id="24" idx="0"/>
            </p:cNvCxnSpPr>
            <p:nvPr/>
          </p:nvCxnSpPr>
          <p:spPr bwMode="auto">
            <a:xfrm>
              <a:off x="4315991" y="2458109"/>
              <a:ext cx="1475126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EAE830F-F8E4-FB48-B24B-36E8F09F0628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 bwMode="auto">
            <a:xfrm flipH="1">
              <a:off x="2277319" y="2458109"/>
              <a:ext cx="2038672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B771258-336F-0D49-8E2F-5DEEA14E24C1}"/>
                </a:ext>
              </a:extLst>
            </p:cNvPr>
            <p:cNvCxnSpPr>
              <a:cxnSpLocks/>
              <a:stCxn id="24" idx="2"/>
              <a:endCxn id="34" idx="0"/>
            </p:cNvCxnSpPr>
            <p:nvPr/>
          </p:nvCxnSpPr>
          <p:spPr bwMode="auto">
            <a:xfrm flipH="1">
              <a:off x="4839308" y="3227985"/>
              <a:ext cx="951809" cy="47035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316EE3F-17F2-CC4F-AF5B-95B17A941411}"/>
                </a:ext>
              </a:extLst>
            </p:cNvPr>
            <p:cNvCxnSpPr>
              <a:cxnSpLocks/>
              <a:stCxn id="22" idx="2"/>
              <a:endCxn id="26" idx="0"/>
            </p:cNvCxnSpPr>
            <p:nvPr/>
          </p:nvCxnSpPr>
          <p:spPr bwMode="auto">
            <a:xfrm flipH="1">
              <a:off x="8302621" y="2458109"/>
              <a:ext cx="1520944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1F0C2B3-0D0D-134D-A5EA-523BAB67F677}"/>
                </a:ext>
              </a:extLst>
            </p:cNvPr>
            <p:cNvCxnSpPr>
              <a:cxnSpLocks/>
              <a:stCxn id="24" idx="2"/>
              <a:endCxn id="30" idx="0"/>
            </p:cNvCxnSpPr>
            <p:nvPr/>
          </p:nvCxnSpPr>
          <p:spPr bwMode="auto">
            <a:xfrm>
              <a:off x="5791117" y="3227985"/>
              <a:ext cx="717386" cy="47035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6C27395-17F3-DA44-9EE6-284C1916086F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 bwMode="auto">
            <a:xfrm>
              <a:off x="9823565" y="2458109"/>
              <a:ext cx="1224136" cy="4703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58856D-4F90-DE42-95F3-2BC7261C956D}"/>
                </a:ext>
              </a:extLst>
            </p:cNvPr>
            <p:cNvSpPr txBox="1"/>
            <p:nvPr/>
          </p:nvSpPr>
          <p:spPr>
            <a:xfrm>
              <a:off x="7413247" y="129940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B5FA86-77EF-4341-92E5-5B45E74C1ABB}"/>
                </a:ext>
              </a:extLst>
            </p:cNvPr>
            <p:cNvSpPr txBox="1"/>
            <p:nvPr/>
          </p:nvSpPr>
          <p:spPr>
            <a:xfrm>
              <a:off x="3572963" y="1844471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E6B9964-C66A-054B-A83E-BD6D259253EA}"/>
                </a:ext>
              </a:extLst>
            </p:cNvPr>
            <p:cNvSpPr txBox="1"/>
            <p:nvPr/>
          </p:nvSpPr>
          <p:spPr>
            <a:xfrm>
              <a:off x="10255983" y="1844471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B933079-C282-E04D-AAF2-6F0CAFE875C3}"/>
                </a:ext>
              </a:extLst>
            </p:cNvPr>
            <p:cNvSpPr txBox="1"/>
            <p:nvPr/>
          </p:nvSpPr>
          <p:spPr>
            <a:xfrm>
              <a:off x="1568052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8224593-8757-E144-9470-085A4ADEB93E}"/>
                </a:ext>
              </a:extLst>
            </p:cNvPr>
            <p:cNvSpPr txBox="1"/>
            <p:nvPr/>
          </p:nvSpPr>
          <p:spPr>
            <a:xfrm>
              <a:off x="7696298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C77DCDB-4EBD-7343-9EBD-B1BDDBBC32F9}"/>
                </a:ext>
              </a:extLst>
            </p:cNvPr>
            <p:cNvSpPr txBox="1"/>
            <p:nvPr/>
          </p:nvSpPr>
          <p:spPr>
            <a:xfrm>
              <a:off x="5993131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C7FBE6-17BF-4249-BD01-2190E8CA55C2}"/>
                </a:ext>
              </a:extLst>
            </p:cNvPr>
            <p:cNvSpPr txBox="1"/>
            <p:nvPr/>
          </p:nvSpPr>
          <p:spPr>
            <a:xfrm>
              <a:off x="11278865" y="2623473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05EEA9-41BA-094A-8A2A-487D0AE66A0E}"/>
                </a:ext>
              </a:extLst>
            </p:cNvPr>
            <p:cNvSpPr txBox="1"/>
            <p:nvPr/>
          </p:nvSpPr>
          <p:spPr>
            <a:xfrm>
              <a:off x="855538" y="3364984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AA79CC0-88BE-EE43-98B1-61D9587C44B5}"/>
                </a:ext>
              </a:extLst>
            </p:cNvPr>
            <p:cNvSpPr txBox="1"/>
            <p:nvPr/>
          </p:nvSpPr>
          <p:spPr>
            <a:xfrm>
              <a:off x="3458268" y="3364984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8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B1466C5-776F-3F44-A253-F9C13063A28C}"/>
                </a:ext>
              </a:extLst>
            </p:cNvPr>
            <p:cNvSpPr txBox="1"/>
            <p:nvPr/>
          </p:nvSpPr>
          <p:spPr>
            <a:xfrm>
              <a:off x="4266833" y="3364984"/>
              <a:ext cx="270197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9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231382C-F161-354C-96A0-116EA111F6C8}"/>
                </a:ext>
              </a:extLst>
            </p:cNvPr>
            <p:cNvSpPr txBox="1"/>
            <p:nvPr/>
          </p:nvSpPr>
          <p:spPr>
            <a:xfrm>
              <a:off x="6565937" y="3364984"/>
              <a:ext cx="659950" cy="4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10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214BF43-77CD-2C42-B7B5-EE740234F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3148" y="2037482"/>
            <a:ext cx="3909201" cy="2354491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HEAPSORT(A)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BUILD-MAX-HEAP(A)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s := n</a:t>
            </a:r>
            <a:b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</a:b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for 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= n-1 </a:t>
            </a:r>
            <a:r>
              <a:rPr lang="en-GB" dirty="0" err="1">
                <a:solidFill>
                  <a:srgbClr val="000000"/>
                </a:solidFill>
                <a:latin typeface="Lucida Sans Typewriter" panose="020B0509030504030204" pitchFamily="49" charset="77"/>
              </a:rPr>
              <a:t>downto</a:t>
            </a: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1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Lucida Sans Typewriter" panose="020B0509030504030204" pitchFamily="49" charset="77"/>
              </a:rPr>
              <a:t>    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SWAP(A[0],A[</a:t>
            </a:r>
            <a:r>
              <a:rPr lang="en-GB" b="0" dirty="0" err="1">
                <a:solidFill>
                  <a:schemeClr val="accent1"/>
                </a:solidFill>
                <a:latin typeface="Lucida Sans Typewriter" panose="020B0509030504030204" pitchFamily="49" charset="77"/>
              </a:rPr>
              <a:t>i</a:t>
            </a: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])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s := s - 1 </a:t>
            </a:r>
          </a:p>
          <a:p>
            <a:pPr defTabSz="946587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45000"/>
              <a:buNone/>
              <a:defRPr/>
            </a:pPr>
            <a:r>
              <a:rPr lang="en-GB" b="0" dirty="0">
                <a:solidFill>
                  <a:schemeClr val="accent1"/>
                </a:solidFill>
                <a:latin typeface="Lucida Sans Typewriter" panose="020B0509030504030204" pitchFamily="49" charset="77"/>
              </a:rPr>
              <a:t>    MAX-HEAPIFY(A,0,s)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519F433-D4DC-3C48-9983-9DB57A441E93}"/>
              </a:ext>
            </a:extLst>
          </p:cNvPr>
          <p:cNvGrpSpPr/>
          <p:nvPr/>
        </p:nvGrpSpPr>
        <p:grpSpPr>
          <a:xfrm>
            <a:off x="1649575" y="4745377"/>
            <a:ext cx="9742226" cy="299518"/>
            <a:chOff x="1639898" y="5707754"/>
            <a:chExt cx="9742226" cy="29951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3CA78C3-4025-E04C-A997-75FBB7ADC768}"/>
                </a:ext>
              </a:extLst>
            </p:cNvPr>
            <p:cNvGrpSpPr/>
            <p:nvPr/>
          </p:nvGrpSpPr>
          <p:grpSpPr>
            <a:xfrm>
              <a:off x="1639898" y="5707754"/>
              <a:ext cx="7109910" cy="299518"/>
              <a:chOff x="2493888" y="3404607"/>
              <a:chExt cx="7109910" cy="29951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7B82CDF-C320-6143-81D6-BCBC836C8CE2}"/>
                  </a:ext>
                </a:extLst>
              </p:cNvPr>
              <p:cNvGrpSpPr/>
              <p:nvPr/>
            </p:nvGrpSpPr>
            <p:grpSpPr>
              <a:xfrm>
                <a:off x="2493888" y="3404607"/>
                <a:ext cx="5348105" cy="299518"/>
                <a:chOff x="6289263" y="5289584"/>
                <a:chExt cx="5348105" cy="299518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2B3B4E93-D763-A240-8147-3CD4A9D5E685}"/>
                    </a:ext>
                  </a:extLst>
                </p:cNvPr>
                <p:cNvSpPr/>
                <p:nvPr/>
              </p:nvSpPr>
              <p:spPr bwMode="auto">
                <a:xfrm>
                  <a:off x="6289263" y="5289584"/>
                  <a:ext cx="894375" cy="299518"/>
                </a:xfrm>
                <a:prstGeom prst="rect">
                  <a:avLst/>
                </a:prstGeom>
                <a:solidFill>
                  <a:srgbClr val="FFFECC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15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1AAC8FC-C2D7-1F4B-A929-0CEBB7AB0FEA}"/>
                    </a:ext>
                  </a:extLst>
                </p:cNvPr>
                <p:cNvSpPr/>
                <p:nvPr/>
              </p:nvSpPr>
              <p:spPr bwMode="auto">
                <a:xfrm>
                  <a:off x="7190793" y="5289584"/>
                  <a:ext cx="894375" cy="299518"/>
                </a:xfrm>
                <a:prstGeom prst="rect">
                  <a:avLst/>
                </a:prstGeom>
                <a:solidFill>
                  <a:srgbClr val="FFFECC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10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5A8557B6-3940-634D-BC4E-7210F1503647}"/>
                    </a:ext>
                  </a:extLst>
                </p:cNvPr>
                <p:cNvSpPr/>
                <p:nvPr/>
              </p:nvSpPr>
              <p:spPr bwMode="auto">
                <a:xfrm>
                  <a:off x="8963985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6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1770C802-AF45-AB4B-901C-3092D23146D7}"/>
                    </a:ext>
                  </a:extLst>
                </p:cNvPr>
                <p:cNvSpPr/>
                <p:nvPr/>
              </p:nvSpPr>
              <p:spPr bwMode="auto">
                <a:xfrm>
                  <a:off x="9853620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4</a:t>
                  </a: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FA53CFD-F953-7643-BC63-778293933D7F}"/>
                    </a:ext>
                  </a:extLst>
                </p:cNvPr>
                <p:cNvSpPr/>
                <p:nvPr/>
              </p:nvSpPr>
              <p:spPr bwMode="auto">
                <a:xfrm>
                  <a:off x="10742993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1</a:t>
                  </a: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B10D473-45C9-BD45-BCC1-8672392994AA}"/>
                    </a:ext>
                  </a:extLst>
                </p:cNvPr>
                <p:cNvSpPr/>
                <p:nvPr/>
              </p:nvSpPr>
              <p:spPr bwMode="auto">
                <a:xfrm>
                  <a:off x="8072061" y="5289584"/>
                  <a:ext cx="894375" cy="299518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rgbClr val="094F7B"/>
                  </a:solidFill>
                  <a:round/>
                  <a:headEnd/>
                  <a:tailEnd/>
                </a:ln>
              </p:spPr>
              <p:txBody>
                <a:bodyPr wrap="none" tIns="93164" bIns="37266" anchor="ctr"/>
                <a:lstStyle/>
                <a:p>
                  <a:pPr algn="ctr" defTabSz="477840">
                    <a:lnSpc>
                      <a:spcPct val="82000"/>
                    </a:lnSpc>
                    <a:buClr>
                      <a:srgbClr val="000000"/>
                    </a:buClr>
                    <a:buSzPct val="45000"/>
                  </a:pPr>
                  <a:r>
                    <a:rPr lang="en-GB" dirty="0">
                      <a:solidFill>
                        <a:srgbClr val="000000"/>
                      </a:solidFill>
                      <a:latin typeface="Lucida Sans Unicode" charset="0"/>
                      <a:ea typeface="ＭＳ Ｐゴシック" charset="-128"/>
                      <a:cs typeface="Lucida Sans Unicode" charset="0"/>
                    </a:rPr>
                    <a:t>8</a:t>
                  </a:r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45FFE8A-8403-8645-AD8D-81E5B026A8C9}"/>
                  </a:ext>
                </a:extLst>
              </p:cNvPr>
              <p:cNvSpPr/>
              <p:nvPr/>
            </p:nvSpPr>
            <p:spPr bwMode="auto">
              <a:xfrm>
                <a:off x="7820050" y="3404607"/>
                <a:ext cx="894375" cy="29951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solidFill>
                      <a:srgbClr val="000000"/>
                    </a:solidFill>
                    <a:latin typeface="Lucida Sans Unicode" charset="0"/>
                    <a:ea typeface="ＭＳ Ｐゴシック" charset="-128"/>
                    <a:cs typeface="Lucida Sans Unicode" charset="0"/>
                  </a:rPr>
                  <a:t>4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44B42E-AB48-6A46-A7C4-5E30F0E8F5EA}"/>
                  </a:ext>
                </a:extLst>
              </p:cNvPr>
              <p:cNvSpPr/>
              <p:nvPr/>
            </p:nvSpPr>
            <p:spPr bwMode="auto">
              <a:xfrm>
                <a:off x="8709423" y="3404607"/>
                <a:ext cx="894375" cy="29951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rgbClr val="094F7B"/>
                </a:solidFill>
                <a:round/>
                <a:headEnd/>
                <a:tailEnd/>
              </a:ln>
            </p:spPr>
            <p:txBody>
              <a:bodyPr wrap="none" tIns="93164" bIns="37266" anchor="ctr"/>
              <a:lstStyle/>
              <a:p>
                <a:pPr algn="ctr" defTabSz="477840">
                  <a:lnSpc>
                    <a:spcPct val="82000"/>
                  </a:lnSpc>
                  <a:buClr>
                    <a:srgbClr val="000000"/>
                  </a:buClr>
                  <a:buSzPct val="45000"/>
                </a:pPr>
                <a:r>
                  <a:rPr lang="en-GB" dirty="0">
                    <a:latin typeface="Lucida Sans Unicode" charset="0"/>
                    <a:ea typeface="ＭＳ Ｐゴシック" charset="-128"/>
                    <a:cs typeface="Lucida Sans Unicode" charset="0"/>
                  </a:rPr>
                  <a:t>5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58F266F-6661-3445-A2BD-7FF5A9DC0156}"/>
                </a:ext>
              </a:extLst>
            </p:cNvPr>
            <p:cNvSpPr/>
            <p:nvPr/>
          </p:nvSpPr>
          <p:spPr bwMode="auto">
            <a:xfrm>
              <a:off x="8725944" y="5707754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5780DA1-7246-1E4D-AEDA-A67BEAE951A4}"/>
                </a:ext>
              </a:extLst>
            </p:cNvPr>
            <p:cNvSpPr/>
            <p:nvPr/>
          </p:nvSpPr>
          <p:spPr bwMode="auto">
            <a:xfrm>
              <a:off x="9598376" y="5707754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0284C10-CB66-9E4D-A22C-EB150BD5B7B2}"/>
                </a:ext>
              </a:extLst>
            </p:cNvPr>
            <p:cNvSpPr/>
            <p:nvPr/>
          </p:nvSpPr>
          <p:spPr bwMode="auto">
            <a:xfrm>
              <a:off x="10487749" y="5707754"/>
              <a:ext cx="894375" cy="29951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latin typeface="Lucida Sans Unicode" charset="0"/>
                  <a:ea typeface="ＭＳ Ｐゴシック" charset="-128"/>
                  <a:cs typeface="Lucida Sans Unicode" charset="0"/>
                </a:rPr>
                <a:t>3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9B7CA4AD-E19E-9A4A-B9B2-D1BA733AE2F7}"/>
              </a:ext>
            </a:extLst>
          </p:cNvPr>
          <p:cNvSpPr/>
          <p:nvPr/>
        </p:nvSpPr>
        <p:spPr bwMode="auto">
          <a:xfrm>
            <a:off x="4070746" y="5554566"/>
            <a:ext cx="894375" cy="29951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93164" bIns="37266" anchor="ctr"/>
          <a:lstStyle/>
          <a:p>
            <a:pPr algn="ctr" defTabSz="477840">
              <a:lnSpc>
                <a:spcPct val="82000"/>
              </a:lnSpc>
              <a:buClr>
                <a:srgbClr val="000000"/>
              </a:buClr>
              <a:buSzPct val="45000"/>
            </a:pPr>
            <a:r>
              <a:rPr lang="en-GB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x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C04192C-0D19-284D-AFA5-A04E66F604D4}"/>
              </a:ext>
            </a:extLst>
          </p:cNvPr>
          <p:cNvSpPr/>
          <p:nvPr/>
        </p:nvSpPr>
        <p:spPr bwMode="auto">
          <a:xfrm>
            <a:off x="4070747" y="5985964"/>
            <a:ext cx="894375" cy="299518"/>
          </a:xfrm>
          <a:prstGeom prst="rect">
            <a:avLst/>
          </a:prstGeom>
          <a:solidFill>
            <a:srgbClr val="93CF51"/>
          </a:solidFill>
          <a:ln w="38100">
            <a:solidFill>
              <a:srgbClr val="094F7B"/>
            </a:solidFill>
            <a:round/>
            <a:headEnd/>
            <a:tailEnd/>
          </a:ln>
        </p:spPr>
        <p:txBody>
          <a:bodyPr wrap="none" tIns="93164" bIns="37266" anchor="ctr"/>
          <a:lstStyle/>
          <a:p>
            <a:pPr algn="ctr" defTabSz="477840">
              <a:lnSpc>
                <a:spcPct val="82000"/>
              </a:lnSpc>
              <a:buClr>
                <a:srgbClr val="000000"/>
              </a:buClr>
              <a:buSzPct val="45000"/>
            </a:pPr>
            <a:r>
              <a:rPr lang="en-GB" dirty="0">
                <a:solidFill>
                  <a:srgbClr val="00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995490-A52C-1041-97E7-40ABD384C752}"/>
              </a:ext>
            </a:extLst>
          </p:cNvPr>
          <p:cNvSpPr txBox="1"/>
          <p:nvPr/>
        </p:nvSpPr>
        <p:spPr>
          <a:xfrm>
            <a:off x="8735621" y="5704325"/>
            <a:ext cx="4091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 = n = </a:t>
            </a:r>
            <a:r>
              <a:rPr lang="en-GB" dirty="0">
                <a:solidFill>
                  <a:schemeClr val="accent1"/>
                </a:solidFill>
              </a:rPr>
              <a:t>11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4833084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">
  <a:themeElements>
    <a:clrScheme name="Custom 1">
      <a:dk1>
        <a:srgbClr val="000000"/>
      </a:dk1>
      <a:lt1>
        <a:srgbClr val="FFFFFF"/>
      </a:lt1>
      <a:dk2>
        <a:srgbClr val="003C69"/>
      </a:dk2>
      <a:lt2>
        <a:srgbClr val="808080"/>
      </a:lt2>
      <a:accent1>
        <a:srgbClr val="FF0000"/>
      </a:accent1>
      <a:accent2>
        <a:srgbClr val="FFFFCC"/>
      </a:accent2>
      <a:accent3>
        <a:srgbClr val="990000"/>
      </a:accent3>
      <a:accent4>
        <a:srgbClr val="000000"/>
      </a:accent4>
      <a:accent5>
        <a:srgbClr val="ABB5C5"/>
      </a:accent5>
      <a:accent6>
        <a:srgbClr val="3C799E"/>
      </a:accent6>
      <a:hlink>
        <a:srgbClr val="92BCD6"/>
      </a:hlink>
      <a:folHlink>
        <a:srgbClr val="C5DBE9"/>
      </a:folHlink>
    </a:clrScheme>
    <a:fontScheme name="lecture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449263" rtl="0" eaLnBrk="1" fontAlgn="base" latinLnBrk="0" hangingPunct="0">
          <a:lnSpc>
            <a:spcPct val="82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Lucida Sans Unicode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 Unicode" charset="0"/>
            <a:ea typeface="Lucida Sans Unicode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449263" rtl="0" eaLnBrk="1" fontAlgn="base" latinLnBrk="0" hangingPunct="0">
          <a:lnSpc>
            <a:spcPct val="82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Lucida Sans Unicode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 Unicode" charset="0"/>
            <a:ea typeface="Lucida Sans Unicode" charset="0"/>
            <a:cs typeface="Lucida Sans Unicode" charset="0"/>
          </a:defRPr>
        </a:defPPr>
      </a:lstStyle>
    </a:lnDef>
  </a:objectDefaults>
  <a:extraClrSchemeLst>
    <a:extraClrScheme>
      <a:clrScheme name="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8">
        <a:dk1>
          <a:srgbClr val="000000"/>
        </a:dk1>
        <a:lt1>
          <a:srgbClr val="FFFFFF"/>
        </a:lt1>
        <a:dk2>
          <a:srgbClr val="3333CC"/>
        </a:dk2>
        <a:lt2>
          <a:srgbClr val="808080"/>
        </a:lt2>
        <a:accent1>
          <a:srgbClr val="FFFF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E70000"/>
        </a:accent6>
        <a:hlink>
          <a:srgbClr val="008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9">
        <a:dk1>
          <a:srgbClr val="000000"/>
        </a:dk1>
        <a:lt1>
          <a:srgbClr val="FFFFFF"/>
        </a:lt1>
        <a:dk2>
          <a:srgbClr val="0000A0"/>
        </a:dk2>
        <a:lt2>
          <a:srgbClr val="808080"/>
        </a:lt2>
        <a:accent1>
          <a:srgbClr val="FFFF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E70000"/>
        </a:accent6>
        <a:hlink>
          <a:srgbClr val="008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10">
        <a:dk1>
          <a:srgbClr val="000000"/>
        </a:dk1>
        <a:lt1>
          <a:srgbClr val="FFFFFF"/>
        </a:lt1>
        <a:dk2>
          <a:srgbClr val="0000A0"/>
        </a:dk2>
        <a:lt2>
          <a:srgbClr val="808080"/>
        </a:lt2>
        <a:accent1>
          <a:srgbClr val="FFFFC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0000"/>
        </a:accent6>
        <a:hlink>
          <a:srgbClr val="008000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11">
        <a:dk1>
          <a:srgbClr val="000000"/>
        </a:dk1>
        <a:lt1>
          <a:srgbClr val="FFFFFF"/>
        </a:lt1>
        <a:dk2>
          <a:srgbClr val="0000A0"/>
        </a:dk2>
        <a:lt2>
          <a:srgbClr val="808080"/>
        </a:lt2>
        <a:accent1>
          <a:srgbClr val="FFFFCC"/>
        </a:accent1>
        <a:accent2>
          <a:srgbClr val="E00000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CB0000"/>
        </a:accent6>
        <a:hlink>
          <a:srgbClr val="008000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12">
        <a:dk1>
          <a:srgbClr val="000000"/>
        </a:dk1>
        <a:lt1>
          <a:srgbClr val="FFFFFF"/>
        </a:lt1>
        <a:dk2>
          <a:srgbClr val="000080"/>
        </a:dk2>
        <a:lt2>
          <a:srgbClr val="808080"/>
        </a:lt2>
        <a:accent1>
          <a:srgbClr val="FFFFC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0000"/>
        </a:accent6>
        <a:hlink>
          <a:srgbClr val="008000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s template" id="{F4565652-C4D8-2C4E-9D96-A4DE505A62BA}" vid="{4015461F-9B3A-2F42-81A1-A6E22FBBE18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24779</TotalTime>
  <Words>8731</Words>
  <Application>Microsoft Macintosh PowerPoint</Application>
  <PresentationFormat>Custom</PresentationFormat>
  <Paragraphs>3087</Paragraphs>
  <Slides>69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Calibri</vt:lpstr>
      <vt:lpstr>Cambria Math</vt:lpstr>
      <vt:lpstr>Lucida Sans Typewriter</vt:lpstr>
      <vt:lpstr>Lucida Sans Unicode</vt:lpstr>
      <vt:lpstr>lecture</vt:lpstr>
      <vt:lpstr>Algorithms and Data Structures 2</vt:lpstr>
      <vt:lpstr>Outline</vt:lpstr>
      <vt:lpstr>Recap</vt:lpstr>
      <vt:lpstr>HEAPSORT</vt:lpstr>
      <vt:lpstr>The heap data structure</vt:lpstr>
      <vt:lpstr>Max-heap example</vt:lpstr>
      <vt:lpstr>Max-heap example</vt:lpstr>
      <vt:lpstr>HEAPSORT</vt:lpstr>
      <vt:lpstr>Example execution of HEAPSORT(A)</vt:lpstr>
      <vt:lpstr>Example execution of HEAPSORT(A)</vt:lpstr>
      <vt:lpstr>Example execution of HEAPSORT(A)</vt:lpstr>
      <vt:lpstr>Example execution of HEAPSORT(A)</vt:lpstr>
      <vt:lpstr>Example execution of HEAPSORT(A)</vt:lpstr>
      <vt:lpstr>Example execution of HEAPSORT(A)</vt:lpstr>
      <vt:lpstr>Example execution of HEAPSORT(A)</vt:lpstr>
      <vt:lpstr>Example execution of HEAPSORT(A)</vt:lpstr>
      <vt:lpstr>Example execution of HEAPSORT(A)</vt:lpstr>
      <vt:lpstr>Example execution of HEAPSORT(A)</vt:lpstr>
      <vt:lpstr>Example execution of HEAPSORT(A)</vt:lpstr>
      <vt:lpstr>Example execution of HEAPSORT(A)</vt:lpstr>
      <vt:lpstr>Example execution of HEAPSORT(A)</vt:lpstr>
      <vt:lpstr>Example execution of HEAPSORT(A)</vt:lpstr>
      <vt:lpstr>Example execution of HEAPSORT(A)</vt:lpstr>
      <vt:lpstr>Example execution of HEAPSORT(A)</vt:lpstr>
      <vt:lpstr>Example execution of HEAPSORT(A)</vt:lpstr>
      <vt:lpstr>Example execution of HEAPSORT(A)</vt:lpstr>
      <vt:lpstr>Example execution of HEAPSORT(A)</vt:lpstr>
      <vt:lpstr>Example execution of HEAPSORT(A)</vt:lpstr>
      <vt:lpstr>Running time</vt:lpstr>
      <vt:lpstr>Properties</vt:lpstr>
      <vt:lpstr>Comparison sorts</vt:lpstr>
      <vt:lpstr>Decision tree example</vt:lpstr>
      <vt:lpstr>Decision tree example</vt:lpstr>
      <vt:lpstr>Decision tree</vt:lpstr>
      <vt:lpstr>A lower bound for comparison sort</vt:lpstr>
      <vt:lpstr>COUNTING-SORT</vt:lpstr>
      <vt:lpstr>COUNTING-SORT</vt:lpstr>
      <vt:lpstr>Example execution of COUNTING-SORT(A,B,7)</vt:lpstr>
      <vt:lpstr>Example execution of COUNTING-SORT(A,B,7)</vt:lpstr>
      <vt:lpstr>Example execution of COUNTING-SORT(A,B,7)</vt:lpstr>
      <vt:lpstr>Example execution of COUNTING-SORT(A,B,7)</vt:lpstr>
      <vt:lpstr>Example execution of COUNTING-SORT(A,B,7)</vt:lpstr>
      <vt:lpstr>Example execution of COUNTING-SORT(A,B,7)</vt:lpstr>
      <vt:lpstr>Example execution of COUNTING-SORT(A,B,7)</vt:lpstr>
      <vt:lpstr>Example execution of COUNTING-SORT(A,B,7)</vt:lpstr>
      <vt:lpstr>Example execution of COUNTING-SORT(A,B,7)</vt:lpstr>
      <vt:lpstr>Example execution of COUNTING-SORT(A,B,7)</vt:lpstr>
      <vt:lpstr>Example execution of COUNTING-SORT(A,B,7)</vt:lpstr>
      <vt:lpstr>Example execution of COUNTING-SORT(A,B,7)</vt:lpstr>
      <vt:lpstr>Example execution of COUNTING-SORT(A,B,7)</vt:lpstr>
      <vt:lpstr>Example execution of COUNTING-SORT(A,B,7)</vt:lpstr>
      <vt:lpstr>Example execution of COUNTING-SORT(A,B,7)</vt:lpstr>
      <vt:lpstr>Example execution of COUNTING-SORT(A,B,7)</vt:lpstr>
      <vt:lpstr>Example execution of COUNTING-SORT(A,B,7)</vt:lpstr>
      <vt:lpstr>Example execution of COUNTING-SORT(A,B,7)</vt:lpstr>
      <vt:lpstr>Example execution of COUNTING-SORT(A,B,7)</vt:lpstr>
      <vt:lpstr>Example execution of COUNTING-SORT(A,B,7)</vt:lpstr>
      <vt:lpstr>Example execution of COUNTING-SORT(A,B,7)</vt:lpstr>
      <vt:lpstr>Running time</vt:lpstr>
      <vt:lpstr>RADIX-SORT</vt:lpstr>
      <vt:lpstr>Example execution of RADIX-SORT(A,3)</vt:lpstr>
      <vt:lpstr>Example execution of RADIX-SORT(A,3)</vt:lpstr>
      <vt:lpstr>Example execution of RADIX-SORT(A,3)</vt:lpstr>
      <vt:lpstr>Example execution of RADIX-SORT(A,3)</vt:lpstr>
      <vt:lpstr>Example execution of RADIX-SORT(A,3)</vt:lpstr>
      <vt:lpstr>Example execution of RADIX-SORT(A,3)</vt:lpstr>
      <vt:lpstr>Example execution of RADIX-SORT(A,3)</vt:lpstr>
      <vt:lpstr>Summary</vt:lpstr>
      <vt:lpstr>MAX-HEAPIFY and BUILD-MAX-HEAP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 Foundations 2</dc:title>
  <dc:subject/>
  <dc:creator>Gethin Norman</dc:creator>
  <cp:keywords/>
  <dc:description/>
  <cp:lastModifiedBy>Michele Sevegnani</cp:lastModifiedBy>
  <cp:revision>2455</cp:revision>
  <cp:lastPrinted>2010-03-02T09:49:11Z</cp:lastPrinted>
  <dcterms:created xsi:type="dcterms:W3CDTF">2010-07-16T14:28:54Z</dcterms:created>
  <dcterms:modified xsi:type="dcterms:W3CDTF">2020-02-03T10:59:45Z</dcterms:modified>
  <cp:category/>
</cp:coreProperties>
</file>