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325" r:id="rId4"/>
    <p:sldId id="286" r:id="rId5"/>
    <p:sldId id="289" r:id="rId6"/>
    <p:sldId id="288" r:id="rId7"/>
    <p:sldId id="290" r:id="rId8"/>
    <p:sldId id="318" r:id="rId9"/>
    <p:sldId id="326" r:id="rId10"/>
    <p:sldId id="320" r:id="rId11"/>
    <p:sldId id="321" r:id="rId12"/>
    <p:sldId id="3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/>
    <p:restoredTop sz="96190"/>
  </p:normalViewPr>
  <p:slideViewPr>
    <p:cSldViewPr snapToGrid="0">
      <p:cViewPr varScale="1">
        <p:scale>
          <a:sx n="108" d="100"/>
          <a:sy n="108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hai/Desktop/Caltech/Neurofinance/data/actual%20markets/04_04_2024_hybrid/rounds_2024-04-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hai/Desktop/Caltech/Neurofinance/data/actual%20markets/04_04_2024_hybrid/rounds_2024-04-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hai/PycharmProjects/stockPredict/neurofinance/results/EDA_panel_3mark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Price (left axis) and mean r (right axis)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'risk parameters'!$I$3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'risk parameters'!$I$4:$I$33</c:f>
              <c:numCache>
                <c:formatCode>General</c:formatCode>
                <c:ptCount val="30"/>
                <c:pt idx="0">
                  <c:v>15</c:v>
                </c:pt>
                <c:pt idx="1">
                  <c:v>17</c:v>
                </c:pt>
                <c:pt idx="2">
                  <c:v>20</c:v>
                </c:pt>
                <c:pt idx="3">
                  <c:v>22</c:v>
                </c:pt>
                <c:pt idx="4">
                  <c:v>26</c:v>
                </c:pt>
                <c:pt idx="5">
                  <c:v>31</c:v>
                </c:pt>
                <c:pt idx="6">
                  <c:v>33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47</c:v>
                </c:pt>
                <c:pt idx="13">
                  <c:v>50</c:v>
                </c:pt>
                <c:pt idx="14">
                  <c:v>54</c:v>
                </c:pt>
                <c:pt idx="15">
                  <c:v>59</c:v>
                </c:pt>
                <c:pt idx="16">
                  <c:v>65</c:v>
                </c:pt>
                <c:pt idx="17">
                  <c:v>72</c:v>
                </c:pt>
                <c:pt idx="18">
                  <c:v>80</c:v>
                </c:pt>
                <c:pt idx="19">
                  <c:v>86</c:v>
                </c:pt>
                <c:pt idx="20">
                  <c:v>91</c:v>
                </c:pt>
                <c:pt idx="21">
                  <c:v>96</c:v>
                </c:pt>
                <c:pt idx="22">
                  <c:v>101</c:v>
                </c:pt>
                <c:pt idx="23">
                  <c:v>102</c:v>
                </c:pt>
                <c:pt idx="24">
                  <c:v>102</c:v>
                </c:pt>
                <c:pt idx="25">
                  <c:v>94</c:v>
                </c:pt>
                <c:pt idx="26">
                  <c:v>86</c:v>
                </c:pt>
                <c:pt idx="27">
                  <c:v>78</c:v>
                </c:pt>
                <c:pt idx="28">
                  <c:v>73</c:v>
                </c:pt>
                <c:pt idx="29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49-A741-A66F-8A66135DB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728800"/>
        <c:axId val="491010736"/>
      </c:lineChart>
      <c:lineChart>
        <c:grouping val="standard"/>
        <c:varyColors val="0"/>
        <c:ser>
          <c:idx val="0"/>
          <c:order val="0"/>
          <c:tx>
            <c:strRef>
              <c:f>'risk parameters'!$G$3</c:f>
              <c:strCache>
                <c:ptCount val="1"/>
                <c:pt idx="0">
                  <c:v>Mean r (right hand scale)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1.2605545633095787E-2"/>
                  <c:y val="0.3030999105476471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</c:trendlineLbl>
          </c:trendline>
          <c:val>
            <c:numRef>
              <c:f>'risk parameters'!$G$4:$G$33</c:f>
              <c:numCache>
                <c:formatCode>General</c:formatCode>
                <c:ptCount val="30"/>
                <c:pt idx="0">
                  <c:v>1.0027723256122292</c:v>
                </c:pt>
                <c:pt idx="1">
                  <c:v>0.88151280103385854</c:v>
                </c:pt>
                <c:pt idx="2">
                  <c:v>0.67588450488490193</c:v>
                </c:pt>
                <c:pt idx="3">
                  <c:v>0.85303501569842266</c:v>
                </c:pt>
                <c:pt idx="4">
                  <c:v>0.8734377398992561</c:v>
                </c:pt>
                <c:pt idx="5">
                  <c:v>0.57346377757941847</c:v>
                </c:pt>
                <c:pt idx="6">
                  <c:v>0.86239982445360697</c:v>
                </c:pt>
                <c:pt idx="7">
                  <c:v>0.79398411030596616</c:v>
                </c:pt>
                <c:pt idx="8">
                  <c:v>0.93039804168961959</c:v>
                </c:pt>
                <c:pt idx="9">
                  <c:v>0.88501319002493217</c:v>
                </c:pt>
                <c:pt idx="10">
                  <c:v>1.0156395256291471</c:v>
                </c:pt>
                <c:pt idx="11">
                  <c:v>0.60406565986744709</c:v>
                </c:pt>
                <c:pt idx="12">
                  <c:v>0.87705080434426175</c:v>
                </c:pt>
                <c:pt idx="13">
                  <c:v>0.76082912498815447</c:v>
                </c:pt>
                <c:pt idx="14">
                  <c:v>0.85371579205551296</c:v>
                </c:pt>
                <c:pt idx="15">
                  <c:v>0.80170860032597036</c:v>
                </c:pt>
                <c:pt idx="16">
                  <c:v>0.9203252823979079</c:v>
                </c:pt>
                <c:pt idx="17">
                  <c:v>0.69892653669062699</c:v>
                </c:pt>
                <c:pt idx="18">
                  <c:v>0.62181085097212563</c:v>
                </c:pt>
                <c:pt idx="19">
                  <c:v>0.84725099982878438</c:v>
                </c:pt>
                <c:pt idx="20">
                  <c:v>0.85627605117788075</c:v>
                </c:pt>
                <c:pt idx="21">
                  <c:v>0.88729101223380269</c:v>
                </c:pt>
                <c:pt idx="22">
                  <c:v>0.67941115722500234</c:v>
                </c:pt>
                <c:pt idx="23">
                  <c:v>0.90204786490533095</c:v>
                </c:pt>
                <c:pt idx="24">
                  <c:v>0.58887339942225647</c:v>
                </c:pt>
                <c:pt idx="25">
                  <c:v>0.82840733715993764</c:v>
                </c:pt>
                <c:pt idx="26">
                  <c:v>1.0291760772128864</c:v>
                </c:pt>
                <c:pt idx="27">
                  <c:v>0.94557601782286738</c:v>
                </c:pt>
                <c:pt idx="28">
                  <c:v>0.78174652149413315</c:v>
                </c:pt>
                <c:pt idx="29">
                  <c:v>0.82488665386315907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49-A741-A66F-8A66135DB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6837600"/>
        <c:axId val="94886592"/>
      </c:lineChart>
      <c:catAx>
        <c:axId val="324728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1010736"/>
        <c:crosses val="autoZero"/>
        <c:auto val="1"/>
        <c:lblAlgn val="ctr"/>
        <c:lblOffset val="100"/>
        <c:noMultiLvlLbl val="0"/>
      </c:catAx>
      <c:valAx>
        <c:axId val="49101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24728800"/>
        <c:crosses val="autoZero"/>
        <c:crossBetween val="between"/>
      </c:valAx>
      <c:valAx>
        <c:axId val="94886592"/>
        <c:scaling>
          <c:orientation val="minMax"/>
          <c:min val="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6837600"/>
        <c:crosses val="max"/>
        <c:crossBetween val="between"/>
      </c:valAx>
      <c:catAx>
        <c:axId val="466837600"/>
        <c:scaling>
          <c:orientation val="minMax"/>
        </c:scaling>
        <c:delete val="1"/>
        <c:axPos val="b"/>
        <c:majorTickMark val="out"/>
        <c:minorTickMark val="none"/>
        <c:tickLblPos val="nextTo"/>
        <c:crossAx val="94886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Price (left axis) and mean Mu (right axis)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'risk parameters'!$I$3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'risk parameters'!$I$4:$I$33</c:f>
              <c:numCache>
                <c:formatCode>General</c:formatCode>
                <c:ptCount val="30"/>
                <c:pt idx="0">
                  <c:v>15</c:v>
                </c:pt>
                <c:pt idx="1">
                  <c:v>17</c:v>
                </c:pt>
                <c:pt idx="2">
                  <c:v>20</c:v>
                </c:pt>
                <c:pt idx="3">
                  <c:v>22</c:v>
                </c:pt>
                <c:pt idx="4">
                  <c:v>26</c:v>
                </c:pt>
                <c:pt idx="5">
                  <c:v>31</c:v>
                </c:pt>
                <c:pt idx="6">
                  <c:v>33</c:v>
                </c:pt>
                <c:pt idx="7">
                  <c:v>36</c:v>
                </c:pt>
                <c:pt idx="8">
                  <c:v>38</c:v>
                </c:pt>
                <c:pt idx="9">
                  <c:v>40</c:v>
                </c:pt>
                <c:pt idx="10">
                  <c:v>42</c:v>
                </c:pt>
                <c:pt idx="11">
                  <c:v>44</c:v>
                </c:pt>
                <c:pt idx="12">
                  <c:v>47</c:v>
                </c:pt>
                <c:pt idx="13">
                  <c:v>50</c:v>
                </c:pt>
                <c:pt idx="14">
                  <c:v>54</c:v>
                </c:pt>
                <c:pt idx="15">
                  <c:v>59</c:v>
                </c:pt>
                <c:pt idx="16">
                  <c:v>65</c:v>
                </c:pt>
                <c:pt idx="17">
                  <c:v>72</c:v>
                </c:pt>
                <c:pt idx="18">
                  <c:v>80</c:v>
                </c:pt>
                <c:pt idx="19">
                  <c:v>86</c:v>
                </c:pt>
                <c:pt idx="20">
                  <c:v>91</c:v>
                </c:pt>
                <c:pt idx="21">
                  <c:v>96</c:v>
                </c:pt>
                <c:pt idx="22">
                  <c:v>101</c:v>
                </c:pt>
                <c:pt idx="23">
                  <c:v>102</c:v>
                </c:pt>
                <c:pt idx="24">
                  <c:v>102</c:v>
                </c:pt>
                <c:pt idx="25">
                  <c:v>94</c:v>
                </c:pt>
                <c:pt idx="26">
                  <c:v>86</c:v>
                </c:pt>
                <c:pt idx="27">
                  <c:v>78</c:v>
                </c:pt>
                <c:pt idx="28">
                  <c:v>73</c:v>
                </c:pt>
                <c:pt idx="29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3C-E341-A4E4-2D92BB0BE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1446560"/>
        <c:axId val="491264992"/>
      </c:lineChart>
      <c:lineChart>
        <c:grouping val="standard"/>
        <c:varyColors val="0"/>
        <c:ser>
          <c:idx val="0"/>
          <c:order val="0"/>
          <c:tx>
            <c:strRef>
              <c:f>'risk parameters'!$H$3</c:f>
              <c:strCache>
                <c:ptCount val="1"/>
                <c:pt idx="0">
                  <c:v>Mean Mu (right hand scale)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5487751531058611E-3"/>
                  <c:y val="0.2101518470763491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</c:trendlineLbl>
          </c:trendline>
          <c:val>
            <c:numRef>
              <c:f>'risk parameters'!$H$4:$H$33</c:f>
              <c:numCache>
                <c:formatCode>General</c:formatCode>
                <c:ptCount val="30"/>
                <c:pt idx="0">
                  <c:v>3.1594808565043171</c:v>
                </c:pt>
                <c:pt idx="1">
                  <c:v>3.2304053310176974</c:v>
                </c:pt>
                <c:pt idx="2">
                  <c:v>3.1361211600515788</c:v>
                </c:pt>
                <c:pt idx="3">
                  <c:v>3.0936292306722724</c:v>
                </c:pt>
                <c:pt idx="4">
                  <c:v>3.1196623463278517</c:v>
                </c:pt>
                <c:pt idx="5">
                  <c:v>3.0209465125234174</c:v>
                </c:pt>
                <c:pt idx="6">
                  <c:v>3.2319154741957115</c:v>
                </c:pt>
                <c:pt idx="7">
                  <c:v>3.1368152139935654</c:v>
                </c:pt>
                <c:pt idx="8">
                  <c:v>3.0775589216327561</c:v>
                </c:pt>
                <c:pt idx="9">
                  <c:v>3.3454769207170005</c:v>
                </c:pt>
                <c:pt idx="10">
                  <c:v>3.0651213867174176</c:v>
                </c:pt>
                <c:pt idx="11">
                  <c:v>3.1285017415156307</c:v>
                </c:pt>
                <c:pt idx="12">
                  <c:v>3.2621876889970514</c:v>
                </c:pt>
                <c:pt idx="13">
                  <c:v>3.0627259896192442</c:v>
                </c:pt>
                <c:pt idx="14">
                  <c:v>3.1586846662188268</c:v>
                </c:pt>
                <c:pt idx="15">
                  <c:v>3.0491697840173613</c:v>
                </c:pt>
                <c:pt idx="16">
                  <c:v>3.1001493291315954</c:v>
                </c:pt>
                <c:pt idx="17">
                  <c:v>3.1023057443773991</c:v>
                </c:pt>
                <c:pt idx="18">
                  <c:v>3.0072439131796416</c:v>
                </c:pt>
                <c:pt idx="19">
                  <c:v>3.0964233789452358</c:v>
                </c:pt>
                <c:pt idx="20">
                  <c:v>3.2017708822109747</c:v>
                </c:pt>
                <c:pt idx="21">
                  <c:v>3.0408640399106748</c:v>
                </c:pt>
                <c:pt idx="22">
                  <c:v>3.0103616349267055</c:v>
                </c:pt>
                <c:pt idx="23">
                  <c:v>3.090305796519258</c:v>
                </c:pt>
                <c:pt idx="24">
                  <c:v>3.165528287135905</c:v>
                </c:pt>
                <c:pt idx="25">
                  <c:v>3.0283580025141688</c:v>
                </c:pt>
                <c:pt idx="26">
                  <c:v>3.147223881910814</c:v>
                </c:pt>
                <c:pt idx="27">
                  <c:v>3.2338551691493587</c:v>
                </c:pt>
                <c:pt idx="28">
                  <c:v>3.0483124921172879</c:v>
                </c:pt>
                <c:pt idx="29">
                  <c:v>3.2861364909092585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3C-E341-A4E4-2D92BB0BE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468976"/>
        <c:axId val="405782688"/>
      </c:lineChart>
      <c:catAx>
        <c:axId val="491446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1264992"/>
        <c:crosses val="autoZero"/>
        <c:auto val="1"/>
        <c:lblAlgn val="ctr"/>
        <c:lblOffset val="100"/>
        <c:noMultiLvlLbl val="0"/>
      </c:catAx>
      <c:valAx>
        <c:axId val="49126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1446560"/>
        <c:crosses val="autoZero"/>
        <c:crossBetween val="between"/>
      </c:valAx>
      <c:valAx>
        <c:axId val="405782688"/>
        <c:scaling>
          <c:orientation val="minMax"/>
          <c:min val="2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5468976"/>
        <c:crosses val="max"/>
        <c:crossBetween val="between"/>
      </c:valAx>
      <c:catAx>
        <c:axId val="405468976"/>
        <c:scaling>
          <c:orientation val="minMax"/>
        </c:scaling>
        <c:delete val="1"/>
        <c:axPos val="b"/>
        <c:majorTickMark val="out"/>
        <c:minorTickMark val="none"/>
        <c:tickLblPos val="nextTo"/>
        <c:crossAx val="405782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[EDA_panel_3markets.xlsx]3 markets phasic!PivotTable12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rgbClr val="00206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3"/>
          <c:spPr>
            <a:solidFill>
              <a:srgbClr val="C0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rgbClr val="00206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3"/>
          <c:spPr>
            <a:solidFill>
              <a:srgbClr val="C0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rgbClr val="00206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3"/>
          <c:spPr>
            <a:solidFill>
              <a:srgbClr val="C0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144299462410398E-2"/>
          <c:y val="4.0377500798273527E-2"/>
          <c:w val="0.90458347330825095"/>
          <c:h val="0.77822781704042654"/>
        </c:manualLayout>
      </c:layout>
      <c:lineChart>
        <c:grouping val="standard"/>
        <c:varyColors val="0"/>
        <c:ser>
          <c:idx val="0"/>
          <c:order val="0"/>
          <c:tx>
            <c:strRef>
              <c:f>'3 markets phasic'!$B$3</c:f>
              <c:strCache>
                <c:ptCount val="1"/>
                <c:pt idx="0">
                  <c:v>Market price average across 3 markets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cat>
            <c:strRef>
              <c:f>'3 markets phasic'!$A$4:$A$34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'3 markets phasic'!$B$4:$B$34</c:f>
              <c:numCache>
                <c:formatCode>General</c:formatCode>
                <c:ptCount val="30"/>
                <c:pt idx="0">
                  <c:v>15</c:v>
                </c:pt>
                <c:pt idx="1">
                  <c:v>16.615384615384617</c:v>
                </c:pt>
                <c:pt idx="2">
                  <c:v>18.384615384615383</c:v>
                </c:pt>
                <c:pt idx="3">
                  <c:v>19.384615384615383</c:v>
                </c:pt>
                <c:pt idx="4">
                  <c:v>21.53846153846154</c:v>
                </c:pt>
                <c:pt idx="5">
                  <c:v>24.307692307692307</c:v>
                </c:pt>
                <c:pt idx="6">
                  <c:v>25.923076923076923</c:v>
                </c:pt>
                <c:pt idx="7">
                  <c:v>27.923076923076923</c:v>
                </c:pt>
                <c:pt idx="8">
                  <c:v>29.53846153846154</c:v>
                </c:pt>
                <c:pt idx="9">
                  <c:v>31.53846153846154</c:v>
                </c:pt>
                <c:pt idx="10">
                  <c:v>33.153846153846153</c:v>
                </c:pt>
                <c:pt idx="11">
                  <c:v>35.230769230769234</c:v>
                </c:pt>
                <c:pt idx="12">
                  <c:v>38.07692307692308</c:v>
                </c:pt>
                <c:pt idx="13">
                  <c:v>40.53846153846154</c:v>
                </c:pt>
                <c:pt idx="14">
                  <c:v>44</c:v>
                </c:pt>
                <c:pt idx="15">
                  <c:v>48.07692307692308</c:v>
                </c:pt>
                <c:pt idx="16">
                  <c:v>52.692307692307693</c:v>
                </c:pt>
                <c:pt idx="17">
                  <c:v>58.384615384615387</c:v>
                </c:pt>
                <c:pt idx="18">
                  <c:v>64.07692307692308</c:v>
                </c:pt>
                <c:pt idx="19">
                  <c:v>67.384615384615387</c:v>
                </c:pt>
                <c:pt idx="20">
                  <c:v>70.07692307692308</c:v>
                </c:pt>
                <c:pt idx="21">
                  <c:v>71.692307692307693</c:v>
                </c:pt>
                <c:pt idx="22">
                  <c:v>73.07692307692308</c:v>
                </c:pt>
                <c:pt idx="23">
                  <c:v>71.461538461538467</c:v>
                </c:pt>
                <c:pt idx="24">
                  <c:v>68.538461538461533</c:v>
                </c:pt>
                <c:pt idx="25">
                  <c:v>62.153846153846153</c:v>
                </c:pt>
                <c:pt idx="26">
                  <c:v>53.846153846153847</c:v>
                </c:pt>
                <c:pt idx="27">
                  <c:v>47</c:v>
                </c:pt>
                <c:pt idx="28">
                  <c:v>41.307692307692307</c:v>
                </c:pt>
                <c:pt idx="29">
                  <c:v>37.46153846153846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DF-364E-B5A6-CA5A0926F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6394496"/>
        <c:axId val="586856784"/>
      </c:lineChart>
      <c:lineChart>
        <c:grouping val="standard"/>
        <c:varyColors val="0"/>
        <c:ser>
          <c:idx val="1"/>
          <c:order val="1"/>
          <c:tx>
            <c:strRef>
              <c:f>'3 markets phasic'!$C$3</c:f>
              <c:strCache>
                <c:ptCount val="1"/>
                <c:pt idx="0">
                  <c:v>Average Phasic EDA from Round Results (right axis)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strRef>
              <c:f>'3 markets phasic'!$A$4:$A$34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'3 markets phasic'!$C$4:$C$34</c:f>
              <c:numCache>
                <c:formatCode>General</c:formatCode>
                <c:ptCount val="30"/>
                <c:pt idx="0">
                  <c:v>-3.2536613245732755</c:v>
                </c:pt>
                <c:pt idx="1">
                  <c:v>-3.1499877794856328</c:v>
                </c:pt>
                <c:pt idx="2">
                  <c:v>-2.4652106688500108</c:v>
                </c:pt>
                <c:pt idx="3">
                  <c:v>-2.8092260446327408</c:v>
                </c:pt>
                <c:pt idx="4">
                  <c:v>-2.3846937764517984</c:v>
                </c:pt>
                <c:pt idx="5">
                  <c:v>-2.5142163820429912</c:v>
                </c:pt>
                <c:pt idx="6">
                  <c:v>-2.6918374259527167</c:v>
                </c:pt>
                <c:pt idx="7">
                  <c:v>-2.5253204999030014</c:v>
                </c:pt>
                <c:pt idx="8">
                  <c:v>-2.360111745742921</c:v>
                </c:pt>
                <c:pt idx="9">
                  <c:v>-2.3060770621849036</c:v>
                </c:pt>
                <c:pt idx="10">
                  <c:v>-2.2151099247056476</c:v>
                </c:pt>
                <c:pt idx="11">
                  <c:v>-2.2918457925376248</c:v>
                </c:pt>
                <c:pt idx="12">
                  <c:v>-1.5989142424923781</c:v>
                </c:pt>
                <c:pt idx="13">
                  <c:v>-1.3203769131252363</c:v>
                </c:pt>
                <c:pt idx="14">
                  <c:v>-1.7938471577702033</c:v>
                </c:pt>
                <c:pt idx="15">
                  <c:v>-2.0762362610098277</c:v>
                </c:pt>
                <c:pt idx="16">
                  <c:v>-1.8386836113092195</c:v>
                </c:pt>
                <c:pt idx="17">
                  <c:v>-7.7700286320652005E-3</c:v>
                </c:pt>
                <c:pt idx="18">
                  <c:v>1.5506288696300805</c:v>
                </c:pt>
                <c:pt idx="19">
                  <c:v>2.6253542250734907</c:v>
                </c:pt>
                <c:pt idx="20">
                  <c:v>3.2671351366380343</c:v>
                </c:pt>
                <c:pt idx="21">
                  <c:v>3.5219754378208892</c:v>
                </c:pt>
                <c:pt idx="22">
                  <c:v>-0.14958045165577921</c:v>
                </c:pt>
                <c:pt idx="23">
                  <c:v>4.2074668057229339</c:v>
                </c:pt>
                <c:pt idx="24">
                  <c:v>4.8093848759291342</c:v>
                </c:pt>
                <c:pt idx="25">
                  <c:v>5.1479136473561775</c:v>
                </c:pt>
                <c:pt idx="26">
                  <c:v>5.1634902317615614</c:v>
                </c:pt>
                <c:pt idx="27">
                  <c:v>4.6195681067958949</c:v>
                </c:pt>
                <c:pt idx="28">
                  <c:v>3.998770534378314</c:v>
                </c:pt>
                <c:pt idx="29">
                  <c:v>5.2370763016856747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DF-364E-B5A6-CA5A0926F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6390768"/>
        <c:axId val="586176608"/>
      </c:lineChart>
      <c:catAx>
        <c:axId val="58639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6856784"/>
        <c:crosses val="autoZero"/>
        <c:auto val="1"/>
        <c:lblAlgn val="ctr"/>
        <c:lblOffset val="100"/>
        <c:noMultiLvlLbl val="0"/>
      </c:catAx>
      <c:valAx>
        <c:axId val="58685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6394496"/>
        <c:crosses val="autoZero"/>
        <c:crossBetween val="between"/>
      </c:valAx>
      <c:valAx>
        <c:axId val="586176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6390768"/>
        <c:crosses val="max"/>
        <c:crossBetween val="between"/>
      </c:valAx>
      <c:catAx>
        <c:axId val="586390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6176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258967487728756E-2"/>
          <c:y val="0.89828658255563931"/>
          <c:w val="0.97220858510918906"/>
          <c:h val="8.67310423800662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42568-682B-B84B-A159-FE1D4E8B32F9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07C34-5B90-5A44-BEAD-19E8B8CD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7C34-5B90-5A44-BEAD-19E8B8CD3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7C34-5B90-5A44-BEAD-19E8B8CD3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7C34-5B90-5A44-BEAD-19E8B8CD3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7C34-5B90-5A44-BEAD-19E8B8CD3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7C34-5B90-5A44-BEAD-19E8B8CD3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7C34-5B90-5A44-BEAD-19E8B8CD3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F6D1-D634-96E5-CFCC-337FA15D3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D1D51-5D86-EF1B-8F87-FA542393B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953C-DBFC-B15B-F240-8B08823F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DAE3-3F10-E340-8A58-050E7BC41A1A}" type="datetime1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2F25-2EC4-3121-97D1-31DAA18F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0E2C-BAAB-0428-526E-EC99F79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ED89-0F2B-D8CC-AA97-C076715C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D7D0-4E78-E337-A2E4-7199E70F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7C4FC-C1F7-2626-D3BE-48C39719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112-43A6-7243-9698-2DFD49C97F79}" type="datetime1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D8FE-99E9-DE78-0806-2A70E647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321C-3574-8E1B-954D-CB04AE9D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E4ECC-3C57-F706-43EF-E9BFE454D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2937-9F50-0395-0EFB-1825B1E31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ABFD-BD08-814D-FA58-14CA899C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17CA-C355-074B-B5ED-7D9B35024DEC}" type="datetime1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6710-9A85-8858-C308-59BAC167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A2D2-FD0F-9428-E385-90E31A5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6DB9-CD28-8F27-12F6-D7D1F6DE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07AB-7F79-CC1F-C7E7-4004E677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1A32-F2F6-24DD-4658-7711A3B4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ADC-6909-6148-ACB0-1C78C9E44E84}" type="datetime1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8873-F9A2-4391-6503-F804C781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E6CD-11DB-9B13-1FCB-C107759B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9FE6-3E07-A60F-BC70-F6A31F5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61A61-A0D2-2C6C-5255-D3B41B4B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5836-966B-8447-A65D-AE035D63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C970-155E-3243-B2E6-EC693F2E6930}" type="datetime1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48B5-090B-0936-BD73-EFD6B8DD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CE7B-EAE5-6796-A2CB-E56F563C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B091-315A-BFA0-E9E4-A8876415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E3E-74CF-C198-32E5-829E5D940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2C38-1FBD-11C9-9797-5F15BC53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28ACB-27D5-1939-48A6-A7DC4FB7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287B-F54B-EB47-B897-963FA0B6A08D}" type="datetime1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8E9E7-73BE-489D-C48C-55B8B540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A7DE0-9797-5670-ADEC-8D254E6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5D24-DEE9-52DA-7C74-A4A7474D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8979D-62D4-A30F-AABB-10B361E5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2AFC9-A5BC-8B74-70A5-D59017D35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E6C58-B493-3FF6-60DD-CE2E70FC9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1B0B9-58CF-D49F-70AF-787A5C6EF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87209-8C8C-827C-A669-4BAD73F3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542-5572-AB49-AD78-DB2C17141E65}" type="datetime1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A0EA2-E693-B566-3303-EF3FAA3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FE406-993C-E209-839A-712FD5CF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6148-AA29-ADAE-6647-60158F76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5E212-3381-B294-D8E6-D05E23DC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7AFB-1EE6-BF4B-8891-680F2EAB202E}" type="datetime1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F2690-A77F-6F5B-E53C-CD492F8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AD9E-5CB6-4641-7E39-50310A50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5797D-F6E3-DF84-55D9-322138CB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D0D-3C22-C045-8611-ADD26939B082}" type="datetime1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55D64-2576-74A6-2193-33FA7362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36D7-6CAD-D317-4915-D05BE955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9DF6-5AA7-C9AF-55B1-B7F9B70F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0EE5-5547-0005-4DA4-1BCA8950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293FC-5C77-175D-74EE-CC5FEAFAA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F2E7-209D-5BF8-1110-E42AD8E9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825-8FE3-E341-9D40-ECA33A6769A6}" type="datetime1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950B-9106-99F0-3D1C-055DB2FA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38079-7CEE-C1AE-09BF-C6E1D3BA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07C2-8312-8682-9F8E-24D1B64C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EFD25-39AC-4422-9605-92BADACBF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70A6C-2C76-17E9-4574-E10E0B90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D1DAE-0E91-AC33-1E15-7F0BDA90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0487-2F30-2643-8255-17913ECC5CB0}" type="datetime1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0FB0C-7B22-1C73-2FCB-7CDB91BA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A08B-D0E4-9AA3-C2BA-75ADB382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E1D3F-FB8A-08AD-5EF5-4F23C8FA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6799-7857-32BC-AD68-F9E0D725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3DA7-3016-72CE-E13C-71E4FBFB6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9737-0106-3241-8E33-4DB82FE87BAD}" type="datetime1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5ABE-AD4F-B98B-CCE5-AE2BFA0CE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73AE-2CF0-1413-ABB6-A913875D9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641F-75FE-1642-A0F2-77034707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5FE6-345F-2979-47CA-142312F3A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887" y="2087712"/>
            <a:ext cx="9144000" cy="18040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Neuro-bubbles</a:t>
            </a:r>
            <a:b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4June 2024 session autopsy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F57D-641F-4277-89FC-BB76C07C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5574"/>
            <a:ext cx="9144000" cy="51840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June 12th, 2024</a:t>
            </a:r>
          </a:p>
        </p:txBody>
      </p:sp>
    </p:spTree>
    <p:extLst>
      <p:ext uri="{BB962C8B-B14F-4D97-AF65-F5344CB8AC3E}">
        <p14:creationId xmlns:p14="http://schemas.microsoft.com/office/powerpoint/2010/main" val="223912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AEFA-1265-DC62-A5FF-62D2392F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0353"/>
            <a:ext cx="1583725" cy="33337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</a:t>
            </a:r>
            <a:b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April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488C-00A0-50C7-C238-21E44A4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4A555-DBA0-175B-228A-0A22A3E1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62" y="0"/>
            <a:ext cx="8171986" cy="68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AEFA-1265-DC62-A5FF-62D2392F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0353"/>
            <a:ext cx="1583725" cy="33337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</a:t>
            </a:r>
            <a:b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April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488C-00A0-50C7-C238-21E44A4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9FCDB-FBD9-E389-95CE-71B6794B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92" y="0"/>
            <a:ext cx="8268730" cy="68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AEFA-1265-DC62-A5FF-62D2392F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86" y="237490"/>
            <a:ext cx="10515600" cy="5746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488C-00A0-50C7-C238-21E44A4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8C116-0347-44E6-0EC9-336D2C9370DB}"/>
              </a:ext>
            </a:extLst>
          </p:cNvPr>
          <p:cNvSpPr txBox="1"/>
          <p:nvPr/>
        </p:nvSpPr>
        <p:spPr>
          <a:xfrm>
            <a:off x="297986" y="913389"/>
            <a:ext cx="112649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Information Asymmetry: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Not all participants may have perceived the fundamental value in the same way, or some might have had different information about future prospects, leading to variations in trading behavior.</a:t>
            </a:r>
          </a:p>
          <a:p>
            <a:pPr algn="just"/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Supply and Demand Dynamics: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Supply-Demand Divergence (Periods 20-22)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As demand begins to fall around period 20-22, supply does not increase correspondingly.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Peak at Period 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The peak of demand at period 25, while supply continues to be lower and not increase to the same degree as demand was decreasing. 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Lack of Sellers at Lower Prices: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If many traders are holding stocks hoping for a rebound or are unwilling to sell at lower prices, the supply at the lower price levels could be insufficient to meet any latent demand.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Inelastic Selling: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Participants might not have adjusted their selling prices quickly enough to match the declining trend.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Liquidity Constraints: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Limited liquidity or the absence of enough market participants.</a:t>
            </a:r>
          </a:p>
          <a:p>
            <a:pPr lvl="1" algn="just"/>
            <a:endParaRPr lang="en-US" dirty="0">
              <a:solidFill>
                <a:srgbClr val="0D0D0D"/>
              </a:solidFill>
              <a:latin typeface="Söhne"/>
            </a:endParaRPr>
          </a:p>
          <a:p>
            <a:pPr lvl="1" algn="just"/>
            <a:r>
              <a:rPr lang="en-US" b="1" dirty="0">
                <a:solidFill>
                  <a:srgbClr val="0D0D0D"/>
                </a:solidFill>
                <a:latin typeface="Söhne"/>
              </a:rPr>
              <a:t>Proposed solutions: </a:t>
            </a:r>
          </a:p>
          <a:p>
            <a:pPr marL="742950" lvl="1" indent="-285750" algn="just">
              <a:buFontTx/>
              <a:buChar char="-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add another question on fundamental value in the quiz -&gt; that would make a total of 6 questions</a:t>
            </a:r>
          </a:p>
          <a:p>
            <a:pPr marL="742950" lvl="1" indent="-285750" algn="just">
              <a:buFontTx/>
              <a:buChar char="-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underline this information in the video instructions again -&gt; Mihai to do this in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Synthesia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742950" lvl="1" indent="-285750" algn="just">
              <a:buFontTx/>
              <a:buChar char="-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emphasize this in the break in between the training and actual trading sessions </a:t>
            </a:r>
          </a:p>
          <a:p>
            <a:pPr marL="742950" lvl="1" indent="-285750" algn="just">
              <a:buFontTx/>
              <a:buChar char="-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make sure we have at least 20 people trading in the market</a:t>
            </a:r>
          </a:p>
          <a:p>
            <a:pPr marL="742950" lvl="1" indent="-285750" algn="just">
              <a:buFontTx/>
              <a:buChar char="-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market maker at the end to “induce” the crash and provide liquidity at around periods 20-25 based on</a:t>
            </a:r>
          </a:p>
          <a:p>
            <a:pPr lvl="1" algn="just"/>
            <a:r>
              <a:rPr lang="en-US" dirty="0">
                <a:solidFill>
                  <a:srgbClr val="0D0D0D"/>
                </a:solidFill>
                <a:latin typeface="Söhne"/>
              </a:rPr>
              <a:t>pre-determined rules?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Ross to test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014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1A48-49E2-14D5-B9D6-2370FBBD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45859"/>
            <a:ext cx="11970026" cy="6627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Price and volume dynamics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3BAC1A-D1C7-A25E-FF43-286A8106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CF99C-974F-77D9-5EBE-C074CCEF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64" y="857137"/>
            <a:ext cx="8676503" cy="56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6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1A48-49E2-14D5-B9D6-2370FBBD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7" y="51471"/>
            <a:ext cx="11970026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1"/>
                </a:solidFill>
              </a:rPr>
              <a:t>Results – forecast page and forecast surprise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F768C-165F-854D-B312-017CFEB38380}"/>
              </a:ext>
            </a:extLst>
          </p:cNvPr>
          <p:cNvSpPr txBox="1"/>
          <p:nvPr/>
        </p:nvSpPr>
        <p:spPr>
          <a:xfrm>
            <a:off x="110987" y="661586"/>
            <a:ext cx="614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Market price and forecast price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D27A8-320F-8611-472F-80A34A81B6B5}"/>
              </a:ext>
            </a:extLst>
          </p:cNvPr>
          <p:cNvSpPr txBox="1"/>
          <p:nvPr/>
        </p:nvSpPr>
        <p:spPr>
          <a:xfrm>
            <a:off x="6295092" y="661586"/>
            <a:ext cx="614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Market price and forecasts differences (P – Forecast) 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3BAC1A-D1C7-A25E-FF43-286A8106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z="1600" b="1" smtClean="0">
                <a:solidFill>
                  <a:schemeClr val="tx1"/>
                </a:solidFill>
              </a:rPr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45560-D72C-D10D-BFAB-AFF16D0C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" y="1407659"/>
            <a:ext cx="5958344" cy="4308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FD0AD-8C2E-4829-1AC0-4A741A6AC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949" y="1407659"/>
            <a:ext cx="6169051" cy="44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1A48-49E2-14D5-B9D6-2370FBBD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7" y="51471"/>
            <a:ext cx="11970026" cy="6627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Results – forecast page (rationality check)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E387DF-25D1-FA13-DD99-E17ED2968FC4}"/>
              </a:ext>
            </a:extLst>
          </p:cNvPr>
          <p:cNvSpPr txBox="1">
            <a:spLocks/>
          </p:cNvSpPr>
          <p:nvPr/>
        </p:nvSpPr>
        <p:spPr>
          <a:xfrm>
            <a:off x="511622" y="734590"/>
            <a:ext cx="5072756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/>
                </a:solidFill>
              </a:rPr>
              <a:t>Avg. Forecast Period – Avg. Bid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864CFE-8EAA-EFA4-B3ED-399FB49589AA}"/>
              </a:ext>
            </a:extLst>
          </p:cNvPr>
          <p:cNvSpPr txBox="1">
            <a:spLocks/>
          </p:cNvSpPr>
          <p:nvPr/>
        </p:nvSpPr>
        <p:spPr>
          <a:xfrm>
            <a:off x="6398072" y="724617"/>
            <a:ext cx="5072756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/>
                </a:solidFill>
              </a:rPr>
              <a:t>Avg. Ask - Avg. Forecast Period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E85315D-DF7B-AA30-D41D-DCFE2A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EA7E11-8BB4-0F33-F391-998708AC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7775"/>
            <a:ext cx="5962564" cy="36841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F0512B-7F9B-4888-FAB1-BCE4D8B34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4142"/>
            <a:ext cx="6083448" cy="38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829AE6-7CBD-D4ED-D40B-C9341541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5854"/>
            <a:ext cx="11887201" cy="6857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Results – risk taking parameter R averaged across participants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B3AA-4FC6-55ED-A403-C81971F8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432" y="6448925"/>
            <a:ext cx="2743200" cy="365125"/>
          </a:xfrm>
        </p:spPr>
        <p:txBody>
          <a:bodyPr/>
          <a:lstStyle/>
          <a:p>
            <a:fld id="{9A23641F-75FE-1642-A0F2-770347075135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78D911-5D68-6C8B-E78F-BD79AD869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807275"/>
              </p:ext>
            </p:extLst>
          </p:nvPr>
        </p:nvGraphicFramePr>
        <p:xfrm>
          <a:off x="665745" y="691653"/>
          <a:ext cx="10655969" cy="5738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755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829AE6-7CBD-D4ED-D40B-C9341541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1" y="0"/>
            <a:ext cx="11748655" cy="68579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Results – risk taking parameter Mu averaged across participants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B3AA-4FC6-55ED-A403-C81971F8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126" y="6356350"/>
            <a:ext cx="2743200" cy="365125"/>
          </a:xfrm>
        </p:spPr>
        <p:txBody>
          <a:bodyPr/>
          <a:lstStyle/>
          <a:p>
            <a:fld id="{9A23641F-75FE-1642-A0F2-770347075135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109E05-D96D-284D-F49C-B08B636342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913897"/>
              </p:ext>
            </p:extLst>
          </p:nvPr>
        </p:nvGraphicFramePr>
        <p:xfrm>
          <a:off x="457198" y="820068"/>
          <a:ext cx="11036968" cy="5402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860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E373-C68B-505C-C27F-D7B532AF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60" y="52712"/>
            <a:ext cx="6898106" cy="8342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price and Avg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0E9DD-C795-85E1-0EE1-4E6F66E0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F47D04-CB2E-4EA2-EC84-CCE18E5AA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741182"/>
              </p:ext>
            </p:extLst>
          </p:nvPr>
        </p:nvGraphicFramePr>
        <p:xfrm>
          <a:off x="104775" y="966370"/>
          <a:ext cx="11638990" cy="5389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933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AEFA-1265-DC62-A5FF-62D2392F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6" y="451776"/>
            <a:ext cx="3211226" cy="59544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and demand </a:t>
            </a:r>
            <a:b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 </a:t>
            </a:r>
            <a:b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4th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488C-00A0-50C7-C238-21E44A4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8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2FE851-2B1E-F0EF-CA79-0FED751A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9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0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AEFA-1265-DC62-A5FF-62D2392F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82" y="112720"/>
            <a:ext cx="9772663" cy="5298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and demand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488C-00A0-50C7-C238-21E44A4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641F-75FE-1642-A0F2-770347075135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0F695E9-38FB-AB31-B87B-EE1C4C8D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4" y="2446317"/>
            <a:ext cx="4162579" cy="2775052"/>
          </a:xfrm>
          <a:prstGeom prst="rect">
            <a:avLst/>
          </a:prstGeom>
        </p:spPr>
      </p:pic>
      <p:pic>
        <p:nvPicPr>
          <p:cNvPr id="16" name="Picture 1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1305D1C-3C58-9D3B-22A1-B9BAAD45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656" y="2446317"/>
            <a:ext cx="4162579" cy="2775052"/>
          </a:xfrm>
          <a:prstGeom prst="rect">
            <a:avLst/>
          </a:prstGeom>
        </p:spPr>
      </p:pic>
      <p:pic>
        <p:nvPicPr>
          <p:cNvPr id="18" name="Picture 1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7CFA82B-307B-C48A-7944-0336C1AD4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265" y="2446317"/>
            <a:ext cx="4162579" cy="277505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7B7399A-7014-E492-89D7-C6797B7D47F0}"/>
              </a:ext>
            </a:extLst>
          </p:cNvPr>
          <p:cNvSpPr txBox="1">
            <a:spLocks/>
          </p:cNvSpPr>
          <p:nvPr/>
        </p:nvSpPr>
        <p:spPr>
          <a:xfrm>
            <a:off x="472180" y="1636631"/>
            <a:ext cx="2716957" cy="529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7th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464D879-E491-6E30-66E8-C06B2BE9D3F5}"/>
              </a:ext>
            </a:extLst>
          </p:cNvPr>
          <p:cNvSpPr txBox="1">
            <a:spLocks/>
          </p:cNvSpPr>
          <p:nvPr/>
        </p:nvSpPr>
        <p:spPr>
          <a:xfrm>
            <a:off x="4373576" y="1576617"/>
            <a:ext cx="3411181" cy="649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14th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B719DBD-CC9A-1BCE-FF8D-144E7985325A}"/>
              </a:ext>
            </a:extLst>
          </p:cNvPr>
          <p:cNvSpPr txBox="1">
            <a:spLocks/>
          </p:cNvSpPr>
          <p:nvPr/>
        </p:nvSpPr>
        <p:spPr>
          <a:xfrm>
            <a:off x="8933219" y="1576617"/>
            <a:ext cx="3089905" cy="649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4th</a:t>
            </a:r>
          </a:p>
        </p:txBody>
      </p:sp>
    </p:spTree>
    <p:extLst>
      <p:ext uri="{BB962C8B-B14F-4D97-AF65-F5344CB8AC3E}">
        <p14:creationId xmlns:p14="http://schemas.microsoft.com/office/powerpoint/2010/main" val="407791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202794</TotalTime>
  <Words>406</Words>
  <Application>Microsoft Macintosh PowerPoint</Application>
  <PresentationFormat>Widescreen</PresentationFormat>
  <Paragraphs>55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Neuro-bubbles 4June 2024 session autopsy</vt:lpstr>
      <vt:lpstr>Price and volume dynamics</vt:lpstr>
      <vt:lpstr>Results – forecast page and forecast surprise</vt:lpstr>
      <vt:lpstr>Results – forecast page (rationality check)</vt:lpstr>
      <vt:lpstr>Results – risk taking parameter R averaged across participants</vt:lpstr>
      <vt:lpstr>Results – risk taking parameter Mu averaged across participants</vt:lpstr>
      <vt:lpstr>Market price and Avg EDA</vt:lpstr>
      <vt:lpstr>Supply and demand  dynamics  April 4th</vt:lpstr>
      <vt:lpstr>Supply and demand dynamics</vt:lpstr>
      <vt:lpstr>Hybrid  4 April 2024</vt:lpstr>
      <vt:lpstr>Hybrid  4 April 2024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Toma</dc:creator>
  <cp:lastModifiedBy>Henning, Thomas L.</cp:lastModifiedBy>
  <cp:revision>116</cp:revision>
  <dcterms:created xsi:type="dcterms:W3CDTF">2023-12-17T07:41:02Z</dcterms:created>
  <dcterms:modified xsi:type="dcterms:W3CDTF">2024-06-07T18:28:04Z</dcterms:modified>
</cp:coreProperties>
</file>