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8" r:id="rId5"/>
    <p:sldId id="269" r:id="rId6"/>
    <p:sldId id="270" r:id="rId7"/>
    <p:sldId id="271" r:id="rId8"/>
    <p:sldId id="272" r:id="rId9"/>
    <p:sldId id="286" r:id="rId10"/>
    <p:sldId id="261" r:id="rId11"/>
    <p:sldId id="273" r:id="rId12"/>
    <p:sldId id="274" r:id="rId13"/>
    <p:sldId id="275" r:id="rId14"/>
    <p:sldId id="277" r:id="rId15"/>
    <p:sldId id="276" r:id="rId16"/>
    <p:sldId id="259" r:id="rId17"/>
    <p:sldId id="278" r:id="rId18"/>
    <p:sldId id="279" r:id="rId19"/>
    <p:sldId id="281" r:id="rId20"/>
    <p:sldId id="280" r:id="rId21"/>
    <p:sldId id="282" r:id="rId22"/>
    <p:sldId id="267" r:id="rId23"/>
    <p:sldId id="283" r:id="rId24"/>
    <p:sldId id="284" r:id="rId25"/>
    <p:sldId id="264" r:id="rId26"/>
    <p:sldId id="265" r:id="rId27"/>
    <p:sldId id="26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44"/>
  </p:normalViewPr>
  <p:slideViewPr>
    <p:cSldViewPr snapToGrid="0" snapToObjects="1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CF5-6E34-994C-9DF8-F60E3E0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7E2-0D10-2A41-AD7E-6513829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CCAF-4507-D249-B940-8A5E64B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F1E3-1829-6842-88D5-EC0ADFB4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D37-2670-704C-AF06-D12662CB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BBE-A013-AB42-9D2D-A62A1FA7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4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B592-6A20-A949-8DD8-C2E649A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B558-015B-FE4B-BDAA-8C873855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92-35C5-7C49-966A-1FAB371F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36E-E0AD-F240-8499-E5BB0B1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847-37CB-514A-BACF-F64B69C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A7CC-E197-4A48-93BD-F75404B1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E35-AEC0-7748-BD44-976CDC2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238-2C6B-6640-A4E6-563FC590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5DAB-874E-C64D-86B4-CCE8096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C1B-274B-0E4C-B66B-18F3078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A418-6229-CD4C-A1CA-B173D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246-F654-0B46-9906-C1BC65DA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DB27-8E44-B642-882B-C5FA628F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044-68C8-D34A-875A-0CA05BDF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3FB-DD45-D345-B6E8-F7B3E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46E80-8582-7048-88F4-AB6307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102780A-184A-9E43-9EE8-7F7C9EBB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424-90EF-E74F-9A52-BC09E908A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EVLibScale</a:t>
            </a:r>
            <a:r>
              <a:rPr lang="en-US" dirty="0"/>
              <a:t>: A Discrete Event Simulator of EV Charging Stations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114AF-D353-F340-A56E-87FD2AD60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Dylan Varney</a:t>
            </a:r>
          </a:p>
          <a:p>
            <a:r>
              <a:rPr lang="en-US" dirty="0"/>
              <a:t>Advised by Mike Rogers</a:t>
            </a:r>
          </a:p>
        </p:txBody>
      </p:sp>
    </p:spTree>
    <p:extLst>
      <p:ext uri="{BB962C8B-B14F-4D97-AF65-F5344CB8AC3E}">
        <p14:creationId xmlns:p14="http://schemas.microsoft.com/office/powerpoint/2010/main" val="64824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F39C8-F4EB-86DC-57F7-467EA922A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4C50-031D-F499-5DAB-1ABA661E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310C-872A-9176-7B38-1CDB4E01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design tenant of </a:t>
            </a:r>
            <a:r>
              <a:rPr lang="en-US" dirty="0" err="1"/>
              <a:t>EVLibScale</a:t>
            </a:r>
            <a:r>
              <a:rPr lang="en-US" dirty="0"/>
              <a:t> is scalability</a:t>
            </a:r>
          </a:p>
          <a:p>
            <a:r>
              <a:rPr lang="en-US" dirty="0"/>
              <a:t>Designed to simulate multiple Charging Stations simultaneously</a:t>
            </a:r>
          </a:p>
          <a:p>
            <a:pPr lvl="1"/>
            <a:r>
              <a:rPr lang="en-US" dirty="0"/>
              <a:t>Each Station is assigned a process</a:t>
            </a:r>
          </a:p>
          <a:p>
            <a:r>
              <a:rPr lang="en-US" dirty="0"/>
              <a:t>A Monitor process keeps track of the global state, particularly time</a:t>
            </a:r>
          </a:p>
          <a:p>
            <a:r>
              <a:rPr lang="en-US" dirty="0"/>
              <a:t>Events, depicting cars and their actions, are randomly generated at each Station</a:t>
            </a:r>
          </a:p>
          <a:p>
            <a:r>
              <a:rPr lang="en-US" dirty="0"/>
              <a:t>Cars can “balk” at Stations that have high wait times</a:t>
            </a:r>
          </a:p>
          <a:p>
            <a:pPr lvl="1"/>
            <a:r>
              <a:rPr lang="en-US" dirty="0"/>
              <a:t>These balking cars can move between Stations</a:t>
            </a:r>
          </a:p>
        </p:txBody>
      </p:sp>
    </p:spTree>
    <p:extLst>
      <p:ext uri="{BB962C8B-B14F-4D97-AF65-F5344CB8AC3E}">
        <p14:creationId xmlns:p14="http://schemas.microsoft.com/office/powerpoint/2010/main" val="80613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32FB1-4645-014D-B4CF-2B1459A8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32BF-54E0-C1DD-58C1-54EC903F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Global Time</a:t>
            </a:r>
          </a:p>
        </p:txBody>
      </p:sp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B157782-ADC1-6511-B82A-75B457B5E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525" y="1785937"/>
            <a:ext cx="1533525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3059-E1BF-0361-943B-9B479260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Maintains shared-memory state of the global minimum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Global Minimum Time is the earliest time any station has reached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maintained with a read-write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processes can access a single instance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ensures all Stations know what time the simulation ends</a:t>
            </a:r>
          </a:p>
        </p:txBody>
      </p:sp>
    </p:spTree>
    <p:extLst>
      <p:ext uri="{BB962C8B-B14F-4D97-AF65-F5344CB8AC3E}">
        <p14:creationId xmlns:p14="http://schemas.microsoft.com/office/powerpoint/2010/main" val="326216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387E3-C5B4-9100-F635-EBAD50BD2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352-4F08-3202-0690-47453D40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058" y="448962"/>
            <a:ext cx="1713942" cy="1198605"/>
          </a:xfrm>
        </p:spPr>
        <p:txBody>
          <a:bodyPr>
            <a:normAutofit/>
          </a:bodyPr>
          <a:lstStyle/>
          <a:p>
            <a:r>
              <a:rPr lang="en-US" dirty="0"/>
              <a:t>Design –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2D526-BF5B-BEE6-E34A-3876F8E7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4544" y="1215082"/>
            <a:ext cx="2471824" cy="13880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Depicts a car arriving at a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desired energy amount, type, and remaining energy</a:t>
            </a:r>
          </a:p>
        </p:txBody>
      </p:sp>
      <p:pic>
        <p:nvPicPr>
          <p:cNvPr id="8" name="Content Placeholder 7" descr="A diagram of a function&#10;&#10;AI-generated content may be incorrect.">
            <a:extLst>
              <a:ext uri="{FF2B5EF4-FFF2-40B4-BE49-F238E27FC236}">
                <a16:creationId xmlns:a16="http://schemas.microsoft.com/office/drawing/2014/main" id="{B7274602-4088-27DB-6943-2088FDF0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133" y="1974644"/>
            <a:ext cx="4855734" cy="354714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ED8462-C28A-B86F-E200-14C105B5A3AD}"/>
              </a:ext>
            </a:extLst>
          </p:cNvPr>
          <p:cNvSpPr txBox="1">
            <a:spLocks/>
          </p:cNvSpPr>
          <p:nvPr/>
        </p:nvSpPr>
        <p:spPr>
          <a:xfrm>
            <a:off x="1004543" y="881449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Arrival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92FAF6F-0B9A-BB8F-386D-18B709F9DADC}"/>
              </a:ext>
            </a:extLst>
          </p:cNvPr>
          <p:cNvSpPr txBox="1">
            <a:spLocks/>
          </p:cNvSpPr>
          <p:nvPr/>
        </p:nvSpPr>
        <p:spPr>
          <a:xfrm>
            <a:off x="1004544" y="4179020"/>
            <a:ext cx="2471824" cy="219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Depicts a car leaving a Station after a successful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time of arrival, service time, and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type of charge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374F46-B6DE-A8B0-9B39-79CB560C6D33}"/>
              </a:ext>
            </a:extLst>
          </p:cNvPr>
          <p:cNvSpPr txBox="1">
            <a:spLocks/>
          </p:cNvSpPr>
          <p:nvPr/>
        </p:nvSpPr>
        <p:spPr>
          <a:xfrm>
            <a:off x="1004543" y="3845388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Departure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1C777CC-C80D-D35D-465D-1C6EB9D088E7}"/>
              </a:ext>
            </a:extLst>
          </p:cNvPr>
          <p:cNvSpPr txBox="1">
            <a:spLocks/>
          </p:cNvSpPr>
          <p:nvPr/>
        </p:nvSpPr>
        <p:spPr>
          <a:xfrm>
            <a:off x="6096000" y="521045"/>
            <a:ext cx="2471824" cy="54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events contain a timestamp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D89539D-17A5-3EFD-83E6-3BA284F07747}"/>
              </a:ext>
            </a:extLst>
          </p:cNvPr>
          <p:cNvSpPr txBox="1">
            <a:spLocks/>
          </p:cNvSpPr>
          <p:nvPr/>
        </p:nvSpPr>
        <p:spPr>
          <a:xfrm>
            <a:off x="9001897" y="1215082"/>
            <a:ext cx="2471824" cy="171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Depicts a car leaving a Station after not receiving a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 reference to Arrival Event which is leaving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DD2F49-84D7-19F0-8BB4-919EFCC83161}"/>
              </a:ext>
            </a:extLst>
          </p:cNvPr>
          <p:cNvSpPr txBox="1">
            <a:spLocks/>
          </p:cNvSpPr>
          <p:nvPr/>
        </p:nvSpPr>
        <p:spPr>
          <a:xfrm>
            <a:off x="9001896" y="881450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Balk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FF4D527-E0CE-A795-236F-74404613C966}"/>
              </a:ext>
            </a:extLst>
          </p:cNvPr>
          <p:cNvSpPr txBox="1">
            <a:spLocks/>
          </p:cNvSpPr>
          <p:nvPr/>
        </p:nvSpPr>
        <p:spPr>
          <a:xfrm>
            <a:off x="8957940" y="3151350"/>
            <a:ext cx="2471824" cy="13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trigger the creation of new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 number depicting the amount of cars per hour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BBEE7B-18A4-4AA7-7776-3EDFA00E76DE}"/>
              </a:ext>
            </a:extLst>
          </p:cNvPr>
          <p:cNvSpPr txBox="1">
            <a:spLocks/>
          </p:cNvSpPr>
          <p:nvPr/>
        </p:nvSpPr>
        <p:spPr>
          <a:xfrm>
            <a:off x="8957939" y="2817717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Gen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53C4840-59A8-B844-00C6-C905058A7BA2}"/>
              </a:ext>
            </a:extLst>
          </p:cNvPr>
          <p:cNvSpPr txBox="1">
            <a:spLocks/>
          </p:cNvSpPr>
          <p:nvPr/>
        </p:nvSpPr>
        <p:spPr>
          <a:xfrm>
            <a:off x="8957939" y="5087617"/>
            <a:ext cx="2471824" cy="13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add more energy to a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 use case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924B565-9AEE-A06F-208B-B7A3BAB2D05E}"/>
              </a:ext>
            </a:extLst>
          </p:cNvPr>
          <p:cNvSpPr txBox="1">
            <a:spLocks/>
          </p:cNvSpPr>
          <p:nvPr/>
        </p:nvSpPr>
        <p:spPr>
          <a:xfrm>
            <a:off x="8957938" y="4753984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Recharge</a:t>
            </a:r>
          </a:p>
        </p:txBody>
      </p:sp>
    </p:spTree>
    <p:extLst>
      <p:ext uri="{BB962C8B-B14F-4D97-AF65-F5344CB8AC3E}">
        <p14:creationId xmlns:p14="http://schemas.microsoft.com/office/powerpoint/2010/main" val="102075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B1096-B5E5-F0DB-A49C-26692587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F7ED-38FC-1CFE-3119-CE1D3963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49" y="448962"/>
            <a:ext cx="1861752" cy="1198605"/>
          </a:xfrm>
        </p:spPr>
        <p:txBody>
          <a:bodyPr>
            <a:normAutofit/>
          </a:bodyPr>
          <a:lstStyle/>
          <a:p>
            <a:r>
              <a:rPr lang="en-US" dirty="0"/>
              <a:t>Design –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279A8-311C-CF15-7194-E64B70069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4544" y="1215082"/>
            <a:ext cx="2471824" cy="13880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Informs the Monitor of a Station’s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 from Station to Monitor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7894E01-7621-C5E4-875C-567D1ABFE3C6}"/>
              </a:ext>
            </a:extLst>
          </p:cNvPr>
          <p:cNvSpPr txBox="1">
            <a:spLocks/>
          </p:cNvSpPr>
          <p:nvPr/>
        </p:nvSpPr>
        <p:spPr>
          <a:xfrm>
            <a:off x="1004543" y="881449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Timing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B930A72-7299-CA01-A9E7-77D20E1E868F}"/>
              </a:ext>
            </a:extLst>
          </p:cNvPr>
          <p:cNvSpPr txBox="1">
            <a:spLocks/>
          </p:cNvSpPr>
          <p:nvPr/>
        </p:nvSpPr>
        <p:spPr>
          <a:xfrm>
            <a:off x="1004544" y="4179020"/>
            <a:ext cx="2471824" cy="1463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only once, to signify that the simulation is 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 from Monitor to Stations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C0E79F-F8B8-F56E-4304-5CB83B4F9495}"/>
              </a:ext>
            </a:extLst>
          </p:cNvPr>
          <p:cNvSpPr txBox="1">
            <a:spLocks/>
          </p:cNvSpPr>
          <p:nvPr/>
        </p:nvSpPr>
        <p:spPr>
          <a:xfrm>
            <a:off x="1004543" y="3845388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End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BFC0F4A-ECD5-EE02-E7AA-BD5939DB5EB8}"/>
              </a:ext>
            </a:extLst>
          </p:cNvPr>
          <p:cNvSpPr txBox="1">
            <a:spLocks/>
          </p:cNvSpPr>
          <p:nvPr/>
        </p:nvSpPr>
        <p:spPr>
          <a:xfrm>
            <a:off x="6096000" y="521044"/>
            <a:ext cx="2471824" cy="119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messages contain a timestamp and the name of the sender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6931C49-3F59-9D01-FC0F-FC4B40A3DEEC}"/>
              </a:ext>
            </a:extLst>
          </p:cNvPr>
          <p:cNvSpPr txBox="1">
            <a:spLocks/>
          </p:cNvSpPr>
          <p:nvPr/>
        </p:nvSpPr>
        <p:spPr>
          <a:xfrm>
            <a:off x="8957940" y="2769974"/>
            <a:ext cx="2471824" cy="235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 to carry an Arrival Event to another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 reference to the balking Arrival Event and a Boolean informing the nature of the time warp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06F1D89-9AB4-DFEF-DF94-CB2C1EB7E3A6}"/>
              </a:ext>
            </a:extLst>
          </p:cNvPr>
          <p:cNvSpPr txBox="1">
            <a:spLocks/>
          </p:cNvSpPr>
          <p:nvPr/>
        </p:nvSpPr>
        <p:spPr>
          <a:xfrm>
            <a:off x="8957939" y="2436342"/>
            <a:ext cx="2471825" cy="333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PT Sans Bold" panose="020B0503020203020204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Balk</a:t>
            </a:r>
          </a:p>
        </p:txBody>
      </p:sp>
      <p:pic>
        <p:nvPicPr>
          <p:cNvPr id="7" name="Content Placeholder 6" descr="A diagram of a chat&#10;&#10;AI-generated content may be incorrect.">
            <a:extLst>
              <a:ext uri="{FF2B5EF4-FFF2-40B4-BE49-F238E27FC236}">
                <a16:creationId xmlns:a16="http://schemas.microsoft.com/office/drawing/2014/main" id="{0D4837F1-3506-535D-7DD6-055458455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441" y="1808583"/>
            <a:ext cx="2797118" cy="4073609"/>
          </a:xfrm>
        </p:spPr>
      </p:pic>
    </p:spTree>
    <p:extLst>
      <p:ext uri="{BB962C8B-B14F-4D97-AF65-F5344CB8AC3E}">
        <p14:creationId xmlns:p14="http://schemas.microsoft.com/office/powerpoint/2010/main" val="352182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2C04-BEDE-10EB-8C69-5EA6167A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736C-3D53-4658-1EFC-9BDFF005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Monitor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02272-FD32-7631-69D2-EA751A6D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observer of the overall state of the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this class/process can modify the Global Minimum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Receives messages from every other Station to track state of the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moving Arrival Events between Stations, freeing up the Stations to only simulate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is responsible for ending the simulation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5307F28-869B-71A9-CFEE-320D4B0E2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588" y="1928812"/>
            <a:ext cx="2057400" cy="2990850"/>
          </a:xfrm>
        </p:spPr>
      </p:pic>
    </p:spTree>
    <p:extLst>
      <p:ext uri="{BB962C8B-B14F-4D97-AF65-F5344CB8AC3E}">
        <p14:creationId xmlns:p14="http://schemas.microsoft.com/office/powerpoint/2010/main" val="418528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49884-8D3F-D441-080B-247FE9D25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E50D-9E4D-EAB2-A9E7-0DEDAD87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Station Simulator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2D08-0D39-014F-7FC2-BCF5A3DA8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a single CS within the greater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by a configuration file passed by the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Station maintains a single queue of events which occur at the Station. The type of events determines its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Station Simulator generates its own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Station Simulators can time warp, done when a Balk Message is received. It resets to the time of the incoming Arrival Event using Events in a History Queue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BBBF1E-556E-F1C5-91C2-B31959FC4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156" y="987425"/>
            <a:ext cx="2338264" cy="4873625"/>
          </a:xfrm>
        </p:spPr>
      </p:pic>
    </p:spTree>
    <p:extLst>
      <p:ext uri="{BB962C8B-B14F-4D97-AF65-F5344CB8AC3E}">
        <p14:creationId xmlns:p14="http://schemas.microsoft.com/office/powerpoint/2010/main" val="388406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4A6F-192E-1947-BD62-A5E7EB5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Configuration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5EC62-8A15-D055-0489-67E78982C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286" y="2142946"/>
            <a:ext cx="2896004" cy="25625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B1B4-813B-1C4A-93D1-13D675450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files define the abilities of each Station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Station Simulator gets a unique configuration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instantiation, Station Simulators are passed the name of their config file</a:t>
            </a:r>
          </a:p>
        </p:txBody>
      </p:sp>
    </p:spTree>
    <p:extLst>
      <p:ext uri="{BB962C8B-B14F-4D97-AF65-F5344CB8AC3E}">
        <p14:creationId xmlns:p14="http://schemas.microsoft.com/office/powerpoint/2010/main" val="67438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5EAAA-C831-C80D-4589-EBC92AF75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CAEC-271A-B301-48E9-06DBC1D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Global Time, Events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4849-5991-BF81-4B6D-B805D29B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these classes are implemented in rather simple ways, as single classes with only getter and setter functions</a:t>
            </a:r>
          </a:p>
          <a:p>
            <a:r>
              <a:rPr lang="en-US" dirty="0"/>
              <a:t>Global Time contains a read/write lock to prevent race conditions when looking up or modifying the value of the Global Minimum Time</a:t>
            </a:r>
          </a:p>
          <a:p>
            <a:pPr lvl="1"/>
            <a:r>
              <a:rPr lang="en-US" dirty="0"/>
              <a:t>Previous iterations used message passing to update the time, which led to massive slowdown</a:t>
            </a:r>
          </a:p>
          <a:p>
            <a:r>
              <a:rPr lang="en-US" dirty="0"/>
              <a:t>Event and Message classes implement a Java interface, a form of inheritance</a:t>
            </a:r>
          </a:p>
          <a:p>
            <a:pPr lvl="1"/>
            <a:r>
              <a:rPr lang="en-US" dirty="0"/>
              <a:t>Each implementation has some unique fields</a:t>
            </a:r>
          </a:p>
        </p:txBody>
      </p:sp>
    </p:spTree>
    <p:extLst>
      <p:ext uri="{BB962C8B-B14F-4D97-AF65-F5344CB8AC3E}">
        <p14:creationId xmlns:p14="http://schemas.microsoft.com/office/powerpoint/2010/main" val="272292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07D5-24E4-6A01-1F32-2D8B5688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F857-4316-FED5-95C1-2AFC6273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The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8C25-DD79-5EF5-5571-CB0EC1A9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instance of the Monitor is created and given its own process</a:t>
            </a:r>
          </a:p>
          <a:p>
            <a:r>
              <a:rPr lang="en-US" dirty="0"/>
              <a:t>The Monitor maintains hash maps to track where Balking messages come from and go</a:t>
            </a:r>
          </a:p>
          <a:p>
            <a:r>
              <a:rPr lang="en-US" dirty="0"/>
              <a:t>All message passing is handled by Concurrent Blocking queues. There is a shared one from the Stations to the Monitor, and unique ones from the Monitor to the Stations</a:t>
            </a:r>
          </a:p>
          <a:p>
            <a:r>
              <a:rPr lang="en-US" dirty="0"/>
              <a:t>The Monitor’s main execution is a loop, which reads through the Stations-to-Monitor queue and handles messages based on their type</a:t>
            </a:r>
          </a:p>
        </p:txBody>
      </p:sp>
    </p:spTree>
    <p:extLst>
      <p:ext uri="{BB962C8B-B14F-4D97-AF65-F5344CB8AC3E}">
        <p14:creationId xmlns:p14="http://schemas.microsoft.com/office/powerpoint/2010/main" val="81583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A327-6527-36F0-25DC-BA123703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4F9F-3105-F0A5-88E3-F7A1554B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Station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4128-BE7B-D253-D517-3EB88B56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Station Simulator is given a process</a:t>
            </a:r>
          </a:p>
          <a:p>
            <a:r>
              <a:rPr lang="en-US" dirty="0"/>
              <a:t>The main execution of a Station Simulator is its event loop, which handles individual events by their type</a:t>
            </a:r>
          </a:p>
          <a:p>
            <a:r>
              <a:rPr lang="en-US" dirty="0"/>
              <a:t>Each car on a charger calls the execution function from </a:t>
            </a:r>
            <a:r>
              <a:rPr lang="en-US" dirty="0" err="1"/>
              <a:t>EVLib</a:t>
            </a:r>
            <a:r>
              <a:rPr lang="en-US" dirty="0"/>
              <a:t> to perform the charge</a:t>
            </a:r>
          </a:p>
          <a:p>
            <a:r>
              <a:rPr lang="en-US" dirty="0"/>
              <a:t>The Station keeps track of the number of successful charges by the type of charge</a:t>
            </a:r>
          </a:p>
        </p:txBody>
      </p:sp>
    </p:spTree>
    <p:extLst>
      <p:ext uri="{BB962C8B-B14F-4D97-AF65-F5344CB8AC3E}">
        <p14:creationId xmlns:p14="http://schemas.microsoft.com/office/powerpoint/2010/main" val="175829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C1EC-9DE5-7F4E-A7D1-6D61BCEB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multi-process implementation of the </a:t>
            </a:r>
            <a:r>
              <a:rPr lang="en-US" dirty="0" err="1"/>
              <a:t>EVLib</a:t>
            </a:r>
            <a:r>
              <a:rPr lang="en-US" dirty="0"/>
              <a:t> Java library</a:t>
            </a:r>
          </a:p>
          <a:p>
            <a:r>
              <a:rPr lang="en-US" dirty="0"/>
              <a:t>Implement a scalable discrete event simulator depicting EV Charging Stations</a:t>
            </a:r>
          </a:p>
          <a:p>
            <a:r>
              <a:rPr lang="en-US" dirty="0"/>
              <a:t>Demonstrate this implementation is scalable and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237E6-E088-AC90-1EB6-DEA66EA30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9437-C717-CCA1-48EA-C337713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Balking/Time Warp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5103-949B-9105-F876-740FAE32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Station Simulator keeps a history of all events it has done, starting at the Global Minimum Time</a:t>
            </a:r>
          </a:p>
          <a:p>
            <a:r>
              <a:rPr lang="en-US" dirty="0"/>
              <a:t>When a Balk Message occurs, the Monitor randomly sends it to another Station</a:t>
            </a:r>
          </a:p>
          <a:p>
            <a:r>
              <a:rPr lang="en-US" dirty="0"/>
              <a:t>That Station must then Time Warp to the time of the Balking Message, taking events off the history queue</a:t>
            </a:r>
          </a:p>
          <a:p>
            <a:r>
              <a:rPr lang="en-US" dirty="0"/>
              <a:t>When the Time Warp is completed, all events from the history queue from before the </a:t>
            </a:r>
            <a:r>
              <a:rPr lang="en-US" dirty="0" err="1"/>
              <a:t>GlMT</a:t>
            </a:r>
            <a:r>
              <a:rPr lang="en-US" dirty="0"/>
              <a:t> are removed</a:t>
            </a:r>
          </a:p>
        </p:txBody>
      </p:sp>
    </p:spTree>
    <p:extLst>
      <p:ext uri="{BB962C8B-B14F-4D97-AF65-F5344CB8AC3E}">
        <p14:creationId xmlns:p14="http://schemas.microsoft.com/office/powerpoint/2010/main" val="358239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198A7-146B-7396-66BA-EA013D008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3BD1-FF9C-4343-AD75-FF191F5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Alterations to </a:t>
            </a:r>
            <a:r>
              <a:rPr lang="en-US" dirty="0" err="1"/>
              <a:t>EVLib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5A6C-99D9-EA1A-362A-547C51DD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EVLib’s</a:t>
            </a:r>
            <a:r>
              <a:rPr lang="en-US" dirty="0"/>
              <a:t> execution function is called, it spawns off a thread that simply sleeps for the amount of time passed to it</a:t>
            </a:r>
          </a:p>
          <a:p>
            <a:pPr lvl="1"/>
            <a:r>
              <a:rPr lang="en-US" dirty="0"/>
              <a:t>This would make the simulation significantly longer</a:t>
            </a:r>
          </a:p>
          <a:p>
            <a:r>
              <a:rPr lang="en-US" dirty="0"/>
              <a:t>This call to sleep was removed, and a call to join the thread was also added</a:t>
            </a:r>
          </a:p>
          <a:p>
            <a:r>
              <a:rPr lang="en-US" dirty="0"/>
              <a:t>This is to prevent race conditions between </a:t>
            </a:r>
            <a:r>
              <a:rPr lang="en-US" dirty="0" err="1"/>
              <a:t>EVLib</a:t>
            </a:r>
            <a:r>
              <a:rPr lang="en-US" dirty="0"/>
              <a:t> and </a:t>
            </a:r>
            <a:r>
              <a:rPr lang="en-US" dirty="0" err="1"/>
              <a:t>EVLibScale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EVLib</a:t>
            </a:r>
            <a:r>
              <a:rPr lang="en-US" dirty="0"/>
              <a:t> wins, it may prevent a car from charging that should be able to according to </a:t>
            </a:r>
            <a:r>
              <a:rPr lang="en-US" dirty="0" err="1"/>
              <a:t>EVLibScale’s</a:t>
            </a:r>
            <a:r>
              <a:rPr lang="en-US" dirty="0"/>
              <a:t> state</a:t>
            </a:r>
          </a:p>
          <a:p>
            <a:r>
              <a:rPr lang="en-US" dirty="0"/>
              <a:t>These alterations make </a:t>
            </a:r>
            <a:r>
              <a:rPr lang="en-US" dirty="0" err="1"/>
              <a:t>EVLib</a:t>
            </a:r>
            <a:r>
              <a:rPr lang="en-US" dirty="0"/>
              <a:t> significantly </a:t>
            </a:r>
            <a:r>
              <a:rPr lang="en-US"/>
              <a:t>more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7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65219-6959-861F-B59A-89413E2C3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3524-9F10-2932-BDFF-5C4F91D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– Constant Events</a:t>
            </a:r>
          </a:p>
        </p:txBody>
      </p:sp>
      <p:pic>
        <p:nvPicPr>
          <p:cNvPr id="6" name="Content Placeholder 5" descr="A graph with a line and a blue line&#10;&#10;AI-generated content may be incorrect.">
            <a:extLst>
              <a:ext uri="{FF2B5EF4-FFF2-40B4-BE49-F238E27FC236}">
                <a16:creationId xmlns:a16="http://schemas.microsoft.com/office/drawing/2014/main" id="{E8021148-6269-6962-FCA4-19AABE222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074" y="1257300"/>
            <a:ext cx="4496427" cy="2648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C673-B965-B789-55C7-E57AEB005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simulation was set up so 840 events would be handled every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stations was increased, and the arrival rates of each station adjusted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time was estimated from a 2-station run with all backtracking overhead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Speedup started small</a:t>
            </a:r>
            <a:r>
              <a:rPr lang="en-US"/>
              <a:t>, but increased </a:t>
            </a:r>
            <a:r>
              <a:rPr lang="en-US" dirty="0"/>
              <a:t>consistently, while efficiency fluctuated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C01C8-4007-3A86-79D9-1A6A3B29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74" y="4784470"/>
            <a:ext cx="4620448" cy="8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E38EE-FCC0-38E8-634F-BCC09B7D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CDB4-8C17-C5AD-C243-FDF911A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– Scalability</a:t>
            </a:r>
          </a:p>
        </p:txBody>
      </p:sp>
      <p:pic>
        <p:nvPicPr>
          <p:cNvPr id="6" name="Content Placeholder 5" descr="A graph with a red line&#10;&#10;AI-generated content may be incorrect.">
            <a:extLst>
              <a:ext uri="{FF2B5EF4-FFF2-40B4-BE49-F238E27FC236}">
                <a16:creationId xmlns:a16="http://schemas.microsoft.com/office/drawing/2014/main" id="{2AE186D7-1566-451E-F71D-FC410D337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40629"/>
            <a:ext cx="4485779" cy="30711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5EEA-1136-B861-29D8-EE426EC66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Eight stations started at 105 events per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the number of events per hour by 10% for each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EVLibScale</a:t>
            </a:r>
            <a:r>
              <a:rPr lang="en-US" dirty="0"/>
              <a:t> followed a nonlinear scaling, taking proportionally less time to run than predicted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419F4-1A1F-8A8C-8DCB-7E4E3726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09751"/>
            <a:ext cx="4220111" cy="6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62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62A04-F1C6-5E91-60F3-71BBC1ED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A0C8-A306-03CD-CCC0-F44D86BB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–Demonstration of Balking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C4CAC-44E6-12F1-D98F-808A623E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demonstrate Balking, screenshots were taken during the execution of </a:t>
            </a:r>
            <a:r>
              <a:rPr lang="en-US" dirty="0" err="1"/>
              <a:t>EVLibScale</a:t>
            </a:r>
            <a:r>
              <a:rPr lang="en-US" dirty="0"/>
              <a:t> to show events being added or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image, the line in blue indicates an added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second and third images, the red-colored lines demonstrate events that remained in their places while the red event was removed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41C817-E544-DBD8-8081-9DF280A8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97" y="1257300"/>
            <a:ext cx="2695951" cy="895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7F6E1-6E9B-D1EA-BD41-7D6A2951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75" y="2766572"/>
            <a:ext cx="2686425" cy="781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F0E507-ACE5-D28C-9F17-C7C4FABC4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997" y="4407191"/>
            <a:ext cx="270547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F65F-FFBB-FD2D-0038-634F23A8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3040-C6A8-93CE-BB91-D211A36A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parallelization funnels more work onto one process, the Monitor, as scale increases</a:t>
            </a:r>
          </a:p>
          <a:p>
            <a:r>
              <a:rPr lang="en-US" dirty="0"/>
              <a:t>The number of cars that leave Stations through balking increases as the arrival rate is increased, leading to more work for the Monitor and more time warping</a:t>
            </a:r>
          </a:p>
          <a:p>
            <a:r>
              <a:rPr lang="en-US" dirty="0"/>
              <a:t>Not a significant amount of advanced data is tracked</a:t>
            </a:r>
          </a:p>
          <a:p>
            <a:pPr lvl="1"/>
            <a:r>
              <a:rPr lang="en-US" dirty="0"/>
              <a:t>Use over time</a:t>
            </a:r>
          </a:p>
          <a:p>
            <a:pPr lvl="1"/>
            <a:r>
              <a:rPr lang="en-US" dirty="0"/>
              <a:t>Average cars in an hour</a:t>
            </a:r>
          </a:p>
          <a:p>
            <a:r>
              <a:rPr lang="en-US" dirty="0"/>
              <a:t>Lack of time to add features and more thoroughly test </a:t>
            </a:r>
            <a:r>
              <a:rPr lang="en-US" dirty="0" err="1"/>
              <a:t>EVLibScale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1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8815-4A7C-D087-F51C-6BE1D6F6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1F21-EE79-3842-E9FF-6DB17DDF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834"/>
          </a:xfrm>
        </p:spPr>
        <p:txBody>
          <a:bodyPr>
            <a:normAutofit/>
          </a:bodyPr>
          <a:lstStyle/>
          <a:p>
            <a:r>
              <a:rPr lang="en-US" dirty="0"/>
              <a:t>Variable Arrival Rates:</a:t>
            </a:r>
          </a:p>
          <a:p>
            <a:pPr lvl="1"/>
            <a:r>
              <a:rPr lang="en-US" dirty="0"/>
              <a:t>Robust algorithms to less precisely define the number of cars that arrive per hour</a:t>
            </a:r>
          </a:p>
          <a:p>
            <a:r>
              <a:rPr lang="en-US" dirty="0"/>
              <a:t>Station Location:</a:t>
            </a:r>
          </a:p>
          <a:p>
            <a:pPr lvl="1"/>
            <a:r>
              <a:rPr lang="en-US" dirty="0"/>
              <a:t>Stations can have a distance from the city center which influences which other Station cars go to when balking, instead of it being random</a:t>
            </a:r>
          </a:p>
          <a:p>
            <a:r>
              <a:rPr lang="en-US" dirty="0"/>
              <a:t>Multi-Threaded Station Simulators</a:t>
            </a:r>
          </a:p>
          <a:p>
            <a:pPr lvl="1"/>
            <a:r>
              <a:rPr lang="en-US" dirty="0"/>
              <a:t>Stations could be multi-threaded to handle multiple events simultaneously</a:t>
            </a:r>
          </a:p>
          <a:p>
            <a:pPr lvl="1"/>
            <a:r>
              <a:rPr lang="en-US" dirty="0"/>
              <a:t>The Monitor could more easily be made multi-threaded as Messages are often not reliant on each other</a:t>
            </a:r>
          </a:p>
        </p:txBody>
      </p:sp>
    </p:spTree>
    <p:extLst>
      <p:ext uri="{BB962C8B-B14F-4D97-AF65-F5344CB8AC3E}">
        <p14:creationId xmlns:p14="http://schemas.microsoft.com/office/powerpoint/2010/main" val="305155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E61-6EBD-902B-47FE-47E89A19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CA2F-E227-CD24-E7A0-1F1980FB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EVLibScale</a:t>
            </a:r>
            <a:r>
              <a:rPr lang="en-US" dirty="0"/>
              <a:t> is a solid foundation for a scalable, informative simulation of Electric Vehicle Charging Stations</a:t>
            </a:r>
          </a:p>
          <a:p>
            <a:r>
              <a:rPr lang="en-US" dirty="0"/>
              <a:t>The brief testing in the Constant Events and Scalability Tests indicate a desirable degree of scalability, suggesting the discrete event architecture </a:t>
            </a:r>
            <a:r>
              <a:rPr lang="en-US"/>
              <a:t>is valuable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6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D743-5738-DA95-2BA6-8998BC09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59" y="2766218"/>
            <a:ext cx="2662881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7225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58984-AF9E-9FBE-0207-8EA09F63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F585-2AA3-5445-17FC-3C6A4BC4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CB58-F6D2-CC20-EE66-A5557E93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 Vehicles have risen in popularity, and sales are predicted to increase over the next decade</a:t>
            </a:r>
          </a:p>
          <a:p>
            <a:r>
              <a:rPr lang="en-US" dirty="0"/>
              <a:t>Contemporary Charging Infrastructure for Electric Vehicles is composed partially of a small number of purpose-built Charging Stations (CS) and some businesses which offer charging as an auxiliary service</a:t>
            </a:r>
          </a:p>
          <a:p>
            <a:r>
              <a:rPr lang="en-US" dirty="0"/>
              <a:t>Expansion of this infrastructure must be done carefully to not overstress the electrical grid</a:t>
            </a:r>
          </a:p>
          <a:p>
            <a:r>
              <a:rPr lang="en-US" dirty="0"/>
              <a:t>Overstressing the grid can lead to negative effects, such as increased costs and irregular service</a:t>
            </a:r>
          </a:p>
        </p:txBody>
      </p:sp>
    </p:spTree>
    <p:extLst>
      <p:ext uri="{BB962C8B-B14F-4D97-AF65-F5344CB8AC3E}">
        <p14:creationId xmlns:p14="http://schemas.microsoft.com/office/powerpoint/2010/main" val="421794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CD8F-84D6-A2B0-BF14-F3BB4A4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0685-9823-20FE-AB1B-CAD3015F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Placing additional stress on the grid requires careful planning</a:t>
            </a:r>
          </a:p>
          <a:p>
            <a:r>
              <a:rPr lang="en-US" dirty="0"/>
              <a:t>Simulation allows this careful planning to occur without affecting the grid</a:t>
            </a:r>
          </a:p>
          <a:p>
            <a:r>
              <a:rPr lang="en-US" dirty="0"/>
              <a:t>This simulation may depict numerous Charging Stations, and thus must be scalable to ensure speedy results</a:t>
            </a:r>
          </a:p>
          <a:p>
            <a:r>
              <a:rPr lang="en-US" dirty="0"/>
              <a:t>One method of simulation is discrete event, where real-world happenings are represented as events</a:t>
            </a:r>
          </a:p>
          <a:p>
            <a:r>
              <a:rPr lang="en-US" dirty="0"/>
              <a:t>This method could effectively represent one Charging Station over a period of time, therefore it is necessary to pursue a scalable parallel version</a:t>
            </a:r>
          </a:p>
        </p:txBody>
      </p:sp>
    </p:spTree>
    <p:extLst>
      <p:ext uri="{BB962C8B-B14F-4D97-AF65-F5344CB8AC3E}">
        <p14:creationId xmlns:p14="http://schemas.microsoft.com/office/powerpoint/2010/main" val="33424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63262-7F8C-88B2-BD8D-A86951560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3C15-BE7F-88E3-A804-D6B3C085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969B-8EA5-78B9-0DFC-4240A7AF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a lack of parallel discrete event simulation in CS simulation, we chose a particular serial discrete event simulator and parallelized it</a:t>
            </a:r>
          </a:p>
          <a:p>
            <a:r>
              <a:rPr lang="en-US" dirty="0"/>
              <a:t>This simulator, </a:t>
            </a:r>
            <a:r>
              <a:rPr lang="en-US" dirty="0" err="1"/>
              <a:t>EVLibSim</a:t>
            </a:r>
            <a:r>
              <a:rPr lang="en-US" dirty="0"/>
              <a:t>, implements the Java library </a:t>
            </a:r>
            <a:r>
              <a:rPr lang="en-US" dirty="0" err="1"/>
              <a:t>EVLib</a:t>
            </a:r>
            <a:endParaRPr lang="en-US" dirty="0"/>
          </a:p>
          <a:p>
            <a:r>
              <a:rPr lang="en-US" dirty="0" err="1"/>
              <a:t>EVLibSim</a:t>
            </a:r>
            <a:r>
              <a:rPr lang="en-US" dirty="0"/>
              <a:t> was not very scalable, and was thus used as the basis for </a:t>
            </a:r>
            <a:r>
              <a:rPr lang="en-US" dirty="0" err="1"/>
              <a:t>EVLibScale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33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297D-0A56-4794-9BE3-5E4481C92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9F57-1ED6-682B-E768-DF5894DD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Information -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9375-DDC5-D7C4-BC41-551B2C5A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Charging Station (CS) is any public space which offers charging services to an electric vehicle</a:t>
            </a:r>
          </a:p>
          <a:p>
            <a:r>
              <a:rPr lang="en-US" dirty="0"/>
              <a:t>Electric Vehicles (EV) are those vehicles which fully depend on an electric power source, such as a battery</a:t>
            </a:r>
          </a:p>
          <a:p>
            <a:r>
              <a:rPr lang="en-US" dirty="0"/>
              <a:t>Charging occurs when an EV is assigned a charging slot</a:t>
            </a:r>
          </a:p>
          <a:p>
            <a:r>
              <a:rPr lang="en-US" dirty="0"/>
              <a:t>Charging slots can be fast or slow, which determines the rate electricity is transferred at</a:t>
            </a:r>
          </a:p>
          <a:p>
            <a:r>
              <a:rPr lang="en-US" dirty="0"/>
              <a:t>The environment is based on simulated time, which </a:t>
            </a:r>
            <a:r>
              <a:rPr lang="en-US"/>
              <a:t>is different </a:t>
            </a:r>
            <a:r>
              <a:rPr lang="en-US" dirty="0"/>
              <a:t>than the user’s time</a:t>
            </a:r>
          </a:p>
        </p:txBody>
      </p:sp>
    </p:spTree>
    <p:extLst>
      <p:ext uri="{BB962C8B-B14F-4D97-AF65-F5344CB8AC3E}">
        <p14:creationId xmlns:p14="http://schemas.microsoft.com/office/powerpoint/2010/main" val="128263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7F47-7DAF-8192-99F0-D0CCD12F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Information - </a:t>
            </a:r>
            <a:r>
              <a:rPr lang="en-US" dirty="0" err="1"/>
              <a:t>EVLibSim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D7E5-6FD8-E73D-12DB-CB7EB1A2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EVLibSim</a:t>
            </a:r>
            <a:r>
              <a:rPr lang="en-US" dirty="0"/>
              <a:t> was created by the writers of </a:t>
            </a:r>
            <a:r>
              <a:rPr lang="en-US" dirty="0" err="1"/>
              <a:t>EVLib</a:t>
            </a:r>
            <a:r>
              <a:rPr lang="en-US" dirty="0"/>
              <a:t> as a demonstration of the library</a:t>
            </a:r>
          </a:p>
          <a:p>
            <a:r>
              <a:rPr lang="en-US" dirty="0" err="1"/>
              <a:t>EVLibSim</a:t>
            </a:r>
            <a:r>
              <a:rPr lang="en-US" dirty="0"/>
              <a:t> simulates a single Charging Station</a:t>
            </a:r>
          </a:p>
          <a:p>
            <a:r>
              <a:rPr lang="en-US" dirty="0"/>
              <a:t>Each Station takes a number of values</a:t>
            </a:r>
          </a:p>
          <a:p>
            <a:pPr lvl="1"/>
            <a:r>
              <a:rPr lang="en-US" dirty="0"/>
              <a:t>A number of charging slots</a:t>
            </a:r>
          </a:p>
          <a:p>
            <a:pPr lvl="1"/>
            <a:r>
              <a:rPr lang="en-US" dirty="0"/>
              <a:t>The amounts and sources of energy </a:t>
            </a:r>
          </a:p>
          <a:p>
            <a:pPr lvl="1"/>
            <a:r>
              <a:rPr lang="en-US" dirty="0"/>
              <a:t>The charging rate of each slot</a:t>
            </a:r>
          </a:p>
          <a:p>
            <a:r>
              <a:rPr lang="en-US" dirty="0"/>
              <a:t>When a Charging Station is created, the user can add events</a:t>
            </a:r>
          </a:p>
        </p:txBody>
      </p:sp>
    </p:spTree>
    <p:extLst>
      <p:ext uri="{BB962C8B-B14F-4D97-AF65-F5344CB8AC3E}">
        <p14:creationId xmlns:p14="http://schemas.microsoft.com/office/powerpoint/2010/main" val="349991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0135-F583-8A84-F42C-1CF1A7B8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433F-7A0B-2742-2025-2C517EF6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EVLibSim</a:t>
            </a:r>
            <a:r>
              <a:rPr lang="en-US" dirty="0"/>
              <a:t>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A141F1-C887-6FA2-CE31-12016013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896" y="133022"/>
            <a:ext cx="6172200" cy="35838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D377F-2508-78B4-42F4-43592772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event requires a type of charge and the amount of energy the car requires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information is manually input through the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CSs can be created, however only one can be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can be handled before the user has put in another 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D3E51-C94C-89CE-31A0-5A500DD7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61" y="3840479"/>
            <a:ext cx="3352151" cy="2669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66769-2939-49EE-E9B3-8A9B0BB2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399" y="3983462"/>
            <a:ext cx="3164991" cy="18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D92B73-285D-C851-51DB-AEBC191D4BC2}"/>
              </a:ext>
            </a:extLst>
          </p:cNvPr>
          <p:cNvSpPr/>
          <p:nvPr/>
        </p:nvSpPr>
        <p:spPr>
          <a:xfrm>
            <a:off x="856735" y="897924"/>
            <a:ext cx="1359243" cy="12027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8E479-DE32-EEFF-99D6-50E2D05FDAE7}"/>
              </a:ext>
            </a:extLst>
          </p:cNvPr>
          <p:cNvSpPr/>
          <p:nvPr/>
        </p:nvSpPr>
        <p:spPr>
          <a:xfrm>
            <a:off x="2215978" y="897924"/>
            <a:ext cx="1359243" cy="12027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BF588-0995-21AF-9786-1534330DEBA6}"/>
              </a:ext>
            </a:extLst>
          </p:cNvPr>
          <p:cNvSpPr/>
          <p:nvPr/>
        </p:nvSpPr>
        <p:spPr>
          <a:xfrm>
            <a:off x="3575221" y="897924"/>
            <a:ext cx="1359243" cy="12027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318DB-4D95-FC06-4870-789EAE98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54" y="1089283"/>
            <a:ext cx="820006" cy="820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4DE8E4-15C2-4D5B-D298-383070B0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39" y="1089283"/>
            <a:ext cx="820006" cy="8200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8CF819-760C-D42A-D5DF-6E8575D2E82E}"/>
              </a:ext>
            </a:extLst>
          </p:cNvPr>
          <p:cNvSpPr/>
          <p:nvPr/>
        </p:nvSpPr>
        <p:spPr>
          <a:xfrm>
            <a:off x="7521146" y="503708"/>
            <a:ext cx="3995351" cy="2811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arrel and a guitar logo&#10;&#10;AI-generated content may be incorrect.">
            <a:extLst>
              <a:ext uri="{FF2B5EF4-FFF2-40B4-BE49-F238E27FC236}">
                <a16:creationId xmlns:a16="http://schemas.microsoft.com/office/drawing/2014/main" id="{1EA9BF0E-2BFA-6B58-D040-DE3279C2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973832"/>
            <a:ext cx="3360008" cy="18709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E2F26C-42A1-E82A-5727-DDF2BB25B22B}"/>
              </a:ext>
            </a:extLst>
          </p:cNvPr>
          <p:cNvCxnSpPr/>
          <p:nvPr/>
        </p:nvCxnSpPr>
        <p:spPr>
          <a:xfrm flipH="1">
            <a:off x="6582032" y="973832"/>
            <a:ext cx="93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4F8FC-2879-2B77-72A3-F68E65BFA68E}"/>
              </a:ext>
            </a:extLst>
          </p:cNvPr>
          <p:cNvCxnSpPr/>
          <p:nvPr/>
        </p:nvCxnSpPr>
        <p:spPr>
          <a:xfrm flipH="1">
            <a:off x="6582031" y="1882224"/>
            <a:ext cx="93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3049E8-211C-06C9-A89E-468C1143F70E}"/>
              </a:ext>
            </a:extLst>
          </p:cNvPr>
          <p:cNvCxnSpPr/>
          <p:nvPr/>
        </p:nvCxnSpPr>
        <p:spPr>
          <a:xfrm flipH="1">
            <a:off x="6582030" y="2773799"/>
            <a:ext cx="93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6C4198D-02A6-8C64-2C29-785E831A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02" y="521148"/>
            <a:ext cx="820006" cy="8200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54B88E-24D8-15BC-4A14-D60C841F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026" y="1397533"/>
            <a:ext cx="820006" cy="820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BA3DC5-C849-E315-7A21-716BA8EA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02" y="2330297"/>
            <a:ext cx="820006" cy="8200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CF9EC37-D3A0-F792-BE21-7F780FF31224}"/>
              </a:ext>
            </a:extLst>
          </p:cNvPr>
          <p:cNvSpPr/>
          <p:nvPr/>
        </p:nvSpPr>
        <p:spPr>
          <a:xfrm>
            <a:off x="7521146" y="4117152"/>
            <a:ext cx="2936789" cy="1967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6A4441-C648-FF7D-7688-51B7D9429CB0}"/>
              </a:ext>
            </a:extLst>
          </p:cNvPr>
          <p:cNvCxnSpPr/>
          <p:nvPr/>
        </p:nvCxnSpPr>
        <p:spPr>
          <a:xfrm flipH="1">
            <a:off x="6582029" y="4754999"/>
            <a:ext cx="93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8250EC-E004-CF4E-7A5B-8A7C7772D165}"/>
              </a:ext>
            </a:extLst>
          </p:cNvPr>
          <p:cNvCxnSpPr/>
          <p:nvPr/>
        </p:nvCxnSpPr>
        <p:spPr>
          <a:xfrm flipH="1">
            <a:off x="6582028" y="5554069"/>
            <a:ext cx="93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D5889AC-3441-E391-66BE-B64599E0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02" y="4287550"/>
            <a:ext cx="820006" cy="8200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118D4AE-60BD-D30B-5D4D-468FB9D69D3D}"/>
              </a:ext>
            </a:extLst>
          </p:cNvPr>
          <p:cNvSpPr/>
          <p:nvPr/>
        </p:nvSpPr>
        <p:spPr>
          <a:xfrm>
            <a:off x="895266" y="4565993"/>
            <a:ext cx="1359243" cy="12027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CC769-4BF9-0D79-B2B5-A7A050853145}"/>
              </a:ext>
            </a:extLst>
          </p:cNvPr>
          <p:cNvSpPr/>
          <p:nvPr/>
        </p:nvSpPr>
        <p:spPr>
          <a:xfrm>
            <a:off x="2254509" y="4565993"/>
            <a:ext cx="1359243" cy="12027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CD1A08-479E-418B-632A-3B4DED885F20}"/>
              </a:ext>
            </a:extLst>
          </p:cNvPr>
          <p:cNvSpPr/>
          <p:nvPr/>
        </p:nvSpPr>
        <p:spPr>
          <a:xfrm>
            <a:off x="3613752" y="4565993"/>
            <a:ext cx="1359243" cy="12027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D80EA725-E08B-6207-C051-4620B90FC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63" y="4226559"/>
            <a:ext cx="2623153" cy="1748769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7C3F78B-6499-52D9-DD7A-651AF64686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7724" y="2696607"/>
            <a:ext cx="3259956" cy="1244253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1B4288F-23C3-19C6-9D81-088EDE72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26" y="4777606"/>
            <a:ext cx="820006" cy="820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8F884-FA40-4D38-7CF3-795EC0B3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96" y="1089283"/>
            <a:ext cx="820006" cy="82000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7D74351E-B864-DF87-BBAD-8336D174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3" y="180164"/>
            <a:ext cx="3905249" cy="541691"/>
          </a:xfrm>
        </p:spPr>
        <p:txBody>
          <a:bodyPr>
            <a:normAutofit/>
          </a:bodyPr>
          <a:lstStyle/>
          <a:p>
            <a:r>
              <a:rPr lang="en-US" dirty="0"/>
              <a:t>Design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5055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_16.9_Powerpoint[2] [Read-Only]" id="{222A19D4-8689-5742-8DEA-08159459E6BD}" vid="{91EEA40F-F2BE-1D4A-A8C2-AE1A0026DA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Tech_16.9_Powerpoint</Template>
  <TotalTime>1959</TotalTime>
  <Words>1661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PT Sans Bold</vt:lpstr>
      <vt:lpstr>PT Sans Regular</vt:lpstr>
      <vt:lpstr>Office Theme</vt:lpstr>
      <vt:lpstr>EVLibScale: A Discrete Event Simulator of EV Charging Stations</vt:lpstr>
      <vt:lpstr>Project Goals</vt:lpstr>
      <vt:lpstr>Justification</vt:lpstr>
      <vt:lpstr>Justification (cont.)</vt:lpstr>
      <vt:lpstr>Justification (cont.)</vt:lpstr>
      <vt:lpstr>Dependent Information - Terminology</vt:lpstr>
      <vt:lpstr>Dependent Information - EVLibSim</vt:lpstr>
      <vt:lpstr>EVLibSim (cont.)</vt:lpstr>
      <vt:lpstr>Design Visualization</vt:lpstr>
      <vt:lpstr>Design Discussion</vt:lpstr>
      <vt:lpstr>Design – Global Time</vt:lpstr>
      <vt:lpstr>Design – Events</vt:lpstr>
      <vt:lpstr>Design – Messages</vt:lpstr>
      <vt:lpstr>Design – Monitor</vt:lpstr>
      <vt:lpstr>Design – Station Simulator</vt:lpstr>
      <vt:lpstr>Implementation - Configuration</vt:lpstr>
      <vt:lpstr>Implementation – Global Time, Events and Messages</vt:lpstr>
      <vt:lpstr>Implementation – The Monitor</vt:lpstr>
      <vt:lpstr>Implementation – Station Simulator</vt:lpstr>
      <vt:lpstr>Implementation – Balking/Time Warp</vt:lpstr>
      <vt:lpstr>Implementation – Alterations to EVLib</vt:lpstr>
      <vt:lpstr>Assessment – Constant Events</vt:lpstr>
      <vt:lpstr>Assessment – Scalability</vt:lpstr>
      <vt:lpstr>Assessment –Demonstration of Balking</vt:lpstr>
      <vt:lpstr>Limitations</vt:lpstr>
      <vt:lpstr>Future Work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Varney, Dylan (djvarney42)</dc:creator>
  <cp:lastModifiedBy>Varney, Dylan (djvarney42)</cp:lastModifiedBy>
  <cp:revision>96</cp:revision>
  <dcterms:created xsi:type="dcterms:W3CDTF">2025-03-25T20:54:18Z</dcterms:created>
  <dcterms:modified xsi:type="dcterms:W3CDTF">2025-04-07T17:55:36Z</dcterms:modified>
</cp:coreProperties>
</file>