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5" autoAdjust="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822F1-2AB6-3147-8E9E-D955C11A1AE1}" type="datetime2">
              <a:rPr lang="en-US"/>
              <a:pPr>
                <a:defRPr/>
              </a:pPr>
              <a:t>Tuesday, 10 February 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D65EE-FF81-D247-8898-77F905D22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0E57-5235-E14C-8D04-CCD930DFFAC0}" type="datetime2">
              <a:rPr lang="en-US"/>
              <a:pPr>
                <a:defRPr/>
              </a:pPr>
              <a:t>Tuesday, 10 February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B7A-779B-C946-8B00-E1BBBB3A7A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701B3-6344-394E-991A-5EADF36C89EE}" type="datetime2">
              <a:rPr lang="en-US"/>
              <a:pPr>
                <a:defRPr/>
              </a:pPr>
              <a:t>Tuesday, 10 February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803EA-BF84-7B4D-B2FF-5FF2A5E0B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64578-54BE-044C-BE54-F1D0CAB856FD}" type="datetime2">
              <a:rPr lang="en-US"/>
              <a:pPr>
                <a:defRPr/>
              </a:pPr>
              <a:t>Tuesday, 10 February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906C1-A892-4146-A6A9-B4E4974B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0B109-AD64-8B40-876E-C474173B0B9D}" type="datetime2">
              <a:rPr lang="en-US"/>
              <a:pPr>
                <a:defRPr/>
              </a:pPr>
              <a:t>Tuesday, 10 February 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50EFF-73FF-0E4C-B551-CD30018D5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BD48-9D17-D24B-9C8E-83F09D9F5F21}" type="datetime2">
              <a:rPr lang="en-US"/>
              <a:pPr>
                <a:defRPr/>
              </a:pPr>
              <a:t>Tuesday, 10 February 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1365-4510-904A-A3EB-7EC140129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4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3DB75-DE9F-A54E-BAA3-B8B58D304D31}" type="datetime2">
              <a:rPr lang="en-US"/>
              <a:pPr>
                <a:defRPr/>
              </a:pPr>
              <a:t>Tuesday, 10 February 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26710-FBC2-BE4A-AAB7-C7E92536C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30C7-8B88-1A4A-BCEC-4234BBD78C9C}" type="datetime2">
              <a:rPr lang="en-US"/>
              <a:pPr>
                <a:defRPr/>
              </a:pPr>
              <a:t>Tuesday, 10 February 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D1819-07D4-F44E-AAF1-C9085F496E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8307F-3B05-164F-913C-AE9A4BD5B7B0}" type="datetime2">
              <a:rPr lang="en-US"/>
              <a:pPr>
                <a:defRPr/>
              </a:pPr>
              <a:t>Tuesday, 10 February 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A8CBF-7B5C-5244-8D9D-D7EFDDCBC5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3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EB211-DCA2-0342-948D-AB752171B3AB}" type="datetime2">
              <a:rPr lang="en-US"/>
              <a:pPr>
                <a:defRPr/>
              </a:pPr>
              <a:t>Tuesday, 10 February 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1020-EC8C-8849-9FE9-5AFE6DB1C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10279-1B16-0441-A5C7-BD9427E4677F}" type="datetime2">
              <a:rPr lang="en-US"/>
              <a:pPr>
                <a:defRPr/>
              </a:pPr>
              <a:t>Tuesday, 10 February 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D13B2-DD8D-2840-AEAB-0BBF3F1500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518A8A-357B-7548-AC66-60C2764DEC43}" type="datetime2">
              <a:rPr lang="en-US"/>
              <a:pPr>
                <a:defRPr/>
              </a:pPr>
              <a:t>Tuesday, 10 February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2EFDBB-819C-3144-B5E1-EA50128BF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6" r:id="rId2"/>
    <p:sldLayoutId id="2147483984" r:id="rId3"/>
    <p:sldLayoutId id="2147483977" r:id="rId4"/>
    <p:sldLayoutId id="2147483985" r:id="rId5"/>
    <p:sldLayoutId id="2147483978" r:id="rId6"/>
    <p:sldLayoutId id="2147483979" r:id="rId7"/>
    <p:sldLayoutId id="2147483986" r:id="rId8"/>
    <p:sldLayoutId id="2147483980" r:id="rId9"/>
    <p:sldLayoutId id="2147483981" r:id="rId10"/>
    <p:sldLayoutId id="214748398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800" noProof="1" smtClean="0">
                <a:ea typeface="+mj-ea"/>
                <a:cs typeface="+mj-cs"/>
              </a:rPr>
              <a:t>D</a:t>
            </a:r>
            <a:r>
              <a:rPr lang="en-US" sz="3800" cap="none" noProof="1" smtClean="0">
                <a:ea typeface="+mj-ea"/>
                <a:cs typeface="+mj-cs"/>
              </a:rPr>
              <a:t>b</a:t>
            </a:r>
            <a:r>
              <a:rPr lang="en-US" sz="3800" dirty="0" smtClean="0">
                <a:ea typeface="+mj-ea"/>
                <a:cs typeface="+mj-cs"/>
              </a:rPr>
              <a:t> Information Management</a:t>
            </a:r>
            <a:endParaRPr lang="en-US" sz="3800" dirty="0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Using PHP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i="1" dirty="0" smtClean="0">
                <a:ea typeface="+mn-ea"/>
                <a:cs typeface="+mn-cs"/>
              </a:rPr>
              <a:t>Rob Davis</a:t>
            </a:r>
            <a:endParaRPr lang="en-US" sz="2000" i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85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Generate &amp; display a form</a:t>
            </a:r>
          </a:p>
          <a:p>
            <a:pPr lvl="1"/>
            <a:r>
              <a:rPr lang="en-GB" dirty="0" smtClean="0"/>
              <a:t>Form action links to script to process form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Process script: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 smtClean="0"/>
              <a:t>Retrieve variables from the request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 smtClean="0"/>
              <a:t>Check and sanitise those variables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 smtClean="0"/>
              <a:t>Connect to server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 smtClean="0"/>
              <a:t>Construct SQL query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 smtClean="0"/>
              <a:t>Execute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Link back…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6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&amp; Display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form can be html it is frequently PHP too so that certain elements on the form can be created dynamically from the database (like drop down list boxes)</a:t>
            </a:r>
          </a:p>
          <a:p>
            <a:r>
              <a:rPr lang="en-US" dirty="0" smtClean="0"/>
              <a:t>Remember that a in a &lt;</a:t>
            </a:r>
            <a:r>
              <a:rPr lang="en-US" dirty="0" smtClean="0"/>
              <a:t>form&gt;:</a:t>
            </a:r>
            <a:endParaRPr lang="en-US" dirty="0" smtClean="0"/>
          </a:p>
          <a:p>
            <a:pPr marL="731837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>
                <a:latin typeface="Courier"/>
                <a:cs typeface="Courier"/>
              </a:rPr>
              <a:t>action</a:t>
            </a:r>
            <a:r>
              <a:rPr lang="en-US" dirty="0" smtClean="0"/>
              <a:t> attribute should point to the PHP script which processes the form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US" dirty="0" smtClean="0"/>
              <a:t>Each element in the form </a:t>
            </a:r>
            <a:r>
              <a:rPr lang="en-US" i="1" dirty="0" smtClean="0"/>
              <a:t>that is to be sent to the script </a:t>
            </a:r>
            <a:r>
              <a:rPr lang="en-US" dirty="0" smtClean="0"/>
              <a:t>must have a </a:t>
            </a:r>
            <a:r>
              <a:rPr lang="en-US" i="1" dirty="0" smtClean="0">
                <a:latin typeface="Courier"/>
                <a:cs typeface="Courier"/>
              </a:rPr>
              <a:t>name</a:t>
            </a:r>
            <a:r>
              <a:rPr lang="en-US" dirty="0" smtClean="0"/>
              <a:t> attribute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US" dirty="0" smtClean="0"/>
              <a:t>It is the value of the </a:t>
            </a:r>
            <a:r>
              <a:rPr lang="en-US" i="1" dirty="0" smtClean="0">
                <a:latin typeface="Courier"/>
                <a:cs typeface="Courier"/>
              </a:rPr>
              <a:t>value</a:t>
            </a:r>
            <a:r>
              <a:rPr lang="en-US" dirty="0" smtClean="0"/>
              <a:t> attribute which is linked to the </a:t>
            </a:r>
            <a:r>
              <a:rPr lang="en-US" i="1" dirty="0" smtClean="0">
                <a:latin typeface="Courier"/>
                <a:cs typeface="Courier"/>
              </a:rPr>
              <a:t>name</a:t>
            </a:r>
            <a:r>
              <a:rPr lang="en-US" dirty="0" smtClean="0"/>
              <a:t> and sent to the script</a:t>
            </a:r>
          </a:p>
          <a:p>
            <a:r>
              <a:rPr lang="en-US" dirty="0" smtClean="0"/>
              <a:t>Tip:</a:t>
            </a:r>
            <a:br>
              <a:rPr lang="en-US" dirty="0" smtClean="0"/>
            </a:br>
            <a:r>
              <a:rPr lang="en-US" dirty="0" smtClean="0"/>
              <a:t>	name the form elements using the field name</a:t>
            </a:r>
            <a:br>
              <a:rPr lang="en-US" dirty="0" smtClean="0"/>
            </a:br>
            <a:r>
              <a:rPr lang="en-US" dirty="0" smtClean="0"/>
              <a:t> 	which matches the value sent, in lowercase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3286" y="1152071"/>
            <a:ext cx="676728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&lt;form action=‘</a:t>
            </a:r>
            <a:r>
              <a:rPr lang="en-US" dirty="0" err="1" smtClean="0">
                <a:latin typeface="Courier"/>
                <a:cs typeface="Courier"/>
              </a:rPr>
              <a:t>saveInfo.php</a:t>
            </a:r>
            <a:r>
              <a:rPr lang="en-US" dirty="0" smtClean="0">
                <a:latin typeface="Courier"/>
                <a:cs typeface="Courier"/>
              </a:rPr>
              <a:t>’ method=‘get’&gt;</a:t>
            </a:r>
          </a:p>
          <a:p>
            <a:r>
              <a:rPr lang="en-US" dirty="0" smtClean="0">
                <a:latin typeface="Courier"/>
                <a:cs typeface="Courier"/>
              </a:rPr>
              <a:t>  &lt;select name=‘</a:t>
            </a:r>
            <a:r>
              <a:rPr lang="en-US" dirty="0" err="1" smtClean="0">
                <a:latin typeface="Courier"/>
                <a:cs typeface="Courier"/>
              </a:rPr>
              <a:t>locationid</a:t>
            </a:r>
            <a:r>
              <a:rPr lang="en-US" dirty="0" smtClean="0">
                <a:latin typeface="Courier"/>
                <a:cs typeface="Courier"/>
              </a:rPr>
              <a:t>’&gt;</a:t>
            </a:r>
          </a:p>
          <a:p>
            <a:r>
              <a:rPr lang="en-US" dirty="0" smtClean="0">
                <a:latin typeface="Courier"/>
                <a:cs typeface="Courier"/>
              </a:rPr>
              <a:t>     &lt;option value=‘</a:t>
            </a:r>
            <a:r>
              <a:rPr lang="en-US" dirty="0" err="1" smtClean="0">
                <a:latin typeface="Courier"/>
                <a:cs typeface="Courier"/>
              </a:rPr>
              <a:t>ncl</a:t>
            </a:r>
            <a:r>
              <a:rPr lang="en-US" dirty="0" smtClean="0">
                <a:latin typeface="Courier"/>
                <a:cs typeface="Courier"/>
              </a:rPr>
              <a:t>’&gt;Newcastle&lt;/option&gt;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&lt;option value=‘sun’&gt;Sunderland&lt;/option&gt;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&lt;/select&gt;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&lt;input type=‘text’ name=‘</a:t>
            </a:r>
            <a:r>
              <a:rPr lang="en-US" dirty="0" err="1" smtClean="0">
                <a:latin typeface="Courier"/>
                <a:cs typeface="Courier"/>
              </a:rPr>
              <a:t>custforename</a:t>
            </a:r>
            <a:r>
              <a:rPr lang="en-US" dirty="0" smtClean="0">
                <a:latin typeface="Courier"/>
                <a:cs typeface="Courier"/>
              </a:rPr>
              <a:t>’ /&gt;</a:t>
            </a:r>
          </a:p>
          <a:p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790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481E-6 9.02569E-7 L -0.85898 -0.0039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49" y="-20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variables from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if method on form was </a:t>
            </a:r>
            <a:r>
              <a:rPr lang="en-US" dirty="0" smtClean="0">
                <a:latin typeface="Courier"/>
                <a:cs typeface="Courier"/>
              </a:rPr>
              <a:t>‘get’</a:t>
            </a:r>
            <a:r>
              <a:rPr lang="en-US" dirty="0" smtClean="0"/>
              <a:t> then variables are in two arrays: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$_GET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6E2619"/>
                </a:solidFill>
              </a:rPr>
              <a:t>$_REQUEST</a:t>
            </a:r>
          </a:p>
          <a:p>
            <a:r>
              <a:rPr lang="en-US" dirty="0" smtClean="0"/>
              <a:t>If method on form was </a:t>
            </a:r>
            <a:r>
              <a:rPr lang="en-US" dirty="0" smtClean="0">
                <a:latin typeface="Courier"/>
                <a:cs typeface="Courier"/>
              </a:rPr>
              <a:t>‘post’ </a:t>
            </a:r>
            <a:r>
              <a:rPr lang="en-US" dirty="0" smtClean="0">
                <a:cs typeface="Courier"/>
              </a:rPr>
              <a:t>then variables in two arrays: </a:t>
            </a:r>
            <a:r>
              <a:rPr lang="en-US" dirty="0" smtClean="0">
                <a:solidFill>
                  <a:srgbClr val="6E2619"/>
                </a:solidFill>
                <a:cs typeface="Courier"/>
              </a:rPr>
              <a:t>$_POST </a:t>
            </a:r>
            <a:r>
              <a:rPr lang="en-US" dirty="0" smtClean="0">
                <a:cs typeface="Courier"/>
              </a:rPr>
              <a:t>and </a:t>
            </a:r>
            <a:r>
              <a:rPr lang="en-US" dirty="0" smtClean="0">
                <a:solidFill>
                  <a:srgbClr val="6E2619"/>
                </a:solidFill>
                <a:cs typeface="Courier"/>
              </a:rPr>
              <a:t>$_REQUEST</a:t>
            </a:r>
          </a:p>
          <a:p>
            <a:r>
              <a:rPr lang="en-US" dirty="0" smtClean="0">
                <a:cs typeface="Courier"/>
              </a:rPr>
              <a:t>For </a:t>
            </a:r>
            <a:r>
              <a:rPr lang="en-US" dirty="0">
                <a:cs typeface="Courier"/>
              </a:rPr>
              <a:t>debugging </a:t>
            </a:r>
            <a:r>
              <a:rPr lang="en-US" dirty="0" smtClean="0">
                <a:cs typeface="Courier"/>
              </a:rPr>
              <a:t>always use </a:t>
            </a:r>
            <a:r>
              <a:rPr lang="en-US" dirty="0" smtClean="0">
                <a:latin typeface="Courier"/>
                <a:cs typeface="Courier"/>
              </a:rPr>
              <a:t>‘get’ </a:t>
            </a:r>
            <a:r>
              <a:rPr lang="en-US" dirty="0" smtClean="0">
                <a:cs typeface="Courier"/>
              </a:rPr>
              <a:t>on form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and </a:t>
            </a:r>
            <a:r>
              <a:rPr lang="en-US" dirty="0" smtClean="0">
                <a:solidFill>
                  <a:srgbClr val="6E2619"/>
                </a:solidFill>
                <a:cs typeface="Courier"/>
              </a:rPr>
              <a:t>$_REQUEST </a:t>
            </a:r>
            <a:r>
              <a:rPr lang="en-US" dirty="0" smtClean="0">
                <a:cs typeface="Courier"/>
              </a:rPr>
              <a:t>in script.</a:t>
            </a:r>
          </a:p>
          <a:p>
            <a:r>
              <a:rPr lang="en-US" dirty="0" smtClean="0">
                <a:cs typeface="Courier"/>
              </a:rPr>
              <a:t>Only use </a:t>
            </a:r>
            <a:r>
              <a:rPr lang="en-US" dirty="0" smtClean="0">
                <a:solidFill>
                  <a:srgbClr val="6E2619"/>
                </a:solidFill>
                <a:cs typeface="Courier"/>
              </a:rPr>
              <a:t>$_POST </a:t>
            </a:r>
            <a:r>
              <a:rPr lang="en-US" dirty="0" smtClean="0">
                <a:cs typeface="Courier"/>
              </a:rPr>
              <a:t>in script if login form or similar</a:t>
            </a:r>
          </a:p>
          <a:p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5428" y="1288143"/>
            <a:ext cx="604157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php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GB" noProof="1" smtClean="0">
                <a:latin typeface="Courier"/>
                <a:cs typeface="Courier"/>
              </a:rPr>
              <a:t>$locationid = $_REQUEST[‘locationid’];</a:t>
            </a:r>
          </a:p>
          <a:p>
            <a:r>
              <a:rPr lang="en-GB" noProof="1" smtClean="0">
                <a:latin typeface="Courier"/>
                <a:cs typeface="Courier"/>
              </a:rPr>
              <a:t>$custsurname = $_REQUEST[‘custsurname’];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7836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8423E-6 2.21477E-6 L -0.84977 0.524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97" y="26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&amp; </a:t>
            </a:r>
            <a:r>
              <a:rPr lang="en-US" dirty="0" err="1" smtClean="0"/>
              <a:t>sanitise</a:t>
            </a:r>
            <a:r>
              <a:rPr lang="en-US" dirty="0" smtClean="0"/>
              <a:t>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429"/>
            <a:ext cx="8469087" cy="5025571"/>
          </a:xfrm>
        </p:spPr>
        <p:txBody>
          <a:bodyPr/>
          <a:lstStyle/>
          <a:p>
            <a:r>
              <a:rPr lang="en-US" noProof="1" smtClean="0"/>
              <a:t>Firstly the variables might not be in the request if: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US" noProof="1" smtClean="0"/>
              <a:t>The form element was a checkbox or a radio button and nothing was selected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US" noProof="1" smtClean="0"/>
              <a:t>If someone looked at the form </a:t>
            </a:r>
            <a:r>
              <a:rPr lang="en-US" noProof="1" smtClean="0">
                <a:latin typeface="Courier"/>
                <a:cs typeface="Courier"/>
              </a:rPr>
              <a:t>action</a:t>
            </a:r>
            <a:r>
              <a:rPr lang="en-US" noProof="1" smtClean="0"/>
              <a:t> and decided to call the script without the form.</a:t>
            </a:r>
          </a:p>
          <a:p>
            <a:r>
              <a:rPr lang="en-US" noProof="1" smtClean="0"/>
              <a:t>Will cause an undefined index error and other errors later</a:t>
            </a:r>
          </a:p>
          <a:p>
            <a:r>
              <a:rPr lang="en-US" noProof="1" smtClean="0"/>
              <a:t>Easiest way to check is to use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ternary if</a:t>
            </a:r>
            <a:r>
              <a:rPr lang="en-US" noProof="1" smtClean="0"/>
              <a:t> structure: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noProof="1" smtClean="0">
                <a:latin typeface="Courier"/>
                <a:cs typeface="Courier"/>
              </a:rPr>
              <a:t>variable = (test) then trueVal else falseVal</a:t>
            </a:r>
          </a:p>
          <a:p>
            <a:pPr marL="0" indent="0">
              <a:buNone/>
            </a:pPr>
            <a:r>
              <a:rPr lang="en-US" noProof="1" smtClean="0"/>
              <a:t>Which translates to: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noProof="1" smtClean="0">
                <a:latin typeface="Courier"/>
                <a:cs typeface="Courier"/>
              </a:rPr>
              <a:t>$food = isset($_REQUEST[‘food’]) ? $_REQUEST[‘food’] : null;</a:t>
            </a:r>
          </a:p>
          <a:p>
            <a:pPr marL="0" indent="0">
              <a:buNone/>
            </a:pPr>
            <a:r>
              <a:rPr lang="en-US" noProof="1" smtClean="0"/>
              <a:t>The </a:t>
            </a:r>
            <a:r>
              <a:rPr lang="en-US" noProof="1" smtClean="0">
                <a:latin typeface="Courier"/>
                <a:cs typeface="Courier"/>
              </a:rPr>
              <a:t>isset()</a:t>
            </a:r>
            <a:r>
              <a:rPr lang="en-US" noProof="1" smtClean="0"/>
              <a:t> is the test, the </a:t>
            </a:r>
            <a:r>
              <a:rPr lang="en-US" noProof="1" smtClean="0">
                <a:latin typeface="Courier"/>
                <a:cs typeface="Courier"/>
              </a:rPr>
              <a:t>?</a:t>
            </a:r>
            <a:r>
              <a:rPr lang="en-US" noProof="1" smtClean="0"/>
              <a:t> means </a:t>
            </a:r>
            <a:r>
              <a:rPr lang="en-US" noProof="1" smtClean="0">
                <a:latin typeface="Courier"/>
                <a:cs typeface="Courier"/>
              </a:rPr>
              <a:t>then</a:t>
            </a:r>
            <a:r>
              <a:rPr lang="en-US" noProof="1" smtClean="0"/>
              <a:t>, and the colon means </a:t>
            </a:r>
            <a:r>
              <a:rPr lang="en-US" noProof="1" smtClean="0">
                <a:latin typeface="Courier"/>
                <a:cs typeface="Courier"/>
              </a:rPr>
              <a:t>else</a:t>
            </a:r>
            <a:r>
              <a:rPr lang="en-US" noProof="1" smtClean="0"/>
              <a:t>.  So, if </a:t>
            </a:r>
            <a:r>
              <a:rPr lang="en-US" noProof="1" smtClean="0">
                <a:latin typeface="Courier"/>
                <a:cs typeface="Courier"/>
              </a:rPr>
              <a:t>‘food’</a:t>
            </a:r>
            <a:r>
              <a:rPr lang="en-US" noProof="1" smtClean="0"/>
              <a:t> is in the request it’s assigned to </a:t>
            </a:r>
            <a:r>
              <a:rPr lang="en-US" noProof="1" smtClean="0">
                <a:latin typeface="Courier"/>
                <a:cs typeface="Courier"/>
              </a:rPr>
              <a:t>$food </a:t>
            </a:r>
            <a:r>
              <a:rPr lang="en-US" noProof="1" smtClean="0"/>
              <a:t>else </a:t>
            </a:r>
            <a:r>
              <a:rPr lang="en-US" noProof="1" smtClean="0">
                <a:latin typeface="Courier"/>
                <a:cs typeface="Courier"/>
              </a:rPr>
              <a:t>null</a:t>
            </a:r>
            <a:r>
              <a:rPr lang="en-US" noProof="1" smtClean="0"/>
              <a:t> is assigned to it.</a:t>
            </a:r>
            <a:endParaRPr lang="en-US" noProof="1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3514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&amp; </a:t>
            </a:r>
            <a:r>
              <a:rPr lang="en-GB" noProof="1" smtClean="0"/>
              <a:t>sanitise</a:t>
            </a:r>
            <a:r>
              <a:rPr lang="en-US" dirty="0" smtClean="0"/>
              <a:t> </a:t>
            </a:r>
            <a:r>
              <a:rPr lang="en-US" dirty="0"/>
              <a:t>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151"/>
            <a:ext cx="8229600" cy="5059849"/>
          </a:xfrm>
        </p:spPr>
        <p:txBody>
          <a:bodyPr/>
          <a:lstStyle/>
          <a:p>
            <a:r>
              <a:rPr lang="en-GB" noProof="1" smtClean="0"/>
              <a:t>There’s no point in continuing if some variables are missing, so, having retrieved all the variables we can now test using </a:t>
            </a:r>
            <a:r>
              <a:rPr lang="en-GB" noProof="1" smtClean="0">
                <a:latin typeface="Courier"/>
                <a:cs typeface="Courier"/>
              </a:rPr>
              <a:t>empty()</a:t>
            </a:r>
          </a:p>
          <a:p>
            <a:r>
              <a:rPr lang="en-GB" noProof="1" smtClean="0">
                <a:latin typeface="Courier"/>
                <a:cs typeface="Courier"/>
              </a:rPr>
              <a:t>if (empty($custsurname)) {</a:t>
            </a:r>
            <a:br>
              <a:rPr lang="en-GB" noProof="1" smtClean="0">
                <a:latin typeface="Courier"/>
                <a:cs typeface="Courier"/>
              </a:rPr>
            </a:br>
            <a:r>
              <a:rPr lang="en-GB" noProof="1" smtClean="0">
                <a:latin typeface="Courier"/>
                <a:cs typeface="Courier"/>
              </a:rPr>
              <a:t>  echo ‘&lt;p&gt;Sorry surname needed, ’;</a:t>
            </a:r>
            <a:br>
              <a:rPr lang="en-GB" noProof="1" smtClean="0">
                <a:latin typeface="Courier"/>
                <a:cs typeface="Courier"/>
              </a:rPr>
            </a:br>
            <a:r>
              <a:rPr lang="en-GB" noProof="1" smtClean="0">
                <a:latin typeface="Courier"/>
                <a:cs typeface="Courier"/>
              </a:rPr>
              <a:t>  echo ‘&lt;a href=“inputForm.php”&gt;Go Back’;</a:t>
            </a:r>
            <a:br>
              <a:rPr lang="en-GB" noProof="1" smtClean="0">
                <a:latin typeface="Courier"/>
                <a:cs typeface="Courier"/>
              </a:rPr>
            </a:br>
            <a:r>
              <a:rPr lang="en-GB" noProof="1" smtClean="0">
                <a:latin typeface="Courier"/>
                <a:cs typeface="Courier"/>
              </a:rPr>
              <a:t>  echo ‘&lt;/a&gt; to the form&lt;/p&gt;</a:t>
            </a:r>
            <a:r>
              <a:rPr lang="en-GB" sz="2000" noProof="1" smtClean="0">
                <a:latin typeface="Courier"/>
                <a:cs typeface="Courier"/>
              </a:rPr>
              <a:t>&lt;/body&gt;&lt;/html&gt;</a:t>
            </a:r>
            <a:r>
              <a:rPr lang="en-GB" noProof="1" smtClean="0">
                <a:latin typeface="Courier"/>
                <a:cs typeface="Courier"/>
              </a:rPr>
              <a:t>’;</a:t>
            </a:r>
            <a:br>
              <a:rPr lang="en-GB" noProof="1" smtClean="0">
                <a:latin typeface="Courier"/>
                <a:cs typeface="Courier"/>
              </a:rPr>
            </a:br>
            <a:r>
              <a:rPr lang="en-GB" noProof="1" smtClean="0">
                <a:latin typeface="Courier"/>
                <a:cs typeface="Courier"/>
              </a:rPr>
              <a:t>  exit;  </a:t>
            </a:r>
            <a:r>
              <a:rPr lang="en-GB" noProof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// end script</a:t>
            </a:r>
            <a:r>
              <a:rPr lang="en-GB" noProof="1" smtClean="0">
                <a:latin typeface="Courier"/>
                <a:cs typeface="Courier"/>
              </a:rPr>
              <a:t/>
            </a:r>
            <a:br>
              <a:rPr lang="en-GB" noProof="1" smtClean="0">
                <a:latin typeface="Courier"/>
                <a:cs typeface="Courier"/>
              </a:rPr>
            </a:br>
            <a:r>
              <a:rPr lang="en-GB" noProof="1" smtClean="0">
                <a:latin typeface="Courier"/>
                <a:cs typeface="Courier"/>
              </a:rPr>
              <a:t>}</a:t>
            </a:r>
          </a:p>
          <a:p>
            <a:r>
              <a:rPr lang="en-GB" noProof="1" smtClean="0">
                <a:latin typeface="Courier"/>
                <a:cs typeface="Courier"/>
              </a:rPr>
              <a:t>empty()</a:t>
            </a:r>
            <a:r>
              <a:rPr lang="en-GB" noProof="1" smtClean="0"/>
              <a:t> returns true if a variable is null, 0, “” or a zero length array, very useful.</a:t>
            </a:r>
          </a:p>
          <a:p>
            <a:r>
              <a:rPr lang="en-GB" noProof="1" smtClean="0"/>
              <a:t>Sanitise the variables – a big topic, covered more in the second year.  If you’re interested look at:</a:t>
            </a:r>
            <a:endParaRPr lang="en-GB" noProof="1"/>
          </a:p>
        </p:txBody>
      </p:sp>
      <p:sp>
        <p:nvSpPr>
          <p:cNvPr id="4" name="TextBox 3"/>
          <p:cNvSpPr txBox="1"/>
          <p:nvPr/>
        </p:nvSpPr>
        <p:spPr>
          <a:xfrm>
            <a:off x="9261929" y="1759857"/>
            <a:ext cx="559707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htmlspecialchars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Strip_tags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Preg_match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dirty="0" smtClean="0">
                <a:latin typeface="+mn-lt"/>
                <a:cs typeface="Courier"/>
              </a:rPr>
              <a:t>&amp; Regular </a:t>
            </a:r>
            <a:r>
              <a:rPr lang="en-US" dirty="0" smtClean="0">
                <a:latin typeface="+mn-lt"/>
                <a:cs typeface="Courier"/>
              </a:rPr>
              <a:t>expressions</a:t>
            </a:r>
            <a:br>
              <a:rPr lang="en-US" dirty="0" smtClean="0">
                <a:latin typeface="+mn-lt"/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filter_var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endParaRPr lang="en-US" dirty="0" smtClean="0">
              <a:latin typeface="+mn-lt"/>
              <a:cs typeface="Courier"/>
            </a:endParaRPr>
          </a:p>
          <a:p>
            <a:r>
              <a:rPr lang="en-US" dirty="0" smtClean="0">
                <a:latin typeface="+mn-lt"/>
                <a:cs typeface="Courier"/>
              </a:rPr>
              <a:t>Search </a:t>
            </a:r>
            <a:r>
              <a:rPr lang="en-US" dirty="0" smtClean="0">
                <a:latin typeface="+mn-lt"/>
                <a:cs typeface="Courier"/>
              </a:rPr>
              <a:t>for </a:t>
            </a:r>
            <a:r>
              <a:rPr lang="en-US" dirty="0" err="1" smtClean="0">
                <a:latin typeface="Courier"/>
                <a:cs typeface="Courier"/>
              </a:rPr>
              <a:t>php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sanitise</a:t>
            </a:r>
            <a:r>
              <a:rPr lang="en-US" dirty="0" smtClean="0">
                <a:latin typeface="Courier"/>
                <a:cs typeface="Courier"/>
              </a:rPr>
              <a:t> filters</a:t>
            </a:r>
          </a:p>
          <a:p>
            <a:r>
              <a:rPr lang="en-US" dirty="0" smtClean="0">
                <a:latin typeface="+mn-lt"/>
                <a:cs typeface="Courier"/>
              </a:rPr>
              <a:t>Prepared statements</a:t>
            </a:r>
          </a:p>
        </p:txBody>
      </p:sp>
    </p:spTree>
    <p:extLst>
      <p:ext uri="{BB962C8B-B14F-4D97-AF65-F5344CB8AC3E}">
        <p14:creationId xmlns:p14="http://schemas.microsoft.com/office/powerpoint/2010/main" val="164495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1139 0.10692 " pathEditMode="relative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/>
              <a:t>Connect to the server with </a:t>
            </a:r>
            <a:r>
              <a:rPr lang="en-GB" noProof="1" smtClean="0">
                <a:solidFill>
                  <a:srgbClr val="A53926"/>
                </a:solidFill>
                <a:latin typeface="Courier"/>
                <a:cs typeface="Courier"/>
              </a:rPr>
              <a:t>mysqli_connect()</a:t>
            </a:r>
          </a:p>
          <a:p>
            <a:r>
              <a:rPr lang="en-GB" noProof="1" smtClean="0"/>
              <a:t>Construct the sql query, but using the variables:</a:t>
            </a:r>
          </a:p>
          <a:p>
            <a:pPr marL="0" indent="0">
              <a:buNone/>
            </a:pPr>
            <a:r>
              <a:rPr lang="en-GB" sz="2000" noProof="1" smtClean="0">
                <a:latin typeface="Courier"/>
                <a:cs typeface="Courier"/>
              </a:rPr>
              <a:t>$insertSQL = </a:t>
            </a:r>
          </a:p>
          <a:p>
            <a:pPr marL="0" indent="0">
              <a:buNone/>
            </a:pPr>
            <a:r>
              <a:rPr lang="en-GB" sz="2000" noProof="1">
                <a:latin typeface="Courier"/>
                <a:cs typeface="Courier"/>
              </a:rPr>
              <a:t> </a:t>
            </a:r>
            <a:r>
              <a:rPr lang="en-GB" sz="2000" noProof="1" smtClean="0">
                <a:latin typeface="Courier"/>
                <a:cs typeface="Courier"/>
              </a:rPr>
              <a:t>   “insert into fine_feedback 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       (custForename, custSurname, rLocation) 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values (‘$custforename’, 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        ‘$custsurname’, 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        ‘$locationid’)”;</a:t>
            </a:r>
          </a:p>
          <a:p>
            <a:r>
              <a:rPr lang="en-GB" noProof="1" smtClean="0"/>
              <a:t>Execute the query using </a:t>
            </a:r>
            <a:r>
              <a:rPr lang="en-GB" noProof="1" smtClean="0">
                <a:solidFill>
                  <a:srgbClr val="A53926"/>
                </a:solidFill>
                <a:latin typeface="Courier"/>
                <a:cs typeface="Courier"/>
              </a:rPr>
              <a:t>mysqli_query()</a:t>
            </a:r>
          </a:p>
          <a:p>
            <a:pPr marL="0" indent="0">
              <a:buNone/>
            </a:pPr>
            <a:r>
              <a:rPr lang="en-GB" sz="2000" noProof="1" smtClean="0">
                <a:latin typeface="Courier"/>
                <a:cs typeface="Courier"/>
              </a:rPr>
              <a:t>   </a:t>
            </a:r>
            <a:r>
              <a:rPr lang="en-GB" sz="2000" noProof="1" smtClean="0">
                <a:latin typeface="Courier"/>
                <a:cs typeface="Courier"/>
              </a:rPr>
              <a:t>$</a:t>
            </a:r>
            <a:r>
              <a:rPr lang="en-GB" sz="2000" noProof="1" smtClean="0">
                <a:latin typeface="Courier"/>
                <a:cs typeface="Courier"/>
              </a:rPr>
              <a:t>success = mysqli_query(</a:t>
            </a:r>
            <a:r>
              <a:rPr lang="en-US" sz="2000" dirty="0">
                <a:solidFill>
                  <a:srgbClr val="3B3B4B"/>
                </a:solidFill>
                <a:latin typeface="Courier"/>
                <a:cs typeface="Courier"/>
              </a:rPr>
              <a:t>$</a:t>
            </a:r>
            <a:r>
              <a:rPr lang="en-US" sz="2000" dirty="0" smtClean="0">
                <a:solidFill>
                  <a:srgbClr val="3B3B4B"/>
                </a:solidFill>
                <a:latin typeface="Courier"/>
                <a:cs typeface="Courier"/>
              </a:rPr>
              <a:t>connection</a:t>
            </a:r>
            <a:r>
              <a:rPr lang="en-US" sz="2000" dirty="0" smtClean="0">
                <a:solidFill>
                  <a:srgbClr val="3B3B4B"/>
                </a:solidFill>
                <a:latin typeface="Courier"/>
                <a:cs typeface="Courier"/>
              </a:rPr>
              <a:t>, </a:t>
            </a:r>
            <a:r>
              <a:rPr lang="en-GB" sz="2000" noProof="1" smtClean="0">
                <a:latin typeface="Courier"/>
                <a:cs typeface="Courier"/>
              </a:rPr>
              <a:t>$</a:t>
            </a:r>
            <a:r>
              <a:rPr lang="en-GB" sz="2000" noProof="1" smtClean="0">
                <a:latin typeface="Courier"/>
                <a:cs typeface="Courier"/>
              </a:rPr>
              <a:t>insertSQL);</a:t>
            </a:r>
          </a:p>
          <a:p>
            <a:r>
              <a:rPr lang="en-GB" noProof="1" smtClean="0"/>
              <a:t>For insert or update statements the return value of mysqli_query() </a:t>
            </a:r>
            <a:r>
              <a:rPr lang="en-GB" noProof="1" smtClean="0"/>
              <a:t>is either </a:t>
            </a:r>
            <a:r>
              <a:rPr lang="en-GB" noProof="1" smtClean="0">
                <a:latin typeface="Courier"/>
                <a:cs typeface="Courier"/>
              </a:rPr>
              <a:t>true</a:t>
            </a:r>
            <a:r>
              <a:rPr lang="en-GB" noProof="1" smtClean="0"/>
              <a:t> or </a:t>
            </a:r>
            <a:r>
              <a:rPr lang="en-GB" noProof="1">
                <a:latin typeface="Courier"/>
                <a:cs typeface="Courier"/>
              </a:rPr>
              <a:t>false</a:t>
            </a:r>
            <a:r>
              <a:rPr lang="en-GB" noProof="1" smtClean="0"/>
              <a:t> meaning success or failure</a:t>
            </a:r>
            <a:endParaRPr lang="en-GB" noProof="1"/>
          </a:p>
        </p:txBody>
      </p:sp>
      <p:sp>
        <p:nvSpPr>
          <p:cNvPr id="5" name="TextBox 4"/>
          <p:cNvSpPr txBox="1"/>
          <p:nvPr/>
        </p:nvSpPr>
        <p:spPr>
          <a:xfrm>
            <a:off x="9254965" y="3015482"/>
            <a:ext cx="8086661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noProof="1">
                <a:latin typeface="Courier"/>
                <a:cs typeface="Courier"/>
              </a:rPr>
              <a:t>insert into </a:t>
            </a:r>
            <a:r>
              <a:rPr lang="en-GB" i="1" noProof="1" smtClean="0">
                <a:latin typeface="Courier"/>
                <a:cs typeface="Courier"/>
              </a:rPr>
              <a:t>table_name</a:t>
            </a:r>
            <a:r>
              <a:rPr lang="en-GB" noProof="1" smtClean="0">
                <a:latin typeface="Courier"/>
                <a:cs typeface="Courier"/>
              </a:rPr>
              <a:t> (</a:t>
            </a:r>
            <a:r>
              <a:rPr lang="en-GB" i="1" noProof="1" smtClean="0">
                <a:latin typeface="Courier"/>
                <a:cs typeface="Courier"/>
              </a:rPr>
              <a:t>field1</a:t>
            </a:r>
            <a:r>
              <a:rPr lang="en-GB" noProof="1" smtClean="0">
                <a:latin typeface="Courier"/>
                <a:cs typeface="Courier"/>
              </a:rPr>
              <a:t>, </a:t>
            </a:r>
            <a:r>
              <a:rPr lang="en-GB" i="1" noProof="1" smtClean="0">
                <a:latin typeface="Courier"/>
                <a:cs typeface="Courier"/>
              </a:rPr>
              <a:t>field2</a:t>
            </a:r>
            <a:r>
              <a:rPr lang="en-GB" noProof="1" smtClean="0">
                <a:latin typeface="Courier"/>
                <a:cs typeface="Courier"/>
              </a:rPr>
              <a:t>, …) </a:t>
            </a:r>
            <a:r>
              <a:rPr lang="en-GB" noProof="1">
                <a:latin typeface="Courier"/>
                <a:cs typeface="Courier"/>
              </a:rPr>
              <a:t/>
            </a:r>
            <a:br>
              <a:rPr lang="en-GB" noProof="1">
                <a:latin typeface="Courier"/>
                <a:cs typeface="Courier"/>
              </a:rPr>
            </a:br>
            <a:r>
              <a:rPr lang="en-GB" noProof="1">
                <a:latin typeface="Courier"/>
                <a:cs typeface="Courier"/>
              </a:rPr>
              <a:t>       </a:t>
            </a:r>
            <a:r>
              <a:rPr lang="en-GB" noProof="1" smtClean="0">
                <a:latin typeface="Courier"/>
                <a:cs typeface="Courier"/>
              </a:rPr>
              <a:t>         values (</a:t>
            </a:r>
            <a:r>
              <a:rPr lang="en-GB" i="1" noProof="1" smtClean="0">
                <a:latin typeface="Courier"/>
                <a:cs typeface="Courier"/>
              </a:rPr>
              <a:t>value1</a:t>
            </a:r>
            <a:r>
              <a:rPr lang="en-GB" noProof="1" smtClean="0">
                <a:latin typeface="Courier"/>
                <a:cs typeface="Courier"/>
              </a:rPr>
              <a:t>, </a:t>
            </a:r>
            <a:r>
              <a:rPr lang="en-GB" i="1" noProof="1" smtClean="0">
                <a:latin typeface="Courier"/>
                <a:cs typeface="Courier"/>
              </a:rPr>
              <a:t>value2</a:t>
            </a:r>
            <a:r>
              <a:rPr lang="en-GB" noProof="1" smtClean="0">
                <a:latin typeface="Courier"/>
                <a:cs typeface="Courier"/>
              </a:rPr>
              <a:t>, …)</a:t>
            </a:r>
          </a:p>
          <a:p>
            <a:pPr>
              <a:spcBef>
                <a:spcPts val="1200"/>
              </a:spcBef>
            </a:pPr>
            <a:r>
              <a:rPr lang="en-GB" noProof="1" smtClean="0">
                <a:latin typeface="+mn-lt"/>
                <a:cs typeface="Courier"/>
              </a:rPr>
              <a:t>Remember that the values should be in quotes if they’re strings or dates (and dates are in ansii format: YYYY-MM-DD)</a:t>
            </a:r>
          </a:p>
          <a:p>
            <a:pPr>
              <a:spcBef>
                <a:spcPts val="1200"/>
              </a:spcBef>
            </a:pPr>
            <a:endParaRPr lang="en-US" dirty="0" smtClean="0"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7660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457E-7 -1.09748E-6 L -0.92156 -0.00949 " pathEditMode="relative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contains apostrophe?!?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/>
              <a:t>What would happen if, using the value: </a:t>
            </a:r>
            <a:r>
              <a:rPr lang="en-GB" sz="2000" noProof="1">
                <a:latin typeface="Courier"/>
                <a:cs typeface="Courier"/>
              </a:rPr>
              <a:t>‘$custsurname</a:t>
            </a:r>
            <a:r>
              <a:rPr lang="en-GB" sz="2000" noProof="1" smtClean="0">
                <a:latin typeface="Courier"/>
                <a:cs typeface="Courier"/>
              </a:rPr>
              <a:t>’ </a:t>
            </a:r>
            <a:r>
              <a:rPr lang="en-GB" noProof="1" smtClean="0"/>
              <a:t>the value of the surname was something like:  O</a:t>
            </a:r>
            <a:r>
              <a:rPr lang="en-GB" noProof="1"/>
              <a:t>’</a:t>
            </a:r>
            <a:r>
              <a:rPr lang="en-GB" noProof="1" smtClean="0"/>
              <a:t>Hara?</a:t>
            </a:r>
            <a:endParaRPr lang="en-GB" noProof="1" smtClean="0">
              <a:solidFill>
                <a:srgbClr val="A53926"/>
              </a:solidFill>
              <a:latin typeface="Courier"/>
              <a:cs typeface="Courier"/>
            </a:endParaRPr>
          </a:p>
          <a:p>
            <a:r>
              <a:rPr lang="en-GB" noProof="1" smtClean="0"/>
              <a:t>One solution is use: </a:t>
            </a:r>
            <a:r>
              <a:rPr lang="en-GB" sz="2200" noProof="1" smtClean="0">
                <a:latin typeface="Courier"/>
                <a:cs typeface="Courier"/>
              </a:rPr>
              <a:t>mysqli_escape_string()</a:t>
            </a:r>
            <a:r>
              <a:rPr lang="en-GB" noProof="1" smtClean="0"/>
              <a:t> which will escape any such characters. So we do this:</a:t>
            </a:r>
          </a:p>
          <a:p>
            <a:r>
              <a:rPr lang="en-GB" sz="2000" noProof="1">
                <a:latin typeface="Courier"/>
                <a:cs typeface="Courier"/>
              </a:rPr>
              <a:t>$custsurname = mysqli_escape_string($connection</a:t>
            </a:r>
            <a:r>
              <a:rPr lang="en-GB" sz="2000" noProof="1" smtClean="0">
                <a:latin typeface="Courier"/>
                <a:cs typeface="Courier"/>
              </a:rPr>
              <a:t>,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                             $</a:t>
            </a:r>
            <a:r>
              <a:rPr lang="en-GB" sz="2000" noProof="1">
                <a:latin typeface="Courier"/>
                <a:cs typeface="Courier"/>
              </a:rPr>
              <a:t>custsurname)</a:t>
            </a:r>
            <a:r>
              <a:rPr lang="en-GB" sz="2000" noProof="1" smtClean="0">
                <a:latin typeface="Courier"/>
                <a:cs typeface="Courier"/>
              </a:rPr>
              <a:t>;</a:t>
            </a:r>
          </a:p>
          <a:p>
            <a:r>
              <a:rPr lang="en-GB" noProof="1" smtClean="0"/>
              <a:t>And then construct the SQL:</a:t>
            </a:r>
          </a:p>
          <a:p>
            <a:pPr marL="0" indent="0">
              <a:buNone/>
            </a:pPr>
            <a:r>
              <a:rPr lang="en-GB" sz="2000" noProof="1" smtClean="0">
                <a:latin typeface="Courier"/>
                <a:cs typeface="Courier"/>
              </a:rPr>
              <a:t>$insertSQL = </a:t>
            </a:r>
          </a:p>
          <a:p>
            <a:pPr marL="0" indent="0">
              <a:buNone/>
            </a:pPr>
            <a:r>
              <a:rPr lang="en-GB" sz="2000" noProof="1">
                <a:latin typeface="Courier"/>
                <a:cs typeface="Courier"/>
              </a:rPr>
              <a:t> </a:t>
            </a:r>
            <a:r>
              <a:rPr lang="en-GB" sz="2000" noProof="1" smtClean="0">
                <a:latin typeface="Courier"/>
                <a:cs typeface="Courier"/>
              </a:rPr>
              <a:t>   “insert into fine_feedback 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       (custForename, custSurname, rLocation) 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values (‘$custforename’, 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        ‘$custsurname’, </a:t>
            </a:r>
            <a:br>
              <a:rPr lang="en-GB" sz="2000" noProof="1" smtClean="0">
                <a:latin typeface="Courier"/>
                <a:cs typeface="Courier"/>
              </a:rPr>
            </a:br>
            <a:r>
              <a:rPr lang="en-GB" sz="2000" noProof="1" smtClean="0">
                <a:latin typeface="Courier"/>
                <a:cs typeface="Courier"/>
              </a:rPr>
              <a:t>               ‘$locationid’)”;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4965" y="3015482"/>
            <a:ext cx="8086661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noProof="1" smtClean="0">
                <a:latin typeface="+mn-lt"/>
                <a:cs typeface="Courier"/>
              </a:rPr>
              <a:t>There are better ways to do this, using prepared statements, but we won’t look at those until your second year and we don’t expect you </a:t>
            </a:r>
            <a:r>
              <a:rPr lang="en-GB" sz="2400" noProof="1" smtClean="0">
                <a:latin typeface="+mn-lt"/>
                <a:cs typeface="Courier"/>
              </a:rPr>
              <a:t>to use </a:t>
            </a:r>
            <a:r>
              <a:rPr lang="en-GB" sz="2400" noProof="1" smtClean="0">
                <a:latin typeface="+mn-lt"/>
                <a:cs typeface="Courier"/>
              </a:rPr>
              <a:t>prepared statements in your </a:t>
            </a:r>
            <a:r>
              <a:rPr lang="en-GB" sz="2400" noProof="1" smtClean="0">
                <a:latin typeface="+mn-lt"/>
                <a:cs typeface="Courier"/>
              </a:rPr>
              <a:t>first year assignment</a:t>
            </a:r>
            <a:r>
              <a:rPr lang="en-GB" sz="2400" noProof="1" smtClean="0">
                <a:latin typeface="+mn-lt"/>
                <a:cs typeface="Courier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400" dirty="0" smtClean="0"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8256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6772 -0.01435 " pathEditMode="relative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Remember to give the user some feedback and to provide some means of returning somewhere – where?</a:t>
            </a:r>
          </a:p>
          <a:p>
            <a:r>
              <a:rPr lang="en-US" noProof="1" smtClean="0"/>
              <a:t>If </a:t>
            </a:r>
            <a:r>
              <a:rPr lang="en-US" noProof="1" smtClean="0">
                <a:latin typeface="Courier"/>
                <a:cs typeface="Courier"/>
              </a:rPr>
              <a:t>mysqli_query()</a:t>
            </a:r>
            <a:r>
              <a:rPr lang="en-US" noProof="1" smtClean="0"/>
              <a:t> returns a value indicating success or failure, use it:-</a:t>
            </a:r>
          </a:p>
          <a:p>
            <a:pPr marL="0" indent="0">
              <a:buNone/>
            </a:pPr>
            <a:r>
              <a:rPr lang="en-US" sz="1800" noProof="1" smtClean="0">
                <a:latin typeface="Courier"/>
                <a:cs typeface="Courier"/>
              </a:rPr>
              <a:t>$success = mysqli_query(</a:t>
            </a:r>
            <a:r>
              <a:rPr lang="en-US" sz="1800" dirty="0">
                <a:solidFill>
                  <a:srgbClr val="3B3B4B"/>
                </a:solidFill>
                <a:latin typeface="Courier"/>
                <a:cs typeface="Courier"/>
              </a:rPr>
              <a:t>$</a:t>
            </a:r>
            <a:r>
              <a:rPr lang="en-US" sz="1800" dirty="0" smtClean="0">
                <a:solidFill>
                  <a:srgbClr val="3B3B4B"/>
                </a:solidFill>
                <a:latin typeface="Courier"/>
                <a:cs typeface="Courier"/>
              </a:rPr>
              <a:t>connection, </a:t>
            </a:r>
            <a:r>
              <a:rPr lang="en-US" sz="1800" noProof="1" smtClean="0">
                <a:latin typeface="Courier"/>
                <a:cs typeface="Courier"/>
              </a:rPr>
              <a:t>$inputSQL);</a:t>
            </a:r>
          </a:p>
          <a:p>
            <a:pPr marL="0" indent="0">
              <a:buNone/>
            </a:pPr>
            <a:r>
              <a:rPr lang="en-US" sz="1800" noProof="1" smtClean="0">
                <a:latin typeface="Courier"/>
                <a:cs typeface="Courier"/>
              </a:rPr>
              <a:t>if ($success === false) {</a:t>
            </a:r>
          </a:p>
          <a:p>
            <a:pPr marL="0" indent="0">
              <a:buNone/>
            </a:pPr>
            <a:r>
              <a:rPr lang="en-US" sz="1800" noProof="1" smtClean="0">
                <a:latin typeface="Courier"/>
                <a:cs typeface="Courier"/>
              </a:rPr>
              <a:t>    echo “&lt;p&gt;sorry, problem when saving, “;</a:t>
            </a:r>
          </a:p>
          <a:p>
            <a:pPr marL="0" indent="0">
              <a:buNone/>
            </a:pPr>
            <a:r>
              <a:rPr lang="en-US" sz="1800" noProof="1" smtClean="0">
                <a:latin typeface="Courier"/>
                <a:cs typeface="Courier"/>
              </a:rPr>
              <a:t>    echo “&lt;a href=‘inputForm.php’&gt;try again&lt;/a&gt;&lt;/p&gt;\n”;</a:t>
            </a:r>
          </a:p>
          <a:p>
            <a:pPr marL="0" indent="0">
              <a:buNone/>
            </a:pPr>
            <a:r>
              <a:rPr lang="en-US" sz="1800" noProof="1" smtClean="0">
                <a:latin typeface="Courier"/>
                <a:cs typeface="Courier"/>
              </a:rPr>
              <a:t>} else {</a:t>
            </a:r>
          </a:p>
          <a:p>
            <a:pPr marL="0" indent="0">
              <a:buNone/>
            </a:pPr>
            <a:r>
              <a:rPr lang="en-US" sz="1800" noProof="1" smtClean="0">
                <a:latin typeface="Courier"/>
                <a:cs typeface="Courier"/>
              </a:rPr>
              <a:t>    echo “&lt;p&gt;Thanks $custforename for your info&lt;/p&gt;\n”;</a:t>
            </a:r>
          </a:p>
          <a:p>
            <a:pPr marL="0" indent="0">
              <a:buNone/>
            </a:pPr>
            <a:r>
              <a:rPr lang="en-US" sz="1800" noProof="1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800" noProof="1" smtClean="0">
                <a:latin typeface="Courier"/>
                <a:cs typeface="Courier"/>
              </a:rPr>
              <a:t>echo “&lt;p&gt;Return to the </a:t>
            </a:r>
            <a:br>
              <a:rPr lang="en-US" sz="1800" noProof="1" smtClean="0">
                <a:latin typeface="Courier"/>
                <a:cs typeface="Courier"/>
              </a:rPr>
            </a:br>
            <a:r>
              <a:rPr lang="en-US" sz="1800" noProof="1" smtClean="0">
                <a:latin typeface="Courier"/>
                <a:cs typeface="Courier"/>
              </a:rPr>
              <a:t>           &lt;a href=‘index.html’&gt;Home page&lt;/a&gt;&lt;/p&gt;\n”;</a:t>
            </a:r>
            <a:endParaRPr lang="en-US" sz="1800" noProof="1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94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b Presentation (clarity)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solidFill>
          <a:schemeClr val="bg1">
            <a:lumMod val="95000"/>
          </a:schemeClr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wrap="square" rtlCol="0">
        <a:spAutoFit/>
      </a:bodyPr>
      <a:lstStyle>
        <a:defPPr>
          <a:defRPr dirty="0" smtClean="0">
            <a:latin typeface="Courier"/>
            <a:cs typeface="Courier"/>
          </a:defRPr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Rob Presentation (clarity).pot</Template>
  <TotalTime>546</TotalTime>
  <Words>757</Words>
  <Application>Microsoft Macintosh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Rob Presentation (clarity)</vt:lpstr>
      <vt:lpstr>Db Information Management</vt:lpstr>
      <vt:lpstr>Steps</vt:lpstr>
      <vt:lpstr>Generate &amp; Display a form</vt:lpstr>
      <vt:lpstr>Retrieve variables from request</vt:lpstr>
      <vt:lpstr>Check &amp; sanitise the variables</vt:lpstr>
      <vt:lpstr>Check &amp; sanitise the variables</vt:lpstr>
      <vt:lpstr>Running the query</vt:lpstr>
      <vt:lpstr>Variable contains apostrophe?!?</vt:lpstr>
      <vt:lpstr>Link back</vt:lpstr>
    </vt:vector>
  </TitlesOfParts>
  <Company>University of Northumbria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 Davis</dc:creator>
  <cp:lastModifiedBy>Rob  Davis</cp:lastModifiedBy>
  <cp:revision>24</cp:revision>
  <dcterms:created xsi:type="dcterms:W3CDTF">2014-03-10T12:05:50Z</dcterms:created>
  <dcterms:modified xsi:type="dcterms:W3CDTF">2015-02-10T15:36:14Z</dcterms:modified>
</cp:coreProperties>
</file>