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F3694-8F0F-4746-B999-08BCE16BBAEE}" type="datetime2">
              <a:rPr lang="en-US"/>
              <a:pPr>
                <a:defRPr/>
              </a:pPr>
              <a:t>Sunday, 15 March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8914-D4AF-2C44-9960-CDEE49515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E946-D6C3-E646-97B5-B90E575091F5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3EB8-56C4-C849-853E-D8E0D9B22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1AECC-FB57-874F-99BA-D6393177DF57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121E7-4673-DC41-8AE4-E57FE3264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097A-E1D0-7744-BA69-2350AA2940CB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0562E-5471-9A49-AF55-D74D610B1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3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98EEB-0162-9443-B90F-6D1BD16620C0}" type="datetime2">
              <a:rPr lang="en-US"/>
              <a:pPr>
                <a:defRPr/>
              </a:pPr>
              <a:t>Sunday, 15 March 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B468-346B-2B4D-BD8E-0D096EA6E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1327-2072-0645-A9BB-37E199605202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1ADA-97B4-D144-84F8-0B14264046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EDFD7-2F5A-C04A-BB3E-7F91092E01AD}" type="datetime2">
              <a:rPr lang="en-US"/>
              <a:pPr>
                <a:defRPr/>
              </a:pPr>
              <a:t>Sunday, 15 March 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715E6-5759-DA44-BA2E-15E0F5117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E9B80-07F3-4B46-958F-D1A726CC1AA5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76F-AD8B-F247-9B5D-A65D24EEB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594AE-EEE5-7F4F-8BA5-E2C78F5ABDB0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2306B-0FBF-4E4F-B46A-144D86C4B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F929-323B-FE42-A28D-194042C1EBF6}" type="datetime2">
              <a:rPr lang="en-US"/>
              <a:pPr>
                <a:defRPr/>
              </a:pPr>
              <a:t>Sunday, 15 March 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D89-B412-F249-B1F6-8E838A89A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0C39-EFA4-AC4C-8C47-7BE6B8CC648C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FB6E-EA06-6945-B364-923044A85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6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534C17-7599-2546-8906-57DC18CC8E49}" type="datetime2">
              <a:rPr lang="en-US"/>
              <a:pPr>
                <a:defRPr/>
              </a:pPr>
              <a:t>Sunday, 15 March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984680C-0902-174E-A84A-09FC4FAB3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6" r:id="rId2"/>
    <p:sldLayoutId id="2147483984" r:id="rId3"/>
    <p:sldLayoutId id="2147483977" r:id="rId4"/>
    <p:sldLayoutId id="2147483985" r:id="rId5"/>
    <p:sldLayoutId id="2147483978" r:id="rId6"/>
    <p:sldLayoutId id="2147483979" r:id="rId7"/>
    <p:sldLayoutId id="2147483986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>
                <a:ea typeface="+mj-ea"/>
                <a:cs typeface="+mj-cs"/>
              </a:rPr>
              <a:t>D</a:t>
            </a:r>
            <a:r>
              <a:rPr lang="en-US" sz="4000" cap="none" dirty="0" err="1" smtClean="0">
                <a:ea typeface="+mj-ea"/>
                <a:cs typeface="+mj-cs"/>
              </a:rPr>
              <a:t>b</a:t>
            </a:r>
            <a:r>
              <a:rPr lang="en-US" sz="4000" dirty="0" smtClean="0">
                <a:ea typeface="+mj-ea"/>
                <a:cs typeface="+mj-cs"/>
              </a:rPr>
              <a:t> Information Retrieval</a:t>
            </a:r>
            <a:endParaRPr lang="en-US" sz="4000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Using PHP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i="1" dirty="0" smtClean="0">
                <a:ea typeface="+mn-ea"/>
                <a:cs typeface="+mn-cs"/>
              </a:rPr>
              <a:t>Rob Davis</a:t>
            </a:r>
            <a:endParaRPr lang="en-US" sz="2000" i="1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7" y="1600200"/>
            <a:ext cx="8611211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// connect to the server   =&gt;   host    ,    user    ,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passw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 ,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dbname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$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connection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noProof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mysqli_connect</a:t>
            </a:r>
            <a:r>
              <a:rPr lang="en-US" sz="1400" noProof="1">
                <a:latin typeface="Courier"/>
                <a:cs typeface="Courier"/>
              </a:rPr>
              <a:t>(‘localhost’, ‘unn_isrd1’, ‘letmein’, ‘</a:t>
            </a:r>
            <a:r>
              <a:rPr lang="en-US" sz="1400" noProof="1" smtClean="0">
                <a:latin typeface="Courier"/>
                <a:cs typeface="Courier"/>
              </a:rPr>
              <a:t>unn_isrd1</a:t>
            </a:r>
            <a:r>
              <a:rPr lang="en-US" sz="1400" noProof="1">
                <a:latin typeface="Courier"/>
                <a:cs typeface="Courier"/>
              </a:rPr>
              <a:t>’</a:t>
            </a:r>
            <a:r>
              <a:rPr lang="en-US" sz="1400" noProof="1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solidFill>
                  <a:srgbClr val="A53926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>
                <a:solidFill>
                  <a:srgbClr val="3B3B4B"/>
                </a:solidFill>
                <a:latin typeface="Courier"/>
                <a:cs typeface="Courier"/>
              </a:rPr>
              <a:t>$connection </a:t>
            </a:r>
            <a:r>
              <a:rPr lang="en-US" sz="1400" dirty="0">
                <a:latin typeface="Courier"/>
                <a:cs typeface="Courier"/>
              </a:rPr>
              <a:t>=== false) {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A53926"/>
                </a:solidFill>
                <a:latin typeface="Courier"/>
                <a:cs typeface="Courier"/>
              </a:rPr>
              <a:t>echo</a:t>
            </a:r>
            <a:r>
              <a:rPr lang="en-US" sz="1400" dirty="0">
                <a:latin typeface="Courier"/>
                <a:cs typeface="Courier"/>
              </a:rPr>
              <a:t> ‘&lt;p&gt;sorry the connection failed&lt;/p&gt;’;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    exit;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srgbClr val="6B7D72"/>
                </a:solidFill>
                <a:latin typeface="Courier"/>
                <a:cs typeface="Courier"/>
              </a:rPr>
              <a:t>// store a query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$filmSQL</a:t>
            </a:r>
            <a:r>
              <a:rPr lang="en-US" sz="1400" noProof="1" smtClean="0">
                <a:latin typeface="Courier"/>
                <a:cs typeface="Courier"/>
              </a:rPr>
              <a:t> = “SELECT filmID, title FROM film ORDER BY title”;</a:t>
            </a:r>
          </a:p>
          <a:p>
            <a:pPr marL="0" indent="0">
              <a:buNone/>
            </a:pPr>
            <a:r>
              <a:rPr lang="en-US" sz="1400" noProof="1">
                <a:solidFill>
                  <a:srgbClr val="6B7D72"/>
                </a:solidFill>
                <a:latin typeface="Courier"/>
                <a:cs typeface="Courier"/>
              </a:rPr>
              <a:t>// execute the query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$rsFilms </a:t>
            </a:r>
            <a:r>
              <a:rPr lang="en-US" sz="1400" noProof="1" smtClean="0">
                <a:latin typeface="Courier"/>
                <a:cs typeface="Courier"/>
              </a:rPr>
              <a:t>= </a:t>
            </a:r>
            <a:r>
              <a:rPr lang="en-US" sz="1400" noProof="1" smtClean="0">
                <a:solidFill>
                  <a:srgbClr val="A53926"/>
                </a:solidFill>
                <a:latin typeface="Courier"/>
                <a:cs typeface="Courier"/>
              </a:rPr>
              <a:t>mysqli_query</a:t>
            </a:r>
            <a:r>
              <a:rPr lang="en-US" sz="1400" noProof="1" smtClean="0"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3B3B4B"/>
                </a:solidFill>
                <a:latin typeface="Courier"/>
                <a:cs typeface="Courier"/>
              </a:rPr>
              <a:t>$</a:t>
            </a:r>
            <a:r>
              <a:rPr lang="en-US" sz="1400" dirty="0" smtClean="0">
                <a:solidFill>
                  <a:srgbClr val="3B3B4B"/>
                </a:solidFill>
                <a:latin typeface="Courier"/>
                <a:cs typeface="Courier"/>
              </a:rPr>
              <a:t>connection, </a:t>
            </a: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$filmSQL</a:t>
            </a:r>
            <a:r>
              <a:rPr lang="en-US" sz="1400" noProof="1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// iterate over the result set and display</a:t>
            </a:r>
          </a:p>
          <a:p>
            <a:pPr marL="0" indent="0">
              <a:buNone/>
            </a:pPr>
            <a:r>
              <a:rPr lang="en-US" sz="1400" noProof="1" smtClean="0">
                <a:solidFill>
                  <a:srgbClr val="A53926"/>
                </a:solidFill>
                <a:latin typeface="Courier"/>
                <a:cs typeface="Courier"/>
              </a:rPr>
              <a:t>while</a:t>
            </a:r>
            <a:r>
              <a:rPr lang="en-US" sz="1400" noProof="1" smtClean="0">
                <a:latin typeface="Courier"/>
                <a:cs typeface="Courier"/>
              </a:rPr>
              <a:t> (</a:t>
            </a: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$film </a:t>
            </a:r>
            <a:r>
              <a:rPr lang="en-US" sz="1400" noProof="1" smtClean="0">
                <a:latin typeface="Courier"/>
                <a:cs typeface="Courier"/>
              </a:rPr>
              <a:t>= </a:t>
            </a:r>
            <a:r>
              <a:rPr lang="en-US" sz="1400" noProof="1" smtClean="0">
                <a:solidFill>
                  <a:srgbClr val="A53926"/>
                </a:solidFill>
                <a:latin typeface="Courier"/>
                <a:cs typeface="Courier"/>
              </a:rPr>
              <a:t>mysqli_fetch_assoc</a:t>
            </a:r>
            <a:r>
              <a:rPr lang="en-US" sz="1400" noProof="1" smtClean="0">
                <a:latin typeface="Courier"/>
                <a:cs typeface="Courier"/>
              </a:rPr>
              <a:t>(</a:t>
            </a: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$rsFilms</a:t>
            </a:r>
            <a:r>
              <a:rPr lang="en-US" sz="1400" noProof="1" smtClean="0">
                <a:latin typeface="Courier"/>
                <a:cs typeface="Courier"/>
              </a:rPr>
              <a:t>)) {</a:t>
            </a:r>
            <a:br>
              <a:rPr lang="en-US" sz="1400" noProof="1" smtClean="0">
                <a:latin typeface="Courier"/>
                <a:cs typeface="Courier"/>
              </a:rPr>
            </a:br>
            <a:r>
              <a:rPr lang="en-US" sz="1400" noProof="1" smtClean="0">
                <a:latin typeface="Courier"/>
                <a:cs typeface="Courier"/>
              </a:rPr>
              <a:t>    </a:t>
            </a: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$title </a:t>
            </a:r>
            <a:r>
              <a:rPr lang="en-US" sz="1400" noProof="1" smtClean="0">
                <a:latin typeface="Courier"/>
                <a:cs typeface="Courier"/>
              </a:rPr>
              <a:t>= </a:t>
            </a:r>
            <a:r>
              <a:rPr lang="en-US" sz="1400" noProof="1" smtClean="0">
                <a:solidFill>
                  <a:srgbClr val="3B3B4B"/>
                </a:solidFill>
                <a:latin typeface="Courier"/>
                <a:cs typeface="Courier"/>
              </a:rPr>
              <a:t>$film</a:t>
            </a:r>
            <a:r>
              <a:rPr lang="en-US" sz="1400" noProof="1" smtClean="0">
                <a:latin typeface="Courier"/>
                <a:cs typeface="Courier"/>
              </a:rPr>
              <a:t>[‘title’];</a:t>
            </a:r>
            <a:br>
              <a:rPr lang="en-US" sz="1400" noProof="1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A53926"/>
                </a:solidFill>
                <a:latin typeface="Courier"/>
                <a:cs typeface="Courier"/>
              </a:rPr>
              <a:t>echo</a:t>
            </a:r>
            <a:r>
              <a:rPr lang="en-US" sz="1400" dirty="0">
                <a:latin typeface="Courier"/>
                <a:cs typeface="Courier"/>
              </a:rPr>
              <a:t> “&lt;p&gt;The film title is $title&lt;/p&gt;”;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259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steps as comments, </a:t>
            </a:r>
            <a:r>
              <a:rPr lang="en-US" dirty="0" err="1" smtClean="0"/>
              <a:t>pseudocode</a:t>
            </a:r>
            <a:r>
              <a:rPr lang="en-US" dirty="0" smtClean="0"/>
              <a:t>, to help you </a:t>
            </a:r>
            <a:r>
              <a:rPr lang="en-US" smtClean="0"/>
              <a:t>remember them, </a:t>
            </a:r>
            <a:r>
              <a:rPr lang="en-US" dirty="0" smtClean="0"/>
              <a:t>and to see that what can seem like different code is actually the same.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5893" y="1524000"/>
            <a:ext cx="4959382" cy="2023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server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Construct an SQL query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Execute the query and store the result set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Iterate over that result set:-</a:t>
            </a:r>
          </a:p>
          <a:p>
            <a:pPr lvl="2"/>
            <a:r>
              <a:rPr lang="en-US" sz="1400" dirty="0" smtClean="0"/>
              <a:t>Extract each record</a:t>
            </a:r>
          </a:p>
          <a:p>
            <a:pPr lvl="2"/>
            <a:r>
              <a:rPr lang="en-US" sz="1400" dirty="0" smtClean="0"/>
              <a:t>Display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9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8559 0.22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95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db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offers different database functions depending on which </a:t>
            </a:r>
            <a:r>
              <a:rPr lang="en-US" dirty="0" err="1" smtClean="0"/>
              <a:t>db</a:t>
            </a:r>
            <a:r>
              <a:rPr lang="en-US" dirty="0" smtClean="0"/>
              <a:t> type you want to connect to, and different variants according to the functionality you need for that </a:t>
            </a:r>
            <a:r>
              <a:rPr lang="en-US" dirty="0" err="1" smtClean="0"/>
              <a:t>db</a:t>
            </a:r>
            <a:r>
              <a:rPr lang="en-US" dirty="0" smtClean="0"/>
              <a:t> type.</a:t>
            </a:r>
          </a:p>
          <a:p>
            <a:r>
              <a:rPr lang="en-US" dirty="0" smtClean="0"/>
              <a:t>With PHP you can connect to: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mSQL</a:t>
            </a:r>
            <a:r>
              <a:rPr lang="en-US" dirty="0" smtClean="0"/>
              <a:t>, Oracle, Paradox,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, Ingres and many other databases.</a:t>
            </a:r>
          </a:p>
          <a:p>
            <a:r>
              <a:rPr lang="en-US" dirty="0" smtClean="0"/>
              <a:t>We use </a:t>
            </a:r>
            <a:r>
              <a:rPr lang="en-US" dirty="0" smtClean="0">
                <a:solidFill>
                  <a:srgbClr val="A53926"/>
                </a:solidFill>
              </a:rPr>
              <a:t>MySQL</a:t>
            </a:r>
            <a:r>
              <a:rPr lang="en-US" dirty="0" smtClean="0"/>
              <a:t> as the database type.</a:t>
            </a:r>
          </a:p>
          <a:p>
            <a:r>
              <a:rPr lang="en-US" dirty="0" smtClean="0"/>
              <a:t>There are a number of  </a:t>
            </a:r>
            <a:r>
              <a:rPr lang="en-US" dirty="0" err="1" smtClean="0"/>
              <a:t>mysql</a:t>
            </a:r>
            <a:r>
              <a:rPr lang="en-US" dirty="0" smtClean="0"/>
              <a:t> specific libraries we could use: </a:t>
            </a:r>
            <a:r>
              <a:rPr lang="en-US" dirty="0" err="1" smtClean="0"/>
              <a:t>mysql</a:t>
            </a:r>
            <a:r>
              <a:rPr lang="en-US" dirty="0" smtClean="0"/>
              <a:t>_ , </a:t>
            </a:r>
            <a:r>
              <a:rPr lang="en-US" dirty="0" err="1" smtClean="0"/>
              <a:t>mysqli</a:t>
            </a:r>
            <a:r>
              <a:rPr lang="en-US" dirty="0" smtClean="0"/>
              <a:t>_ or </a:t>
            </a:r>
            <a:r>
              <a:rPr lang="en-US" dirty="0" err="1" smtClean="0"/>
              <a:t>pdo</a:t>
            </a:r>
            <a:endParaRPr lang="en-US" dirty="0" smtClean="0"/>
          </a:p>
          <a:p>
            <a:r>
              <a:rPr lang="en-US" dirty="0" smtClean="0"/>
              <a:t>In final year classes I use </a:t>
            </a:r>
            <a:r>
              <a:rPr lang="en-US" dirty="0" err="1" smtClean="0"/>
              <a:t>pdo</a:t>
            </a:r>
            <a:r>
              <a:rPr lang="en-US" dirty="0" smtClean="0"/>
              <a:t>, in the workshops for this module we use </a:t>
            </a:r>
            <a:r>
              <a:rPr lang="en-US" dirty="0" err="1" smtClean="0"/>
              <a:t>mysqli</a:t>
            </a:r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retrieving data from a database you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follow these steps:-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an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query and store the result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 over that result set:-</a:t>
            </a:r>
          </a:p>
          <a:p>
            <a:pPr lvl="2"/>
            <a:r>
              <a:rPr lang="en-US" dirty="0" smtClean="0"/>
              <a:t>Extract each record</a:t>
            </a:r>
          </a:p>
          <a:p>
            <a:pPr lvl="2"/>
            <a:r>
              <a:rPr lang="en-US" dirty="0" smtClean="0"/>
              <a:t>Display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3552" cy="4876800"/>
          </a:xfrm>
        </p:spPr>
        <p:txBody>
          <a:bodyPr/>
          <a:lstStyle/>
          <a:p>
            <a:r>
              <a:rPr lang="en-US" dirty="0" smtClean="0"/>
              <a:t>We connect to the server using the </a:t>
            </a:r>
            <a:r>
              <a:rPr lang="en-US" dirty="0" err="1" smtClean="0"/>
              <a:t>mysqli</a:t>
            </a:r>
            <a:r>
              <a:rPr lang="en-US" dirty="0" smtClean="0"/>
              <a:t> function:</a:t>
            </a:r>
            <a:br>
              <a:rPr lang="en-US" dirty="0" smtClean="0"/>
            </a:br>
            <a:r>
              <a:rPr lang="en-US" dirty="0" err="1" smtClean="0"/>
              <a:t>mysqli_connect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This function takes four arguments, all strings:- </a:t>
            </a:r>
            <a:br>
              <a:rPr lang="en-US" dirty="0" smtClean="0"/>
            </a:br>
            <a:r>
              <a:rPr lang="en-US" sz="2000" dirty="0" smtClean="0">
                <a:latin typeface="Courier"/>
                <a:cs typeface="Courier"/>
              </a:rPr>
              <a:t>server </a:t>
            </a:r>
            <a:r>
              <a:rPr lang="en-US" sz="2000" dirty="0" smtClean="0">
                <a:latin typeface="Courier"/>
                <a:cs typeface="Courier"/>
              </a:rPr>
              <a:t>name, user name, password, database name</a:t>
            </a:r>
          </a:p>
          <a:p>
            <a:r>
              <a:rPr lang="en-US" dirty="0" smtClean="0"/>
              <a:t>It returns a connection link if successful and </a:t>
            </a:r>
            <a:r>
              <a:rPr lang="en-US" i="1" dirty="0" smtClean="0"/>
              <a:t>false</a:t>
            </a:r>
            <a:r>
              <a:rPr lang="en-US" dirty="0" smtClean="0"/>
              <a:t> if not.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$connection = </a:t>
            </a:r>
            <a:r>
              <a:rPr lang="en-GB" sz="1800" kern="0" dirty="0" err="1" smtClean="0"/>
              <a:t>mysqli_connect</a:t>
            </a:r>
            <a:r>
              <a:rPr lang="en-GB" sz="1800" kern="0" dirty="0"/>
              <a:t>('localhost', </a:t>
            </a:r>
            <a:r>
              <a:rPr lang="en-GB" sz="1800" kern="0" dirty="0" smtClean="0"/>
              <a:t>'unn_isrd1', </a:t>
            </a:r>
            <a:r>
              <a:rPr lang="en-GB" sz="1800" kern="0" dirty="0"/>
              <a:t>'</a:t>
            </a:r>
            <a:r>
              <a:rPr lang="en-GB" sz="1800" kern="0" dirty="0" err="1" smtClean="0"/>
              <a:t>letmein</a:t>
            </a:r>
            <a:r>
              <a:rPr lang="en-GB" sz="1800" kern="0" dirty="0" smtClean="0"/>
              <a:t>', </a:t>
            </a:r>
            <a:r>
              <a:rPr lang="en-GB" sz="1800" kern="0" dirty="0"/>
              <a:t>'</a:t>
            </a:r>
            <a:r>
              <a:rPr lang="en-GB" sz="1800" kern="0" dirty="0" smtClean="0"/>
              <a:t>unn_isrd1');</a:t>
            </a:r>
            <a:endParaRPr lang="en-GB" sz="1800" kern="0" dirty="0"/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9767" y="1527478"/>
            <a:ext cx="4959382" cy="2023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A53926"/>
                </a:solidFill>
              </a:rPr>
              <a:t>Connect to the server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Construct an SQL query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Execute the query and store the result set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Iterate over that result set:-</a:t>
            </a:r>
          </a:p>
          <a:p>
            <a:pPr lvl="2"/>
            <a:r>
              <a:rPr lang="en-US" sz="1400" dirty="0" smtClean="0"/>
              <a:t>Extract each record</a:t>
            </a:r>
          </a:p>
          <a:p>
            <a:pPr lvl="2"/>
            <a:r>
              <a:rPr lang="en-US" sz="1400" dirty="0" smtClean="0"/>
              <a:t>Display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4219 0.00138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3014" cy="4876800"/>
          </a:xfrm>
        </p:spPr>
        <p:txBody>
          <a:bodyPr/>
          <a:lstStyle/>
          <a:p>
            <a:r>
              <a:rPr lang="en-US" dirty="0" smtClean="0"/>
              <a:t>Checking for success,</a:t>
            </a:r>
            <a:br>
              <a:rPr lang="en-US" dirty="0" smtClean="0"/>
            </a:br>
            <a:r>
              <a:rPr lang="en-US" dirty="0" smtClean="0"/>
              <a:t>        two simple alternatives (there are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Explicitly using the return value of </a:t>
            </a:r>
            <a:r>
              <a:rPr lang="en-US" smtClean="0"/>
              <a:t>mysqli_connect</a:t>
            </a:r>
            <a:r>
              <a:rPr lang="en-US" dirty="0" smtClean="0"/>
              <a:t>:-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$connection = </a:t>
            </a:r>
            <a:r>
              <a:rPr lang="en-GB" sz="1600" kern="0" dirty="0" err="1"/>
              <a:t>mysqli_connect</a:t>
            </a:r>
            <a:r>
              <a:rPr lang="en-GB" sz="1600" kern="0" dirty="0"/>
              <a:t>('localhost', 'unn_isrd1', '</a:t>
            </a:r>
            <a:r>
              <a:rPr lang="en-GB" sz="1600" kern="0" dirty="0" err="1"/>
              <a:t>letmein</a:t>
            </a:r>
            <a:r>
              <a:rPr lang="en-GB" sz="1600" kern="0" dirty="0"/>
              <a:t>', 'unn_isrd1');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if ($connection === false) 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echo ‘&lt;p&gt;sorry the connection failed&lt;/p&gt;’;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exit;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Implicitly using the return value combined with </a:t>
            </a:r>
            <a:r>
              <a:rPr lang="en-US" sz="2000" i="1" dirty="0" smtClean="0">
                <a:latin typeface="Courier"/>
                <a:cs typeface="Courier"/>
              </a:rPr>
              <a:t>or die()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$connection = </a:t>
            </a:r>
            <a:r>
              <a:rPr lang="en-GB" sz="1600" kern="0" dirty="0" err="1"/>
              <a:t>mysqli_connect</a:t>
            </a:r>
            <a:r>
              <a:rPr lang="en-GB" sz="1600" kern="0" dirty="0"/>
              <a:t>('localhost', 'unn_isrd1', '</a:t>
            </a:r>
            <a:r>
              <a:rPr lang="en-GB" sz="1600" kern="0" dirty="0" err="1"/>
              <a:t>letmein</a:t>
            </a:r>
            <a:r>
              <a:rPr lang="en-GB" sz="1600" kern="0" dirty="0"/>
              <a:t>', 'unn_isrd1</a:t>
            </a:r>
            <a:r>
              <a:rPr lang="en-GB" sz="1600" kern="0" dirty="0" smtClean="0"/>
              <a:t>')</a:t>
            </a:r>
            <a:endParaRPr lang="en-GB" sz="1600" kern="0" dirty="0"/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         OR die(‘&lt;p&gt;sorry the connection failed&lt;/p&gt;’);</a:t>
            </a:r>
            <a:br>
              <a:rPr lang="en-US" sz="1600" dirty="0" smtClean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We can also find out and echo what the error was using the </a:t>
            </a:r>
            <a:r>
              <a:rPr lang="en-US" dirty="0" err="1" smtClean="0"/>
              <a:t>mysqli_connect_error</a:t>
            </a:r>
            <a:r>
              <a:rPr lang="en-US" dirty="0" smtClean="0"/>
              <a:t>() function: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echo ‘&lt;p&gt;The error was: ‘ . </a:t>
            </a:r>
            <a:r>
              <a:rPr lang="en-US" sz="1600" dirty="0" err="1">
                <a:latin typeface="Courier"/>
                <a:cs typeface="Courier"/>
              </a:rPr>
              <a:t>m</a:t>
            </a:r>
            <a:r>
              <a:rPr lang="en-US" sz="1600" dirty="0" err="1" smtClean="0">
                <a:latin typeface="Courier"/>
                <a:cs typeface="Courier"/>
              </a:rPr>
              <a:t>ysqli_connect_error</a:t>
            </a:r>
            <a:r>
              <a:rPr lang="en-US" sz="1600" dirty="0" smtClean="0">
                <a:latin typeface="Courier"/>
                <a:cs typeface="Courier"/>
              </a:rPr>
              <a:t>() . ‘&lt;/p&gt;’;</a:t>
            </a:r>
          </a:p>
        </p:txBody>
      </p:sp>
    </p:spTree>
    <p:extLst>
      <p:ext uri="{BB962C8B-B14F-4D97-AF65-F5344CB8AC3E}">
        <p14:creationId xmlns:p14="http://schemas.microsoft.com/office/powerpoint/2010/main" val="42410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an </a:t>
            </a:r>
            <a:r>
              <a:rPr lang="en-US" dirty="0" err="1" smtClean="0"/>
              <a:t>sql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preferred DBMS UI (</a:t>
            </a:r>
            <a:r>
              <a:rPr lang="en-US" dirty="0" err="1" smtClean="0"/>
              <a:t>phpmyadmin</a:t>
            </a:r>
            <a:r>
              <a:rPr lang="en-US" dirty="0" smtClean="0"/>
              <a:t> in the workshops) you construct an </a:t>
            </a:r>
            <a:r>
              <a:rPr lang="en-US" dirty="0" err="1" smtClean="0"/>
              <a:t>sql</a:t>
            </a:r>
            <a:r>
              <a:rPr lang="en-US" dirty="0" smtClean="0"/>
              <a:t> you know works.</a:t>
            </a:r>
          </a:p>
          <a:p>
            <a:r>
              <a:rPr lang="en-US" dirty="0" smtClean="0"/>
              <a:t>You assign this to a variable., e.g.: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filmSQL</a:t>
            </a:r>
            <a:r>
              <a:rPr lang="en-US" dirty="0" smtClean="0">
                <a:latin typeface="Courier"/>
                <a:cs typeface="Courier"/>
              </a:rPr>
              <a:t> = “SELECT </a:t>
            </a:r>
            <a:r>
              <a:rPr lang="en-US" dirty="0" err="1" smtClean="0">
                <a:latin typeface="Courier"/>
                <a:cs typeface="Courier"/>
              </a:rPr>
              <a:t>filmID</a:t>
            </a:r>
            <a:r>
              <a:rPr lang="en-US" dirty="0" smtClean="0">
                <a:latin typeface="Courier"/>
                <a:cs typeface="Courier"/>
              </a:rPr>
              <a:t>, title FROM film”;</a:t>
            </a:r>
          </a:p>
          <a:p>
            <a:r>
              <a:rPr lang="en-US" dirty="0" smtClean="0">
                <a:cs typeface="Courier"/>
              </a:rPr>
              <a:t>Always check the </a:t>
            </a:r>
            <a:r>
              <a:rPr lang="en-US" dirty="0" err="1" smtClean="0">
                <a:cs typeface="Courier"/>
              </a:rPr>
              <a:t>sql</a:t>
            </a:r>
            <a:r>
              <a:rPr lang="en-US" dirty="0" smtClean="0">
                <a:cs typeface="Courier"/>
              </a:rPr>
              <a:t> works first. You can use any valid </a:t>
            </a:r>
            <a:r>
              <a:rPr lang="en-US" dirty="0" err="1" smtClean="0">
                <a:cs typeface="Courier"/>
              </a:rPr>
              <a:t>sql</a:t>
            </a:r>
            <a:r>
              <a:rPr lang="en-US" dirty="0" smtClean="0">
                <a:cs typeface="Courier"/>
              </a:rPr>
              <a:t> select statement.</a:t>
            </a:r>
          </a:p>
          <a:p>
            <a:r>
              <a:rPr lang="en-US" dirty="0" smtClean="0">
                <a:cs typeface="Courier"/>
              </a:rPr>
              <a:t>The reason it’s a good idea to store the </a:t>
            </a:r>
            <a:r>
              <a:rPr lang="en-US" dirty="0" err="1" smtClean="0">
                <a:cs typeface="Courier"/>
              </a:rPr>
              <a:t>sql</a:t>
            </a:r>
            <a:r>
              <a:rPr lang="en-US" dirty="0" smtClean="0">
                <a:cs typeface="Courier"/>
              </a:rPr>
              <a:t> into a variable is that if things go wrong it’s easier to </a:t>
            </a:r>
            <a:r>
              <a:rPr lang="en-US" dirty="0" smtClean="0">
                <a:latin typeface="Courier"/>
                <a:cs typeface="Courier"/>
              </a:rPr>
              <a:t>echo</a:t>
            </a:r>
            <a:r>
              <a:rPr lang="en-US" dirty="0" smtClean="0">
                <a:cs typeface="Courier"/>
              </a:rPr>
              <a:t> the variable for debugging:-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echo “&lt;p&gt;The 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>
                <a:latin typeface="Courier"/>
                <a:cs typeface="Courier"/>
              </a:rPr>
              <a:t> is: $</a:t>
            </a:r>
            <a:r>
              <a:rPr lang="en-US" dirty="0" err="1" smtClean="0">
                <a:latin typeface="Courier"/>
                <a:cs typeface="Courier"/>
              </a:rPr>
              <a:t>filmSQL</a:t>
            </a:r>
            <a:r>
              <a:rPr lang="en-US" dirty="0" smtClean="0">
                <a:latin typeface="Courier"/>
                <a:cs typeface="Courier"/>
              </a:rPr>
              <a:t>&lt;/p&gt;”;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48924" y="1590436"/>
            <a:ext cx="4959382" cy="2023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server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 an SQL query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Execute the query and store the result set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Iterate over that result set:-</a:t>
            </a:r>
          </a:p>
          <a:p>
            <a:pPr lvl="2"/>
            <a:r>
              <a:rPr lang="en-US" sz="1400" dirty="0" smtClean="0"/>
              <a:t>Extract each record</a:t>
            </a:r>
          </a:p>
          <a:p>
            <a:pPr lvl="2"/>
            <a:r>
              <a:rPr lang="en-US" sz="1400" dirty="0" smtClean="0"/>
              <a:t>Display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8066 -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the query we use: </a:t>
            </a:r>
            <a:r>
              <a:rPr lang="en-US" dirty="0" err="1" smtClean="0">
                <a:latin typeface="Courier"/>
                <a:cs typeface="Courier"/>
              </a:rPr>
              <a:t>mysqli_query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to which we pass two arguments, both strings:- the connection link and a string containing the query. </a:t>
            </a:r>
          </a:p>
          <a:p>
            <a:r>
              <a:rPr lang="en-US" dirty="0" err="1" smtClean="0">
                <a:latin typeface="Courier"/>
                <a:cs typeface="Courier"/>
              </a:rPr>
              <a:t>mysqli_query</a:t>
            </a:r>
            <a:r>
              <a:rPr lang="en-US" dirty="0" smtClean="0"/>
              <a:t> returns a record set or </a:t>
            </a:r>
            <a:r>
              <a:rPr lang="en-US" i="1" dirty="0" smtClean="0"/>
              <a:t>false</a:t>
            </a:r>
            <a:r>
              <a:rPr lang="en-US" dirty="0" smtClean="0"/>
              <a:t> on failure, e.g.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$</a:t>
            </a:r>
            <a:r>
              <a:rPr lang="en-US" sz="2200" dirty="0" err="1" smtClean="0">
                <a:latin typeface="Courier"/>
                <a:cs typeface="Courier"/>
              </a:rPr>
              <a:t>rsFilms</a:t>
            </a:r>
            <a:r>
              <a:rPr lang="en-US" sz="2200" dirty="0" smtClean="0">
                <a:latin typeface="Courier"/>
                <a:cs typeface="Courier"/>
              </a:rPr>
              <a:t> = </a:t>
            </a:r>
            <a:r>
              <a:rPr lang="en-US" sz="2200" dirty="0" err="1" smtClean="0">
                <a:latin typeface="Courier"/>
                <a:cs typeface="Courier"/>
              </a:rPr>
              <a:t>mysqli_query</a:t>
            </a:r>
            <a:r>
              <a:rPr lang="en-US" sz="2200" dirty="0">
                <a:latin typeface="Courier"/>
                <a:cs typeface="Courier"/>
              </a:rPr>
              <a:t>($</a:t>
            </a:r>
            <a:r>
              <a:rPr lang="en-US" sz="2200" dirty="0" smtClean="0">
                <a:latin typeface="Courier"/>
                <a:cs typeface="Courier"/>
              </a:rPr>
              <a:t>connection, </a:t>
            </a:r>
            <a:r>
              <a:rPr lang="en-US" sz="2200" dirty="0">
                <a:latin typeface="Courier"/>
                <a:cs typeface="Courier"/>
              </a:rPr>
              <a:t>$</a:t>
            </a:r>
            <a:r>
              <a:rPr lang="en-US" sz="2200" dirty="0" err="1" smtClean="0">
                <a:latin typeface="Courier"/>
                <a:cs typeface="Courier"/>
              </a:rPr>
              <a:t>filmSQL</a:t>
            </a:r>
            <a:r>
              <a:rPr lang="en-US" sz="2200" dirty="0" smtClean="0">
                <a:latin typeface="Courier"/>
                <a:cs typeface="Courier"/>
              </a:rPr>
              <a:t>);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/>
              <a:t>As before (</a:t>
            </a:r>
            <a:r>
              <a:rPr lang="en-US" dirty="0" err="1" smtClean="0">
                <a:latin typeface="Courier"/>
                <a:cs typeface="Courier"/>
              </a:rPr>
              <a:t>mysqli_connect</a:t>
            </a:r>
            <a:r>
              <a:rPr lang="en-US" dirty="0" smtClean="0"/>
              <a:t>) we can use that return value to check the query was successful.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5835" y="1509590"/>
            <a:ext cx="4959382" cy="2023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server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Construct an SQL query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Execute the query and store the result set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Iterate over that result set:-</a:t>
            </a:r>
          </a:p>
          <a:p>
            <a:pPr lvl="2"/>
            <a:r>
              <a:rPr lang="en-US" sz="1400" dirty="0" smtClean="0"/>
              <a:t>Extract each record</a:t>
            </a:r>
          </a:p>
          <a:p>
            <a:pPr lvl="2"/>
            <a:r>
              <a:rPr lang="en-US" sz="1400" dirty="0" smtClean="0"/>
              <a:t>Display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085 0.0011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result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retrieve records with the </a:t>
            </a:r>
            <a:r>
              <a:rPr lang="en-US" sz="2200" dirty="0" err="1" smtClean="0">
                <a:latin typeface="Courier"/>
                <a:cs typeface="Courier"/>
              </a:rPr>
              <a:t>mysqli_fetch_assoc</a:t>
            </a:r>
            <a:r>
              <a:rPr lang="en-US" dirty="0" smtClean="0"/>
              <a:t> function to which we give one argument: the result set we retrieved from </a:t>
            </a:r>
            <a:r>
              <a:rPr lang="en-US" sz="2200" dirty="0" err="1" smtClean="0">
                <a:latin typeface="Courier"/>
                <a:cs typeface="Courier"/>
              </a:rPr>
              <a:t>mysqli_query</a:t>
            </a:r>
            <a:endParaRPr lang="en-US" sz="2200" dirty="0" smtClean="0"/>
          </a:p>
          <a:p>
            <a:r>
              <a:rPr lang="en-US" dirty="0" smtClean="0"/>
              <a:t>It returns a record as an associative array where each field in the </a:t>
            </a:r>
            <a:r>
              <a:rPr lang="en-US" dirty="0" err="1" smtClean="0"/>
              <a:t>sql</a:t>
            </a:r>
            <a:r>
              <a:rPr lang="en-US" dirty="0" smtClean="0"/>
              <a:t> is an index in that array. </a:t>
            </a:r>
            <a:r>
              <a:rPr lang="en-US" sz="1800" dirty="0" smtClean="0"/>
              <a:t>(explained on next slide)</a:t>
            </a:r>
          </a:p>
          <a:p>
            <a:r>
              <a:rPr lang="en-US" dirty="0" smtClean="0"/>
              <a:t>So, to retrieve one record from the result set, as an associative array we write: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$film = </a:t>
            </a:r>
            <a:r>
              <a:rPr lang="en-US" sz="2000" dirty="0" err="1" smtClean="0">
                <a:latin typeface="Courier"/>
                <a:cs typeface="Courier"/>
              </a:rPr>
              <a:t>mysqli_fetch_assoc</a:t>
            </a:r>
            <a:r>
              <a:rPr lang="en-US" sz="2000" dirty="0" smtClean="0">
                <a:latin typeface="Courier"/>
                <a:cs typeface="Courier"/>
              </a:rPr>
              <a:t>($</a:t>
            </a:r>
            <a:r>
              <a:rPr lang="en-US" sz="2000" dirty="0" err="1" smtClean="0">
                <a:latin typeface="Courier"/>
                <a:cs typeface="Courier"/>
              </a:rPr>
              <a:t>rsFilms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But we want all the records so we put that code as the condition of a </a:t>
            </a:r>
            <a:r>
              <a:rPr lang="en-US" i="1" dirty="0" smtClean="0"/>
              <a:t>while</a:t>
            </a:r>
            <a:r>
              <a:rPr lang="en-US" dirty="0" smtClean="0"/>
              <a:t> loop: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while ($film = </a:t>
            </a:r>
            <a:r>
              <a:rPr lang="en-US" sz="2000" dirty="0" err="1" smtClean="0">
                <a:latin typeface="Courier"/>
                <a:cs typeface="Courier"/>
              </a:rPr>
              <a:t>mysqli_fetch_assoc</a:t>
            </a:r>
            <a:r>
              <a:rPr lang="en-US" sz="2000" dirty="0" smtClean="0">
                <a:latin typeface="Courier"/>
                <a:cs typeface="Courier"/>
              </a:rPr>
              <a:t>($</a:t>
            </a:r>
            <a:r>
              <a:rPr lang="en-US" sz="2000" dirty="0" err="1" smtClean="0">
                <a:latin typeface="Courier"/>
                <a:cs typeface="Courier"/>
              </a:rPr>
              <a:t>rsFilms</a:t>
            </a:r>
            <a:r>
              <a:rPr lang="en-US" sz="2000" dirty="0" smtClean="0">
                <a:latin typeface="Courier"/>
                <a:cs typeface="Courier"/>
              </a:rPr>
              <a:t>)) {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   // code here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275893" y="1524000"/>
            <a:ext cx="4959382" cy="2023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server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Construct an SQL query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Execute the query and store the result set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Iterate over that result set:-</a:t>
            </a:r>
          </a:p>
          <a:p>
            <a:pPr lvl="2"/>
            <a:r>
              <a:rPr lang="en-US" sz="1400" dirty="0" smtClean="0"/>
              <a:t>Extract each record</a:t>
            </a:r>
          </a:p>
          <a:p>
            <a:pPr lvl="2"/>
            <a:r>
              <a:rPr lang="en-US" sz="1400" dirty="0" smtClean="0"/>
              <a:t>Display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76 0.00139 L -0.82448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each record &amp;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special variable that can hold more than one value at a time.  In PHP there are two types of array, numeric and associative.</a:t>
            </a:r>
          </a:p>
          <a:p>
            <a:r>
              <a:rPr lang="en-US" dirty="0" smtClean="0"/>
              <a:t>A numeric array </a:t>
            </a:r>
          </a:p>
          <a:p>
            <a:r>
              <a:rPr lang="en-US" dirty="0" smtClean="0"/>
              <a:t>An associative array</a:t>
            </a:r>
          </a:p>
          <a:p>
            <a:r>
              <a:rPr lang="en-US" dirty="0" smtClean="0"/>
              <a:t>Extract and display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214" y="1600200"/>
            <a:ext cx="5315857" cy="176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Holds values where each value is identified by its numeric position in the array, </a:t>
            </a:r>
            <a:r>
              <a:rPr lang="en-US" dirty="0"/>
              <a:t>e</a:t>
            </a:r>
            <a:r>
              <a:rPr lang="en-US" dirty="0" smtClean="0"/>
              <a:t>.g.: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latin typeface="Courier"/>
                <a:cs typeface="Courier"/>
              </a:rPr>
              <a:t>$guitars[0] = ‘Fender </a:t>
            </a:r>
            <a:r>
              <a:rPr lang="en-US" dirty="0" err="1" smtClean="0">
                <a:latin typeface="Courier"/>
                <a:cs typeface="Courier"/>
              </a:rPr>
              <a:t>Strat</a:t>
            </a:r>
            <a:r>
              <a:rPr lang="en-US" dirty="0" smtClean="0">
                <a:latin typeface="Courier"/>
                <a:cs typeface="Courier"/>
              </a:rPr>
              <a:t>’;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$guitars[1] = ‘Gibson SG’;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$guitars[2] = ‘</a:t>
            </a:r>
            <a:r>
              <a:rPr lang="en-US" dirty="0" err="1" smtClean="0">
                <a:latin typeface="Courier"/>
                <a:cs typeface="Courier"/>
              </a:rPr>
              <a:t>Gretsch</a:t>
            </a:r>
            <a:r>
              <a:rPr lang="en-US" dirty="0" smtClean="0">
                <a:latin typeface="Courier"/>
                <a:cs typeface="Courier"/>
              </a:rPr>
              <a:t> White Falcon’;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50614" y="1752600"/>
            <a:ext cx="5315857" cy="176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Holds values where each value is identified by a string, known as its key or index, </a:t>
            </a:r>
            <a:r>
              <a:rPr lang="en-US" dirty="0"/>
              <a:t>e</a:t>
            </a:r>
            <a:r>
              <a:rPr lang="en-US" dirty="0" smtClean="0"/>
              <a:t>.g.:</a:t>
            </a: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latin typeface="Courier"/>
                <a:cs typeface="Courier"/>
              </a:rPr>
              <a:t>$guitars[‘Hendrix’] = ‘Fender </a:t>
            </a:r>
            <a:r>
              <a:rPr lang="en-US" dirty="0" err="1" smtClean="0">
                <a:latin typeface="Courier"/>
                <a:cs typeface="Courier"/>
              </a:rPr>
              <a:t>Strat</a:t>
            </a:r>
            <a:r>
              <a:rPr lang="en-US" dirty="0" smtClean="0">
                <a:latin typeface="Courier"/>
                <a:cs typeface="Courier"/>
              </a:rPr>
              <a:t>’;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$guitars[‘Zappa’]   = ‘Gibson SG’;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$guitars[‘</a:t>
            </a:r>
            <a:r>
              <a:rPr lang="en-US" dirty="0" err="1" smtClean="0">
                <a:latin typeface="Courier"/>
                <a:cs typeface="Courier"/>
              </a:rPr>
              <a:t>Setzer</a:t>
            </a:r>
            <a:r>
              <a:rPr lang="en-US" dirty="0" smtClean="0">
                <a:latin typeface="Courier"/>
                <a:cs typeface="Courier"/>
              </a:rPr>
              <a:t>’]  = ‘</a:t>
            </a:r>
            <a:r>
              <a:rPr lang="en-US" dirty="0" err="1" smtClean="0">
                <a:latin typeface="Courier"/>
                <a:cs typeface="Courier"/>
              </a:rPr>
              <a:t>Gretsch</a:t>
            </a:r>
            <a:r>
              <a:rPr lang="en-US" dirty="0" smtClean="0">
                <a:latin typeface="Courier"/>
                <a:cs typeface="Courier"/>
              </a:rPr>
              <a:t> WF’;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428" y="4107541"/>
            <a:ext cx="6727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($film = </a:t>
            </a:r>
            <a:r>
              <a:rPr lang="en-US" dirty="0" err="1" smtClean="0">
                <a:latin typeface="Courier"/>
                <a:cs typeface="Courier"/>
              </a:rPr>
              <a:t>mysqli_fetch_assoc</a:t>
            </a:r>
            <a:r>
              <a:rPr lang="en-US" dirty="0" smtClean="0">
                <a:latin typeface="Courier"/>
                <a:cs typeface="Courier"/>
              </a:rPr>
              <a:t>($</a:t>
            </a:r>
            <a:r>
              <a:rPr lang="en-US" dirty="0" err="1" smtClean="0">
                <a:latin typeface="Courier"/>
                <a:cs typeface="Courier"/>
              </a:rPr>
              <a:t>rsFilms</a:t>
            </a:r>
            <a:r>
              <a:rPr lang="en-US" dirty="0" smtClean="0">
                <a:latin typeface="Courier"/>
                <a:cs typeface="Courier"/>
              </a:rPr>
              <a:t>)) 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echo ‘The film title is ‘ . $film[‘title’];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428" y="5183271"/>
            <a:ext cx="67273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($film = </a:t>
            </a:r>
            <a:r>
              <a:rPr lang="en-US" dirty="0" err="1" smtClean="0">
                <a:latin typeface="Courier"/>
                <a:cs typeface="Courier"/>
              </a:rPr>
              <a:t>mysqli_fetch_assoc</a:t>
            </a:r>
            <a:r>
              <a:rPr lang="en-US" dirty="0" smtClean="0">
                <a:latin typeface="Courier"/>
                <a:cs typeface="Courier"/>
              </a:rPr>
              <a:t>($</a:t>
            </a:r>
            <a:r>
              <a:rPr lang="en-US" dirty="0" err="1" smtClean="0">
                <a:latin typeface="Courier"/>
                <a:cs typeface="Courier"/>
              </a:rPr>
              <a:t>rsFilms</a:t>
            </a:r>
            <a:r>
              <a:rPr lang="en-US" dirty="0" smtClean="0">
                <a:latin typeface="Courier"/>
                <a:cs typeface="Courier"/>
              </a:rPr>
              <a:t>)) 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$title = $film[‘title’];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echo “&lt;p&gt;The film title is $title&lt;/p&gt;”;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59428" y="3279790"/>
            <a:ext cx="5143501" cy="1301281"/>
            <a:chOff x="1959428" y="3279790"/>
            <a:chExt cx="5143501" cy="1301281"/>
          </a:xfrm>
        </p:grpSpPr>
        <p:sp>
          <p:nvSpPr>
            <p:cNvPr id="8" name="TextBox 7"/>
            <p:cNvSpPr txBox="1"/>
            <p:nvPr/>
          </p:nvSpPr>
          <p:spPr>
            <a:xfrm>
              <a:off x="1959428" y="3279790"/>
              <a:ext cx="5143501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180975" dist="38100" dir="2700000" algn="tl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Single quotes and concatenate the array value (its key is the name of the field from the </a:t>
              </a:r>
              <a:r>
                <a:rPr lang="en-US" dirty="0" err="1" smtClean="0"/>
                <a:t>sql</a:t>
              </a:r>
              <a:r>
                <a:rPr lang="en-US" dirty="0" smtClean="0"/>
                <a:t>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223000" y="3926121"/>
              <a:ext cx="18143" cy="65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968499" y="4097620"/>
            <a:ext cx="6727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180975" dist="38100" dir="2700000" algn="tl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array value into a ‘simple’ variable so we can embed it in double quotes.  An extra line but easier to read.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94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0534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65191 0.179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4" y="8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0534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1 0.06782 L -0.70139 0.27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105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7" grpId="0" animBg="1"/>
      <p:bldP spid="12" grpId="0" animBg="1"/>
      <p:bldP spid="12" grpId="1" animBg="1"/>
      <p:bldP spid="12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b Presentation (clarity)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>
          <a:outerShdw blurRad="180975" dist="38100" dir="2700000" algn="tl" rotWithShape="0">
            <a:srgbClr val="000000">
              <a:alpha val="35000"/>
            </a:srgbClr>
          </a:outerShdw>
        </a:effectLst>
      </a:spPr>
      <a:bodyPr wrap="square" rtlCol="0">
        <a:spAutoFit/>
      </a:bodyPr>
      <a:lstStyle>
        <a:defPPr marL="457200" indent="-457200">
          <a:buFont typeface="+mj-lt"/>
          <a:buAutoNum type="arabicPeriod"/>
          <a:defRPr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Rob Presentation (clarity).pot</Template>
  <TotalTime>715</TotalTime>
  <Words>859</Words>
  <Application>Microsoft Macintosh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Rob Presentation (clarity)</vt:lpstr>
      <vt:lpstr>Db Information Retrieval</vt:lpstr>
      <vt:lpstr>PHP db functions</vt:lpstr>
      <vt:lpstr>The steps</vt:lpstr>
      <vt:lpstr>Connect to the server</vt:lpstr>
      <vt:lpstr>Checking for success</vt:lpstr>
      <vt:lpstr>Construct an sql query</vt:lpstr>
      <vt:lpstr>Execute the query</vt:lpstr>
      <vt:lpstr>Iterate over the result set</vt:lpstr>
      <vt:lpstr>Extract each record &amp; display</vt:lpstr>
      <vt:lpstr>ALL TOGETHER</vt:lpstr>
      <vt:lpstr>Remember the steps</vt:lpstr>
    </vt:vector>
  </TitlesOfParts>
  <Company>University of Northumbria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 Davis</dc:creator>
  <cp:lastModifiedBy>Rob Davis</cp:lastModifiedBy>
  <cp:revision>46</cp:revision>
  <dcterms:created xsi:type="dcterms:W3CDTF">2014-03-10T12:05:50Z</dcterms:created>
  <dcterms:modified xsi:type="dcterms:W3CDTF">2015-03-15T13:15:43Z</dcterms:modified>
</cp:coreProperties>
</file>