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5" r:id="rId4"/>
    <p:sldId id="331" r:id="rId5"/>
    <p:sldId id="332" r:id="rId6"/>
    <p:sldId id="330" r:id="rId7"/>
    <p:sldId id="320" r:id="rId8"/>
    <p:sldId id="334" r:id="rId9"/>
    <p:sldId id="335" r:id="rId10"/>
    <p:sldId id="343" r:id="rId11"/>
    <p:sldId id="344" r:id="rId12"/>
    <p:sldId id="346" r:id="rId13"/>
    <p:sldId id="347" r:id="rId14"/>
    <p:sldId id="348" r:id="rId15"/>
    <p:sldId id="336" r:id="rId16"/>
    <p:sldId id="337" r:id="rId17"/>
    <p:sldId id="338" r:id="rId18"/>
    <p:sldId id="333" r:id="rId19"/>
    <p:sldId id="324" r:id="rId20"/>
    <p:sldId id="345" r:id="rId21"/>
    <p:sldId id="341" r:id="rId22"/>
    <p:sldId id="340"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79956" autoAdjust="0"/>
  </p:normalViewPr>
  <p:slideViewPr>
    <p:cSldViewPr snapToGrid="0">
      <p:cViewPr varScale="1">
        <p:scale>
          <a:sx n="94" d="100"/>
          <a:sy n="94" d="100"/>
        </p:scale>
        <p:origin x="2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7921F-BF65-4407-8F5F-27827B282D4C}" type="datetimeFigureOut">
              <a:rPr lang="en-US" smtClean="0"/>
              <a:t>9/8/17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B2B0D-EF03-4582-B6A8-D8A3DAB1B030}" type="slidenum">
              <a:rPr lang="en-US" smtClean="0"/>
              <a:t>‹#›</a:t>
            </a:fld>
            <a:endParaRPr lang="en-US"/>
          </a:p>
        </p:txBody>
      </p:sp>
    </p:spTree>
    <p:extLst>
      <p:ext uri="{BB962C8B-B14F-4D97-AF65-F5344CB8AC3E}">
        <p14:creationId xmlns:p14="http://schemas.microsoft.com/office/powerpoint/2010/main" val="2632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Data Science Experience is a platform for developing and deploying analytics applications. In</a:t>
            </a:r>
            <a:r>
              <a:rPr lang="en-US" baseline="0" dirty="0" smtClean="0"/>
              <a:t> addition to including best of breed development tools for analytics, DSX provides deployment and model management capabilities.</a:t>
            </a:r>
          </a:p>
          <a:p>
            <a:endParaRPr lang="en-US" baseline="0" dirty="0" smtClean="0"/>
          </a:p>
          <a:p>
            <a:r>
              <a:rPr lang="en-US" baseline="0" dirty="0" smtClean="0"/>
              <a:t>DSX is available as a cloud offering, as an on premise solution and as a desktop application.</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3</a:t>
            </a:fld>
            <a:endParaRPr lang="en-US"/>
          </a:p>
        </p:txBody>
      </p:sp>
    </p:spTree>
    <p:extLst>
      <p:ext uri="{BB962C8B-B14F-4D97-AF65-F5344CB8AC3E}">
        <p14:creationId xmlns:p14="http://schemas.microsoft.com/office/powerpoint/2010/main" val="33033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I showed you the implementation of the reference architecture</a:t>
            </a:r>
            <a:r>
              <a:rPr lang="en-US" baseline="0" dirty="0" smtClean="0"/>
              <a:t> that we reviewed during the presentation. </a:t>
            </a:r>
            <a:endParaRPr lang="en-US" dirty="0"/>
          </a:p>
        </p:txBody>
      </p:sp>
    </p:spTree>
    <p:extLst>
      <p:ext uri="{BB962C8B-B14F-4D97-AF65-F5344CB8AC3E}">
        <p14:creationId xmlns:p14="http://schemas.microsoft.com/office/powerpoint/2010/main" val="204644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includes functionality to manage users and servers. Let’s take a closer look at the administration capabilities.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17</a:t>
            </a:fld>
            <a:endParaRPr lang="en-US"/>
          </a:p>
        </p:txBody>
      </p:sp>
    </p:spTree>
    <p:extLst>
      <p:ext uri="{BB962C8B-B14F-4D97-AF65-F5344CB8AC3E}">
        <p14:creationId xmlns:p14="http://schemas.microsoft.com/office/powerpoint/2010/main" val="4083947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18</a:t>
            </a:fld>
            <a:endParaRPr lang="en-US"/>
          </a:p>
        </p:txBody>
      </p:sp>
    </p:spTree>
    <p:extLst>
      <p:ext uri="{BB962C8B-B14F-4D97-AF65-F5344CB8AC3E}">
        <p14:creationId xmlns:p14="http://schemas.microsoft.com/office/powerpoint/2010/main" val="353042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a graphical representation of the architecture of DSX Local.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section below the blue line is the software that IBM provides which 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running in Kubernetes.  Notice that the servers are divided into 3 </a:t>
            </a:r>
            <a:r>
              <a:rPr lang="en-US" sz="1200" kern="1200" dirty="0" err="1" smtClean="0">
                <a:solidFill>
                  <a:schemeClr val="tx1"/>
                </a:solidFill>
                <a:effectLst/>
                <a:latin typeface="+mn-lt"/>
                <a:ea typeface="+mn-ea"/>
                <a:cs typeface="+mn-cs"/>
              </a:rPr>
              <a:t>catagories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Control servers</a:t>
            </a:r>
          </a:p>
          <a:p>
            <a:r>
              <a:rPr lang="en-US" sz="1200" kern="1200" dirty="0" smtClean="0">
                <a:solidFill>
                  <a:schemeClr val="tx1"/>
                </a:solidFill>
                <a:effectLst/>
                <a:latin typeface="+mn-lt"/>
                <a:ea typeface="+mn-ea"/>
                <a:cs typeface="+mn-cs"/>
              </a:rPr>
              <a:t>        Compute servers</a:t>
            </a:r>
          </a:p>
          <a:p>
            <a:r>
              <a:rPr lang="en-US" sz="1200" kern="1200" dirty="0" smtClean="0">
                <a:solidFill>
                  <a:schemeClr val="tx1"/>
                </a:solidFill>
                <a:effectLst/>
                <a:latin typeface="+mn-lt"/>
                <a:ea typeface="+mn-ea"/>
                <a:cs typeface="+mn-cs"/>
              </a:rPr>
              <a:t>        and Storage servers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control servers run the services that kubernetes needs to maintain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cluster as well as our administration services.</a:t>
            </a:r>
          </a:p>
          <a:p>
            <a:r>
              <a:rPr lang="en-US" sz="1200" kern="1200" dirty="0" smtClean="0">
                <a:solidFill>
                  <a:schemeClr val="tx1"/>
                </a:solidFill>
                <a:effectLst/>
                <a:latin typeface="+mn-lt"/>
                <a:ea typeface="+mn-ea"/>
                <a:cs typeface="+mn-cs"/>
              </a:rPr>
              <a:t>The compute servers are used to run the compute intensive services, such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Spark, notebooks and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This is also where models and pipelines are run.</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storage servers are used to manage the object and filesystem storage that is used by both DSX Local itself as well as any data customers decide to store</a:t>
            </a:r>
          </a:p>
          <a:p>
            <a:r>
              <a:rPr lang="en-US" sz="1200" kern="1200" dirty="0" smtClean="0">
                <a:solidFill>
                  <a:schemeClr val="tx1"/>
                </a:solidFill>
                <a:effectLst/>
                <a:latin typeface="+mn-lt"/>
                <a:ea typeface="+mn-ea"/>
                <a:cs typeface="+mn-cs"/>
              </a:rPr>
              <a:t>in DSX Local.</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Above the blue line are the customer supplied systems.  For the</a:t>
            </a:r>
            <a:r>
              <a:rPr lang="en-US" sz="1200" kern="1200" baseline="0" dirty="0" smtClean="0">
                <a:solidFill>
                  <a:schemeClr val="tx1"/>
                </a:solidFill>
                <a:effectLst/>
                <a:latin typeface="+mn-lt"/>
                <a:ea typeface="+mn-ea"/>
                <a:cs typeface="+mn-cs"/>
              </a:rPr>
              <a:t> initial </a:t>
            </a:r>
            <a:r>
              <a:rPr lang="en-US" sz="1200" kern="1200" dirty="0" smtClean="0">
                <a:solidFill>
                  <a:schemeClr val="tx1"/>
                </a:solidFill>
                <a:effectLst/>
                <a:latin typeface="+mn-lt"/>
                <a:ea typeface="+mn-ea"/>
                <a:cs typeface="+mn-cs"/>
              </a:rPr>
              <a:t>release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support connecting to a customer's </a:t>
            </a:r>
            <a:r>
              <a:rPr lang="en-US" sz="1200" kern="1200" dirty="0" err="1" smtClean="0">
                <a:solidFill>
                  <a:schemeClr val="tx1"/>
                </a:solidFill>
                <a:effectLst/>
                <a:latin typeface="+mn-lt"/>
                <a:ea typeface="+mn-ea"/>
                <a:cs typeface="+mn-cs"/>
              </a:rPr>
              <a:t>ldap</a:t>
            </a:r>
            <a:r>
              <a:rPr lang="en-US" sz="1200" kern="1200" dirty="0" smtClean="0">
                <a:solidFill>
                  <a:schemeClr val="tx1"/>
                </a:solidFill>
                <a:effectLst/>
                <a:latin typeface="+mn-lt"/>
                <a:ea typeface="+mn-ea"/>
                <a:cs typeface="+mn-cs"/>
              </a:rPr>
              <a:t> service as well as connecting to many of the database and HDFS systems they might already have.  We also support</a:t>
            </a:r>
            <a:r>
              <a:rPr lang="en-US" sz="1200" kern="1200" baseline="0" dirty="0" smtClean="0">
                <a:solidFill>
                  <a:schemeClr val="tx1"/>
                </a:solidFill>
                <a:effectLst/>
                <a:latin typeface="+mn-lt"/>
                <a:ea typeface="+mn-ea"/>
                <a:cs typeface="+mn-cs"/>
              </a:rPr>
              <a:t> connecting to </a:t>
            </a: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customers's</a:t>
            </a:r>
            <a:r>
              <a:rPr lang="en-US" sz="1200" kern="1200" dirty="0" smtClean="0">
                <a:solidFill>
                  <a:schemeClr val="tx1"/>
                </a:solidFill>
                <a:effectLst/>
                <a:latin typeface="+mn-lt"/>
                <a:ea typeface="+mn-ea"/>
                <a:cs typeface="+mn-cs"/>
              </a:rPr>
              <a:t> local </a:t>
            </a:r>
            <a:r>
              <a:rPr lang="en-US" sz="1200" kern="1200" smtClean="0">
                <a:solidFill>
                  <a:schemeClr val="tx1"/>
                </a:solidFill>
                <a:effectLst/>
                <a:latin typeface="+mn-lt"/>
                <a:ea typeface="+mn-ea"/>
                <a:cs typeface="+mn-cs"/>
              </a:rPr>
              <a:t>Spark Cluster.</a:t>
            </a:r>
            <a:r>
              <a:rPr lang="en-US" sz="1200" kern="1200" baseline="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7D44C61-3983-2249-9894-A3885A3826C0}" type="slidenum">
              <a:rPr lang="en-US" smtClean="0"/>
              <a:t>19</a:t>
            </a:fld>
            <a:endParaRPr lang="en-US"/>
          </a:p>
        </p:txBody>
      </p:sp>
    </p:spTree>
    <p:extLst>
      <p:ext uri="{BB962C8B-B14F-4D97-AF65-F5344CB8AC3E}">
        <p14:creationId xmlns:p14="http://schemas.microsoft.com/office/powerpoint/2010/main" val="195565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20</a:t>
            </a:fld>
            <a:endParaRPr lang="en-US"/>
          </a:p>
        </p:txBody>
      </p:sp>
    </p:spTree>
    <p:extLst>
      <p:ext uri="{BB962C8B-B14F-4D97-AF65-F5344CB8AC3E}">
        <p14:creationId xmlns:p14="http://schemas.microsoft.com/office/powerpoint/2010/main" val="3389460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21</a:t>
            </a:fld>
            <a:endParaRPr lang="en-US"/>
          </a:p>
        </p:txBody>
      </p:sp>
    </p:spTree>
    <p:extLst>
      <p:ext uri="{BB962C8B-B14F-4D97-AF65-F5344CB8AC3E}">
        <p14:creationId xmlns:p14="http://schemas.microsoft.com/office/powerpoint/2010/main" val="137867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security features of DSX.</a:t>
            </a:r>
          </a:p>
          <a:p>
            <a:endParaRPr lang="en-US" baseline="0" dirty="0" smtClean="0"/>
          </a:p>
          <a:p>
            <a:r>
              <a:rPr lang="en-US" baseline="0" dirty="0" smtClean="0"/>
              <a:t>DSX supports SSL – that’s the default configuration. </a:t>
            </a:r>
          </a:p>
          <a:p>
            <a:endParaRPr lang="en-US" baseline="0" dirty="0" smtClean="0"/>
          </a:p>
          <a:p>
            <a:r>
              <a:rPr lang="en-US" baseline="0" dirty="0" smtClean="0"/>
              <a:t>Either native or LDAP authentication can be used.</a:t>
            </a:r>
          </a:p>
          <a:p>
            <a:endParaRPr lang="en-US" baseline="0" dirty="0" smtClean="0"/>
          </a:p>
          <a:p>
            <a:r>
              <a:rPr lang="en-US" baseline="0" dirty="0" smtClean="0"/>
              <a:t>Authorization can be configured on two levels. Each user of DSX can be given either the Administrator or User role. In addition to that, DSX provides different roles on the project level. </a:t>
            </a:r>
          </a:p>
          <a:p>
            <a:endParaRPr lang="en-US" baseline="0" dirty="0" smtClean="0"/>
          </a:p>
          <a:p>
            <a:r>
              <a:rPr lang="en-US" baseline="0" dirty="0" smtClean="0"/>
              <a:t>Other than csv files in Object Storage, DSX does not store data and therefore data security is managed by data sources</a:t>
            </a:r>
          </a:p>
          <a:p>
            <a:endParaRPr lang="en-US" baseline="0" dirty="0" smtClean="0"/>
          </a:p>
          <a:p>
            <a:r>
              <a:rPr lang="en-US" baseline="0" dirty="0" smtClean="0"/>
              <a:t>If needed disks on the DSX systems can be encrypted</a:t>
            </a:r>
          </a:p>
          <a:p>
            <a:endParaRPr lang="en-US" baseline="0" dirty="0" smtClean="0"/>
          </a:p>
          <a:p>
            <a:r>
              <a:rPr lang="en-US" baseline="0" dirty="0" smtClean="0"/>
              <a:t>And finally, DSX supports remote execution on Kerberos-enabled Spark clusters with Livy API.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22</a:t>
            </a:fld>
            <a:endParaRPr lang="en-US"/>
          </a:p>
        </p:txBody>
      </p:sp>
    </p:spTree>
    <p:extLst>
      <p:ext uri="{BB962C8B-B14F-4D97-AF65-F5344CB8AC3E}">
        <p14:creationId xmlns:p14="http://schemas.microsoft.com/office/powerpoint/2010/main" val="22553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is</a:t>
            </a:r>
            <a:r>
              <a:rPr lang="en-US" baseline="0" dirty="0" smtClean="0"/>
              <a:t> a self-contained and extendable platform. It’s self-contained because it includes everything that’s needed to develop and deploy analytics applications. It’s extendible because it works with remote Spark clusters, and multiple database and Hadoop data sources. DSX Local integrates with LDAP and supports adding additional libraries to development environments. </a:t>
            </a:r>
          </a:p>
          <a:p>
            <a:endParaRPr lang="en-US" baseline="0" dirty="0" smtClean="0"/>
          </a:p>
          <a:p>
            <a:r>
              <a:rPr lang="en-US" baseline="0" dirty="0" smtClean="0"/>
              <a:t>Now let’s review what’s included with DSX. The development tools that analysts can use in DSX are Jupiter Notebooks and R studio. The runtime engine is Spark. As already mentioned, customers have an option of using Spark that’s bundled with DSX or remote Spark using Livy API. IBM Machine Learning capabilities provide functionality for building and deploying </a:t>
            </a:r>
            <a:r>
              <a:rPr lang="en-US" baseline="0" dirty="0" err="1" smtClean="0"/>
              <a:t>SparkML</a:t>
            </a:r>
            <a:r>
              <a:rPr lang="en-US" baseline="0" dirty="0" smtClean="0"/>
              <a:t> and </a:t>
            </a:r>
            <a:r>
              <a:rPr lang="en-US" baseline="0" dirty="0" err="1" smtClean="0"/>
              <a:t>scikit</a:t>
            </a:r>
            <a:r>
              <a:rPr lang="en-US" baseline="0" dirty="0" smtClean="0"/>
              <a:t>-learn models. Collaboration features help us organize analytics assets into projects which can be shared between users. Community enables sharing of information, which can include anything from code samples to tutorials and data assets, between the users.</a:t>
            </a:r>
          </a:p>
          <a:p>
            <a:endParaRPr lang="en-US" baseline="0" dirty="0" smtClean="0"/>
          </a:p>
          <a:p>
            <a:r>
              <a:rPr lang="en-US" baseline="0" dirty="0" smtClean="0"/>
              <a:t>And finally DSX local includes Platform Administration dashboards which help us monitor the status of the systems, view log files, and restart services when needed.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5</a:t>
            </a:fld>
            <a:endParaRPr lang="en-US"/>
          </a:p>
        </p:txBody>
      </p:sp>
    </p:spTree>
    <p:extLst>
      <p:ext uri="{BB962C8B-B14F-4D97-AF65-F5344CB8AC3E}">
        <p14:creationId xmlns:p14="http://schemas.microsoft.com/office/powerpoint/2010/main" val="35038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Before we take a look at DSX Local, let’s review DSX Local reference architecture. </a:t>
            </a:r>
          </a:p>
          <a:p>
            <a:endParaRPr lang="en-US" sz="2400" dirty="0" smtClean="0"/>
          </a:p>
          <a:p>
            <a:r>
              <a:rPr lang="en-US" sz="2400" dirty="0" smtClean="0"/>
              <a:t>DSX architecture</a:t>
            </a:r>
          </a:p>
          <a:p>
            <a:endParaRPr lang="en-US" sz="2400" dirty="0" smtClean="0"/>
          </a:p>
          <a:p>
            <a:pPr marL="457200" indent="-457200">
              <a:buAutoNum type="arabicPeriod"/>
            </a:pPr>
            <a:r>
              <a:rPr lang="en-US" sz="2400" dirty="0" smtClean="0"/>
              <a:t>Define connections to data sources: A data scientist or a data engineer</a:t>
            </a:r>
            <a:r>
              <a:rPr lang="en-US" sz="2400" baseline="0" dirty="0" smtClean="0"/>
              <a:t> </a:t>
            </a:r>
            <a:r>
              <a:rPr lang="en-US" sz="2400" dirty="0" smtClean="0"/>
              <a:t>defines connections to data sources. IBM provides a custom API for connecting</a:t>
            </a:r>
            <a:r>
              <a:rPr lang="en-US" sz="2400" baseline="0" dirty="0" smtClean="0"/>
              <a:t> to data sources, and if IBM doesn’t provide an API, the driver provided by the data source vendor can be used (for example, a JDBC driver). </a:t>
            </a:r>
          </a:p>
          <a:p>
            <a:pPr marL="457200" indent="-457200">
              <a:buAutoNum type="arabicPeriod"/>
            </a:pPr>
            <a:endParaRPr lang="en-US" sz="2400" baseline="0" dirty="0" smtClean="0"/>
          </a:p>
          <a:p>
            <a:pPr marL="457200" indent="-457200">
              <a:buAutoNum type="arabicPeriod"/>
            </a:pPr>
            <a:r>
              <a:rPr lang="en-US" sz="2400" baseline="0" dirty="0" smtClean="0"/>
              <a:t>At runtime, data is loaded into Spark where processing takes place. As we discussed earlier, this can be the Spark cluster included with DSX or an external Spark cluster accessed by Livy API. </a:t>
            </a:r>
          </a:p>
          <a:p>
            <a:pPr marL="457200" indent="-457200">
              <a:buAutoNum type="arabicPeriod"/>
            </a:pPr>
            <a:endParaRPr lang="en-US" sz="2400" baseline="0" dirty="0" smtClean="0"/>
          </a:p>
          <a:p>
            <a:pPr marL="457200" indent="-457200">
              <a:buAutoNum type="arabicPeriod"/>
            </a:pPr>
            <a:r>
              <a:rPr lang="en-US" sz="2400" baseline="0" dirty="0" smtClean="0"/>
              <a:t>Data Scientists use various tools in DSX to implement analytics – Notebooks, R Studio, ML Wizard, and Canvas (currently in beta). If a data scientist implements </a:t>
            </a:r>
            <a:r>
              <a:rPr lang="en-US" sz="2400" baseline="0" dirty="0" err="1" smtClean="0"/>
              <a:t>SparkML</a:t>
            </a:r>
            <a:r>
              <a:rPr lang="en-US" sz="2400" baseline="0" dirty="0" smtClean="0"/>
              <a:t> or </a:t>
            </a:r>
            <a:r>
              <a:rPr lang="en-US" sz="2400" baseline="0" dirty="0" err="1" smtClean="0"/>
              <a:t>scikit</a:t>
            </a:r>
            <a:r>
              <a:rPr lang="en-US" sz="2400" baseline="0" dirty="0" smtClean="0"/>
              <a:t>-learn models, they can be deployed in ML. In the future, we are planning to add support for more model types.</a:t>
            </a:r>
          </a:p>
          <a:p>
            <a:pPr marL="457200" indent="-457200">
              <a:buAutoNum type="arabicPeriod"/>
            </a:pPr>
            <a:endParaRPr lang="en-US" sz="2400" baseline="0" dirty="0" smtClean="0"/>
          </a:p>
          <a:p>
            <a:pPr marL="457200" indent="-457200">
              <a:buAutoNum type="arabicPeriod"/>
            </a:pPr>
            <a:r>
              <a:rPr lang="en-US" sz="2400" baseline="0" dirty="0" smtClean="0"/>
              <a:t>ML supports three types of deployment: online (real time), batch, and streaming. Online (real time) models are accessed by REST API. Models that are deployed for batch scoring write output to static data sources (databases, Hadoop, object storage, etc.). Streaming deployments integrate with streaming data sources</a:t>
            </a:r>
          </a:p>
          <a:p>
            <a:pPr marL="457200" indent="-457200">
              <a:buAutoNum type="arabicPeriod"/>
            </a:pPr>
            <a:endParaRPr lang="en-US" sz="2400" baseline="0" dirty="0" smtClean="0"/>
          </a:p>
          <a:p>
            <a:pPr marL="457200" indent="-457200">
              <a:buAutoNum type="arabicPeriod"/>
            </a:pPr>
            <a:r>
              <a:rPr lang="en-US" sz="2400" baseline="0" dirty="0" smtClean="0"/>
              <a:t>In summary, this architecture shows end-to-end deployment of analytics: from development to deployment and integration with line of business applications. </a:t>
            </a:r>
            <a:endParaRPr lang="en-US" dirty="0"/>
          </a:p>
        </p:txBody>
      </p:sp>
    </p:spTree>
    <p:extLst>
      <p:ext uri="{BB962C8B-B14F-4D97-AF65-F5344CB8AC3E}">
        <p14:creationId xmlns:p14="http://schemas.microsoft.com/office/powerpoint/2010/main" val="10672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 our demo we’ll show how to use analytics to predict a players rushing yards.  Our</a:t>
            </a:r>
            <a:r>
              <a:rPr lang="en-US" b="0" baseline="0" dirty="0" smtClean="0"/>
              <a:t> goal is to integrate real time analytics with an upcoming game</a:t>
            </a:r>
            <a:endParaRPr lang="en-US" b="0" dirty="0" smtClean="0"/>
          </a:p>
        </p:txBody>
      </p:sp>
      <p:sp>
        <p:nvSpPr>
          <p:cNvPr id="4" name="Slide Number Placeholder 3"/>
          <p:cNvSpPr>
            <a:spLocks noGrp="1"/>
          </p:cNvSpPr>
          <p:nvPr>
            <p:ph type="sldNum" sz="quarter" idx="10"/>
          </p:nvPr>
        </p:nvSpPr>
        <p:spPr/>
        <p:txBody>
          <a:bodyPr/>
          <a:lstStyle/>
          <a:p>
            <a:fld id="{637B2B0D-EF03-4582-B6A8-D8A3DAB1B030}" type="slidenum">
              <a:rPr lang="en-US" smtClean="0"/>
              <a:t>8</a:t>
            </a:fld>
            <a:endParaRPr lang="en-US"/>
          </a:p>
        </p:txBody>
      </p:sp>
    </p:spTree>
    <p:extLst>
      <p:ext uri="{BB962C8B-B14F-4D97-AF65-F5344CB8AC3E}">
        <p14:creationId xmlns:p14="http://schemas.microsoft.com/office/powerpoint/2010/main" val="275809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steps in DSX are</a:t>
            </a:r>
          </a:p>
          <a:p>
            <a:endParaRPr lang="en-US" dirty="0" smtClean="0"/>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smtClean="0"/>
          </a:p>
          <a:p>
            <a:r>
              <a:rPr lang="en-US" dirty="0" smtClean="0"/>
              <a:t>These are the steps that I will show in the demo. </a:t>
            </a:r>
          </a:p>
          <a:p>
            <a:endParaRPr lang="en-US" dirty="0" smtClean="0"/>
          </a:p>
          <a:p>
            <a:r>
              <a:rPr lang="en-US" dirty="0" smtClean="0"/>
              <a:t>The final step, implementing a REST client application is outside</a:t>
            </a:r>
            <a:r>
              <a:rPr lang="en-US" baseline="0" dirty="0" smtClean="0"/>
              <a:t> of DSX. It’s a simple programming tasks that all developers are familiar with, so we will not focus on it in the demo.</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9</a:t>
            </a:fld>
            <a:endParaRPr lang="en-US"/>
          </a:p>
        </p:txBody>
      </p:sp>
    </p:spTree>
    <p:extLst>
      <p:ext uri="{BB962C8B-B14F-4D97-AF65-F5344CB8AC3E}">
        <p14:creationId xmlns:p14="http://schemas.microsoft.com/office/powerpoint/2010/main" val="392644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10</a:t>
            </a:fld>
            <a:endParaRPr lang="en-US"/>
          </a:p>
        </p:txBody>
      </p:sp>
    </p:spTree>
    <p:extLst>
      <p:ext uri="{BB962C8B-B14F-4D97-AF65-F5344CB8AC3E}">
        <p14:creationId xmlns:p14="http://schemas.microsoft.com/office/powerpoint/2010/main" val="174638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12</a:t>
            </a:fld>
            <a:endParaRPr lang="en-US"/>
          </a:p>
        </p:txBody>
      </p:sp>
    </p:spTree>
    <p:extLst>
      <p:ext uri="{BB962C8B-B14F-4D97-AF65-F5344CB8AC3E}">
        <p14:creationId xmlns:p14="http://schemas.microsoft.com/office/powerpoint/2010/main" val="161241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13</a:t>
            </a:fld>
            <a:endParaRPr lang="en-US"/>
          </a:p>
        </p:txBody>
      </p:sp>
    </p:spTree>
    <p:extLst>
      <p:ext uri="{BB962C8B-B14F-4D97-AF65-F5344CB8AC3E}">
        <p14:creationId xmlns:p14="http://schemas.microsoft.com/office/powerpoint/2010/main" val="267270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14</a:t>
            </a:fld>
            <a:endParaRPr lang="en-US"/>
          </a:p>
        </p:txBody>
      </p:sp>
    </p:spTree>
    <p:extLst>
      <p:ext uri="{BB962C8B-B14F-4D97-AF65-F5344CB8AC3E}">
        <p14:creationId xmlns:p14="http://schemas.microsoft.com/office/powerpoint/2010/main" val="2927224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3" descr="Analytics-pos-inline.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4" y="630177"/>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ibm_sp_lockup_western-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547" y="602615"/>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4"/>
          <p:cNvSpPr>
            <a:spLocks noChangeShapeType="1"/>
          </p:cNvSpPr>
          <p:nvPr/>
        </p:nvSpPr>
        <p:spPr bwMode="auto">
          <a:xfrm flipH="1">
            <a:off x="260351" y="906463"/>
            <a:ext cx="8621713"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9" y="3683000"/>
            <a:ext cx="8631237"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4" name="Rectangle 2"/>
          <p:cNvSpPr>
            <a:spLocks noGrp="1" noChangeArrowheads="1"/>
          </p:cNvSpPr>
          <p:nvPr>
            <p:ph type="ctrTitle" hasCustomPrompt="1"/>
          </p:nvPr>
        </p:nvSpPr>
        <p:spPr>
          <a:xfrm>
            <a:off x="227014" y="2343152"/>
            <a:ext cx="8631614" cy="1077913"/>
          </a:xfrm>
        </p:spPr>
        <p:txBody>
          <a:bodyPr anchor="b"/>
          <a:lstStyle>
            <a:lvl1pPr>
              <a:defRPr sz="3500"/>
            </a:lvl1pPr>
          </a:lstStyle>
          <a:p>
            <a:pPr lvl="0"/>
            <a:r>
              <a:rPr lang="en-US" noProof="0" dirty="0" smtClean="0"/>
              <a:t>Click to Edit Master Title Style</a:t>
            </a:r>
          </a:p>
        </p:txBody>
      </p:sp>
      <p:sp>
        <p:nvSpPr>
          <p:cNvPr id="28677" name="Rectangle 5"/>
          <p:cNvSpPr>
            <a:spLocks noGrp="1" noChangeArrowheads="1"/>
          </p:cNvSpPr>
          <p:nvPr>
            <p:ph type="subTitle" sz="quarter" idx="1" hasCustomPrompt="1"/>
          </p:nvPr>
        </p:nvSpPr>
        <p:spPr>
          <a:xfrm>
            <a:off x="249238" y="917577"/>
            <a:ext cx="8593311" cy="492125"/>
          </a:xfrm>
        </p:spPr>
        <p:txBody>
          <a:bodyPr anchor="b"/>
          <a:lstStyle>
            <a:lvl1pPr marL="0" indent="0">
              <a:buFont typeface="Wingdings" charset="0"/>
              <a:buNone/>
              <a:defRPr sz="1100"/>
            </a:lvl1pPr>
          </a:lstStyle>
          <a:p>
            <a:pPr lvl="0"/>
            <a:r>
              <a:rPr lang="en-US" noProof="0" dirty="0" smtClean="0"/>
              <a:t>Click to Edit Master Subtitle Style</a:t>
            </a:r>
          </a:p>
        </p:txBody>
      </p:sp>
      <p:sp>
        <p:nvSpPr>
          <p:cNvPr id="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Tree>
    <p:extLst>
      <p:ext uri="{BB962C8B-B14F-4D97-AF65-F5344CB8AC3E}">
        <p14:creationId xmlns:p14="http://schemas.microsoft.com/office/powerpoint/2010/main" val="3583281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393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nvSpPr>
        <p:spPr>
          <a:xfrm>
            <a:off x="1839192" y="6446616"/>
            <a:ext cx="5465618" cy="276999"/>
          </a:xfrm>
          <a:prstGeom prst="rect">
            <a:avLst/>
          </a:prstGeom>
          <a:noFill/>
        </p:spPr>
        <p:txBody>
          <a:bodyPr wrap="square" rtlCol="0">
            <a:spAutoFit/>
          </a:bodyPr>
          <a:lstStyle/>
          <a:p>
            <a:r>
              <a:rPr lang="en-US" sz="1200" dirty="0" smtClean="0"/>
              <a:t>IBM Internal and Business </a:t>
            </a:r>
            <a:r>
              <a:rPr lang="en-US" sz="1200" smtClean="0"/>
              <a:t>Partners Use Only </a:t>
            </a:r>
            <a:r>
              <a:rPr lang="en-US" sz="1200" dirty="0" smtClean="0"/>
              <a:t>- </a:t>
            </a:r>
            <a:r>
              <a:rPr lang="en-US" sz="1200" b="1" dirty="0" smtClean="0"/>
              <a:t>Not for</a:t>
            </a:r>
            <a:r>
              <a:rPr lang="en-US" sz="1200" b="1" baseline="0" dirty="0" smtClean="0"/>
              <a:t> External Distribution</a:t>
            </a:r>
            <a:endParaRPr lang="en-US" sz="1200" b="1" dirty="0"/>
          </a:p>
        </p:txBody>
      </p:sp>
    </p:spTree>
    <p:extLst>
      <p:ext uri="{BB962C8B-B14F-4D97-AF65-F5344CB8AC3E}">
        <p14:creationId xmlns:p14="http://schemas.microsoft.com/office/powerpoint/2010/main" val="2508300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4090271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266701" y="1471751"/>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13276" y="1471751"/>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65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33810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92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9" descr="Analytics-pos-inline.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689" y="280925"/>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0" name="Rectangle 2"/>
          <p:cNvSpPr>
            <a:spLocks noGrp="1" noChangeArrowheads="1"/>
          </p:cNvSpPr>
          <p:nvPr>
            <p:ph type="title"/>
          </p:nvPr>
        </p:nvSpPr>
        <p:spPr bwMode="auto">
          <a:xfrm>
            <a:off x="265113" y="593725"/>
            <a:ext cx="8545512"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27651" name="Rectangle 3"/>
          <p:cNvSpPr>
            <a:spLocks noGrp="1" noChangeArrowheads="1"/>
          </p:cNvSpPr>
          <p:nvPr>
            <p:ph type="body" idx="1"/>
          </p:nvPr>
        </p:nvSpPr>
        <p:spPr bwMode="auto">
          <a:xfrm>
            <a:off x="266700" y="1269874"/>
            <a:ext cx="8542338" cy="509917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dirty="0"/>
              <a:t>Click to edit </a:t>
            </a:r>
            <a:r>
              <a:rPr lang="en-US" dirty="0" smtClean="0"/>
              <a:t>master </a:t>
            </a:r>
            <a:r>
              <a:rPr lang="en-US" dirty="0"/>
              <a:t>text styles</a:t>
            </a:r>
          </a:p>
          <a:p>
            <a:pPr lvl="1"/>
            <a:r>
              <a:rPr lang="en-US" dirty="0"/>
              <a:t>Second level</a:t>
            </a:r>
          </a:p>
          <a:p>
            <a:pPr lvl="2"/>
            <a:r>
              <a:rPr lang="en-US" dirty="0"/>
              <a:t>Third level</a:t>
            </a:r>
          </a:p>
        </p:txBody>
      </p:sp>
      <p:sp>
        <p:nvSpPr>
          <p:cNvPr id="27652" name="Line 4"/>
          <p:cNvSpPr>
            <a:spLocks noChangeShapeType="1"/>
          </p:cNvSpPr>
          <p:nvPr/>
        </p:nvSpPr>
        <p:spPr bwMode="auto">
          <a:xfrm>
            <a:off x="258764" y="549275"/>
            <a:ext cx="862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102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1000">
                <a:cs typeface="+mn-cs"/>
              </a:rPr>
              <a:pPr>
                <a:defRPr/>
              </a:pPr>
              <a:t>‹#›</a:t>
            </a:fld>
            <a:endParaRPr lang="en-US" sz="1000">
              <a:cs typeface="+mn-cs"/>
            </a:endParaRPr>
          </a:p>
        </p:txBody>
      </p:sp>
      <p:pic>
        <p:nvPicPr>
          <p:cNvPr id="1031" name="Picture 7" descr="ibm_sp_lockup_western-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48955" y="257493"/>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4231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ＭＳ Ｐゴシック" charset="0"/>
        </a:defRPr>
      </a:lvl1pPr>
      <a:lvl2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hyperlink" Target="http://www-969.ibm.com/software/reports/compatibility/clarity/operatingSystemCategory.html" TargetMode="External"/><Relationship Id="rId4" Type="http://schemas.openxmlformats.org/officeDocument/2006/relationships/hyperlink" Target="http://publib.boulder.ibm.com/infocenter/prodguid/v1r0/clarity/prereqsForProduct.html" TargetMode="External"/><Relationship Id="rId1" Type="http://schemas.openxmlformats.org/officeDocument/2006/relationships/slideLayout" Target="../slideLayouts/slideLayout2.xml"/><Relationship Id="rId2" Type="http://schemas.openxmlformats.org/officeDocument/2006/relationships/hyperlink" Target="https://datascience.ibm.com/docs/content/local/welcom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38" y="2237644"/>
            <a:ext cx="8631614" cy="1077913"/>
          </a:xfrm>
        </p:spPr>
        <p:txBody>
          <a:bodyPr/>
          <a:lstStyle/>
          <a:p>
            <a:r>
              <a:rPr lang="en-US" sz="3200" dirty="0" smtClean="0"/>
              <a:t>Data Science Experience Overview</a:t>
            </a:r>
            <a:endParaRPr lang="en-US" sz="3200" dirty="0"/>
          </a:p>
        </p:txBody>
      </p:sp>
      <p:sp>
        <p:nvSpPr>
          <p:cNvPr id="3" name="Subtitle 2"/>
          <p:cNvSpPr>
            <a:spLocks noGrp="1"/>
          </p:cNvSpPr>
          <p:nvPr>
            <p:ph type="subTitle" sz="quarter" idx="1"/>
          </p:nvPr>
        </p:nvSpPr>
        <p:spPr/>
        <p:txBody>
          <a:bodyPr/>
          <a:lstStyle/>
          <a:p>
            <a:r>
              <a:rPr lang="en-US" dirty="0" smtClean="0"/>
              <a:t>Ross Lewis, IBM Big Data Technical Specialist</a:t>
            </a:r>
          </a:p>
        </p:txBody>
      </p:sp>
    </p:spTree>
    <p:extLst>
      <p:ext uri="{BB962C8B-B14F-4D97-AF65-F5344CB8AC3E}">
        <p14:creationId xmlns:p14="http://schemas.microsoft.com/office/powerpoint/2010/main" val="1159306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Alternatively, customers can use ML wizard to create </a:t>
            </a:r>
            <a:r>
              <a:rPr lang="en-US" dirty="0" err="1" smtClean="0"/>
              <a:t>SparkML</a:t>
            </a:r>
            <a:r>
              <a:rPr lang="en-US" dirty="0" smtClean="0"/>
              <a:t> models</a:t>
            </a:r>
          </a:p>
          <a:p>
            <a:endParaRPr lang="en-US" dirty="0"/>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914400" y="2158264"/>
            <a:ext cx="6902133" cy="4210786"/>
          </a:xfrm>
          <a:prstGeom prst="rect">
            <a:avLst/>
          </a:prstGeom>
        </p:spPr>
      </p:pic>
    </p:spTree>
    <p:extLst>
      <p:ext uri="{BB962C8B-B14F-4D97-AF65-F5344CB8AC3E}">
        <p14:creationId xmlns:p14="http://schemas.microsoft.com/office/powerpoint/2010/main" val="3604558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Management Dashboard</a:t>
            </a:r>
            <a:endParaRPr lang="en-US" dirty="0"/>
          </a:p>
        </p:txBody>
      </p:sp>
      <p:sp>
        <p:nvSpPr>
          <p:cNvPr id="3" name="Content Placeholder 2"/>
          <p:cNvSpPr>
            <a:spLocks noGrp="1"/>
          </p:cNvSpPr>
          <p:nvPr>
            <p:ph idx="1"/>
          </p:nvPr>
        </p:nvSpPr>
        <p:spPr/>
        <p:txBody>
          <a:bodyPr/>
          <a:lstStyle/>
          <a:p>
            <a:r>
              <a:rPr lang="en-US" dirty="0" smtClean="0"/>
              <a:t>Monitor model performance</a:t>
            </a:r>
            <a:endParaRPr lang="en-US" dirty="0"/>
          </a:p>
        </p:txBody>
      </p:sp>
      <p:pic>
        <p:nvPicPr>
          <p:cNvPr id="4" name="Picture 3"/>
          <p:cNvPicPr>
            <a:picLocks noChangeAspect="1"/>
          </p:cNvPicPr>
          <p:nvPr/>
        </p:nvPicPr>
        <p:blipFill>
          <a:blip r:embed="rId2"/>
          <a:stretch>
            <a:fillRect/>
          </a:stretch>
        </p:blipFill>
        <p:spPr>
          <a:xfrm>
            <a:off x="265113" y="1835200"/>
            <a:ext cx="8394322" cy="4435356"/>
          </a:xfrm>
          <a:prstGeom prst="rect">
            <a:avLst/>
          </a:prstGeom>
        </p:spPr>
      </p:pic>
    </p:spTree>
    <p:extLst>
      <p:ext uri="{BB962C8B-B14F-4D97-AF65-F5344CB8AC3E}">
        <p14:creationId xmlns:p14="http://schemas.microsoft.com/office/powerpoint/2010/main" val="41423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Data Access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Wizard-based data source definition and code generation for several databases and Hadoop clusters</a:t>
            </a:r>
          </a:p>
          <a:p>
            <a:pPr lvl="1"/>
            <a:r>
              <a:rPr lang="en-US" dirty="0" smtClean="0"/>
              <a:t>See IBM Compatibility reports</a:t>
            </a:r>
            <a:endParaRPr lang="en-US" i="1" dirty="0" smtClean="0"/>
          </a:p>
          <a:p>
            <a:pPr lvl="1"/>
            <a:endParaRPr lang="en-US" sz="1050" dirty="0"/>
          </a:p>
          <a:p>
            <a:r>
              <a:rPr lang="en-US" dirty="0" smtClean="0"/>
              <a:t>Add jar files for other database data sources</a:t>
            </a:r>
          </a:p>
          <a:p>
            <a:pPr lvl="1"/>
            <a:r>
              <a:rPr lang="en-US" dirty="0" smtClean="0"/>
              <a:t>Access in Notebooks or R Studio</a:t>
            </a:r>
          </a:p>
        </p:txBody>
      </p:sp>
      <p:pic>
        <p:nvPicPr>
          <p:cNvPr id="4" name="Picture 3"/>
          <p:cNvPicPr>
            <a:picLocks noChangeAspect="1"/>
          </p:cNvPicPr>
          <p:nvPr/>
        </p:nvPicPr>
        <p:blipFill>
          <a:blip r:embed="rId3"/>
          <a:stretch>
            <a:fillRect/>
          </a:stretch>
        </p:blipFill>
        <p:spPr>
          <a:xfrm>
            <a:off x="802265" y="3480501"/>
            <a:ext cx="3952875" cy="2800350"/>
          </a:xfrm>
          <a:prstGeom prst="rect">
            <a:avLst/>
          </a:prstGeom>
        </p:spPr>
      </p:pic>
      <p:pic>
        <p:nvPicPr>
          <p:cNvPr id="5" name="Picture 4"/>
          <p:cNvPicPr>
            <a:picLocks noChangeAspect="1"/>
          </p:cNvPicPr>
          <p:nvPr/>
        </p:nvPicPr>
        <p:blipFill>
          <a:blip r:embed="rId4"/>
          <a:stretch>
            <a:fillRect/>
          </a:stretch>
        </p:blipFill>
        <p:spPr>
          <a:xfrm>
            <a:off x="5290705" y="4223451"/>
            <a:ext cx="2247900" cy="1314450"/>
          </a:xfrm>
          <a:prstGeom prst="rect">
            <a:avLst/>
          </a:prstGeom>
        </p:spPr>
      </p:pic>
    </p:spTree>
    <p:extLst>
      <p:ext uri="{BB962C8B-B14F-4D97-AF65-F5344CB8AC3E}">
        <p14:creationId xmlns:p14="http://schemas.microsoft.com/office/powerpoint/2010/main" val="3945606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Development Environment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includes the most popular data science libraries</a:t>
            </a:r>
          </a:p>
          <a:p>
            <a:pPr lvl="1"/>
            <a:r>
              <a:rPr lang="en-US" dirty="0" smtClean="0"/>
              <a:t>Look up loaded libraries in each IDE using language-specific commands</a:t>
            </a:r>
          </a:p>
          <a:p>
            <a:pPr marL="290513" lvl="1" indent="0">
              <a:buNone/>
            </a:pPr>
            <a:endParaRPr lang="en-US" sz="1050" dirty="0"/>
          </a:p>
          <a:p>
            <a:r>
              <a:rPr lang="en-US" dirty="0" smtClean="0"/>
              <a:t>Additional libraries can be loaded both by user (session scope) and by administrator (system scope)</a:t>
            </a:r>
          </a:p>
        </p:txBody>
      </p:sp>
      <p:pic>
        <p:nvPicPr>
          <p:cNvPr id="6" name="Picture 5"/>
          <p:cNvPicPr/>
          <p:nvPr/>
        </p:nvPicPr>
        <p:blipFill>
          <a:blip r:embed="rId3"/>
          <a:stretch>
            <a:fillRect/>
          </a:stretch>
        </p:blipFill>
        <p:spPr>
          <a:xfrm>
            <a:off x="654397" y="3012394"/>
            <a:ext cx="6268917" cy="1505178"/>
          </a:xfrm>
          <a:prstGeom prst="rect">
            <a:avLst/>
          </a:prstGeom>
        </p:spPr>
      </p:pic>
      <p:pic>
        <p:nvPicPr>
          <p:cNvPr id="7" name="Picture 6"/>
          <p:cNvPicPr>
            <a:picLocks noChangeAspect="1"/>
          </p:cNvPicPr>
          <p:nvPr/>
        </p:nvPicPr>
        <p:blipFill>
          <a:blip r:embed="rId4"/>
          <a:stretch>
            <a:fillRect/>
          </a:stretch>
        </p:blipFill>
        <p:spPr>
          <a:xfrm>
            <a:off x="3975326" y="4745617"/>
            <a:ext cx="4371975" cy="1514475"/>
          </a:xfrm>
          <a:prstGeom prst="rect">
            <a:avLst/>
          </a:prstGeom>
        </p:spPr>
      </p:pic>
    </p:spTree>
    <p:extLst>
      <p:ext uri="{BB962C8B-B14F-4D97-AF65-F5344CB8AC3E}">
        <p14:creationId xmlns:p14="http://schemas.microsoft.com/office/powerpoint/2010/main" val="124515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Development Environment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Libraries provided by IBM</a:t>
            </a:r>
          </a:p>
          <a:p>
            <a:pPr lvl="1"/>
            <a:r>
              <a:rPr lang="en-US" dirty="0" smtClean="0"/>
              <a:t>Machine learning: repository, deployment</a:t>
            </a:r>
          </a:p>
          <a:p>
            <a:pPr lvl="1"/>
            <a:r>
              <a:rPr lang="en-US" dirty="0" smtClean="0"/>
              <a:t>Decision optimization</a:t>
            </a:r>
          </a:p>
          <a:p>
            <a:pPr lvl="1"/>
            <a:r>
              <a:rPr lang="en-US" dirty="0" smtClean="0"/>
              <a:t>SPSS algorithms</a:t>
            </a:r>
          </a:p>
        </p:txBody>
      </p:sp>
    </p:spTree>
    <p:extLst>
      <p:ext uri="{BB962C8B-B14F-4D97-AF65-F5344CB8AC3E}">
        <p14:creationId xmlns:p14="http://schemas.microsoft.com/office/powerpoint/2010/main" val="262834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models in DSX and deploy to </a:t>
            </a:r>
            <a:r>
              <a:rPr lang="en-US" sz="750" b="1" dirty="0" smtClean="0"/>
              <a:t>ML </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630768"/>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672589"/>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280963" y="3745522"/>
            <a:ext cx="1737484"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M</a:t>
            </a:r>
            <a:r>
              <a:rPr lang="en-US" altLang="en-US" sz="675" b="1" dirty="0" smtClean="0"/>
              <a:t>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09395"/>
            <a:ext cx="369836" cy="69060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p:cNvCxnSpPr>
          <p:nvPr/>
        </p:nvCxnSpPr>
        <p:spPr>
          <a:xfrm>
            <a:off x="5154274" y="3424778"/>
            <a:ext cx="7709" cy="2551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2" name="Group 111"/>
          <p:cNvGrpSpPr/>
          <p:nvPr/>
        </p:nvGrpSpPr>
        <p:grpSpPr>
          <a:xfrm>
            <a:off x="4709419" y="2673659"/>
            <a:ext cx="423722" cy="486755"/>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205418" y="2161406"/>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25674" y="4457525"/>
              <a:ext cx="579543" cy="14669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R STUDIO</a:t>
              </a:r>
              <a:endParaRPr sz="450" dirty="0">
                <a:solidFill>
                  <a:schemeClr val="tx1"/>
                </a:solidFill>
              </a:endParaRPr>
            </a:p>
          </p:txBody>
        </p:sp>
      </p:grpSp>
      <p:grpSp>
        <p:nvGrpSpPr>
          <p:cNvPr id="118" name="Group 117"/>
          <p:cNvGrpSpPr/>
          <p:nvPr/>
        </p:nvGrpSpPr>
        <p:grpSpPr>
          <a:xfrm>
            <a:off x="4723813" y="2031600"/>
            <a:ext cx="449649" cy="550530"/>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75625" y="4633673"/>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17683" y="3966724"/>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3" y="4492720"/>
            <a:ext cx="473326" cy="132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286013" y="3225075"/>
            <a:ext cx="237245" cy="692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229356" y="2727148"/>
            <a:ext cx="400050" cy="428625"/>
          </a:xfrm>
          <a:prstGeom prst="rect">
            <a:avLst/>
          </a:prstGeom>
        </p:spPr>
      </p:pic>
    </p:spTree>
    <p:extLst>
      <p:ext uri="{BB962C8B-B14F-4D97-AF65-F5344CB8AC3E}">
        <p14:creationId xmlns:p14="http://schemas.microsoft.com/office/powerpoint/2010/main" val="508494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DSX Local Administration</a:t>
            </a:r>
            <a:endParaRPr lang="en-US" dirty="0"/>
          </a:p>
        </p:txBody>
      </p:sp>
    </p:spTree>
    <p:extLst>
      <p:ext uri="{BB962C8B-B14F-4D97-AF65-F5344CB8AC3E}">
        <p14:creationId xmlns:p14="http://schemas.microsoft.com/office/powerpoint/2010/main" val="297027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Administration</a:t>
            </a:r>
            <a:endParaRPr lang="en-US" dirty="0"/>
          </a:p>
        </p:txBody>
      </p:sp>
      <p:sp>
        <p:nvSpPr>
          <p:cNvPr id="3" name="Content Placeholder 2"/>
          <p:cNvSpPr>
            <a:spLocks noGrp="1"/>
          </p:cNvSpPr>
          <p:nvPr>
            <p:ph idx="1"/>
          </p:nvPr>
        </p:nvSpPr>
        <p:spPr/>
        <p:txBody>
          <a:bodyPr/>
          <a:lstStyle/>
          <a:p>
            <a:r>
              <a:rPr lang="en-US" dirty="0" smtClean="0"/>
              <a:t>Manage users</a:t>
            </a:r>
            <a:endParaRPr lang="en-US" dirty="0"/>
          </a:p>
          <a:p>
            <a:r>
              <a:rPr lang="en-US" dirty="0" smtClean="0"/>
              <a:t>Monitor Servers and services</a:t>
            </a:r>
          </a:p>
          <a:p>
            <a:r>
              <a:rPr lang="en-US" dirty="0" smtClean="0"/>
              <a:t>Set up alerts</a:t>
            </a:r>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1561036" y="2693947"/>
            <a:ext cx="5953666" cy="3566246"/>
          </a:xfrm>
          <a:prstGeom prst="rect">
            <a:avLst/>
          </a:prstGeom>
        </p:spPr>
      </p:pic>
    </p:spTree>
    <p:extLst>
      <p:ext uri="{BB962C8B-B14F-4D97-AF65-F5344CB8AC3E}">
        <p14:creationId xmlns:p14="http://schemas.microsoft.com/office/powerpoint/2010/main" val="1771625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Architecture</a:t>
            </a:r>
            <a:endParaRPr lang="en-US" dirty="0"/>
          </a:p>
        </p:txBody>
      </p:sp>
    </p:spTree>
    <p:extLst>
      <p:ext uri="{BB962C8B-B14F-4D97-AF65-F5344CB8AC3E}">
        <p14:creationId xmlns:p14="http://schemas.microsoft.com/office/powerpoint/2010/main" val="1504299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366133" y="2869800"/>
            <a:ext cx="4693252" cy="2729061"/>
          </a:xfrm>
          <a:prstGeom prst="roundRect">
            <a:avLst/>
          </a:prstGeom>
          <a:solidFill>
            <a:schemeClr val="accent1">
              <a:alpha val="12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2" name="Title 1"/>
          <p:cNvSpPr>
            <a:spLocks noGrp="1"/>
          </p:cNvSpPr>
          <p:nvPr>
            <p:ph type="title"/>
          </p:nvPr>
        </p:nvSpPr>
        <p:spPr>
          <a:xfrm>
            <a:off x="233257" y="697864"/>
            <a:ext cx="4852199" cy="456777"/>
          </a:xfrm>
        </p:spPr>
        <p:txBody>
          <a:bodyPr/>
          <a:lstStyle/>
          <a:p>
            <a:pPr algn="ctr"/>
            <a:r>
              <a:rPr lang="en-US" dirty="0">
                <a:latin typeface="Calibri" charset="0"/>
                <a:ea typeface="Calibri" charset="0"/>
                <a:cs typeface="Calibri" charset="0"/>
              </a:rPr>
              <a:t>DSX </a:t>
            </a:r>
            <a:r>
              <a:rPr lang="en-US" dirty="0" smtClean="0">
                <a:latin typeface="Calibri" charset="0"/>
                <a:ea typeface="Calibri" charset="0"/>
                <a:cs typeface="Calibri" charset="0"/>
              </a:rPr>
              <a:t>Local Cluster Architecture</a:t>
            </a:r>
            <a:endParaRPr lang="en-US" dirty="0"/>
          </a:p>
        </p:txBody>
      </p:sp>
      <p:sp>
        <p:nvSpPr>
          <p:cNvPr id="5" name="Rectangle 4"/>
          <p:cNvSpPr/>
          <p:nvPr/>
        </p:nvSpPr>
        <p:spPr>
          <a:xfrm rot="5400000">
            <a:off x="5381919" y="1729413"/>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LDAP/AD</a:t>
            </a:r>
            <a:endParaRPr lang="en-US" sz="675" kern="0" baseline="30000" dirty="0">
              <a:solidFill>
                <a:schemeClr val="tx2"/>
              </a:solidFill>
              <a:ea typeface="HelvNeue for IBM" charset="0"/>
              <a:cs typeface="HelvNeue for IBM" charset="0"/>
              <a:sym typeface="HelvNeue Medium for IBM"/>
            </a:endParaRPr>
          </a:p>
        </p:txBody>
      </p:sp>
      <p:pic>
        <p:nvPicPr>
          <p:cNvPr id="13" name="Picture 12" descr="Persona_Chris_DataScientist_P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9308" y="1346821"/>
            <a:ext cx="388073" cy="379262"/>
          </a:xfrm>
          <a:prstGeom prst="rect">
            <a:avLst/>
          </a:prstGeom>
        </p:spPr>
      </p:pic>
      <p:sp>
        <p:nvSpPr>
          <p:cNvPr id="14" name="Rectangle 13"/>
          <p:cNvSpPr/>
          <p:nvPr/>
        </p:nvSpPr>
        <p:spPr>
          <a:xfrm>
            <a:off x="3190646" y="1728824"/>
            <a:ext cx="1221942" cy="18409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788" dirty="0"/>
              <a:t>Data Scientist - Browser</a:t>
            </a:r>
          </a:p>
        </p:txBody>
      </p:sp>
      <p:sp>
        <p:nvSpPr>
          <p:cNvPr id="18" name="Rectangle 17"/>
          <p:cNvSpPr/>
          <p:nvPr/>
        </p:nvSpPr>
        <p:spPr>
          <a:xfrm rot="5400000">
            <a:off x="1565822" y="363688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a:solidFill>
                  <a:schemeClr val="bg1"/>
                </a:solidFill>
                <a:ea typeface="HelvNeue for IBM" charset="0"/>
                <a:cs typeface="HelvNeue for IBM" charset="0"/>
                <a:sym typeface="HelvNeue Medium for IBM"/>
              </a:rPr>
              <a:t>Download and go</a:t>
            </a:r>
            <a:endParaRPr lang="en-US" sz="900" kern="0" dirty="0">
              <a:solidFill>
                <a:schemeClr val="bg1"/>
              </a:solidFill>
              <a:ea typeface="HelvNeue for IBM" charset="0"/>
              <a:cs typeface="HelvNeue for IBM" charset="0"/>
              <a:sym typeface="HelvNeue Medium for IBM"/>
            </a:endParaRPr>
          </a:p>
        </p:txBody>
      </p:sp>
      <p:sp>
        <p:nvSpPr>
          <p:cNvPr id="20" name="Rectangle 19"/>
          <p:cNvSpPr/>
          <p:nvPr/>
        </p:nvSpPr>
        <p:spPr>
          <a:xfrm rot="5400000">
            <a:off x="1565822" y="414767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Updates</a:t>
            </a:r>
          </a:p>
        </p:txBody>
      </p:sp>
      <p:cxnSp>
        <p:nvCxnSpPr>
          <p:cNvPr id="53" name="Straight Arrow Connector 52"/>
          <p:cNvCxnSpPr>
            <a:stCxn id="14" idx="2"/>
          </p:cNvCxnSpPr>
          <p:nvPr/>
        </p:nvCxnSpPr>
        <p:spPr>
          <a:xfrm>
            <a:off x="3801617" y="1912923"/>
            <a:ext cx="0" cy="96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n 53"/>
          <p:cNvSpPr/>
          <p:nvPr/>
        </p:nvSpPr>
        <p:spPr>
          <a:xfrm>
            <a:off x="7306024" y="40447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5" name="Can 54"/>
          <p:cNvSpPr/>
          <p:nvPr/>
        </p:nvSpPr>
        <p:spPr>
          <a:xfrm>
            <a:off x="7420324" y="41590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6" name="Can 55"/>
          <p:cNvSpPr/>
          <p:nvPr/>
        </p:nvSpPr>
        <p:spPr>
          <a:xfrm>
            <a:off x="7534624" y="42733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cxnSp>
        <p:nvCxnSpPr>
          <p:cNvPr id="58" name="Straight Arrow Connector 57"/>
          <p:cNvCxnSpPr>
            <a:endCxn id="54" idx="2"/>
          </p:cNvCxnSpPr>
          <p:nvPr/>
        </p:nvCxnSpPr>
        <p:spPr>
          <a:xfrm>
            <a:off x="6984195" y="4234012"/>
            <a:ext cx="321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36310" y="2469807"/>
            <a:ext cx="6468762"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93708" y="2479073"/>
            <a:ext cx="2029240" cy="281744"/>
          </a:xfrm>
          <a:prstGeom prst="rect">
            <a:avLst/>
          </a:prstGeom>
          <a:noFill/>
        </p:spPr>
        <p:txBody>
          <a:bodyPr wrap="square" rtlCol="0">
            <a:spAutoFit/>
          </a:bodyPr>
          <a:lstStyle/>
          <a:p>
            <a:r>
              <a:rPr lang="en-US" sz="1231" dirty="0"/>
              <a:t>DSX </a:t>
            </a:r>
            <a:r>
              <a:rPr lang="en-US" sz="1231"/>
              <a:t>Local Cluster</a:t>
            </a:r>
          </a:p>
        </p:txBody>
      </p:sp>
      <p:sp>
        <p:nvSpPr>
          <p:cNvPr id="63" name="Down Arrow 62"/>
          <p:cNvSpPr/>
          <p:nvPr/>
        </p:nvSpPr>
        <p:spPr>
          <a:xfrm>
            <a:off x="2838969" y="2522681"/>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64" name="TextBox 63"/>
          <p:cNvSpPr txBox="1"/>
          <p:nvPr/>
        </p:nvSpPr>
        <p:spPr>
          <a:xfrm>
            <a:off x="1293708" y="2158757"/>
            <a:ext cx="1719932" cy="281744"/>
          </a:xfrm>
          <a:prstGeom prst="rect">
            <a:avLst/>
          </a:prstGeom>
          <a:noFill/>
        </p:spPr>
        <p:txBody>
          <a:bodyPr wrap="square" rtlCol="0">
            <a:spAutoFit/>
          </a:bodyPr>
          <a:lstStyle/>
          <a:p>
            <a:r>
              <a:rPr lang="en-US" sz="1231" dirty="0"/>
              <a:t>Customer Systems</a:t>
            </a:r>
          </a:p>
        </p:txBody>
      </p:sp>
      <p:sp>
        <p:nvSpPr>
          <p:cNvPr id="65" name="Down Arrow 64"/>
          <p:cNvSpPr/>
          <p:nvPr/>
        </p:nvSpPr>
        <p:spPr>
          <a:xfrm flipV="1">
            <a:off x="2848234" y="2202365"/>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0" name="TextBox 69"/>
          <p:cNvSpPr txBox="1"/>
          <p:nvPr/>
        </p:nvSpPr>
        <p:spPr>
          <a:xfrm>
            <a:off x="7165402" y="4624238"/>
            <a:ext cx="699811" cy="230832"/>
          </a:xfrm>
          <a:prstGeom prst="rect">
            <a:avLst/>
          </a:prstGeom>
          <a:noFill/>
        </p:spPr>
        <p:txBody>
          <a:bodyPr wrap="square" rtlCol="0">
            <a:spAutoFit/>
          </a:bodyPr>
          <a:lstStyle/>
          <a:p>
            <a:pPr algn="ctr"/>
            <a:r>
              <a:rPr lang="en-US" sz="900" dirty="0"/>
              <a:t>Storage</a:t>
            </a:r>
          </a:p>
        </p:txBody>
      </p:sp>
      <p:sp>
        <p:nvSpPr>
          <p:cNvPr id="71" name="Rectangle 70"/>
          <p:cNvSpPr/>
          <p:nvPr/>
        </p:nvSpPr>
        <p:spPr>
          <a:xfrm rot="5400000">
            <a:off x="6336168" y="1733990"/>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Spark Cluster</a:t>
            </a:r>
            <a:endParaRPr lang="en-US" sz="600" kern="0" baseline="30000" dirty="0">
              <a:solidFill>
                <a:schemeClr val="tx2"/>
              </a:solidFill>
              <a:ea typeface="HelvNeue for IBM" charset="0"/>
              <a:cs typeface="HelvNeue for IBM" charset="0"/>
              <a:sym typeface="HelvNeue Medium for IBM"/>
            </a:endParaRPr>
          </a:p>
        </p:txBody>
      </p:sp>
      <p:sp>
        <p:nvSpPr>
          <p:cNvPr id="75" name="Rectangle 74"/>
          <p:cNvSpPr/>
          <p:nvPr/>
        </p:nvSpPr>
        <p:spPr>
          <a:xfrm rot="5400000">
            <a:off x="4427670" y="1731345"/>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Data Stores </a:t>
            </a:r>
            <a:r>
              <a:rPr lang="en-US" sz="675" kern="0" dirty="0">
                <a:solidFill>
                  <a:schemeClr val="tx2"/>
                </a:solidFill>
                <a:ea typeface="HelvNeue for IBM" charset="0"/>
                <a:cs typeface="HelvNeue for IBM" charset="0"/>
                <a:sym typeface="HelvNeue Medium for IBM"/>
              </a:rPr>
              <a:t>(DB2, HDFS, </a:t>
            </a:r>
            <a:r>
              <a:rPr lang="en-US" sz="675" kern="0" dirty="0" err="1">
                <a:solidFill>
                  <a:schemeClr val="tx2"/>
                </a:solidFill>
                <a:ea typeface="HelvNeue for IBM" charset="0"/>
                <a:cs typeface="HelvNeue for IBM" charset="0"/>
                <a:sym typeface="HelvNeue Medium for IBM"/>
              </a:rPr>
              <a:t>etc</a:t>
            </a:r>
            <a:r>
              <a:rPr lang="mr-IN" sz="675" kern="0" dirty="0">
                <a:solidFill>
                  <a:schemeClr val="tx2"/>
                </a:solidFill>
                <a:ea typeface="HelvNeue for IBM" charset="0"/>
                <a:cs typeface="HelvNeue for IBM" charset="0"/>
                <a:sym typeface="HelvNeue Medium for IBM"/>
              </a:rPr>
              <a:t>…</a:t>
            </a:r>
            <a:r>
              <a:rPr lang="en-US" sz="675" kern="0" dirty="0">
                <a:solidFill>
                  <a:schemeClr val="tx2"/>
                </a:solidFill>
                <a:ea typeface="HelvNeue for IBM" charset="0"/>
                <a:cs typeface="HelvNeue for IBM" charset="0"/>
                <a:sym typeface="HelvNeue Medium for IBM"/>
              </a:rPr>
              <a:t>)</a:t>
            </a:r>
            <a:endParaRPr lang="en-US" sz="300" kern="0" dirty="0">
              <a:solidFill>
                <a:schemeClr val="tx2"/>
              </a:solidFill>
              <a:ea typeface="HelvNeue for IBM" charset="0"/>
              <a:cs typeface="HelvNeue for IBM" charset="0"/>
              <a:sym typeface="HelvNeue Medium for IBM"/>
            </a:endParaRPr>
          </a:p>
        </p:txBody>
      </p:sp>
      <p:sp>
        <p:nvSpPr>
          <p:cNvPr id="6" name="TextBox 5"/>
          <p:cNvSpPr txBox="1"/>
          <p:nvPr/>
        </p:nvSpPr>
        <p:spPr>
          <a:xfrm>
            <a:off x="2314144" y="3734987"/>
            <a:ext cx="530915" cy="1298432"/>
          </a:xfrm>
          <a:prstGeom prst="rect">
            <a:avLst/>
          </a:prstGeom>
          <a:noFill/>
        </p:spPr>
        <p:txBody>
          <a:bodyPr vert="vert270" wrap="square" rtlCol="0">
            <a:spAutoFit/>
          </a:bodyPr>
          <a:lstStyle/>
          <a:p>
            <a:pPr algn="ctr"/>
            <a:r>
              <a:rPr lang="en-US" sz="1125" dirty="0"/>
              <a:t>Kubernetes Cluster</a:t>
            </a:r>
          </a:p>
        </p:txBody>
      </p:sp>
      <p:grpSp>
        <p:nvGrpSpPr>
          <p:cNvPr id="31" name="Group 30"/>
          <p:cNvGrpSpPr/>
          <p:nvPr/>
        </p:nvGrpSpPr>
        <p:grpSpPr>
          <a:xfrm>
            <a:off x="5986766" y="3194962"/>
            <a:ext cx="998945" cy="2046584"/>
            <a:chOff x="1895098" y="3137534"/>
            <a:chExt cx="1331927" cy="2728779"/>
          </a:xfrm>
        </p:grpSpPr>
        <p:sp>
          <p:nvSpPr>
            <p:cNvPr id="114" name="Rounded Rectangle 113"/>
            <p:cNvSpPr/>
            <p:nvPr/>
          </p:nvSpPr>
          <p:spPr>
            <a:xfrm>
              <a:off x="2138560" y="313753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3" name="Rounded Rectangle 112"/>
            <p:cNvSpPr/>
            <p:nvPr/>
          </p:nvSpPr>
          <p:spPr>
            <a:xfrm>
              <a:off x="2027036" y="323195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5" name="Rounded Rectangle 14"/>
            <p:cNvSpPr/>
            <p:nvPr/>
          </p:nvSpPr>
          <p:spPr>
            <a:xfrm>
              <a:off x="1917531" y="3346015"/>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 name="Rectangle 6"/>
            <p:cNvSpPr/>
            <p:nvPr/>
          </p:nvSpPr>
          <p:spPr>
            <a:xfrm rot="5400000">
              <a:off x="2185829" y="504309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Cloudant Local </a:t>
              </a:r>
            </a:p>
          </p:txBody>
        </p:sp>
        <p:sp>
          <p:nvSpPr>
            <p:cNvPr id="21" name="Rectangle 20"/>
            <p:cNvSpPr/>
            <p:nvPr/>
          </p:nvSpPr>
          <p:spPr>
            <a:xfrm rot="5400000">
              <a:off x="2185829" y="440702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Object </a:t>
              </a:r>
            </a:p>
            <a:p>
              <a:pPr algn="ctr" defTabSz="1028700" eaLnBrk="0" hangingPunct="0">
                <a:defRPr/>
              </a:pPr>
              <a:r>
                <a:rPr lang="en-US" sz="900" kern="0" dirty="0">
                  <a:solidFill>
                    <a:schemeClr val="bg1"/>
                  </a:solidFill>
                  <a:ea typeface="HelvNeue for IBM" charset="0"/>
                  <a:cs typeface="HelvNeue for IBM" charset="0"/>
                  <a:sym typeface="HelvNeue Medium for IBM"/>
                </a:rPr>
                <a:t>Store</a:t>
              </a:r>
            </a:p>
          </p:txBody>
        </p:sp>
        <p:sp>
          <p:nvSpPr>
            <p:cNvPr id="79" name="Rectangle 78"/>
            <p:cNvSpPr/>
            <p:nvPr/>
          </p:nvSpPr>
          <p:spPr>
            <a:xfrm rot="5400000">
              <a:off x="2355945" y="3624288"/>
              <a:ext cx="228123"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Redis</a:t>
              </a:r>
              <a:endParaRPr lang="en-US" sz="900" kern="0" dirty="0">
                <a:solidFill>
                  <a:schemeClr val="bg1"/>
                </a:solidFill>
                <a:ea typeface="HelvNeue for IBM" charset="0"/>
                <a:cs typeface="HelvNeue for IBM" charset="0"/>
                <a:sym typeface="HelvNeue Medium for IBM"/>
              </a:endParaRPr>
            </a:p>
          </p:txBody>
        </p:sp>
        <p:sp>
          <p:nvSpPr>
            <p:cNvPr id="73" name="Rectangle 72"/>
            <p:cNvSpPr/>
            <p:nvPr/>
          </p:nvSpPr>
          <p:spPr>
            <a:xfrm rot="5400000">
              <a:off x="2355945" y="3949411"/>
              <a:ext cx="228123" cy="733464"/>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Gluster</a:t>
              </a:r>
              <a:endParaRPr lang="en-US" sz="900" kern="0" dirty="0">
                <a:solidFill>
                  <a:schemeClr val="bg1"/>
                </a:solidFill>
                <a:ea typeface="HelvNeue for IBM" charset="0"/>
                <a:cs typeface="HelvNeue for IBM" charset="0"/>
                <a:sym typeface="HelvNeue Medium for IBM"/>
              </a:endParaRPr>
            </a:p>
          </p:txBody>
        </p:sp>
        <p:sp>
          <p:nvSpPr>
            <p:cNvPr id="11" name="TextBox 10"/>
            <p:cNvSpPr txBox="1"/>
            <p:nvPr/>
          </p:nvSpPr>
          <p:spPr>
            <a:xfrm>
              <a:off x="1895098" y="3375317"/>
              <a:ext cx="1110898" cy="492443"/>
            </a:xfrm>
            <a:prstGeom prst="rect">
              <a:avLst/>
            </a:prstGeom>
            <a:noFill/>
          </p:spPr>
          <p:txBody>
            <a:bodyPr wrap="square" rtlCol="0">
              <a:spAutoFit/>
            </a:bodyPr>
            <a:lstStyle/>
            <a:p>
              <a:pPr algn="ctr"/>
              <a:r>
                <a:rPr lang="en-US" sz="900" dirty="0"/>
                <a:t>Storage Servers</a:t>
              </a:r>
            </a:p>
          </p:txBody>
        </p:sp>
      </p:grpSp>
      <p:grpSp>
        <p:nvGrpSpPr>
          <p:cNvPr id="32" name="Group 31"/>
          <p:cNvGrpSpPr/>
          <p:nvPr/>
        </p:nvGrpSpPr>
        <p:grpSpPr>
          <a:xfrm>
            <a:off x="2638879" y="3165271"/>
            <a:ext cx="1054532" cy="2224646"/>
            <a:chOff x="6265588" y="2992365"/>
            <a:chExt cx="1406042" cy="2966194"/>
          </a:xfrm>
        </p:grpSpPr>
        <p:sp>
          <p:nvSpPr>
            <p:cNvPr id="118" name="Rounded Rectangle 117"/>
            <p:cNvSpPr/>
            <p:nvPr/>
          </p:nvSpPr>
          <p:spPr>
            <a:xfrm>
              <a:off x="6527489" y="2992365"/>
              <a:ext cx="1144141"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7" name="Rounded Rectangle 116"/>
            <p:cNvSpPr/>
            <p:nvPr/>
          </p:nvSpPr>
          <p:spPr>
            <a:xfrm>
              <a:off x="6398431" y="3065171"/>
              <a:ext cx="1165382"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5" name="Rounded Rectangle 114"/>
            <p:cNvSpPr/>
            <p:nvPr/>
          </p:nvSpPr>
          <p:spPr>
            <a:xfrm>
              <a:off x="6265588" y="3128226"/>
              <a:ext cx="1179447"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4" name="Rectangle 3"/>
            <p:cNvSpPr/>
            <p:nvPr/>
          </p:nvSpPr>
          <p:spPr>
            <a:xfrm rot="5400000">
              <a:off x="6390404" y="4798022"/>
              <a:ext cx="936728"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Kubernetes Master Components</a:t>
              </a:r>
            </a:p>
          </p:txBody>
        </p:sp>
        <p:sp>
          <p:nvSpPr>
            <p:cNvPr id="16" name="Rectangle 15"/>
            <p:cNvSpPr/>
            <p:nvPr/>
          </p:nvSpPr>
          <p:spPr>
            <a:xfrm rot="5400000">
              <a:off x="6568048" y="3993639"/>
              <a:ext cx="581439"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Metering Monitoring</a:t>
              </a:r>
            </a:p>
          </p:txBody>
        </p:sp>
        <p:sp>
          <p:nvSpPr>
            <p:cNvPr id="19" name="Rectangle 18"/>
            <p:cNvSpPr/>
            <p:nvPr/>
          </p:nvSpPr>
          <p:spPr>
            <a:xfrm rot="5400000">
              <a:off x="6590205" y="3383952"/>
              <a:ext cx="537126" cy="10098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Admin Dashboards</a:t>
              </a:r>
            </a:p>
          </p:txBody>
        </p:sp>
        <p:sp>
          <p:nvSpPr>
            <p:cNvPr id="116" name="TextBox 115"/>
            <p:cNvSpPr txBox="1"/>
            <p:nvPr/>
          </p:nvSpPr>
          <p:spPr>
            <a:xfrm>
              <a:off x="6282209" y="3148212"/>
              <a:ext cx="1110898" cy="492443"/>
            </a:xfrm>
            <a:prstGeom prst="rect">
              <a:avLst/>
            </a:prstGeom>
            <a:noFill/>
          </p:spPr>
          <p:txBody>
            <a:bodyPr wrap="square" rtlCol="0">
              <a:spAutoFit/>
            </a:bodyPr>
            <a:lstStyle/>
            <a:p>
              <a:pPr algn="ctr"/>
              <a:r>
                <a:rPr lang="en-US" sz="900" dirty="0"/>
                <a:t>Control Servers</a:t>
              </a:r>
            </a:p>
          </p:txBody>
        </p:sp>
      </p:grpSp>
      <p:grpSp>
        <p:nvGrpSpPr>
          <p:cNvPr id="33" name="Group 32"/>
          <p:cNvGrpSpPr/>
          <p:nvPr/>
        </p:nvGrpSpPr>
        <p:grpSpPr>
          <a:xfrm>
            <a:off x="3769855" y="2971399"/>
            <a:ext cx="2133563" cy="2483278"/>
            <a:chOff x="3327392" y="2801720"/>
            <a:chExt cx="2844751" cy="3311037"/>
          </a:xfrm>
        </p:grpSpPr>
        <p:sp>
          <p:nvSpPr>
            <p:cNvPr id="122" name="Rounded Rectangle 121"/>
            <p:cNvSpPr/>
            <p:nvPr/>
          </p:nvSpPr>
          <p:spPr>
            <a:xfrm>
              <a:off x="3520020" y="280172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21" name="Rounded Rectangle 120"/>
            <p:cNvSpPr/>
            <p:nvPr/>
          </p:nvSpPr>
          <p:spPr>
            <a:xfrm>
              <a:off x="3423878" y="2865647"/>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9" name="Rounded Rectangle 118"/>
            <p:cNvSpPr/>
            <p:nvPr/>
          </p:nvSpPr>
          <p:spPr>
            <a:xfrm>
              <a:off x="3327392" y="295251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8" name="Rectangle 7"/>
            <p:cNvSpPr/>
            <p:nvPr/>
          </p:nvSpPr>
          <p:spPr>
            <a:xfrm rot="5400000">
              <a:off x="4939207" y="4516262"/>
              <a:ext cx="1248575" cy="547541"/>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a:solidFill>
                    <a:schemeClr val="bg1"/>
                  </a:solidFill>
                  <a:ea typeface="HelvNeue for IBM" charset="0"/>
                  <a:cs typeface="HelvNeue for IBM" charset="0"/>
                  <a:sym typeface="HelvNeue Medium for IBM"/>
                </a:rPr>
                <a:t>Project Service</a:t>
              </a:r>
            </a:p>
          </p:txBody>
        </p:sp>
        <p:sp>
          <p:nvSpPr>
            <p:cNvPr id="9" name="Rectangle 8"/>
            <p:cNvSpPr/>
            <p:nvPr/>
          </p:nvSpPr>
          <p:spPr>
            <a:xfrm rot="5400000">
              <a:off x="4106940" y="4413051"/>
              <a:ext cx="334537" cy="169383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Spark Service</a:t>
              </a:r>
            </a:p>
          </p:txBody>
        </p:sp>
        <p:sp>
          <p:nvSpPr>
            <p:cNvPr id="10" name="Rectangle 9"/>
            <p:cNvSpPr/>
            <p:nvPr/>
          </p:nvSpPr>
          <p:spPr>
            <a:xfrm rot="5400000">
              <a:off x="4510529" y="2299075"/>
              <a:ext cx="228123" cy="238985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a:solidFill>
                    <a:schemeClr val="bg1"/>
                  </a:solidFill>
                  <a:ea typeface="HelvNeue for IBM" charset="0"/>
                  <a:cs typeface="HelvNeue for IBM" charset="0"/>
                  <a:sym typeface="HelvNeue Medium for IBM"/>
                </a:rPr>
                <a:t>NGINX     </a:t>
              </a:r>
              <a:endParaRPr lang="en-US" sz="900" kern="0" dirty="0">
                <a:solidFill>
                  <a:schemeClr val="bg1"/>
                </a:solidFill>
                <a:ea typeface="HelvNeue for IBM" charset="0"/>
                <a:cs typeface="HelvNeue for IBM" charset="0"/>
                <a:sym typeface="HelvNeue Medium for IBM"/>
              </a:endParaRPr>
            </a:p>
          </p:txBody>
        </p:sp>
        <p:sp>
          <p:nvSpPr>
            <p:cNvPr id="12" name="Rectangle 11"/>
            <p:cNvSpPr/>
            <p:nvPr/>
          </p:nvSpPr>
          <p:spPr>
            <a:xfrm rot="5400000">
              <a:off x="4405571" y="2700830"/>
              <a:ext cx="437314" cy="238584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DSX UI Service</a:t>
              </a:r>
              <a:endParaRPr lang="en-US" sz="600" kern="0" dirty="0">
                <a:solidFill>
                  <a:schemeClr val="bg1"/>
                </a:solidFill>
                <a:ea typeface="HelvNeue for IBM" charset="0"/>
                <a:cs typeface="HelvNeue for IBM" charset="0"/>
                <a:sym typeface="HelvNeue Medium for IBM"/>
              </a:endParaRPr>
            </a:p>
          </p:txBody>
        </p:sp>
        <p:sp>
          <p:nvSpPr>
            <p:cNvPr id="22" name="Rectangle 21"/>
            <p:cNvSpPr/>
            <p:nvPr/>
          </p:nvSpPr>
          <p:spPr>
            <a:xfrm rot="5400000">
              <a:off x="3353353" y="4252605"/>
              <a:ext cx="783987" cy="63610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Jupyter</a:t>
              </a:r>
              <a:r>
                <a:rPr lang="en-US" sz="600" kern="0" dirty="0">
                  <a:solidFill>
                    <a:schemeClr val="bg1"/>
                  </a:solidFill>
                  <a:ea typeface="HelvNeue for IBM" charset="0"/>
                  <a:cs typeface="HelvNeue for IBM" charset="0"/>
                  <a:sym typeface="HelvNeue Medium for IBM"/>
                </a:rPr>
                <a:t> Notebook Service</a:t>
              </a:r>
            </a:p>
          </p:txBody>
        </p:sp>
        <p:sp>
          <p:nvSpPr>
            <p:cNvPr id="77" name="Rectangle 76"/>
            <p:cNvSpPr/>
            <p:nvPr/>
          </p:nvSpPr>
          <p:spPr>
            <a:xfrm rot="5400000">
              <a:off x="4505251" y="5378470"/>
              <a:ext cx="502532" cy="7153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Analytic Libraries</a:t>
              </a:r>
            </a:p>
          </p:txBody>
        </p:sp>
        <p:sp>
          <p:nvSpPr>
            <p:cNvPr id="78" name="Rectangle 77"/>
            <p:cNvSpPr/>
            <p:nvPr/>
          </p:nvSpPr>
          <p:spPr>
            <a:xfrm rot="5400000">
              <a:off x="4624212" y="4302941"/>
              <a:ext cx="783987" cy="50680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RStudio</a:t>
              </a:r>
              <a:r>
                <a:rPr lang="en-US" sz="600" kern="0" dirty="0">
                  <a:solidFill>
                    <a:schemeClr val="bg1"/>
                  </a:solidFill>
                  <a:ea typeface="HelvNeue for IBM" charset="0"/>
                  <a:cs typeface="HelvNeue for IBM" charset="0"/>
                  <a:sym typeface="HelvNeue Medium for IBM"/>
                </a:rPr>
                <a:t> Service</a:t>
              </a:r>
            </a:p>
          </p:txBody>
        </p:sp>
        <p:sp>
          <p:nvSpPr>
            <p:cNvPr id="120" name="TextBox 119"/>
            <p:cNvSpPr txBox="1"/>
            <p:nvPr/>
          </p:nvSpPr>
          <p:spPr>
            <a:xfrm>
              <a:off x="4063401" y="2924681"/>
              <a:ext cx="1110897" cy="492443"/>
            </a:xfrm>
            <a:prstGeom prst="rect">
              <a:avLst/>
            </a:prstGeom>
            <a:noFill/>
          </p:spPr>
          <p:txBody>
            <a:bodyPr wrap="square" rtlCol="0">
              <a:spAutoFit/>
            </a:bodyPr>
            <a:lstStyle/>
            <a:p>
              <a:pPr algn="ctr"/>
              <a:r>
                <a:rPr lang="en-US" sz="900" dirty="0"/>
                <a:t>Compute Servers</a:t>
              </a:r>
            </a:p>
          </p:txBody>
        </p:sp>
      </p:grpSp>
      <p:sp>
        <p:nvSpPr>
          <p:cNvPr id="123" name="Rectangle 122"/>
          <p:cNvSpPr/>
          <p:nvPr/>
        </p:nvSpPr>
        <p:spPr>
          <a:xfrm rot="5400000">
            <a:off x="4054494" y="4888798"/>
            <a:ext cx="376899" cy="608390"/>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Canvas &amp; Models</a:t>
            </a:r>
          </a:p>
        </p:txBody>
      </p:sp>
      <p:sp>
        <p:nvSpPr>
          <p:cNvPr id="57" name="Rectangle 56"/>
          <p:cNvSpPr/>
          <p:nvPr/>
        </p:nvSpPr>
        <p:spPr>
          <a:xfrm rot="5400000">
            <a:off x="4292871" y="4049879"/>
            <a:ext cx="587990" cy="477082"/>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smtClean="0">
                <a:solidFill>
                  <a:schemeClr val="bg1"/>
                </a:solidFill>
                <a:ea typeface="HelvNeue for IBM" charset="0"/>
                <a:cs typeface="HelvNeue for IBM" charset="0"/>
                <a:sym typeface="HelvNeue Medium for IBM"/>
              </a:rPr>
              <a:t>Zeppelin Notebook </a:t>
            </a:r>
            <a:r>
              <a:rPr lang="en-US" sz="600" kern="0" dirty="0">
                <a:solidFill>
                  <a:schemeClr val="bg1"/>
                </a:solidFill>
                <a:ea typeface="HelvNeue for IBM" charset="0"/>
                <a:cs typeface="HelvNeue for IBM" charset="0"/>
                <a:sym typeface="HelvNeue Medium for IBM"/>
              </a:rPr>
              <a:t>Service</a:t>
            </a:r>
          </a:p>
        </p:txBody>
      </p:sp>
    </p:spTree>
    <p:extLst>
      <p:ext uri="{BB962C8B-B14F-4D97-AF65-F5344CB8AC3E}">
        <p14:creationId xmlns:p14="http://schemas.microsoft.com/office/powerpoint/2010/main" val="56490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400" b="0" dirty="0" smtClean="0"/>
              <a:t>Data Science Experience Overview</a:t>
            </a:r>
          </a:p>
          <a:p>
            <a:pPr lvl="1"/>
            <a:r>
              <a:rPr lang="en-US" sz="2200" dirty="0" smtClean="0"/>
              <a:t>Features</a:t>
            </a:r>
          </a:p>
          <a:p>
            <a:pPr lvl="1"/>
            <a:r>
              <a:rPr lang="en-US" sz="2200" dirty="0" smtClean="0"/>
              <a:t>Architecture</a:t>
            </a:r>
          </a:p>
          <a:p>
            <a:pPr lvl="1"/>
            <a:r>
              <a:rPr lang="en-US" sz="2200" b="0" dirty="0" smtClean="0"/>
              <a:t>Demo</a:t>
            </a:r>
          </a:p>
          <a:p>
            <a:endParaRPr lang="en-US" dirty="0"/>
          </a:p>
          <a:p>
            <a:endParaRPr lang="en-US" dirty="0" smtClean="0"/>
          </a:p>
          <a:p>
            <a:endParaRPr lang="en-US" dirty="0"/>
          </a:p>
        </p:txBody>
      </p:sp>
    </p:spTree>
    <p:extLst>
      <p:ext uri="{BB962C8B-B14F-4D97-AF65-F5344CB8AC3E}">
        <p14:creationId xmlns:p14="http://schemas.microsoft.com/office/powerpoint/2010/main" val="3922843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Scalability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a:t>
            </a:r>
            <a:r>
              <a:rPr lang="en-US" dirty="0" smtClean="0">
                <a:solidFill>
                  <a:schemeClr val="tx1"/>
                </a:solidFill>
              </a:rPr>
              <a:t>Add Compute and Storage Servers</a:t>
            </a:r>
          </a:p>
          <a:p>
            <a:r>
              <a:rPr lang="en-US" dirty="0" smtClean="0">
                <a:solidFill>
                  <a:schemeClr val="tx1"/>
                </a:solidFill>
              </a:rPr>
              <a:t> Remote Spark execution</a:t>
            </a:r>
          </a:p>
          <a:p>
            <a:pPr lvl="1"/>
            <a:endParaRPr lang="en-US" dirty="0"/>
          </a:p>
          <a:p>
            <a:pPr lvl="1"/>
            <a:endParaRPr lang="en-US" dirty="0" smtClean="0"/>
          </a:p>
          <a:p>
            <a:pPr lvl="1"/>
            <a:endParaRPr lang="en-US" dirty="0"/>
          </a:p>
          <a:p>
            <a:endParaRPr lang="en-US" dirty="0" smtClean="0"/>
          </a:p>
          <a:p>
            <a:endParaRPr lang="en-US" dirty="0"/>
          </a:p>
          <a:p>
            <a:pPr lvl="1"/>
            <a:endParaRPr lang="en-US" sz="1050" dirty="0"/>
          </a:p>
        </p:txBody>
      </p:sp>
      <p:pic>
        <p:nvPicPr>
          <p:cNvPr id="4" name="Picture 3"/>
          <p:cNvPicPr>
            <a:picLocks noChangeAspect="1"/>
          </p:cNvPicPr>
          <p:nvPr/>
        </p:nvPicPr>
        <p:blipFill>
          <a:blip r:embed="rId3"/>
          <a:stretch>
            <a:fillRect/>
          </a:stretch>
        </p:blipFill>
        <p:spPr>
          <a:xfrm>
            <a:off x="589189" y="2554740"/>
            <a:ext cx="2762250" cy="638175"/>
          </a:xfrm>
          <a:prstGeom prst="rect">
            <a:avLst/>
          </a:prstGeom>
        </p:spPr>
      </p:pic>
      <p:pic>
        <p:nvPicPr>
          <p:cNvPr id="5" name="Picture 4"/>
          <p:cNvPicPr>
            <a:picLocks noChangeAspect="1"/>
          </p:cNvPicPr>
          <p:nvPr/>
        </p:nvPicPr>
        <p:blipFill>
          <a:blip r:embed="rId4"/>
          <a:stretch>
            <a:fillRect/>
          </a:stretch>
        </p:blipFill>
        <p:spPr>
          <a:xfrm>
            <a:off x="504145" y="3468461"/>
            <a:ext cx="8505825" cy="2381250"/>
          </a:xfrm>
          <a:prstGeom prst="rect">
            <a:avLst/>
          </a:prstGeom>
        </p:spPr>
      </p:pic>
    </p:spTree>
    <p:extLst>
      <p:ext uri="{BB962C8B-B14F-4D97-AF65-F5344CB8AC3E}">
        <p14:creationId xmlns:p14="http://schemas.microsoft.com/office/powerpoint/2010/main" val="2932569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Remote Spark Execution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supports remote Spark execution with Livy API</a:t>
            </a:r>
          </a:p>
          <a:p>
            <a:pPr lvl="1"/>
            <a:r>
              <a:rPr lang="en-US" dirty="0" smtClean="0"/>
              <a:t>Notebooks developed in DSX can run in a remote Spark environment, for example Spark in a Hadoop cluster</a:t>
            </a:r>
          </a:p>
          <a:p>
            <a:pPr lvl="1"/>
            <a:endParaRPr lang="en-US" dirty="0"/>
          </a:p>
          <a:p>
            <a:pPr lvl="1"/>
            <a:endParaRPr lang="en-US" dirty="0" smtClean="0"/>
          </a:p>
          <a:p>
            <a:pPr lvl="1"/>
            <a:endParaRPr lang="en-US" dirty="0"/>
          </a:p>
          <a:p>
            <a:endParaRPr lang="en-US" dirty="0" smtClean="0"/>
          </a:p>
          <a:p>
            <a:endParaRPr lang="en-US" dirty="0"/>
          </a:p>
          <a:p>
            <a:r>
              <a:rPr lang="en-US" dirty="0" smtClean="0"/>
              <a:t>DSX can run Spark jobs submitted from other applications</a:t>
            </a:r>
          </a:p>
          <a:p>
            <a:pPr lvl="1"/>
            <a:r>
              <a:rPr lang="en-US" dirty="0" smtClean="0"/>
              <a:t>via REST API</a:t>
            </a:r>
          </a:p>
          <a:p>
            <a:pPr lvl="1"/>
            <a:endParaRPr lang="en-US" sz="105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1959" y="3004094"/>
            <a:ext cx="1024218" cy="534376"/>
          </a:xfrm>
          <a:prstGeom prst="rect">
            <a:avLst/>
          </a:prstGeom>
        </p:spPr>
      </p:pic>
      <p:pic>
        <p:nvPicPr>
          <p:cNvPr id="9" name="Picture 8"/>
          <p:cNvPicPr>
            <a:picLocks noChangeAspect="1"/>
          </p:cNvPicPr>
          <p:nvPr/>
        </p:nvPicPr>
        <p:blipFill>
          <a:blip r:embed="rId4"/>
          <a:stretch>
            <a:fillRect/>
          </a:stretch>
        </p:blipFill>
        <p:spPr>
          <a:xfrm>
            <a:off x="2131114" y="2728501"/>
            <a:ext cx="1459368" cy="1011556"/>
          </a:xfrm>
          <a:prstGeom prst="rect">
            <a:avLst/>
          </a:prstGeom>
        </p:spPr>
      </p:pic>
      <p:sp>
        <p:nvSpPr>
          <p:cNvPr id="10" name="TextBox 9"/>
          <p:cNvSpPr txBox="1"/>
          <p:nvPr/>
        </p:nvSpPr>
        <p:spPr>
          <a:xfrm>
            <a:off x="2387751" y="2301459"/>
            <a:ext cx="946093" cy="276999"/>
          </a:xfrm>
          <a:prstGeom prst="rect">
            <a:avLst/>
          </a:prstGeom>
          <a:noFill/>
        </p:spPr>
        <p:txBody>
          <a:bodyPr wrap="none" rtlCol="0">
            <a:spAutoFit/>
          </a:bodyPr>
          <a:lstStyle/>
          <a:p>
            <a:r>
              <a:rPr lang="en-US" sz="1200" b="1" dirty="0" smtClean="0"/>
              <a:t>DSX Local</a:t>
            </a:r>
            <a:endParaRPr lang="en-US" sz="1200" b="1" dirty="0"/>
          </a:p>
        </p:txBody>
      </p:sp>
      <p:sp>
        <p:nvSpPr>
          <p:cNvPr id="11" name="TextBox 10"/>
          <p:cNvSpPr txBox="1"/>
          <p:nvPr/>
        </p:nvSpPr>
        <p:spPr>
          <a:xfrm>
            <a:off x="5369157" y="2301459"/>
            <a:ext cx="1217000" cy="276999"/>
          </a:xfrm>
          <a:prstGeom prst="rect">
            <a:avLst/>
          </a:prstGeom>
          <a:noFill/>
        </p:spPr>
        <p:txBody>
          <a:bodyPr wrap="none" rtlCol="0">
            <a:spAutoFit/>
          </a:bodyPr>
          <a:lstStyle/>
          <a:p>
            <a:r>
              <a:rPr lang="en-US" sz="1200" b="1" dirty="0" smtClean="0"/>
              <a:t>Remote Spark</a:t>
            </a:r>
            <a:endParaRPr lang="en-US" sz="1200" b="1" dirty="0"/>
          </a:p>
        </p:txBody>
      </p:sp>
      <p:cxnSp>
        <p:nvCxnSpPr>
          <p:cNvPr id="13" name="Straight Arrow Connector 12"/>
          <p:cNvCxnSpPr/>
          <p:nvPr/>
        </p:nvCxnSpPr>
        <p:spPr>
          <a:xfrm>
            <a:off x="3699669" y="3287518"/>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651" y="5221882"/>
            <a:ext cx="1024218" cy="534376"/>
          </a:xfrm>
          <a:prstGeom prst="rect">
            <a:avLst/>
          </a:prstGeom>
        </p:spPr>
      </p:pic>
      <p:sp>
        <p:nvSpPr>
          <p:cNvPr id="15" name="TextBox 14"/>
          <p:cNvSpPr txBox="1"/>
          <p:nvPr/>
        </p:nvSpPr>
        <p:spPr>
          <a:xfrm>
            <a:off x="4945964" y="4673574"/>
            <a:ext cx="1640193" cy="276999"/>
          </a:xfrm>
          <a:prstGeom prst="rect">
            <a:avLst/>
          </a:prstGeom>
          <a:noFill/>
        </p:spPr>
        <p:txBody>
          <a:bodyPr wrap="none" rtlCol="0">
            <a:spAutoFit/>
          </a:bodyPr>
          <a:lstStyle/>
          <a:p>
            <a:r>
              <a:rPr lang="en-US" sz="1200" b="1" dirty="0" smtClean="0"/>
              <a:t>Spark in DSX Local </a:t>
            </a:r>
            <a:endParaRPr lang="en-US" sz="1200" b="1" dirty="0"/>
          </a:p>
        </p:txBody>
      </p:sp>
      <p:sp>
        <p:nvSpPr>
          <p:cNvPr id="16" name="Rounded Rectangle 15"/>
          <p:cNvSpPr/>
          <p:nvPr/>
        </p:nvSpPr>
        <p:spPr>
          <a:xfrm>
            <a:off x="4839636" y="3067702"/>
            <a:ext cx="749986" cy="439631"/>
          </a:xfrm>
          <a:prstGeom prst="roundRect">
            <a:avLst/>
          </a:prstGeom>
          <a:solidFill>
            <a:schemeClr val="accent3">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tx1"/>
                </a:solidFill>
              </a:rPr>
              <a:t>Apache Livy</a:t>
            </a:r>
            <a:endParaRPr lang="en-US" sz="1100" b="1" dirty="0">
              <a:solidFill>
                <a:schemeClr val="tx1"/>
              </a:solidFill>
            </a:endParaRPr>
          </a:p>
        </p:txBody>
      </p:sp>
      <p:sp>
        <p:nvSpPr>
          <p:cNvPr id="17" name="Rounded Rectangle 16"/>
          <p:cNvSpPr/>
          <p:nvPr/>
        </p:nvSpPr>
        <p:spPr>
          <a:xfrm>
            <a:off x="4761356" y="2679293"/>
            <a:ext cx="2230132" cy="110997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65978" y="3287517"/>
            <a:ext cx="29598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4"/>
          <a:stretch>
            <a:fillRect/>
          </a:stretch>
        </p:blipFill>
        <p:spPr>
          <a:xfrm>
            <a:off x="2030642" y="5010123"/>
            <a:ext cx="1459368" cy="1011556"/>
          </a:xfrm>
          <a:prstGeom prst="rect">
            <a:avLst/>
          </a:prstGeom>
        </p:spPr>
      </p:pic>
      <p:cxnSp>
        <p:nvCxnSpPr>
          <p:cNvPr id="24" name="Straight Arrow Connector 23"/>
          <p:cNvCxnSpPr/>
          <p:nvPr/>
        </p:nvCxnSpPr>
        <p:spPr>
          <a:xfrm>
            <a:off x="3831875" y="5515901"/>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749472" y="4665787"/>
            <a:ext cx="2021707" cy="276999"/>
          </a:xfrm>
          <a:prstGeom prst="rect">
            <a:avLst/>
          </a:prstGeom>
          <a:noFill/>
        </p:spPr>
        <p:txBody>
          <a:bodyPr wrap="none" rtlCol="0">
            <a:spAutoFit/>
          </a:bodyPr>
          <a:lstStyle/>
          <a:p>
            <a:r>
              <a:rPr lang="en-US" sz="1200" b="1" dirty="0" smtClean="0"/>
              <a:t>Remote dev environment</a:t>
            </a:r>
            <a:endParaRPr lang="en-US" sz="1200" b="1" dirty="0"/>
          </a:p>
        </p:txBody>
      </p:sp>
    </p:spTree>
    <p:extLst>
      <p:ext uri="{BB962C8B-B14F-4D97-AF65-F5344CB8AC3E}">
        <p14:creationId xmlns:p14="http://schemas.microsoft.com/office/powerpoint/2010/main" val="2041578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Security Summary</a:t>
            </a:r>
            <a:endParaRPr lang="en-US" dirty="0"/>
          </a:p>
        </p:txBody>
      </p:sp>
      <p:sp>
        <p:nvSpPr>
          <p:cNvPr id="3" name="Content Placeholder 2"/>
          <p:cNvSpPr>
            <a:spLocks noGrp="1"/>
          </p:cNvSpPr>
          <p:nvPr>
            <p:ph idx="1"/>
          </p:nvPr>
        </p:nvSpPr>
        <p:spPr>
          <a:xfrm>
            <a:off x="265113" y="1095375"/>
            <a:ext cx="8340969" cy="4700103"/>
          </a:xfrm>
        </p:spPr>
        <p:txBody>
          <a:bodyPr/>
          <a:lstStyle/>
          <a:p>
            <a:r>
              <a:rPr lang="en-US" dirty="0" smtClean="0"/>
              <a:t> SSL</a:t>
            </a:r>
          </a:p>
          <a:p>
            <a:endParaRPr lang="en-US" sz="800" dirty="0" smtClean="0"/>
          </a:p>
          <a:p>
            <a:r>
              <a:rPr lang="en-US" dirty="0" smtClean="0"/>
              <a:t>Authentication</a:t>
            </a:r>
          </a:p>
          <a:p>
            <a:pPr lvl="1"/>
            <a:r>
              <a:rPr lang="en-US" dirty="0" smtClean="0"/>
              <a:t>LDAP or native (included with DSX Local)</a:t>
            </a:r>
            <a:endParaRPr lang="en-US" i="1" dirty="0" smtClean="0"/>
          </a:p>
          <a:p>
            <a:pPr lvl="1"/>
            <a:endParaRPr lang="en-US" sz="500" dirty="0"/>
          </a:p>
          <a:p>
            <a:r>
              <a:rPr lang="en-US" dirty="0" smtClean="0"/>
              <a:t>Authorization</a:t>
            </a:r>
          </a:p>
          <a:p>
            <a:pPr lvl="1"/>
            <a:r>
              <a:rPr lang="en-US" dirty="0" smtClean="0"/>
              <a:t>Pre-defined roles: </a:t>
            </a:r>
            <a:r>
              <a:rPr lang="en-US" i="1" dirty="0" smtClean="0"/>
              <a:t>Administrator, User</a:t>
            </a:r>
          </a:p>
          <a:p>
            <a:pPr lvl="1"/>
            <a:r>
              <a:rPr lang="en-US" dirty="0" smtClean="0"/>
              <a:t>By project: </a:t>
            </a:r>
            <a:r>
              <a:rPr lang="en-US" i="1" dirty="0" smtClean="0"/>
              <a:t>Administrator, Editor, Reader</a:t>
            </a:r>
          </a:p>
          <a:p>
            <a:pPr lvl="1"/>
            <a:endParaRPr lang="en-US" sz="500" dirty="0"/>
          </a:p>
          <a:p>
            <a:r>
              <a:rPr lang="en-US" dirty="0" smtClean="0"/>
              <a:t>DSX does not store data</a:t>
            </a:r>
          </a:p>
          <a:p>
            <a:pPr lvl="1"/>
            <a:r>
              <a:rPr lang="en-US" dirty="0" smtClean="0"/>
              <a:t>Security is managed by data sources</a:t>
            </a:r>
          </a:p>
          <a:p>
            <a:pPr lvl="1"/>
            <a:r>
              <a:rPr lang="en-US" dirty="0" smtClean="0"/>
              <a:t>The only exception is Object </a:t>
            </a:r>
            <a:r>
              <a:rPr lang="en-US" dirty="0"/>
              <a:t>S</a:t>
            </a:r>
            <a:r>
              <a:rPr lang="en-US" dirty="0" smtClean="0"/>
              <a:t>torage </a:t>
            </a:r>
          </a:p>
          <a:p>
            <a:pPr lvl="1"/>
            <a:endParaRPr lang="en-US" sz="900" dirty="0"/>
          </a:p>
          <a:p>
            <a:r>
              <a:rPr lang="en-US" dirty="0" smtClean="0"/>
              <a:t>DSX supports full disk encryption via LUKS</a:t>
            </a:r>
          </a:p>
          <a:p>
            <a:endParaRPr lang="en-US" sz="1100" dirty="0"/>
          </a:p>
          <a:p>
            <a:r>
              <a:rPr lang="en-US" dirty="0" smtClean="0"/>
              <a:t>DSX supports remote execution in Kerberos-enabled Spark clusters</a:t>
            </a:r>
          </a:p>
          <a:p>
            <a:pPr lvl="1"/>
            <a:endParaRPr lang="en-US" dirty="0" smtClean="0"/>
          </a:p>
          <a:p>
            <a:pPr lvl="1"/>
            <a:endParaRPr lang="en-US" sz="1100" dirty="0"/>
          </a:p>
        </p:txBody>
      </p:sp>
    </p:spTree>
    <p:extLst>
      <p:ext uri="{BB962C8B-B14F-4D97-AF65-F5344CB8AC3E}">
        <p14:creationId xmlns:p14="http://schemas.microsoft.com/office/powerpoint/2010/main" val="518860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More information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documentation</a:t>
            </a:r>
          </a:p>
          <a:p>
            <a:pPr lvl="1"/>
            <a:r>
              <a:rPr lang="en-US" dirty="0">
                <a:hlinkClick r:id="rId2"/>
              </a:rPr>
              <a:t>https://</a:t>
            </a:r>
            <a:r>
              <a:rPr lang="en-US" dirty="0" smtClean="0">
                <a:hlinkClick r:id="rId2"/>
              </a:rPr>
              <a:t>datascience.ibm.com/docs/content/local/welcome.html</a:t>
            </a:r>
            <a:endParaRPr lang="en-US" dirty="0" smtClean="0"/>
          </a:p>
          <a:p>
            <a:pPr marL="0" indent="0">
              <a:buNone/>
            </a:pPr>
            <a:endParaRPr lang="en-US" dirty="0"/>
          </a:p>
          <a:p>
            <a:r>
              <a:rPr lang="en-US" dirty="0" smtClean="0"/>
              <a:t>IBM Compatibility reports (search for Data Science Experience)</a:t>
            </a:r>
          </a:p>
          <a:p>
            <a:pPr lvl="1"/>
            <a:r>
              <a:rPr lang="en-US" dirty="0" smtClean="0"/>
              <a:t>OS:</a:t>
            </a:r>
          </a:p>
          <a:p>
            <a:pPr lvl="2"/>
            <a:r>
              <a:rPr lang="en-US" u="sng" dirty="0" smtClean="0">
                <a:hlinkClick r:id="rId3"/>
              </a:rPr>
              <a:t>http</a:t>
            </a:r>
            <a:r>
              <a:rPr lang="en-US" u="sng" dirty="0">
                <a:hlinkClick r:id="rId3"/>
              </a:rPr>
              <a:t>://www-969.ibm.com/software/reports/compatibility/clarity/operatingSystemCategory.html</a:t>
            </a:r>
            <a:endParaRPr lang="en-US" dirty="0" smtClean="0"/>
          </a:p>
          <a:p>
            <a:pPr lvl="1"/>
            <a:r>
              <a:rPr lang="en-US" dirty="0" smtClean="0"/>
              <a:t>Other related software: </a:t>
            </a:r>
            <a:endParaRPr lang="en-US" dirty="0"/>
          </a:p>
          <a:p>
            <a:pPr lvl="2"/>
            <a:r>
              <a:rPr lang="en-US" u="sng" dirty="0">
                <a:hlinkClick r:id="rId4"/>
              </a:rPr>
              <a:t>http://publib.boulder.ibm.com/infocenter/prodguid/v1r0/clarity/prereqsForProduct.html</a:t>
            </a:r>
            <a:endParaRPr lang="en-US" dirty="0"/>
          </a:p>
          <a:p>
            <a:pPr marL="290513" lvl="1" indent="0">
              <a:buNone/>
            </a:pPr>
            <a:endParaRPr lang="en-US" dirty="0" smtClean="0"/>
          </a:p>
          <a:p>
            <a:pPr lvl="1"/>
            <a:endParaRPr lang="en-US" sz="1050" dirty="0"/>
          </a:p>
        </p:txBody>
      </p:sp>
    </p:spTree>
    <p:extLst>
      <p:ext uri="{BB962C8B-B14F-4D97-AF65-F5344CB8AC3E}">
        <p14:creationId xmlns:p14="http://schemas.microsoft.com/office/powerpoint/2010/main" val="243870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 Deployment Options</a:t>
            </a:r>
            <a:endParaRPr lang="en-US" dirty="0"/>
          </a:p>
        </p:txBody>
      </p:sp>
      <p:sp>
        <p:nvSpPr>
          <p:cNvPr id="3" name="Content Placeholder 2"/>
          <p:cNvSpPr>
            <a:spLocks noGrp="1"/>
          </p:cNvSpPr>
          <p:nvPr>
            <p:ph idx="1"/>
          </p:nvPr>
        </p:nvSpPr>
        <p:spPr/>
        <p:txBody>
          <a:bodyPr/>
          <a:lstStyle/>
          <a:p>
            <a:r>
              <a:rPr lang="en-US" b="0" dirty="0" smtClean="0"/>
              <a:t>IBM Data Science Experience (DSX) is a </a:t>
            </a:r>
            <a:r>
              <a:rPr lang="en-US" dirty="0" smtClean="0"/>
              <a:t>platform</a:t>
            </a:r>
            <a:r>
              <a:rPr lang="en-US" b="0" dirty="0" smtClean="0"/>
              <a:t> for developing and deploying analytics applications</a:t>
            </a:r>
          </a:p>
          <a:p>
            <a:pPr lvl="1"/>
            <a:r>
              <a:rPr lang="en-US" dirty="0" smtClean="0"/>
              <a:t>Supports development, deployment, and model management</a:t>
            </a:r>
            <a:endParaRPr lang="en-US" b="0" dirty="0" smtClean="0"/>
          </a:p>
          <a:p>
            <a:endParaRPr lang="en-US" dirty="0"/>
          </a:p>
          <a:p>
            <a:r>
              <a:rPr lang="en-US" dirty="0" smtClean="0"/>
              <a:t>DSX is available </a:t>
            </a:r>
          </a:p>
          <a:p>
            <a:pPr lvl="1"/>
            <a:r>
              <a:rPr lang="en-US" dirty="0" smtClean="0"/>
              <a:t>As a cloud offering</a:t>
            </a:r>
          </a:p>
          <a:p>
            <a:pPr lvl="1"/>
            <a:r>
              <a:rPr lang="en-US" dirty="0" smtClean="0"/>
              <a:t>As an </a:t>
            </a:r>
            <a:r>
              <a:rPr lang="en-US" dirty="0" err="1" smtClean="0"/>
              <a:t>on-premise</a:t>
            </a:r>
            <a:r>
              <a:rPr lang="en-US" dirty="0" smtClean="0"/>
              <a:t> solution</a:t>
            </a:r>
          </a:p>
          <a:p>
            <a:pPr lvl="1"/>
            <a:r>
              <a:rPr lang="en-US" dirty="0" smtClean="0"/>
              <a:t>As a desktop application</a:t>
            </a:r>
          </a:p>
          <a:p>
            <a:pPr lvl="1"/>
            <a:endParaRPr lang="en-US" dirty="0" smtClean="0"/>
          </a:p>
          <a:p>
            <a:pPr marL="290513" lvl="1" indent="0">
              <a:buNone/>
            </a:pPr>
            <a:endParaRPr lang="en-US" dirty="0" smtClean="0"/>
          </a:p>
        </p:txBody>
      </p:sp>
      <p:pic>
        <p:nvPicPr>
          <p:cNvPr id="4" name="Picture 3"/>
          <p:cNvPicPr>
            <a:picLocks noChangeAspect="1"/>
          </p:cNvPicPr>
          <p:nvPr/>
        </p:nvPicPr>
        <p:blipFill>
          <a:blip r:embed="rId3"/>
          <a:stretch>
            <a:fillRect/>
          </a:stretch>
        </p:blipFill>
        <p:spPr>
          <a:xfrm>
            <a:off x="3844284" y="3341077"/>
            <a:ext cx="5131807" cy="2568790"/>
          </a:xfrm>
          <a:prstGeom prst="rect">
            <a:avLst/>
          </a:prstGeom>
        </p:spPr>
      </p:pic>
    </p:spTree>
    <p:extLst>
      <p:ext uri="{BB962C8B-B14F-4D97-AF65-F5344CB8AC3E}">
        <p14:creationId xmlns:p14="http://schemas.microsoft.com/office/powerpoint/2010/main" val="422289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DSX Local Overview</a:t>
            </a:r>
            <a:endParaRPr lang="en-US" dirty="0"/>
          </a:p>
        </p:txBody>
      </p:sp>
    </p:spTree>
    <p:extLst>
      <p:ext uri="{BB962C8B-B14F-4D97-AF65-F5344CB8AC3E}">
        <p14:creationId xmlns:p14="http://schemas.microsoft.com/office/powerpoint/2010/main" val="163030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Local</a:t>
            </a:r>
            <a:endParaRPr lang="en-US" dirty="0"/>
          </a:p>
        </p:txBody>
      </p:sp>
      <p:sp>
        <p:nvSpPr>
          <p:cNvPr id="3" name="Content Placeholder 2"/>
          <p:cNvSpPr>
            <a:spLocks noGrp="1"/>
          </p:cNvSpPr>
          <p:nvPr>
            <p:ph idx="1"/>
          </p:nvPr>
        </p:nvSpPr>
        <p:spPr/>
        <p:txBody>
          <a:bodyPr/>
          <a:lstStyle/>
          <a:p>
            <a:r>
              <a:rPr lang="en-US" b="0" i="1" dirty="0" smtClean="0"/>
              <a:t>Self-contained</a:t>
            </a:r>
            <a:r>
              <a:rPr lang="en-US" b="0" dirty="0" smtClean="0"/>
              <a:t> and </a:t>
            </a:r>
            <a:r>
              <a:rPr lang="en-US" b="0" i="1" dirty="0" smtClean="0"/>
              <a:t>extendable</a:t>
            </a:r>
            <a:r>
              <a:rPr lang="en-US" b="0" dirty="0" smtClean="0"/>
              <a:t> platform for developing and deploying analytics applications</a:t>
            </a:r>
          </a:p>
          <a:p>
            <a:pPr lvl="1"/>
            <a:r>
              <a:rPr lang="en-US" dirty="0" smtClean="0"/>
              <a:t>Includes everything needed to build and deploy analytics application</a:t>
            </a:r>
          </a:p>
          <a:p>
            <a:pPr lvl="1"/>
            <a:r>
              <a:rPr lang="en-US" dirty="0" smtClean="0"/>
              <a:t>Extendable: works with remote Spark, multiple data sources, LDAP, supports adding additional libraries to IDEs</a:t>
            </a:r>
            <a:endParaRPr lang="en-US" b="0" dirty="0" smtClean="0"/>
          </a:p>
          <a:p>
            <a:endParaRPr lang="en-US" b="0" dirty="0" smtClean="0"/>
          </a:p>
          <a:p>
            <a:r>
              <a:rPr lang="en-US" dirty="0"/>
              <a:t>I</a:t>
            </a:r>
            <a:r>
              <a:rPr lang="en-US" dirty="0" smtClean="0"/>
              <a:t>ncludes </a:t>
            </a:r>
          </a:p>
          <a:p>
            <a:pPr lvl="1"/>
            <a:r>
              <a:rPr lang="en-US" dirty="0" smtClean="0"/>
              <a:t>Jupiter Notebooks, Zeppelin, R Studio </a:t>
            </a:r>
          </a:p>
          <a:p>
            <a:pPr lvl="1"/>
            <a:r>
              <a:rPr lang="en-US" dirty="0" smtClean="0"/>
              <a:t>Spark</a:t>
            </a:r>
          </a:p>
          <a:p>
            <a:pPr lvl="1"/>
            <a:r>
              <a:rPr lang="en-US" dirty="0" smtClean="0"/>
              <a:t>IBM Machine Learning capabilities</a:t>
            </a:r>
          </a:p>
          <a:p>
            <a:pPr lvl="1"/>
            <a:r>
              <a:rPr lang="en-US" dirty="0" smtClean="0"/>
              <a:t>Collaboration and Community</a:t>
            </a:r>
          </a:p>
          <a:p>
            <a:pPr lvl="1"/>
            <a:r>
              <a:rPr lang="en-US" dirty="0" smtClean="0"/>
              <a:t>Platform administration</a:t>
            </a:r>
            <a:endParaRPr lang="en-US" b="0" dirty="0" smtClean="0"/>
          </a:p>
          <a:p>
            <a:pPr marL="0" indent="0">
              <a:buNone/>
            </a:pPr>
            <a:endParaRPr lang="en-US" sz="1050" b="0" dirty="0" smtClean="0"/>
          </a:p>
        </p:txBody>
      </p:sp>
      <p:pic>
        <p:nvPicPr>
          <p:cNvPr id="6" name="Picture 5"/>
          <p:cNvPicPr>
            <a:picLocks noChangeAspect="1"/>
          </p:cNvPicPr>
          <p:nvPr/>
        </p:nvPicPr>
        <p:blipFill>
          <a:blip r:embed="rId3"/>
          <a:stretch>
            <a:fillRect/>
          </a:stretch>
        </p:blipFill>
        <p:spPr>
          <a:xfrm>
            <a:off x="4733978" y="3712028"/>
            <a:ext cx="3944431" cy="2196506"/>
          </a:xfrm>
          <a:prstGeom prst="rect">
            <a:avLst/>
          </a:prstGeom>
        </p:spPr>
      </p:pic>
    </p:spTree>
    <p:extLst>
      <p:ext uri="{BB962C8B-B14F-4D97-AF65-F5344CB8AC3E}">
        <p14:creationId xmlns:p14="http://schemas.microsoft.com/office/powerpoint/2010/main" val="2699652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a:t>
            </a:r>
            <a:r>
              <a:rPr lang="en-US" sz="750" b="1" dirty="0" smtClean="0"/>
              <a:t>models </a:t>
            </a:r>
            <a:r>
              <a:rPr lang="en-US" sz="750" b="1" dirty="0"/>
              <a:t>in DSX and deploy </a:t>
            </a:r>
            <a:r>
              <a:rPr lang="en-US" sz="750" b="1" dirty="0" smtClean="0"/>
              <a:t>to ML</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714962"/>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783239"/>
            <a:ext cx="1098206" cy="1556035"/>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302442" y="3909342"/>
            <a:ext cx="1737484"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smtClean="0"/>
              <a:t>ML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51491"/>
            <a:ext cx="369836" cy="6485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a:endCxn id="86" idx="0"/>
          </p:cNvCxnSpPr>
          <p:nvPr/>
        </p:nvCxnSpPr>
        <p:spPr>
          <a:xfrm>
            <a:off x="5154272" y="3508972"/>
            <a:ext cx="3707" cy="274267"/>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2" name="Group 111"/>
          <p:cNvGrpSpPr/>
          <p:nvPr/>
        </p:nvGrpSpPr>
        <p:grpSpPr>
          <a:xfrm>
            <a:off x="4729619" y="2631903"/>
            <a:ext cx="372981" cy="441904"/>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199925" y="2511347"/>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42522" y="4457525"/>
              <a:ext cx="545847" cy="14669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RSTUDIO</a:t>
              </a:r>
              <a:endParaRPr sz="450" dirty="0">
                <a:solidFill>
                  <a:schemeClr val="tx1"/>
                </a:solidFill>
              </a:endParaRPr>
            </a:p>
          </p:txBody>
        </p:sp>
      </p:grpSp>
      <p:grpSp>
        <p:nvGrpSpPr>
          <p:cNvPr id="118" name="Group 117"/>
          <p:cNvGrpSpPr/>
          <p:nvPr/>
        </p:nvGrpSpPr>
        <p:grpSpPr>
          <a:xfrm>
            <a:off x="4713758" y="1980082"/>
            <a:ext cx="389773" cy="531568"/>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61817" y="4734867"/>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38956" y="4151923"/>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2" y="4492719"/>
            <a:ext cx="473327" cy="68538"/>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032052" y="3370514"/>
            <a:ext cx="237245" cy="692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031521" y="2983805"/>
            <a:ext cx="340910" cy="365261"/>
          </a:xfrm>
          <a:prstGeom prst="rect">
            <a:avLst/>
          </a:prstGeom>
        </p:spPr>
      </p:pic>
      <p:pic>
        <p:nvPicPr>
          <p:cNvPr id="5" name="Picture 4"/>
          <p:cNvPicPr>
            <a:picLocks noChangeAspect="1"/>
          </p:cNvPicPr>
          <p:nvPr/>
        </p:nvPicPr>
        <p:blipFill>
          <a:blip r:embed="rId17"/>
          <a:stretch>
            <a:fillRect/>
          </a:stretch>
        </p:blipFill>
        <p:spPr>
          <a:xfrm>
            <a:off x="5212335" y="2010553"/>
            <a:ext cx="336598" cy="336701"/>
          </a:xfrm>
          <a:prstGeom prst="rect">
            <a:avLst/>
          </a:prstGeom>
        </p:spPr>
      </p:pic>
      <p:sp>
        <p:nvSpPr>
          <p:cNvPr id="78" name="Shape 197"/>
          <p:cNvSpPr/>
          <p:nvPr/>
        </p:nvSpPr>
        <p:spPr>
          <a:xfrm>
            <a:off x="5214896" y="2372722"/>
            <a:ext cx="278923" cy="692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ZEPPELIN</a:t>
            </a:r>
            <a:endParaRPr lang="en-US" sz="450" dirty="0">
              <a:solidFill>
                <a:schemeClr val="tx1"/>
              </a:solidFill>
            </a:endParaRPr>
          </a:p>
        </p:txBody>
      </p:sp>
    </p:spTree>
    <p:extLst>
      <p:ext uri="{BB962C8B-B14F-4D97-AF65-F5344CB8AC3E}">
        <p14:creationId xmlns:p14="http://schemas.microsoft.com/office/powerpoint/2010/main" val="3685880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Demo</a:t>
            </a:r>
            <a:endParaRPr lang="en-US" dirty="0"/>
          </a:p>
        </p:txBody>
      </p:sp>
    </p:spTree>
    <p:extLst>
      <p:ext uri="{BB962C8B-B14F-4D97-AF65-F5344CB8AC3E}">
        <p14:creationId xmlns:p14="http://schemas.microsoft.com/office/powerpoint/2010/main" val="102157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use case: </a:t>
            </a:r>
            <a:r>
              <a:rPr lang="en-US" dirty="0" smtClean="0"/>
              <a:t>NFL Rushing Yards</a:t>
            </a:r>
            <a:endParaRPr lang="en-US" dirty="0"/>
          </a:p>
        </p:txBody>
      </p:sp>
      <p:sp>
        <p:nvSpPr>
          <p:cNvPr id="3" name="Content Placeholder 2"/>
          <p:cNvSpPr>
            <a:spLocks noGrp="1"/>
          </p:cNvSpPr>
          <p:nvPr>
            <p:ph idx="1"/>
          </p:nvPr>
        </p:nvSpPr>
        <p:spPr/>
        <p:txBody>
          <a:bodyPr/>
          <a:lstStyle/>
          <a:p>
            <a:r>
              <a:rPr lang="en-US" b="0" dirty="0" smtClean="0"/>
              <a:t>In our demo we’ll show how to use analytics to predict </a:t>
            </a:r>
            <a:r>
              <a:rPr lang="en-US" b="0" dirty="0" smtClean="0"/>
              <a:t>a players rushing yards</a:t>
            </a:r>
            <a:endParaRPr lang="en-US" b="0" dirty="0" smtClean="0"/>
          </a:p>
          <a:p>
            <a:endParaRPr lang="en-US" b="0" dirty="0" smtClean="0"/>
          </a:p>
          <a:p>
            <a:r>
              <a:rPr lang="en-US" dirty="0" smtClean="0"/>
              <a:t>End goal</a:t>
            </a:r>
          </a:p>
          <a:p>
            <a:pPr lvl="1"/>
            <a:r>
              <a:rPr lang="en-US" dirty="0" smtClean="0"/>
              <a:t>Integrate real time analytics with </a:t>
            </a:r>
            <a:r>
              <a:rPr lang="en-US" dirty="0" smtClean="0"/>
              <a:t>an upcoming game</a:t>
            </a:r>
            <a:endParaRPr lang="en-US" dirty="0" smtClean="0"/>
          </a:p>
          <a:p>
            <a:pPr marL="0" indent="0">
              <a:buNone/>
            </a:pPr>
            <a:endParaRPr lang="en-US" sz="1050" b="0" dirty="0" smtClean="0"/>
          </a:p>
        </p:txBody>
      </p:sp>
      <p:pic>
        <p:nvPicPr>
          <p:cNvPr id="7" name="Picture 6"/>
          <p:cNvPicPr>
            <a:picLocks noChangeAspect="1"/>
          </p:cNvPicPr>
          <p:nvPr/>
        </p:nvPicPr>
        <p:blipFill>
          <a:blip r:embed="rId3"/>
          <a:stretch>
            <a:fillRect/>
          </a:stretch>
        </p:blipFill>
        <p:spPr>
          <a:xfrm>
            <a:off x="5269080" y="3733583"/>
            <a:ext cx="3424660" cy="2168453"/>
          </a:xfrm>
          <a:prstGeom prst="rect">
            <a:avLst/>
          </a:prstGeom>
        </p:spPr>
      </p:pic>
      <p:cxnSp>
        <p:nvCxnSpPr>
          <p:cNvPr id="8" name="Straight Arrow Connector 7"/>
          <p:cNvCxnSpPr/>
          <p:nvPr/>
        </p:nvCxnSpPr>
        <p:spPr>
          <a:xfrm>
            <a:off x="3065781" y="4817809"/>
            <a:ext cx="194399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53747" y="4453560"/>
            <a:ext cx="1568058" cy="276999"/>
          </a:xfrm>
          <a:prstGeom prst="rect">
            <a:avLst/>
          </a:prstGeom>
          <a:noFill/>
        </p:spPr>
        <p:txBody>
          <a:bodyPr wrap="none" rtlCol="0">
            <a:spAutoFit/>
          </a:bodyPr>
          <a:lstStyle/>
          <a:p>
            <a:r>
              <a:rPr lang="en-US" sz="1200" b="1" dirty="0" smtClean="0"/>
              <a:t>Real time analytics</a:t>
            </a:r>
            <a:endParaRPr lang="en-US" sz="12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60" y="3147375"/>
            <a:ext cx="5009736" cy="3340868"/>
          </a:xfrm>
          <a:prstGeom prst="rect">
            <a:avLst/>
          </a:prstGeom>
        </p:spPr>
      </p:pic>
    </p:spTree>
    <p:extLst>
      <p:ext uri="{BB962C8B-B14F-4D97-AF65-F5344CB8AC3E}">
        <p14:creationId xmlns:p14="http://schemas.microsoft.com/office/powerpoint/2010/main" val="113830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In DSX</a:t>
            </a:r>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a:p>
          <a:p>
            <a:r>
              <a:rPr lang="en-US" dirty="0" smtClean="0"/>
              <a:t>Call Center application</a:t>
            </a:r>
          </a:p>
          <a:p>
            <a:pPr marL="633413" lvl="1" indent="-342900">
              <a:buFont typeface="+mj-lt"/>
              <a:buAutoNum type="arabicPeriod"/>
            </a:pPr>
            <a:r>
              <a:rPr lang="en-US" dirty="0" smtClean="0"/>
              <a:t>Implement REST Client</a:t>
            </a:r>
          </a:p>
          <a:p>
            <a:pPr marL="0" indent="0">
              <a:buNone/>
            </a:pPr>
            <a:endParaRPr lang="en-US" sz="1050" b="0" dirty="0" smtClean="0"/>
          </a:p>
        </p:txBody>
      </p:sp>
    </p:spTree>
    <p:extLst>
      <p:ext uri="{BB962C8B-B14F-4D97-AF65-F5344CB8AC3E}">
        <p14:creationId xmlns:p14="http://schemas.microsoft.com/office/powerpoint/2010/main" val="19674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ZACS_Template_2017_4x3_V13</Template>
  <TotalTime>4008</TotalTime>
  <Words>1734</Words>
  <Application>Microsoft Macintosh PowerPoint</Application>
  <PresentationFormat>On-screen Show (4:3)</PresentationFormat>
  <Paragraphs>303</Paragraphs>
  <Slides>23</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 Unicode MS</vt:lpstr>
      <vt:lpstr>Calibri</vt:lpstr>
      <vt:lpstr>Helvetica</vt:lpstr>
      <vt:lpstr>HelvNeue for IBM</vt:lpstr>
      <vt:lpstr>HelvNeue Medium for IBM</vt:lpstr>
      <vt:lpstr>MS PGothic</vt:lpstr>
      <vt:lpstr>ＭＳ Ｐゴシック</vt:lpstr>
      <vt:lpstr>Symbol</vt:lpstr>
      <vt:lpstr>Wingdings</vt:lpstr>
      <vt:lpstr>Arial</vt:lpstr>
      <vt:lpstr>IBM Analytics_wht_template</vt:lpstr>
      <vt:lpstr>Data Science Experience Overview</vt:lpstr>
      <vt:lpstr>Agenda</vt:lpstr>
      <vt:lpstr>Data Science Experience – Deployment Options</vt:lpstr>
      <vt:lpstr>DSX Local Overview</vt:lpstr>
      <vt:lpstr>Data Science Experience Local</vt:lpstr>
      <vt:lpstr>Reference Architecture – DSX Local</vt:lpstr>
      <vt:lpstr>Demo</vt:lpstr>
      <vt:lpstr>Demo use case: NFL Rushing Yards</vt:lpstr>
      <vt:lpstr>Implementation steps</vt:lpstr>
      <vt:lpstr>Implementation steps</vt:lpstr>
      <vt:lpstr>Model Management Dashboard</vt:lpstr>
      <vt:lpstr>DSX Local  - Data Access Summary</vt:lpstr>
      <vt:lpstr>DSX Local  - Development Environment Summary</vt:lpstr>
      <vt:lpstr>DSX Local  - Development Environment Summary</vt:lpstr>
      <vt:lpstr>Reference Architecture – DSX Local</vt:lpstr>
      <vt:lpstr>DSX Local Administration</vt:lpstr>
      <vt:lpstr>DSX Local Administration</vt:lpstr>
      <vt:lpstr>Architecture</vt:lpstr>
      <vt:lpstr>DSX Local Cluster Architecture</vt:lpstr>
      <vt:lpstr>DSX Local  - Scalability</vt:lpstr>
      <vt:lpstr>DSX Local  - Remote Spark Execution</vt:lpstr>
      <vt:lpstr>DSX Local  - Security Summary</vt:lpstr>
      <vt:lpstr>DSX Local – More information</vt:lpstr>
    </vt:vector>
  </TitlesOfParts>
  <Company>IBM Corporation</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 Architecture</dc:title>
  <dc:creator>ADMINIBM</dc:creator>
  <cp:lastModifiedBy>ROSS LEWIS</cp:lastModifiedBy>
  <cp:revision>159</cp:revision>
  <dcterms:created xsi:type="dcterms:W3CDTF">2017-03-28T14:25:02Z</dcterms:created>
  <dcterms:modified xsi:type="dcterms:W3CDTF">2017-09-08T21:06:25Z</dcterms:modified>
</cp:coreProperties>
</file>