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ahoma Bold" charset="1" panose="020B0804030504040204"/>
      <p:regular r:id="rId16"/>
    </p:embeddedFont>
    <p:embeddedFont>
      <p:font typeface="DejaVu Sans Light" charset="1" panose="020B0603030804020204"/>
      <p:regular r:id="rId17"/>
    </p:embeddedFont>
    <p:embeddedFont>
      <p:font typeface="DejaVu Sans Bold" charset="1" panose="020B08030306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38" id="38"/>
          <p:cNvSpPr txBox="true"/>
          <p:nvPr/>
        </p:nvSpPr>
        <p:spPr>
          <a:xfrm rot="0">
            <a:off x="1393174" y="2936818"/>
            <a:ext cx="10292434" cy="1118920"/>
          </a:xfrm>
          <a:prstGeom prst="rect">
            <a:avLst/>
          </a:prstGeom>
        </p:spPr>
        <p:txBody>
          <a:bodyPr anchor="t" rtlCol="false" tIns="0" lIns="0" bIns="0" rIns="0">
            <a:spAutoFit/>
          </a:bodyPr>
          <a:lstStyle/>
          <a:p>
            <a:pPr algn="l">
              <a:lnSpc>
                <a:spcPts val="8635"/>
              </a:lnSpc>
            </a:pPr>
            <a:r>
              <a:rPr lang="en-US" sz="7196" spc="64">
                <a:solidFill>
                  <a:srgbClr val="18181A"/>
                </a:solidFill>
                <a:latin typeface="Tahoma Bold"/>
                <a:ea typeface="Tahoma Bold"/>
                <a:cs typeface="Tahoma Bold"/>
                <a:sym typeface="Tahoma Bold"/>
              </a:rPr>
              <a:t>Mastering the Website</a:t>
            </a:r>
          </a:p>
        </p:txBody>
      </p:sp>
      <p:sp>
        <p:nvSpPr>
          <p:cNvPr name="TextBox 39" id="39"/>
          <p:cNvSpPr txBox="true"/>
          <p:nvPr/>
        </p:nvSpPr>
        <p:spPr>
          <a:xfrm rot="0">
            <a:off x="1345817" y="5131297"/>
            <a:ext cx="7798183" cy="1118921"/>
          </a:xfrm>
          <a:prstGeom prst="rect">
            <a:avLst/>
          </a:prstGeom>
        </p:spPr>
        <p:txBody>
          <a:bodyPr anchor="t" rtlCol="false" tIns="0" lIns="0" bIns="0" rIns="0">
            <a:spAutoFit/>
          </a:bodyPr>
          <a:lstStyle/>
          <a:p>
            <a:pPr algn="l">
              <a:lnSpc>
                <a:spcPts val="8635"/>
              </a:lnSpc>
            </a:pPr>
            <a:r>
              <a:rPr lang="en-US" sz="7196" spc="429">
                <a:solidFill>
                  <a:srgbClr val="18181A"/>
                </a:solidFill>
                <a:latin typeface="Tahoma Bold"/>
                <a:ea typeface="Tahoma Bold"/>
                <a:cs typeface="Tahoma Bold"/>
                <a:sym typeface="Tahoma Bold"/>
              </a:rPr>
              <a:t>Creation Process</a:t>
            </a:r>
          </a:p>
        </p:txBody>
      </p:sp>
      <p:grpSp>
        <p:nvGrpSpPr>
          <p:cNvPr name="Group 40" id="40"/>
          <p:cNvGrpSpPr/>
          <p:nvPr/>
        </p:nvGrpSpPr>
        <p:grpSpPr>
          <a:xfrm rot="0">
            <a:off x="15910943" y="-38139"/>
            <a:ext cx="1882547" cy="5236775"/>
            <a:chOff x="0" y="0"/>
            <a:chExt cx="2510062" cy="6982366"/>
          </a:xfrm>
        </p:grpSpPr>
        <p:sp>
          <p:nvSpPr>
            <p:cNvPr name="Freeform 41" id="41"/>
            <p:cNvSpPr/>
            <p:nvPr/>
          </p:nvSpPr>
          <p:spPr>
            <a:xfrm flipH="false" flipV="false" rot="0">
              <a:off x="0" y="50800"/>
              <a:ext cx="1254887" cy="6931406"/>
            </a:xfrm>
            <a:custGeom>
              <a:avLst/>
              <a:gdLst/>
              <a:ahLst/>
              <a:cxnLst/>
              <a:rect r="r" b="b" t="t" l="l"/>
              <a:pathLst>
                <a:path h="6931406" w="1254887">
                  <a:moveTo>
                    <a:pt x="1254887"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2" id="42"/>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3" id="43"/>
          <p:cNvGrpSpPr/>
          <p:nvPr/>
        </p:nvGrpSpPr>
        <p:grpSpPr>
          <a:xfrm rot="0">
            <a:off x="13673573" y="9773228"/>
            <a:ext cx="4603892" cy="266561"/>
            <a:chOff x="0" y="0"/>
            <a:chExt cx="6138523" cy="355415"/>
          </a:xfrm>
        </p:grpSpPr>
        <p:sp>
          <p:nvSpPr>
            <p:cNvPr name="Freeform 44" id="44"/>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29282C"/>
            </a:solidFill>
          </p:spPr>
        </p:sp>
      </p:grpSp>
      <p:grpSp>
        <p:nvGrpSpPr>
          <p:cNvPr name="Group 45" id="45"/>
          <p:cNvGrpSpPr/>
          <p:nvPr/>
        </p:nvGrpSpPr>
        <p:grpSpPr>
          <a:xfrm rot="0">
            <a:off x="13673573" y="9228473"/>
            <a:ext cx="4603892" cy="266561"/>
            <a:chOff x="0" y="0"/>
            <a:chExt cx="6138523" cy="355415"/>
          </a:xfrm>
        </p:grpSpPr>
        <p:sp>
          <p:nvSpPr>
            <p:cNvPr name="Freeform 46" id="46"/>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575259"/>
            </a:solidFill>
          </p:spPr>
        </p:sp>
      </p:grpSp>
      <p:grpSp>
        <p:nvGrpSpPr>
          <p:cNvPr name="Group 47" id="47"/>
          <p:cNvGrpSpPr/>
          <p:nvPr/>
        </p:nvGrpSpPr>
        <p:grpSpPr>
          <a:xfrm rot="0">
            <a:off x="0" y="8668607"/>
            <a:ext cx="5292508" cy="1613330"/>
            <a:chOff x="0" y="0"/>
            <a:chExt cx="7056678" cy="2151106"/>
          </a:xfrm>
        </p:grpSpPr>
        <p:sp>
          <p:nvSpPr>
            <p:cNvPr name="Freeform 48" id="48"/>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9" id="49"/>
          <p:cNvGrpSpPr/>
          <p:nvPr/>
        </p:nvGrpSpPr>
        <p:grpSpPr>
          <a:xfrm rot="0">
            <a:off x="13673573" y="8668607"/>
            <a:ext cx="4603892" cy="266561"/>
            <a:chOff x="0" y="0"/>
            <a:chExt cx="6138523" cy="355415"/>
          </a:xfrm>
        </p:grpSpPr>
        <p:sp>
          <p:nvSpPr>
            <p:cNvPr name="Freeform 50" id="50"/>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51" id="51"/>
          <p:cNvSpPr txBox="true"/>
          <p:nvPr/>
        </p:nvSpPr>
        <p:spPr>
          <a:xfrm rot="0">
            <a:off x="1345817" y="7623346"/>
            <a:ext cx="13335673" cy="512801"/>
          </a:xfrm>
          <a:prstGeom prst="rect">
            <a:avLst/>
          </a:prstGeom>
        </p:spPr>
        <p:txBody>
          <a:bodyPr anchor="t" rtlCol="false" tIns="0" lIns="0" bIns="0" rIns="0">
            <a:spAutoFit/>
          </a:bodyPr>
          <a:lstStyle/>
          <a:p>
            <a:pPr algn="l">
              <a:lnSpc>
                <a:spcPts val="4092"/>
              </a:lnSpc>
            </a:pPr>
            <a:r>
              <a:rPr lang="en-US" sz="3399" spc="-136">
                <a:solidFill>
                  <a:srgbClr val="18181A"/>
                </a:solidFill>
                <a:latin typeface="DejaVu Sans Light"/>
                <a:ea typeface="DejaVu Sans Light"/>
                <a:cs typeface="DejaVu Sans Light"/>
                <a:sym typeface="DejaVu Sans Light"/>
              </a:rPr>
              <a:t>By: Rossy Ivone Gil Huaman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13673571" y="9773223"/>
            <a:ext cx="4603892" cy="271639"/>
            <a:chOff x="0" y="0"/>
            <a:chExt cx="6138523" cy="362185"/>
          </a:xfrm>
        </p:grpSpPr>
        <p:sp>
          <p:nvSpPr>
            <p:cNvPr name="Freeform 39" id="3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40" id="40"/>
          <p:cNvGrpSpPr/>
          <p:nvPr/>
        </p:nvGrpSpPr>
        <p:grpSpPr>
          <a:xfrm rot="0">
            <a:off x="13673571" y="9228473"/>
            <a:ext cx="4603892" cy="271639"/>
            <a:chOff x="0" y="0"/>
            <a:chExt cx="6138523" cy="362185"/>
          </a:xfrm>
        </p:grpSpPr>
        <p:sp>
          <p:nvSpPr>
            <p:cNvPr name="Freeform 41" id="41"/>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sp>
        <p:nvSpPr>
          <p:cNvPr name="TextBox 42" id="42"/>
          <p:cNvSpPr txBox="true"/>
          <p:nvPr/>
        </p:nvSpPr>
        <p:spPr>
          <a:xfrm rot="0">
            <a:off x="663608" y="3204523"/>
            <a:ext cx="14446779" cy="3867150"/>
          </a:xfrm>
          <a:prstGeom prst="rect">
            <a:avLst/>
          </a:prstGeom>
        </p:spPr>
        <p:txBody>
          <a:bodyPr anchor="t" rtlCol="false" tIns="0" lIns="0" bIns="0" rIns="0">
            <a:spAutoFit/>
          </a:bodyPr>
          <a:lstStyle/>
          <a:p>
            <a:pPr algn="l">
              <a:lnSpc>
                <a:spcPts val="30403"/>
              </a:lnSpc>
            </a:pPr>
            <a:r>
              <a:rPr lang="en-US" sz="25336" spc="-299">
                <a:solidFill>
                  <a:srgbClr val="18181A"/>
                </a:solidFill>
                <a:latin typeface="DejaVu Sans Bold"/>
                <a:ea typeface="DejaVu Sans Bold"/>
                <a:cs typeface="DejaVu Sans Bold"/>
                <a:sym typeface="DejaVu Sans Bold"/>
              </a:rPr>
              <a:t>Thanks!</a:t>
            </a:r>
          </a:p>
        </p:txBody>
      </p:sp>
      <p:grpSp>
        <p:nvGrpSpPr>
          <p:cNvPr name="Group 43" id="43"/>
          <p:cNvGrpSpPr/>
          <p:nvPr/>
        </p:nvGrpSpPr>
        <p:grpSpPr>
          <a:xfrm rot="0">
            <a:off x="15910943" y="-38139"/>
            <a:ext cx="1882547" cy="5236775"/>
            <a:chOff x="0" y="0"/>
            <a:chExt cx="2510062" cy="6982366"/>
          </a:xfrm>
        </p:grpSpPr>
        <p:sp>
          <p:nvSpPr>
            <p:cNvPr name="Freeform 44" id="44"/>
            <p:cNvSpPr/>
            <p:nvPr/>
          </p:nvSpPr>
          <p:spPr>
            <a:xfrm flipH="false" flipV="false" rot="0">
              <a:off x="0" y="50800"/>
              <a:ext cx="1254887" cy="6931279"/>
            </a:xfrm>
            <a:custGeom>
              <a:avLst/>
              <a:gdLst/>
              <a:ahLst/>
              <a:cxnLst/>
              <a:rect r="r" b="b" t="t" l="l"/>
              <a:pathLst>
                <a:path h="6931279" w="1254887">
                  <a:moveTo>
                    <a:pt x="1254887" y="6931279"/>
                  </a:moveTo>
                  <a:lnTo>
                    <a:pt x="50800" y="6931279"/>
                  </a:lnTo>
                  <a:cubicBezTo>
                    <a:pt x="22733" y="6931279"/>
                    <a:pt x="0" y="6908547"/>
                    <a:pt x="0" y="6880479"/>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5" id="45"/>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6" id="46"/>
          <p:cNvGrpSpPr/>
          <p:nvPr/>
        </p:nvGrpSpPr>
        <p:grpSpPr>
          <a:xfrm rot="0">
            <a:off x="0" y="8668607"/>
            <a:ext cx="5292508" cy="1613330"/>
            <a:chOff x="0" y="0"/>
            <a:chExt cx="7056678" cy="2151106"/>
          </a:xfrm>
        </p:grpSpPr>
        <p:sp>
          <p:nvSpPr>
            <p:cNvPr name="Freeform 47" id="47"/>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8" id="48"/>
          <p:cNvGrpSpPr/>
          <p:nvPr/>
        </p:nvGrpSpPr>
        <p:grpSpPr>
          <a:xfrm rot="0">
            <a:off x="13673573" y="8668607"/>
            <a:ext cx="4603892" cy="266561"/>
            <a:chOff x="0" y="0"/>
            <a:chExt cx="6138523" cy="355415"/>
          </a:xfrm>
        </p:grpSpPr>
        <p:sp>
          <p:nvSpPr>
            <p:cNvPr name="Freeform 49" id="49"/>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9925" y="1028700"/>
            <a:ext cx="16852378" cy="8153022"/>
          </a:xfrm>
          <a:custGeom>
            <a:avLst/>
            <a:gdLst/>
            <a:ahLst/>
            <a:cxnLst/>
            <a:rect r="r" b="b" t="t" l="l"/>
            <a:pathLst>
              <a:path h="8153022" w="16852378">
                <a:moveTo>
                  <a:pt x="0" y="0"/>
                </a:moveTo>
                <a:lnTo>
                  <a:pt x="16852378" y="0"/>
                </a:lnTo>
                <a:lnTo>
                  <a:pt x="16852378" y="8153022"/>
                </a:lnTo>
                <a:lnTo>
                  <a:pt x="0" y="81530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5199171" cy="971550"/>
          </a:xfrm>
          <a:prstGeom prst="rect">
            <a:avLst/>
          </a:prstGeom>
        </p:spPr>
        <p:txBody>
          <a:bodyPr anchor="t" rtlCol="false" tIns="0" lIns="0" bIns="0" rIns="0">
            <a:spAutoFit/>
          </a:bodyPr>
          <a:lstStyle/>
          <a:p>
            <a:pPr algn="l">
              <a:lnSpc>
                <a:spcPts val="7679"/>
              </a:lnSpc>
            </a:pPr>
            <a:r>
              <a:rPr lang="en-US" sz="6399" spc="-571">
                <a:solidFill>
                  <a:srgbClr val="18181A"/>
                </a:solidFill>
                <a:latin typeface="DejaVu Sans Bold"/>
                <a:ea typeface="DejaVu Sans Bold"/>
                <a:cs typeface="DejaVu Sans Bold"/>
                <a:sym typeface="DejaVu Sans Bold"/>
              </a:rPr>
              <a:t>Introduction</a:t>
            </a:r>
          </a:p>
        </p:txBody>
      </p:sp>
      <p:sp>
        <p:nvSpPr>
          <p:cNvPr name="TextBox 20" id="20"/>
          <p:cNvSpPr txBox="true"/>
          <p:nvPr/>
        </p:nvSpPr>
        <p:spPr>
          <a:xfrm rot="0">
            <a:off x="1168671" y="3715615"/>
            <a:ext cx="13335673" cy="2055851"/>
          </a:xfrm>
          <a:prstGeom prst="rect">
            <a:avLst/>
          </a:prstGeom>
        </p:spPr>
        <p:txBody>
          <a:bodyPr anchor="t" rtlCol="false" tIns="0" lIns="0" bIns="0" rIns="0">
            <a:spAutoFit/>
          </a:bodyPr>
          <a:lstStyle/>
          <a:p>
            <a:pPr algn="l">
              <a:lnSpc>
                <a:spcPts val="4092"/>
              </a:lnSpc>
            </a:pPr>
            <a:r>
              <a:rPr lang="en-US" sz="3399" spc="-136">
                <a:solidFill>
                  <a:srgbClr val="18181A"/>
                </a:solidFill>
                <a:latin typeface="DejaVu Sans Light"/>
                <a:ea typeface="DejaVu Sans Light"/>
                <a:cs typeface="DejaVu Sans Light"/>
                <a:sym typeface="DejaVu Sans Light"/>
              </a:rPr>
              <a:t>In this presentation, we will explore the website creation process and learn the key steps to  build a successful online presence. We will cover design, development, and launch strategies to  create an impactful website.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2C2DF"/>
        </a:solidFill>
      </p:bgPr>
    </p:bg>
    <p:spTree>
      <p:nvGrpSpPr>
        <p:cNvPr id="1" name=""/>
        <p:cNvGrpSpPr/>
        <p:nvPr/>
      </p:nvGrpSpPr>
      <p:grpSpPr>
        <a:xfrm>
          <a:off x="0" y="0"/>
          <a:ext cx="0" cy="0"/>
          <a:chOff x="0" y="0"/>
          <a:chExt cx="0" cy="0"/>
        </a:xfrm>
      </p:grpSpPr>
      <p:grpSp>
        <p:nvGrpSpPr>
          <p:cNvPr name="Group 2" id="2"/>
          <p:cNvGrpSpPr/>
          <p:nvPr/>
        </p:nvGrpSpPr>
        <p:grpSpPr>
          <a:xfrm rot="0">
            <a:off x="0" y="889451"/>
            <a:ext cx="17069435" cy="8502032"/>
            <a:chOff x="0" y="0"/>
            <a:chExt cx="22759246" cy="11336042"/>
          </a:xfrm>
        </p:grpSpPr>
        <p:sp>
          <p:nvSpPr>
            <p:cNvPr name="Freeform 3" id="3"/>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4" id="4"/>
          <p:cNvGrpSpPr/>
          <p:nvPr/>
        </p:nvGrpSpPr>
        <p:grpSpPr>
          <a:xfrm rot="0">
            <a:off x="17070196" y="9119091"/>
            <a:ext cx="1207776" cy="266561"/>
            <a:chOff x="0" y="0"/>
            <a:chExt cx="1610368" cy="355415"/>
          </a:xfrm>
        </p:grpSpPr>
        <p:sp>
          <p:nvSpPr>
            <p:cNvPr name="Freeform 5" id="5"/>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6" id="6"/>
          <p:cNvGrpSpPr/>
          <p:nvPr/>
        </p:nvGrpSpPr>
        <p:grpSpPr>
          <a:xfrm rot="0">
            <a:off x="17070196" y="8471428"/>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8" id="8"/>
          <p:cNvGrpSpPr/>
          <p:nvPr/>
        </p:nvGrpSpPr>
        <p:grpSpPr>
          <a:xfrm rot="0">
            <a:off x="17070196" y="7824484"/>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0" id="10"/>
          <p:cNvGrpSpPr/>
          <p:nvPr/>
        </p:nvGrpSpPr>
        <p:grpSpPr>
          <a:xfrm rot="0">
            <a:off x="17345144" y="-38138"/>
            <a:ext cx="971795" cy="3762435"/>
            <a:chOff x="0" y="0"/>
            <a:chExt cx="1295726" cy="5016581"/>
          </a:xfrm>
        </p:grpSpPr>
        <p:sp>
          <p:nvSpPr>
            <p:cNvPr name="Freeform 11" id="11"/>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2" id="12"/>
          <p:cNvGrpSpPr/>
          <p:nvPr/>
        </p:nvGrpSpPr>
        <p:grpSpPr>
          <a:xfrm rot="0">
            <a:off x="1178026" y="9548703"/>
            <a:ext cx="224673" cy="375724"/>
            <a:chOff x="0" y="0"/>
            <a:chExt cx="299564" cy="500966"/>
          </a:xfrm>
        </p:grpSpPr>
        <p:sp>
          <p:nvSpPr>
            <p:cNvPr name="Freeform 13" id="1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4" id="14"/>
          <p:cNvGrpSpPr/>
          <p:nvPr/>
        </p:nvGrpSpPr>
        <p:grpSpPr>
          <a:xfrm rot="0">
            <a:off x="1168671" y="9539349"/>
            <a:ext cx="243381" cy="394433"/>
            <a:chOff x="0" y="0"/>
            <a:chExt cx="324508" cy="525910"/>
          </a:xfrm>
        </p:grpSpPr>
        <p:sp>
          <p:nvSpPr>
            <p:cNvPr name="Freeform 15" id="1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6" id="16"/>
          <p:cNvGrpSpPr/>
          <p:nvPr/>
        </p:nvGrpSpPr>
        <p:grpSpPr>
          <a:xfrm rot="0">
            <a:off x="1402531"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393174"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626315"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616955" y="9539349"/>
            <a:ext cx="243381" cy="394433"/>
            <a:chOff x="0" y="0"/>
            <a:chExt cx="324508" cy="525910"/>
          </a:xfrm>
        </p:grpSpPr>
        <p:sp>
          <p:nvSpPr>
            <p:cNvPr name="Freeform 23" id="2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850823"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841471"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2075318"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2065975"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299115"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289755" y="9539349"/>
            <a:ext cx="243381" cy="394433"/>
            <a:chOff x="0" y="0"/>
            <a:chExt cx="324508" cy="525910"/>
          </a:xfrm>
        </p:grpSpPr>
        <p:sp>
          <p:nvSpPr>
            <p:cNvPr name="Freeform 35" id="3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523623"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514259"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0" id="40"/>
          <p:cNvSpPr txBox="true"/>
          <p:nvPr/>
        </p:nvSpPr>
        <p:spPr>
          <a:xfrm rot="0">
            <a:off x="8439694" y="2338449"/>
            <a:ext cx="6985807"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Understanding Client Needs</a:t>
            </a:r>
          </a:p>
        </p:txBody>
      </p:sp>
      <p:sp>
        <p:nvSpPr>
          <p:cNvPr name="TextBox 41" id="41"/>
          <p:cNvSpPr txBox="true"/>
          <p:nvPr/>
        </p:nvSpPr>
        <p:spPr>
          <a:xfrm rot="0">
            <a:off x="8507604" y="3986898"/>
            <a:ext cx="6849987" cy="3598901"/>
          </a:xfrm>
          <a:prstGeom prst="rect">
            <a:avLst/>
          </a:prstGeom>
        </p:spPr>
        <p:txBody>
          <a:bodyPr anchor="t" rtlCol="false" tIns="0" lIns="0" bIns="0" rIns="0">
            <a:spAutoFit/>
          </a:bodyPr>
          <a:lstStyle/>
          <a:p>
            <a:pPr algn="l">
              <a:lnSpc>
                <a:spcPts val="4090"/>
              </a:lnSpc>
            </a:pPr>
            <a:r>
              <a:rPr lang="en-US" sz="3398" spc="-100">
                <a:solidFill>
                  <a:srgbClr val="18181A"/>
                </a:solidFill>
                <a:latin typeface="DejaVu Sans Light"/>
                <a:ea typeface="DejaVu Sans Light"/>
                <a:cs typeface="DejaVu Sans Light"/>
                <a:sym typeface="DejaVu Sans Light"/>
              </a:rPr>
              <a:t>Before diving into the website creation process,  it's crucial to understand the client's brand  identity and target audience. Conduct thorough  research to gather insights and align the website  with the client's goals.</a:t>
            </a:r>
          </a:p>
        </p:txBody>
      </p:sp>
      <p:sp>
        <p:nvSpPr>
          <p:cNvPr name="Freeform 42" id="42"/>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889451"/>
            <a:ext cx="17069435" cy="8502032"/>
            <a:chOff x="0" y="0"/>
            <a:chExt cx="22759246" cy="11336042"/>
          </a:xfrm>
        </p:grpSpPr>
        <p:sp>
          <p:nvSpPr>
            <p:cNvPr name="Freeform 5" id="5"/>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6" id="6"/>
          <p:cNvGrpSpPr/>
          <p:nvPr/>
        </p:nvGrpSpPr>
        <p:grpSpPr>
          <a:xfrm rot="0">
            <a:off x="17070196" y="9119091"/>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8" id="8"/>
          <p:cNvGrpSpPr/>
          <p:nvPr/>
        </p:nvGrpSpPr>
        <p:grpSpPr>
          <a:xfrm rot="0">
            <a:off x="17070196" y="8471428"/>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0" id="10"/>
          <p:cNvGrpSpPr/>
          <p:nvPr/>
        </p:nvGrpSpPr>
        <p:grpSpPr>
          <a:xfrm rot="0">
            <a:off x="17070196" y="7824484"/>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2" id="12"/>
          <p:cNvGrpSpPr/>
          <p:nvPr/>
        </p:nvGrpSpPr>
        <p:grpSpPr>
          <a:xfrm rot="0">
            <a:off x="17345144" y="-38138"/>
            <a:ext cx="971795" cy="3762435"/>
            <a:chOff x="0" y="0"/>
            <a:chExt cx="1295726" cy="5016581"/>
          </a:xfrm>
        </p:grpSpPr>
        <p:sp>
          <p:nvSpPr>
            <p:cNvPr name="Freeform 13" id="13"/>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4" id="14"/>
          <p:cNvGrpSpPr/>
          <p:nvPr/>
        </p:nvGrpSpPr>
        <p:grpSpPr>
          <a:xfrm rot="0">
            <a:off x="1178026" y="9548703"/>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168671" y="953934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402531" y="9548703"/>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393174" y="9539349"/>
            <a:ext cx="243381" cy="394433"/>
            <a:chOff x="0" y="0"/>
            <a:chExt cx="324508" cy="525910"/>
          </a:xfrm>
        </p:grpSpPr>
        <p:sp>
          <p:nvSpPr>
            <p:cNvPr name="Freeform 21" id="2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626315" y="9548703"/>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616955" y="953934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1850823" y="9548703"/>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1841471" y="953934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075318" y="9548703"/>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065975" y="9539349"/>
            <a:ext cx="243381" cy="394433"/>
            <a:chOff x="0" y="0"/>
            <a:chExt cx="324508" cy="525910"/>
          </a:xfrm>
        </p:grpSpPr>
        <p:sp>
          <p:nvSpPr>
            <p:cNvPr name="Freeform 33" id="3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299115" y="9548703"/>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289755" y="953934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2523623" y="9548703"/>
            <a:ext cx="224673" cy="375724"/>
            <a:chOff x="0" y="0"/>
            <a:chExt cx="299564" cy="500966"/>
          </a:xfrm>
        </p:grpSpPr>
        <p:sp>
          <p:nvSpPr>
            <p:cNvPr name="Freeform 39" id="3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0" id="40"/>
          <p:cNvGrpSpPr/>
          <p:nvPr/>
        </p:nvGrpSpPr>
        <p:grpSpPr>
          <a:xfrm rot="0">
            <a:off x="2514259" y="9539349"/>
            <a:ext cx="243381" cy="394433"/>
            <a:chOff x="0" y="0"/>
            <a:chExt cx="324508" cy="525910"/>
          </a:xfrm>
        </p:grpSpPr>
        <p:sp>
          <p:nvSpPr>
            <p:cNvPr name="Freeform 41" id="4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2" id="42"/>
          <p:cNvSpPr txBox="true"/>
          <p:nvPr/>
        </p:nvSpPr>
        <p:spPr>
          <a:xfrm rot="0">
            <a:off x="8459051" y="2338449"/>
            <a:ext cx="6957246"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Design and User Experience</a:t>
            </a:r>
          </a:p>
        </p:txBody>
      </p:sp>
      <p:sp>
        <p:nvSpPr>
          <p:cNvPr name="TextBox 43" id="43"/>
          <p:cNvSpPr txBox="true"/>
          <p:nvPr/>
        </p:nvSpPr>
        <p:spPr>
          <a:xfrm rot="0">
            <a:off x="8459051" y="4370367"/>
            <a:ext cx="6948996" cy="3087136"/>
          </a:xfrm>
          <a:prstGeom prst="rect">
            <a:avLst/>
          </a:prstGeom>
        </p:spPr>
        <p:txBody>
          <a:bodyPr anchor="t" rtlCol="false" tIns="0" lIns="0" bIns="0" rIns="0">
            <a:spAutoFit/>
          </a:bodyPr>
          <a:lstStyle/>
          <a:p>
            <a:pPr algn="l">
              <a:lnSpc>
                <a:spcPts val="4071"/>
              </a:lnSpc>
            </a:pPr>
            <a:r>
              <a:rPr lang="en-US" sz="3399" spc="-93">
                <a:solidFill>
                  <a:srgbClr val="18181A"/>
                </a:solidFill>
                <a:latin typeface="DejaVu Sans Light"/>
                <a:ea typeface="DejaVu Sans Light"/>
                <a:cs typeface="DejaVu Sans Light"/>
                <a:sym typeface="DejaVu Sans Light"/>
              </a:rPr>
              <a:t>Creating a captivating design and seamless user  experience is essential for a successful website.  Utilize wireframes and prototypes to visualize the  layout and functionality.</a:t>
            </a:r>
          </a:p>
        </p:txBody>
      </p:sp>
      <p:sp>
        <p:nvSpPr>
          <p:cNvPr name="Freeform 44" id="44"/>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0" y="1069020"/>
            <a:ext cx="16852378" cy="8153022"/>
          </a:xfrm>
          <a:custGeom>
            <a:avLst/>
            <a:gdLst/>
            <a:ahLst/>
            <a:cxnLst/>
            <a:rect r="r" b="b" t="t" l="l"/>
            <a:pathLst>
              <a:path h="8153022" w="16852378">
                <a:moveTo>
                  <a:pt x="0" y="0"/>
                </a:moveTo>
                <a:lnTo>
                  <a:pt x="16852378" y="0"/>
                </a:lnTo>
                <a:lnTo>
                  <a:pt x="16852378" y="8153021"/>
                </a:lnTo>
                <a:lnTo>
                  <a:pt x="0" y="8153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9525119" cy="927246"/>
          </a:xfrm>
          <a:prstGeom prst="rect">
            <a:avLst/>
          </a:prstGeom>
        </p:spPr>
        <p:txBody>
          <a:bodyPr anchor="t" rtlCol="false" tIns="0" lIns="0" bIns="0" rIns="0">
            <a:spAutoFit/>
          </a:bodyPr>
          <a:lstStyle/>
          <a:p>
            <a:pPr algn="l">
              <a:lnSpc>
                <a:spcPts val="7196"/>
              </a:lnSpc>
            </a:pPr>
            <a:r>
              <a:rPr lang="en-US" sz="5996" spc="-395">
                <a:solidFill>
                  <a:srgbClr val="18181A"/>
                </a:solidFill>
                <a:latin typeface="DejaVu Sans Bold"/>
                <a:ea typeface="DejaVu Sans Bold"/>
                <a:cs typeface="DejaVu Sans Bold"/>
                <a:sym typeface="DejaVu Sans Bold"/>
              </a:rPr>
              <a:t>Development and Testing</a:t>
            </a:r>
          </a:p>
        </p:txBody>
      </p:sp>
      <p:sp>
        <p:nvSpPr>
          <p:cNvPr name="TextBox 20" id="20"/>
          <p:cNvSpPr txBox="true"/>
          <p:nvPr/>
        </p:nvSpPr>
        <p:spPr>
          <a:xfrm rot="0">
            <a:off x="1558113" y="4494120"/>
            <a:ext cx="13331866" cy="2293794"/>
          </a:xfrm>
          <a:prstGeom prst="rect">
            <a:avLst/>
          </a:prstGeom>
        </p:spPr>
        <p:txBody>
          <a:bodyPr anchor="t" rtlCol="false" tIns="0" lIns="0" bIns="0" rIns="0">
            <a:spAutoFit/>
          </a:bodyPr>
          <a:lstStyle/>
          <a:p>
            <a:pPr algn="l">
              <a:lnSpc>
                <a:spcPts val="4572"/>
              </a:lnSpc>
            </a:pPr>
            <a:r>
              <a:rPr lang="en-US" sz="3798" spc="-112">
                <a:solidFill>
                  <a:srgbClr val="18181A"/>
                </a:solidFill>
                <a:latin typeface="DejaVu Sans Light"/>
                <a:ea typeface="DejaVu Sans Light"/>
                <a:cs typeface="DejaVu Sans Light"/>
                <a:sym typeface="DejaVu Sans Light"/>
              </a:rPr>
              <a:t>The development phase involves coding and building the website's structure. Thorough testing  and debugging are crucial to ensure the website functions ﬂawlessly across various devices  and browsers.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0" y="889451"/>
            <a:ext cx="17069435" cy="8502032"/>
            <a:chOff x="0" y="0"/>
            <a:chExt cx="22759246" cy="11336042"/>
          </a:xfrm>
        </p:grpSpPr>
        <p:sp>
          <p:nvSpPr>
            <p:cNvPr name="Freeform 7" id="7"/>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8" id="8"/>
          <p:cNvGrpSpPr/>
          <p:nvPr/>
        </p:nvGrpSpPr>
        <p:grpSpPr>
          <a:xfrm rot="0">
            <a:off x="17070196" y="9119091"/>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10" id="10"/>
          <p:cNvGrpSpPr/>
          <p:nvPr/>
        </p:nvGrpSpPr>
        <p:grpSpPr>
          <a:xfrm rot="0">
            <a:off x="17070196" y="8471428"/>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2" id="12"/>
          <p:cNvGrpSpPr/>
          <p:nvPr/>
        </p:nvGrpSpPr>
        <p:grpSpPr>
          <a:xfrm rot="0">
            <a:off x="17070196" y="7824484"/>
            <a:ext cx="1207776" cy="266561"/>
            <a:chOff x="0" y="0"/>
            <a:chExt cx="1610368" cy="355415"/>
          </a:xfrm>
        </p:grpSpPr>
        <p:sp>
          <p:nvSpPr>
            <p:cNvPr name="Freeform 13" id="13"/>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4" id="14"/>
          <p:cNvGrpSpPr/>
          <p:nvPr/>
        </p:nvGrpSpPr>
        <p:grpSpPr>
          <a:xfrm rot="0">
            <a:off x="17345144" y="-38138"/>
            <a:ext cx="971795" cy="3762435"/>
            <a:chOff x="0" y="0"/>
            <a:chExt cx="1295726" cy="5016581"/>
          </a:xfrm>
        </p:grpSpPr>
        <p:sp>
          <p:nvSpPr>
            <p:cNvPr name="Freeform 15" id="15"/>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6" id="16"/>
          <p:cNvGrpSpPr/>
          <p:nvPr/>
        </p:nvGrpSpPr>
        <p:grpSpPr>
          <a:xfrm rot="0">
            <a:off x="1178026"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168671"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402531"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393174" y="9539349"/>
            <a:ext cx="243381" cy="394433"/>
            <a:chOff x="0" y="0"/>
            <a:chExt cx="324508" cy="525910"/>
          </a:xfrm>
        </p:grpSpPr>
        <p:sp>
          <p:nvSpPr>
            <p:cNvPr name="Freeform 23" id="2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626315"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616955"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1850823"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1841471"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075318"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065975" y="9539349"/>
            <a:ext cx="243381" cy="394433"/>
            <a:chOff x="0" y="0"/>
            <a:chExt cx="324508" cy="525910"/>
          </a:xfrm>
        </p:grpSpPr>
        <p:sp>
          <p:nvSpPr>
            <p:cNvPr name="Freeform 35" id="3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299115"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289755"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40" id="40"/>
          <p:cNvGrpSpPr/>
          <p:nvPr/>
        </p:nvGrpSpPr>
        <p:grpSpPr>
          <a:xfrm rot="0">
            <a:off x="2523623" y="9548703"/>
            <a:ext cx="224673" cy="375724"/>
            <a:chOff x="0" y="0"/>
            <a:chExt cx="299564" cy="500966"/>
          </a:xfrm>
        </p:grpSpPr>
        <p:sp>
          <p:nvSpPr>
            <p:cNvPr name="Freeform 41" id="4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2" id="42"/>
          <p:cNvGrpSpPr/>
          <p:nvPr/>
        </p:nvGrpSpPr>
        <p:grpSpPr>
          <a:xfrm rot="0">
            <a:off x="2514259" y="9539349"/>
            <a:ext cx="243381" cy="394433"/>
            <a:chOff x="0" y="0"/>
            <a:chExt cx="324508" cy="525910"/>
          </a:xfrm>
        </p:grpSpPr>
        <p:sp>
          <p:nvSpPr>
            <p:cNvPr name="Freeform 43" id="4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4" id="44"/>
          <p:cNvSpPr txBox="true"/>
          <p:nvPr/>
        </p:nvSpPr>
        <p:spPr>
          <a:xfrm rot="0">
            <a:off x="8334974" y="2184844"/>
            <a:ext cx="6990249" cy="1647825"/>
          </a:xfrm>
          <a:prstGeom prst="rect">
            <a:avLst/>
          </a:prstGeom>
        </p:spPr>
        <p:txBody>
          <a:bodyPr anchor="t" rtlCol="false" tIns="0" lIns="0" bIns="0" rIns="0">
            <a:spAutoFit/>
          </a:bodyPr>
          <a:lstStyle/>
          <a:p>
            <a:pPr algn="l">
              <a:lnSpc>
                <a:spcPts val="6480"/>
              </a:lnSpc>
            </a:pPr>
            <a:r>
              <a:rPr lang="en-US" sz="5400" spc="-371">
                <a:solidFill>
                  <a:srgbClr val="18181A"/>
                </a:solidFill>
                <a:latin typeface="DejaVu Sans Bold"/>
                <a:ea typeface="DejaVu Sans Bold"/>
                <a:cs typeface="DejaVu Sans Bold"/>
                <a:sym typeface="DejaVu Sans Bold"/>
              </a:rPr>
              <a:t>Content Creation and Optimization</a:t>
            </a:r>
          </a:p>
        </p:txBody>
      </p:sp>
      <p:sp>
        <p:nvSpPr>
          <p:cNvPr name="TextBox 45" id="45"/>
          <p:cNvSpPr txBox="true"/>
          <p:nvPr/>
        </p:nvSpPr>
        <p:spPr>
          <a:xfrm rot="0">
            <a:off x="8439694" y="4206430"/>
            <a:ext cx="6885529" cy="3618054"/>
          </a:xfrm>
          <a:prstGeom prst="rect">
            <a:avLst/>
          </a:prstGeom>
        </p:spPr>
        <p:txBody>
          <a:bodyPr anchor="t" rtlCol="false" tIns="0" lIns="0" bIns="0" rIns="0">
            <a:spAutoFit/>
          </a:bodyPr>
          <a:lstStyle/>
          <a:p>
            <a:pPr algn="l">
              <a:lnSpc>
                <a:spcPts val="4143"/>
              </a:lnSpc>
            </a:pPr>
            <a:r>
              <a:rPr lang="en-US" sz="3398" spc="-121">
                <a:solidFill>
                  <a:srgbClr val="18181A"/>
                </a:solidFill>
                <a:latin typeface="DejaVu Sans Light"/>
                <a:ea typeface="DejaVu Sans Light"/>
                <a:cs typeface="DejaVu Sans Light"/>
                <a:sym typeface="DejaVu Sans Light"/>
              </a:rPr>
              <a:t>Compelling content and effective SEO strategies  are vital for driving trafﬁc and engaging visitors.</a:t>
            </a:r>
          </a:p>
          <a:p>
            <a:pPr algn="l">
              <a:lnSpc>
                <a:spcPts val="4035"/>
              </a:lnSpc>
            </a:pPr>
            <a:r>
              <a:rPr lang="en-US" sz="3398" spc="-93">
                <a:solidFill>
                  <a:srgbClr val="18181A"/>
                </a:solidFill>
                <a:latin typeface="DejaVu Sans Light"/>
                <a:ea typeface="DejaVu Sans Light"/>
                <a:cs typeface="DejaVu Sans Light"/>
                <a:sym typeface="DejaVu Sans Light"/>
              </a:rPr>
              <a:t>Create high-quality content and optimize it for  search engines to enhance visibility.</a:t>
            </a:r>
          </a:p>
        </p:txBody>
      </p:sp>
      <p:sp>
        <p:nvSpPr>
          <p:cNvPr name="Freeform 46" id="46"/>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8843119" y="1064704"/>
            <a:ext cx="8276149" cy="8153022"/>
            <a:chOff x="0" y="0"/>
            <a:chExt cx="11034865" cy="10870696"/>
          </a:xfrm>
        </p:grpSpPr>
        <p:sp>
          <p:nvSpPr>
            <p:cNvPr name="Freeform 7" id="7"/>
            <p:cNvSpPr/>
            <p:nvPr/>
          </p:nvSpPr>
          <p:spPr>
            <a:xfrm flipH="false" flipV="false" rot="0">
              <a:off x="0" y="0"/>
              <a:ext cx="11034014" cy="10870057"/>
            </a:xfrm>
            <a:custGeom>
              <a:avLst/>
              <a:gdLst/>
              <a:ahLst/>
              <a:cxnLst/>
              <a:rect r="r" b="b" t="t" l="l"/>
              <a:pathLst>
                <a:path h="10870057" w="11034014">
                  <a:moveTo>
                    <a:pt x="5516626" y="0"/>
                  </a:moveTo>
                  <a:lnTo>
                    <a:pt x="11008614" y="0"/>
                  </a:lnTo>
                  <a:cubicBezTo>
                    <a:pt x="11022711" y="0"/>
                    <a:pt x="11034014" y="11430"/>
                    <a:pt x="11034014" y="25400"/>
                  </a:cubicBezTo>
                  <a:lnTo>
                    <a:pt x="11034014" y="10844657"/>
                  </a:lnTo>
                  <a:cubicBezTo>
                    <a:pt x="11034014" y="10858753"/>
                    <a:pt x="11022584" y="10870057"/>
                    <a:pt x="11008614" y="10870057"/>
                  </a:cubicBezTo>
                  <a:lnTo>
                    <a:pt x="25400" y="10870057"/>
                  </a:lnTo>
                  <a:cubicBezTo>
                    <a:pt x="11303" y="10870057"/>
                    <a:pt x="0" y="10858626"/>
                    <a:pt x="0" y="10844657"/>
                  </a:cubicBezTo>
                  <a:lnTo>
                    <a:pt x="0" y="25400"/>
                  </a:lnTo>
                  <a:cubicBezTo>
                    <a:pt x="0" y="11430"/>
                    <a:pt x="11430" y="0"/>
                    <a:pt x="25400" y="0"/>
                  </a:cubicBezTo>
                  <a:lnTo>
                    <a:pt x="5516626" y="0"/>
                  </a:lnTo>
                  <a:lnTo>
                    <a:pt x="5516626" y="25400"/>
                  </a:lnTo>
                  <a:lnTo>
                    <a:pt x="5516626" y="0"/>
                  </a:lnTo>
                  <a:moveTo>
                    <a:pt x="5516626" y="50800"/>
                  </a:moveTo>
                  <a:lnTo>
                    <a:pt x="25400" y="50800"/>
                  </a:lnTo>
                  <a:lnTo>
                    <a:pt x="25400" y="25400"/>
                  </a:lnTo>
                  <a:lnTo>
                    <a:pt x="50800" y="25400"/>
                  </a:lnTo>
                  <a:lnTo>
                    <a:pt x="50800" y="10844657"/>
                  </a:lnTo>
                  <a:lnTo>
                    <a:pt x="25400" y="10844657"/>
                  </a:lnTo>
                  <a:lnTo>
                    <a:pt x="25400" y="10819257"/>
                  </a:lnTo>
                  <a:lnTo>
                    <a:pt x="11008614" y="10819257"/>
                  </a:lnTo>
                  <a:lnTo>
                    <a:pt x="11008614" y="10844657"/>
                  </a:lnTo>
                  <a:lnTo>
                    <a:pt x="10983214" y="10844657"/>
                  </a:lnTo>
                  <a:lnTo>
                    <a:pt x="10983214" y="25400"/>
                  </a:lnTo>
                  <a:lnTo>
                    <a:pt x="11008614" y="25400"/>
                  </a:lnTo>
                  <a:lnTo>
                    <a:pt x="11008614" y="50800"/>
                  </a:lnTo>
                  <a:lnTo>
                    <a:pt x="5516626" y="50800"/>
                  </a:lnTo>
                  <a:close/>
                </a:path>
              </a:pathLst>
            </a:custGeom>
            <a:solidFill>
              <a:srgbClr val="29282C"/>
            </a:solidFill>
          </p:spPr>
        </p:sp>
      </p:grpSp>
      <p:grpSp>
        <p:nvGrpSpPr>
          <p:cNvPr name="Group 8" id="8"/>
          <p:cNvGrpSpPr/>
          <p:nvPr/>
        </p:nvGrpSpPr>
        <p:grpSpPr>
          <a:xfrm rot="0">
            <a:off x="719" y="1847993"/>
            <a:ext cx="16852378" cy="6585965"/>
            <a:chOff x="0" y="0"/>
            <a:chExt cx="22469837" cy="8781286"/>
          </a:xfrm>
        </p:grpSpPr>
        <p:sp>
          <p:nvSpPr>
            <p:cNvPr name="Freeform 9" id="9"/>
            <p:cNvSpPr/>
            <p:nvPr/>
          </p:nvSpPr>
          <p:spPr>
            <a:xfrm flipH="false" flipV="false" rot="0">
              <a:off x="0" y="0"/>
              <a:ext cx="22469602" cy="8781288"/>
            </a:xfrm>
            <a:custGeom>
              <a:avLst/>
              <a:gdLst/>
              <a:ahLst/>
              <a:cxnLst/>
              <a:rect r="r" b="b" t="t" l="l"/>
              <a:pathLst>
                <a:path h="8781288" w="22469602">
                  <a:moveTo>
                    <a:pt x="22469602" y="0"/>
                  </a:moveTo>
                  <a:lnTo>
                    <a:pt x="11234801" y="0"/>
                  </a:lnTo>
                  <a:lnTo>
                    <a:pt x="0" y="0"/>
                  </a:lnTo>
                  <a:lnTo>
                    <a:pt x="0" y="8781288"/>
                  </a:lnTo>
                  <a:lnTo>
                    <a:pt x="22469602" y="8781288"/>
                  </a:lnTo>
                  <a:lnTo>
                    <a:pt x="22469602" y="0"/>
                  </a:lnTo>
                  <a:close/>
                </a:path>
              </a:pathLst>
            </a:custGeom>
            <a:solidFill>
              <a:srgbClr val="FFFFFF"/>
            </a:solidFill>
          </p:spPr>
        </p:sp>
      </p:grpSp>
      <p:grpSp>
        <p:nvGrpSpPr>
          <p:cNvPr name="Group 10" id="10"/>
          <p:cNvGrpSpPr/>
          <p:nvPr/>
        </p:nvGrpSpPr>
        <p:grpSpPr>
          <a:xfrm rot="0">
            <a:off x="16875099" y="9561659"/>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2" id="12"/>
          <p:cNvGrpSpPr/>
          <p:nvPr/>
        </p:nvGrpSpPr>
        <p:grpSpPr>
          <a:xfrm rot="0">
            <a:off x="16865805" y="9552304"/>
            <a:ext cx="243381" cy="394433"/>
            <a:chOff x="0" y="0"/>
            <a:chExt cx="324508" cy="525910"/>
          </a:xfrm>
        </p:grpSpPr>
        <p:sp>
          <p:nvSpPr>
            <p:cNvPr name="Freeform 13" id="13"/>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14" id="14"/>
          <p:cNvGrpSpPr/>
          <p:nvPr/>
        </p:nvGrpSpPr>
        <p:grpSpPr>
          <a:xfrm rot="0">
            <a:off x="16650553" y="9561659"/>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6" id="16"/>
          <p:cNvGrpSpPr/>
          <p:nvPr/>
        </p:nvGrpSpPr>
        <p:grpSpPr>
          <a:xfrm rot="0">
            <a:off x="16641263" y="9552304"/>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113" y="25019"/>
                  </a:lnTo>
                  <a:lnTo>
                    <a:pt x="269113" y="12446"/>
                  </a:lnTo>
                  <a:lnTo>
                    <a:pt x="280162" y="18161"/>
                  </a:lnTo>
                  <a:lnTo>
                    <a:pt x="24257" y="518922"/>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18" id="18"/>
          <p:cNvGrpSpPr/>
          <p:nvPr/>
        </p:nvGrpSpPr>
        <p:grpSpPr>
          <a:xfrm rot="0">
            <a:off x="16426768" y="9561659"/>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0" id="20"/>
          <p:cNvGrpSpPr/>
          <p:nvPr/>
        </p:nvGrpSpPr>
        <p:grpSpPr>
          <a:xfrm rot="0">
            <a:off x="16417483" y="9552304"/>
            <a:ext cx="243381" cy="394433"/>
            <a:chOff x="0" y="0"/>
            <a:chExt cx="324508" cy="525910"/>
          </a:xfrm>
        </p:grpSpPr>
        <p:sp>
          <p:nvSpPr>
            <p:cNvPr name="Freeform 21" id="21"/>
            <p:cNvSpPr/>
            <p:nvPr/>
          </p:nvSpPr>
          <p:spPr>
            <a:xfrm flipH="false" flipV="false" rot="0">
              <a:off x="-635" y="0"/>
              <a:ext cx="325374" cy="525780"/>
            </a:xfrm>
            <a:custGeom>
              <a:avLst/>
              <a:gdLst/>
              <a:ahLst/>
              <a:cxnLst/>
              <a:rect r="r" b="b" t="t" l="l"/>
              <a:pathLst>
                <a:path h="525780" w="325374">
                  <a:moveTo>
                    <a:pt x="323469"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277" y="500888"/>
                  </a:lnTo>
                  <a:lnTo>
                    <a:pt x="57277" y="513334"/>
                  </a:lnTo>
                  <a:lnTo>
                    <a:pt x="46101" y="507619"/>
                  </a:lnTo>
                  <a:lnTo>
                    <a:pt x="301244" y="6858"/>
                  </a:lnTo>
                  <a:close/>
                </a:path>
              </a:pathLst>
            </a:custGeom>
            <a:solidFill>
              <a:srgbClr val="18181A"/>
            </a:solidFill>
          </p:spPr>
        </p:sp>
      </p:grpSp>
      <p:grpSp>
        <p:nvGrpSpPr>
          <p:cNvPr name="Group 22" id="22"/>
          <p:cNvGrpSpPr/>
          <p:nvPr/>
        </p:nvGrpSpPr>
        <p:grpSpPr>
          <a:xfrm rot="0">
            <a:off x="16202349" y="9561659"/>
            <a:ext cx="224673" cy="375724"/>
            <a:chOff x="0" y="0"/>
            <a:chExt cx="299564" cy="500966"/>
          </a:xfrm>
        </p:grpSpPr>
        <p:sp>
          <p:nvSpPr>
            <p:cNvPr name="Freeform 23" id="23"/>
            <p:cNvSpPr/>
            <p:nvPr/>
          </p:nvSpPr>
          <p:spPr>
            <a:xfrm flipH="false" flipV="false" rot="0">
              <a:off x="0" y="0"/>
              <a:ext cx="299212" cy="500888"/>
            </a:xfrm>
            <a:custGeom>
              <a:avLst/>
              <a:gdLst/>
              <a:ahLst/>
              <a:cxnLst/>
              <a:rect r="r" b="b" t="t" l="l"/>
              <a:pathLst>
                <a:path h="500888" w="299212">
                  <a:moveTo>
                    <a:pt x="299212" y="0"/>
                  </a:moveTo>
                  <a:lnTo>
                    <a:pt x="256032" y="0"/>
                  </a:lnTo>
                  <a:lnTo>
                    <a:pt x="0" y="500888"/>
                  </a:lnTo>
                  <a:lnTo>
                    <a:pt x="43942" y="500888"/>
                  </a:lnTo>
                  <a:lnTo>
                    <a:pt x="299212" y="0"/>
                  </a:lnTo>
                  <a:close/>
                </a:path>
              </a:pathLst>
            </a:custGeom>
            <a:solidFill>
              <a:srgbClr val="18181A"/>
            </a:solidFill>
          </p:spPr>
        </p:sp>
      </p:grpSp>
      <p:grpSp>
        <p:nvGrpSpPr>
          <p:cNvPr name="Group 24" id="24"/>
          <p:cNvGrpSpPr/>
          <p:nvPr/>
        </p:nvGrpSpPr>
        <p:grpSpPr>
          <a:xfrm rot="0">
            <a:off x="16192941" y="9552304"/>
            <a:ext cx="243381" cy="394433"/>
            <a:chOff x="0" y="0"/>
            <a:chExt cx="324508" cy="525910"/>
          </a:xfrm>
        </p:grpSpPr>
        <p:sp>
          <p:nvSpPr>
            <p:cNvPr name="Freeform 25" id="25"/>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26" id="26"/>
          <p:cNvGrpSpPr/>
          <p:nvPr/>
        </p:nvGrpSpPr>
        <p:grpSpPr>
          <a:xfrm rot="0">
            <a:off x="15977803" y="9561659"/>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8" id="28"/>
          <p:cNvGrpSpPr/>
          <p:nvPr/>
        </p:nvGrpSpPr>
        <p:grpSpPr>
          <a:xfrm rot="0">
            <a:off x="15968399" y="9552304"/>
            <a:ext cx="243381" cy="394433"/>
            <a:chOff x="0" y="0"/>
            <a:chExt cx="324508" cy="525910"/>
          </a:xfrm>
        </p:grpSpPr>
        <p:sp>
          <p:nvSpPr>
            <p:cNvPr name="Freeform 29" id="29"/>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0" id="30"/>
          <p:cNvGrpSpPr/>
          <p:nvPr/>
        </p:nvGrpSpPr>
        <p:grpSpPr>
          <a:xfrm rot="0">
            <a:off x="15754019" y="9561659"/>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2" id="32"/>
          <p:cNvGrpSpPr/>
          <p:nvPr/>
        </p:nvGrpSpPr>
        <p:grpSpPr>
          <a:xfrm rot="0">
            <a:off x="15744619" y="9552304"/>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4" id="34"/>
          <p:cNvGrpSpPr/>
          <p:nvPr/>
        </p:nvGrpSpPr>
        <p:grpSpPr>
          <a:xfrm rot="0">
            <a:off x="15529473" y="9561659"/>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6" id="36"/>
          <p:cNvGrpSpPr/>
          <p:nvPr/>
        </p:nvGrpSpPr>
        <p:grpSpPr>
          <a:xfrm rot="0">
            <a:off x="15520205" y="9552304"/>
            <a:ext cx="243381" cy="394433"/>
            <a:chOff x="0" y="0"/>
            <a:chExt cx="324508" cy="525910"/>
          </a:xfrm>
        </p:grpSpPr>
        <p:sp>
          <p:nvSpPr>
            <p:cNvPr name="Freeform 37" id="37"/>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38" id="38"/>
          <p:cNvGrpSpPr/>
          <p:nvPr/>
        </p:nvGrpSpPr>
        <p:grpSpPr>
          <a:xfrm rot="0">
            <a:off x="0" y="794402"/>
            <a:ext cx="4603257" cy="268465"/>
            <a:chOff x="0" y="0"/>
            <a:chExt cx="6137677" cy="357954"/>
          </a:xfrm>
        </p:grpSpPr>
        <p:sp>
          <p:nvSpPr>
            <p:cNvPr name="Freeform 39" id="39"/>
            <p:cNvSpPr/>
            <p:nvPr/>
          </p:nvSpPr>
          <p:spPr>
            <a:xfrm flipH="false" flipV="false" rot="0">
              <a:off x="0" y="0"/>
              <a:ext cx="6136894" cy="357886"/>
            </a:xfrm>
            <a:custGeom>
              <a:avLst/>
              <a:gdLst/>
              <a:ahLst/>
              <a:cxnLst/>
              <a:rect r="r" b="b" t="t" l="l"/>
              <a:pathLst>
                <a:path h="357886" w="6136894">
                  <a:moveTo>
                    <a:pt x="0" y="357886"/>
                  </a:moveTo>
                  <a:lnTo>
                    <a:pt x="0" y="0"/>
                  </a:lnTo>
                  <a:lnTo>
                    <a:pt x="6136894" y="0"/>
                  </a:lnTo>
                  <a:lnTo>
                    <a:pt x="6136894" y="357886"/>
                  </a:lnTo>
                  <a:lnTo>
                    <a:pt x="0" y="357886"/>
                  </a:lnTo>
                  <a:close/>
                </a:path>
              </a:pathLst>
            </a:custGeom>
            <a:solidFill>
              <a:srgbClr val="575259"/>
            </a:solidFill>
          </p:spPr>
        </p:sp>
      </p:grpSp>
      <p:grpSp>
        <p:nvGrpSpPr>
          <p:cNvPr name="Group 40" id="40"/>
          <p:cNvGrpSpPr/>
          <p:nvPr/>
        </p:nvGrpSpPr>
        <p:grpSpPr>
          <a:xfrm rot="0">
            <a:off x="-719" y="234599"/>
            <a:ext cx="4603892" cy="271639"/>
            <a:chOff x="0" y="0"/>
            <a:chExt cx="6138523" cy="362185"/>
          </a:xfrm>
        </p:grpSpPr>
        <p:sp>
          <p:nvSpPr>
            <p:cNvPr name="Freeform 41" id="41"/>
            <p:cNvSpPr/>
            <p:nvPr/>
          </p:nvSpPr>
          <p:spPr>
            <a:xfrm flipH="false" flipV="false" rot="0">
              <a:off x="0" y="0"/>
              <a:ext cx="6137910" cy="361696"/>
            </a:xfrm>
            <a:custGeom>
              <a:avLst/>
              <a:gdLst/>
              <a:ahLst/>
              <a:cxnLst/>
              <a:rect r="r" b="b" t="t" l="l"/>
              <a:pathLst>
                <a:path h="361696" w="6137910">
                  <a:moveTo>
                    <a:pt x="6137910" y="0"/>
                  </a:moveTo>
                  <a:lnTo>
                    <a:pt x="0" y="0"/>
                  </a:lnTo>
                  <a:lnTo>
                    <a:pt x="0" y="361696"/>
                  </a:lnTo>
                  <a:lnTo>
                    <a:pt x="3069463" y="361696"/>
                  </a:lnTo>
                  <a:lnTo>
                    <a:pt x="6137910" y="361696"/>
                  </a:lnTo>
                  <a:lnTo>
                    <a:pt x="6137910" y="0"/>
                  </a:lnTo>
                  <a:close/>
                </a:path>
              </a:pathLst>
            </a:custGeom>
            <a:solidFill>
              <a:srgbClr val="86808A"/>
            </a:solidFill>
          </p:spPr>
        </p:sp>
      </p:grpSp>
      <p:grpSp>
        <p:nvGrpSpPr>
          <p:cNvPr name="Group 42" id="42"/>
          <p:cNvGrpSpPr/>
          <p:nvPr/>
        </p:nvGrpSpPr>
        <p:grpSpPr>
          <a:xfrm rot="0">
            <a:off x="0" y="1339228"/>
            <a:ext cx="4603257" cy="266561"/>
            <a:chOff x="0" y="0"/>
            <a:chExt cx="6137677" cy="355415"/>
          </a:xfrm>
        </p:grpSpPr>
        <p:sp>
          <p:nvSpPr>
            <p:cNvPr name="Freeform 43" id="43"/>
            <p:cNvSpPr/>
            <p:nvPr/>
          </p:nvSpPr>
          <p:spPr>
            <a:xfrm flipH="false" flipV="false" rot="0">
              <a:off x="0" y="0"/>
              <a:ext cx="6136894" cy="355473"/>
            </a:xfrm>
            <a:custGeom>
              <a:avLst/>
              <a:gdLst/>
              <a:ahLst/>
              <a:cxnLst/>
              <a:rect r="r" b="b" t="t" l="l"/>
              <a:pathLst>
                <a:path h="355473" w="6136894">
                  <a:moveTo>
                    <a:pt x="0" y="355473"/>
                  </a:moveTo>
                  <a:lnTo>
                    <a:pt x="0" y="0"/>
                  </a:lnTo>
                  <a:lnTo>
                    <a:pt x="6136894" y="0"/>
                  </a:lnTo>
                  <a:lnTo>
                    <a:pt x="6136894" y="355473"/>
                  </a:lnTo>
                  <a:lnTo>
                    <a:pt x="0" y="355473"/>
                  </a:lnTo>
                  <a:close/>
                </a:path>
              </a:pathLst>
            </a:custGeom>
            <a:solidFill>
              <a:srgbClr val="29282C"/>
            </a:solidFill>
          </p:spPr>
        </p:sp>
      </p:grpSp>
      <p:grpSp>
        <p:nvGrpSpPr>
          <p:cNvPr name="Group 44" id="44"/>
          <p:cNvGrpSpPr/>
          <p:nvPr/>
        </p:nvGrpSpPr>
        <p:grpSpPr>
          <a:xfrm rot="0">
            <a:off x="12979879" y="0"/>
            <a:ext cx="5293143" cy="1611426"/>
            <a:chOff x="0" y="0"/>
            <a:chExt cx="7057524" cy="2148568"/>
          </a:xfrm>
        </p:grpSpPr>
        <p:sp>
          <p:nvSpPr>
            <p:cNvPr name="Freeform 45" id="45"/>
            <p:cNvSpPr/>
            <p:nvPr/>
          </p:nvSpPr>
          <p:spPr>
            <a:xfrm flipH="false" flipV="false" rot="0">
              <a:off x="0" y="0"/>
              <a:ext cx="7057517" cy="2148078"/>
            </a:xfrm>
            <a:custGeom>
              <a:avLst/>
              <a:gdLst/>
              <a:ahLst/>
              <a:cxnLst/>
              <a:rect r="r" b="b" t="t" l="l"/>
              <a:pathLst>
                <a:path h="2148078" w="7057517">
                  <a:moveTo>
                    <a:pt x="7057517" y="0"/>
                  </a:moveTo>
                  <a:lnTo>
                    <a:pt x="0" y="0"/>
                  </a:lnTo>
                  <a:lnTo>
                    <a:pt x="0" y="2148078"/>
                  </a:lnTo>
                  <a:lnTo>
                    <a:pt x="7057517" y="2148078"/>
                  </a:lnTo>
                  <a:lnTo>
                    <a:pt x="7057517" y="0"/>
                  </a:lnTo>
                  <a:close/>
                </a:path>
              </a:pathLst>
            </a:custGeom>
            <a:solidFill>
              <a:srgbClr val="18181A"/>
            </a:solidFill>
          </p:spPr>
        </p:sp>
      </p:grpSp>
      <p:grpSp>
        <p:nvGrpSpPr>
          <p:cNvPr name="Group 46" id="46"/>
          <p:cNvGrpSpPr/>
          <p:nvPr/>
        </p:nvGrpSpPr>
        <p:grpSpPr>
          <a:xfrm rot="0">
            <a:off x="485025" y="5075506"/>
            <a:ext cx="1882548" cy="5244392"/>
            <a:chOff x="0" y="0"/>
            <a:chExt cx="2510063" cy="6992522"/>
          </a:xfrm>
        </p:grpSpPr>
        <p:sp>
          <p:nvSpPr>
            <p:cNvPr name="Freeform 47" id="47"/>
            <p:cNvSpPr/>
            <p:nvPr/>
          </p:nvSpPr>
          <p:spPr>
            <a:xfrm flipH="false" flipV="false" rot="0">
              <a:off x="1255014" y="0"/>
              <a:ext cx="1254887" cy="6941566"/>
            </a:xfrm>
            <a:custGeom>
              <a:avLst/>
              <a:gdLst/>
              <a:ahLst/>
              <a:cxnLst/>
              <a:rect r="r" b="b" t="t" l="l"/>
              <a:pathLst>
                <a:path h="6941566" w="1254887">
                  <a:moveTo>
                    <a:pt x="0" y="0"/>
                  </a:moveTo>
                  <a:lnTo>
                    <a:pt x="1204087" y="0"/>
                  </a:lnTo>
                  <a:cubicBezTo>
                    <a:pt x="1232154" y="0"/>
                    <a:pt x="1254887" y="22733"/>
                    <a:pt x="1254887" y="50800"/>
                  </a:cubicBezTo>
                  <a:lnTo>
                    <a:pt x="1254887" y="6941566"/>
                  </a:lnTo>
                  <a:lnTo>
                    <a:pt x="1153160" y="6941566"/>
                  </a:lnTo>
                  <a:lnTo>
                    <a:pt x="1153160" y="50800"/>
                  </a:lnTo>
                  <a:lnTo>
                    <a:pt x="1203960" y="50800"/>
                  </a:lnTo>
                  <a:lnTo>
                    <a:pt x="1203960" y="101600"/>
                  </a:lnTo>
                  <a:lnTo>
                    <a:pt x="0" y="101600"/>
                  </a:lnTo>
                  <a:close/>
                </a:path>
              </a:pathLst>
            </a:custGeom>
            <a:solidFill>
              <a:srgbClr val="FFB700"/>
            </a:solidFill>
          </p:spPr>
        </p:sp>
        <p:sp>
          <p:nvSpPr>
            <p:cNvPr name="Freeform 48" id="48"/>
            <p:cNvSpPr/>
            <p:nvPr/>
          </p:nvSpPr>
          <p:spPr>
            <a:xfrm flipH="false" flipV="false" rot="0">
              <a:off x="0" y="0"/>
              <a:ext cx="1255014" cy="6941566"/>
            </a:xfrm>
            <a:custGeom>
              <a:avLst/>
              <a:gdLst/>
              <a:ahLst/>
              <a:cxnLst/>
              <a:rect r="r" b="b" t="t" l="l"/>
              <a:pathLst>
                <a:path h="6941566" w="1255014">
                  <a:moveTo>
                    <a:pt x="0" y="6941566"/>
                  </a:moveTo>
                  <a:lnTo>
                    <a:pt x="0" y="50800"/>
                  </a:lnTo>
                  <a:cubicBezTo>
                    <a:pt x="0" y="22733"/>
                    <a:pt x="22733" y="0"/>
                    <a:pt x="50800" y="0"/>
                  </a:cubicBezTo>
                  <a:lnTo>
                    <a:pt x="1255014" y="0"/>
                  </a:lnTo>
                  <a:lnTo>
                    <a:pt x="1255014" y="101727"/>
                  </a:lnTo>
                  <a:lnTo>
                    <a:pt x="50800" y="101727"/>
                  </a:lnTo>
                  <a:lnTo>
                    <a:pt x="50800" y="50800"/>
                  </a:lnTo>
                  <a:lnTo>
                    <a:pt x="101600" y="50800"/>
                  </a:lnTo>
                  <a:lnTo>
                    <a:pt x="101600" y="6941566"/>
                  </a:lnTo>
                  <a:close/>
                </a:path>
              </a:pathLst>
            </a:custGeom>
            <a:solidFill>
              <a:srgbClr val="FFB700"/>
            </a:solidFill>
          </p:spPr>
        </p:sp>
      </p:grpSp>
      <p:grpSp>
        <p:nvGrpSpPr>
          <p:cNvPr name="Group 49" id="49"/>
          <p:cNvGrpSpPr/>
          <p:nvPr/>
        </p:nvGrpSpPr>
        <p:grpSpPr>
          <a:xfrm rot="0">
            <a:off x="2593818" y="8576787"/>
            <a:ext cx="1585463" cy="1562615"/>
            <a:chOff x="0" y="0"/>
            <a:chExt cx="2113951" cy="2083487"/>
          </a:xfrm>
        </p:grpSpPr>
        <p:sp>
          <p:nvSpPr>
            <p:cNvPr name="Freeform 50" id="50"/>
            <p:cNvSpPr/>
            <p:nvPr/>
          </p:nvSpPr>
          <p:spPr>
            <a:xfrm flipH="false" flipV="false" rot="0">
              <a:off x="0" y="0"/>
              <a:ext cx="2113661" cy="2083054"/>
            </a:xfrm>
            <a:custGeom>
              <a:avLst/>
              <a:gdLst/>
              <a:ahLst/>
              <a:cxnLst/>
              <a:rect r="r" b="b" t="t" l="l"/>
              <a:pathLst>
                <a:path h="2083054" w="2113661">
                  <a:moveTo>
                    <a:pt x="1056894" y="0"/>
                  </a:moveTo>
                  <a:lnTo>
                    <a:pt x="2088261" y="0"/>
                  </a:lnTo>
                  <a:cubicBezTo>
                    <a:pt x="2102358" y="0"/>
                    <a:pt x="2113661" y="11430"/>
                    <a:pt x="2113661" y="25400"/>
                  </a:cubicBezTo>
                  <a:lnTo>
                    <a:pt x="2113661" y="2057654"/>
                  </a:lnTo>
                  <a:cubicBezTo>
                    <a:pt x="2113661" y="2071751"/>
                    <a:pt x="2102231" y="2083054"/>
                    <a:pt x="2088261" y="2083054"/>
                  </a:cubicBezTo>
                  <a:lnTo>
                    <a:pt x="25400" y="2083054"/>
                  </a:lnTo>
                  <a:cubicBezTo>
                    <a:pt x="11303" y="2083054"/>
                    <a:pt x="0" y="2071624"/>
                    <a:pt x="0" y="2057654"/>
                  </a:cubicBezTo>
                  <a:lnTo>
                    <a:pt x="0" y="25400"/>
                  </a:lnTo>
                  <a:cubicBezTo>
                    <a:pt x="0" y="11430"/>
                    <a:pt x="11430" y="0"/>
                    <a:pt x="25400" y="0"/>
                  </a:cubicBezTo>
                  <a:lnTo>
                    <a:pt x="1056894" y="0"/>
                  </a:lnTo>
                  <a:lnTo>
                    <a:pt x="1056894" y="25400"/>
                  </a:lnTo>
                  <a:lnTo>
                    <a:pt x="1056894" y="0"/>
                  </a:lnTo>
                  <a:moveTo>
                    <a:pt x="1056894" y="50800"/>
                  </a:moveTo>
                  <a:lnTo>
                    <a:pt x="25400" y="50800"/>
                  </a:lnTo>
                  <a:lnTo>
                    <a:pt x="25400" y="25400"/>
                  </a:lnTo>
                  <a:lnTo>
                    <a:pt x="50800" y="25400"/>
                  </a:lnTo>
                  <a:lnTo>
                    <a:pt x="50800" y="2057654"/>
                  </a:lnTo>
                  <a:lnTo>
                    <a:pt x="25400" y="2057654"/>
                  </a:lnTo>
                  <a:lnTo>
                    <a:pt x="25400" y="2032254"/>
                  </a:lnTo>
                  <a:lnTo>
                    <a:pt x="2088261" y="2032254"/>
                  </a:lnTo>
                  <a:lnTo>
                    <a:pt x="2088261" y="2057654"/>
                  </a:lnTo>
                  <a:lnTo>
                    <a:pt x="2062861" y="2057654"/>
                  </a:lnTo>
                  <a:lnTo>
                    <a:pt x="2062861" y="25400"/>
                  </a:lnTo>
                  <a:lnTo>
                    <a:pt x="2088261" y="25400"/>
                  </a:lnTo>
                  <a:lnTo>
                    <a:pt x="2088261" y="50800"/>
                  </a:lnTo>
                  <a:lnTo>
                    <a:pt x="1056894" y="50800"/>
                  </a:lnTo>
                  <a:close/>
                </a:path>
              </a:pathLst>
            </a:custGeom>
            <a:solidFill>
              <a:srgbClr val="FFFFFF"/>
            </a:solidFill>
          </p:spPr>
        </p:sp>
      </p:grpSp>
      <p:sp>
        <p:nvSpPr>
          <p:cNvPr name="TextBox 51" id="51"/>
          <p:cNvSpPr txBox="true"/>
          <p:nvPr/>
        </p:nvSpPr>
        <p:spPr>
          <a:xfrm rot="0">
            <a:off x="2791923" y="2299212"/>
            <a:ext cx="12707326" cy="1285875"/>
          </a:xfrm>
          <a:prstGeom prst="rect">
            <a:avLst/>
          </a:prstGeom>
        </p:spPr>
        <p:txBody>
          <a:bodyPr anchor="t" rtlCol="false" tIns="0" lIns="0" bIns="0" rIns="0">
            <a:spAutoFit/>
          </a:bodyPr>
          <a:lstStyle/>
          <a:p>
            <a:pPr algn="l">
              <a:lnSpc>
                <a:spcPts val="10080"/>
              </a:lnSpc>
            </a:pPr>
            <a:r>
              <a:rPr lang="en-US" sz="8400" spc="-749">
                <a:solidFill>
                  <a:srgbClr val="18181A"/>
                </a:solidFill>
                <a:latin typeface="DejaVu Sans Bold"/>
                <a:ea typeface="DejaVu Sans Bold"/>
                <a:cs typeface="DejaVu Sans Bold"/>
                <a:sym typeface="DejaVu Sans Bold"/>
              </a:rPr>
              <a:t>Conclusion</a:t>
            </a:r>
          </a:p>
        </p:txBody>
      </p:sp>
      <p:sp>
        <p:nvSpPr>
          <p:cNvPr name="TextBox 52" id="52"/>
          <p:cNvSpPr txBox="true"/>
          <p:nvPr/>
        </p:nvSpPr>
        <p:spPr>
          <a:xfrm rot="0">
            <a:off x="2772857" y="4587215"/>
            <a:ext cx="12726392" cy="2570201"/>
          </a:xfrm>
          <a:prstGeom prst="rect">
            <a:avLst/>
          </a:prstGeom>
        </p:spPr>
        <p:txBody>
          <a:bodyPr anchor="t" rtlCol="false" tIns="0" lIns="0" bIns="0" rIns="0">
            <a:spAutoFit/>
          </a:bodyPr>
          <a:lstStyle/>
          <a:p>
            <a:pPr algn="l">
              <a:lnSpc>
                <a:spcPts val="4092"/>
              </a:lnSpc>
            </a:pPr>
            <a:r>
              <a:rPr lang="en-US" sz="3399" spc="-79">
                <a:solidFill>
                  <a:srgbClr val="18181A"/>
                </a:solidFill>
                <a:latin typeface="DejaVu Sans Light"/>
                <a:ea typeface="DejaVu Sans Light"/>
                <a:cs typeface="DejaVu Sans Light"/>
                <a:sym typeface="DejaVu Sans Light"/>
              </a:rPr>
              <a:t>Mastering the website creation process requires a comprehensive approach that  encompasses design, development, and content strategies. By understanding client needs  and focusing on user experience, a successful website can be achieved.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13673571" y="9773223"/>
            <a:ext cx="4603892" cy="271639"/>
            <a:chOff x="0" y="0"/>
            <a:chExt cx="6138523" cy="362185"/>
          </a:xfrm>
        </p:grpSpPr>
        <p:sp>
          <p:nvSpPr>
            <p:cNvPr name="Freeform 39" id="3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40" id="40"/>
          <p:cNvGrpSpPr/>
          <p:nvPr/>
        </p:nvGrpSpPr>
        <p:grpSpPr>
          <a:xfrm rot="0">
            <a:off x="13673571" y="9228473"/>
            <a:ext cx="4603892" cy="271639"/>
            <a:chOff x="0" y="0"/>
            <a:chExt cx="6138523" cy="362185"/>
          </a:xfrm>
        </p:grpSpPr>
        <p:sp>
          <p:nvSpPr>
            <p:cNvPr name="Freeform 41" id="41"/>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sp>
        <p:nvSpPr>
          <p:cNvPr name="TextBox 42" id="42"/>
          <p:cNvSpPr txBox="true"/>
          <p:nvPr/>
        </p:nvSpPr>
        <p:spPr>
          <a:xfrm rot="0">
            <a:off x="1158957" y="1865293"/>
            <a:ext cx="6113345" cy="1429910"/>
          </a:xfrm>
          <a:prstGeom prst="rect">
            <a:avLst/>
          </a:prstGeom>
        </p:spPr>
        <p:txBody>
          <a:bodyPr anchor="t" rtlCol="false" tIns="0" lIns="0" bIns="0" rIns="0">
            <a:spAutoFit/>
          </a:bodyPr>
          <a:lstStyle/>
          <a:p>
            <a:pPr algn="l">
              <a:lnSpc>
                <a:spcPts val="11269"/>
              </a:lnSpc>
            </a:pPr>
            <a:r>
              <a:rPr lang="en-US" sz="9391" spc="-111">
                <a:solidFill>
                  <a:srgbClr val="18181A"/>
                </a:solidFill>
                <a:latin typeface="DejaVu Sans Bold"/>
                <a:ea typeface="DejaVu Sans Bold"/>
                <a:cs typeface="DejaVu Sans Bold"/>
                <a:sym typeface="DejaVu Sans Bold"/>
              </a:rPr>
              <a:t>Glossary</a:t>
            </a:r>
          </a:p>
        </p:txBody>
      </p:sp>
      <p:grpSp>
        <p:nvGrpSpPr>
          <p:cNvPr name="Group 43" id="43"/>
          <p:cNvGrpSpPr/>
          <p:nvPr/>
        </p:nvGrpSpPr>
        <p:grpSpPr>
          <a:xfrm rot="0">
            <a:off x="15910943" y="-38139"/>
            <a:ext cx="1882547" cy="5236775"/>
            <a:chOff x="0" y="0"/>
            <a:chExt cx="2510062" cy="6982366"/>
          </a:xfrm>
        </p:grpSpPr>
        <p:sp>
          <p:nvSpPr>
            <p:cNvPr name="Freeform 44" id="44"/>
            <p:cNvSpPr/>
            <p:nvPr/>
          </p:nvSpPr>
          <p:spPr>
            <a:xfrm flipH="false" flipV="false" rot="0">
              <a:off x="0" y="50800"/>
              <a:ext cx="1254887" cy="6931279"/>
            </a:xfrm>
            <a:custGeom>
              <a:avLst/>
              <a:gdLst/>
              <a:ahLst/>
              <a:cxnLst/>
              <a:rect r="r" b="b" t="t" l="l"/>
              <a:pathLst>
                <a:path h="6931279" w="1254887">
                  <a:moveTo>
                    <a:pt x="1254887" y="6931279"/>
                  </a:moveTo>
                  <a:lnTo>
                    <a:pt x="50800" y="6931279"/>
                  </a:lnTo>
                  <a:cubicBezTo>
                    <a:pt x="22733" y="6931279"/>
                    <a:pt x="0" y="6908547"/>
                    <a:pt x="0" y="6880479"/>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5" id="45"/>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6" id="46"/>
          <p:cNvGrpSpPr/>
          <p:nvPr/>
        </p:nvGrpSpPr>
        <p:grpSpPr>
          <a:xfrm rot="0">
            <a:off x="0" y="8668607"/>
            <a:ext cx="5292508" cy="1613330"/>
            <a:chOff x="0" y="0"/>
            <a:chExt cx="7056678" cy="2151106"/>
          </a:xfrm>
        </p:grpSpPr>
        <p:sp>
          <p:nvSpPr>
            <p:cNvPr name="Freeform 47" id="47"/>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8" id="48"/>
          <p:cNvGrpSpPr/>
          <p:nvPr/>
        </p:nvGrpSpPr>
        <p:grpSpPr>
          <a:xfrm rot="0">
            <a:off x="13673573" y="8668607"/>
            <a:ext cx="4603892" cy="266561"/>
            <a:chOff x="0" y="0"/>
            <a:chExt cx="6138523" cy="355415"/>
          </a:xfrm>
        </p:grpSpPr>
        <p:sp>
          <p:nvSpPr>
            <p:cNvPr name="Freeform 49" id="49"/>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50" id="50"/>
          <p:cNvSpPr txBox="true"/>
          <p:nvPr/>
        </p:nvSpPr>
        <p:spPr>
          <a:xfrm rot="0">
            <a:off x="716505" y="3480438"/>
            <a:ext cx="14815267" cy="3814758"/>
          </a:xfrm>
          <a:prstGeom prst="rect">
            <a:avLst/>
          </a:prstGeom>
        </p:spPr>
        <p:txBody>
          <a:bodyPr anchor="t" rtlCol="false" tIns="0" lIns="0" bIns="0" rIns="0">
            <a:spAutoFit/>
          </a:bodyPr>
          <a:lstStyle/>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Website Creation Process: The sequence of steps and strategies used to design, develop, and launch a successful website.</a:t>
            </a:r>
          </a:p>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Brand Identity: The set of visual, emotional, and cultural elements that represent a brand and differentiate it from others.</a:t>
            </a:r>
          </a:p>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Target Audience: A specific group of people to whom a product, service, or content is directed.</a:t>
            </a:r>
          </a:p>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Design and User Experience (UX): The process of enhancing user satisfaction by improving the usability, accessibility, and interaction between the user and the product.</a:t>
            </a:r>
          </a:p>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Wireframes: Basic design sketches that show the structure and layout of a web page before adding visual details.</a:t>
            </a:r>
          </a:p>
          <a:p>
            <a:pPr algn="l" marL="490089" indent="-245044" lvl="1">
              <a:lnSpc>
                <a:spcPts val="2723"/>
              </a:lnSpc>
              <a:buFont typeface="Arial"/>
              <a:buChar char="•"/>
            </a:pPr>
            <a:r>
              <a:rPr lang="en-US" sz="2269" spc="-140">
                <a:solidFill>
                  <a:srgbClr val="18181A"/>
                </a:solidFill>
                <a:latin typeface="DejaVu Sans Light"/>
                <a:ea typeface="DejaVu Sans Light"/>
                <a:cs typeface="DejaVu Sans Light"/>
                <a:sym typeface="DejaVu Sans Light"/>
              </a:rPr>
              <a:t>Prototypes: Preliminary models of a product that allow the evaluation of its design and functionality before final production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13673571" y="9773223"/>
            <a:ext cx="4603892" cy="271639"/>
            <a:chOff x="0" y="0"/>
            <a:chExt cx="6138523" cy="362185"/>
          </a:xfrm>
        </p:grpSpPr>
        <p:sp>
          <p:nvSpPr>
            <p:cNvPr name="Freeform 39" id="3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40" id="40"/>
          <p:cNvGrpSpPr/>
          <p:nvPr/>
        </p:nvGrpSpPr>
        <p:grpSpPr>
          <a:xfrm rot="0">
            <a:off x="13673571" y="9228473"/>
            <a:ext cx="4603892" cy="271639"/>
            <a:chOff x="0" y="0"/>
            <a:chExt cx="6138523" cy="362185"/>
          </a:xfrm>
        </p:grpSpPr>
        <p:sp>
          <p:nvSpPr>
            <p:cNvPr name="Freeform 41" id="41"/>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sp>
        <p:nvSpPr>
          <p:cNvPr name="TextBox 42" id="42"/>
          <p:cNvSpPr txBox="true"/>
          <p:nvPr/>
        </p:nvSpPr>
        <p:spPr>
          <a:xfrm rot="0">
            <a:off x="1178026" y="1865293"/>
            <a:ext cx="6113345" cy="1429910"/>
          </a:xfrm>
          <a:prstGeom prst="rect">
            <a:avLst/>
          </a:prstGeom>
        </p:spPr>
        <p:txBody>
          <a:bodyPr anchor="t" rtlCol="false" tIns="0" lIns="0" bIns="0" rIns="0">
            <a:spAutoFit/>
          </a:bodyPr>
          <a:lstStyle/>
          <a:p>
            <a:pPr algn="l">
              <a:lnSpc>
                <a:spcPts val="11269"/>
              </a:lnSpc>
            </a:pPr>
            <a:r>
              <a:rPr lang="en-US" sz="9391" spc="-111">
                <a:solidFill>
                  <a:srgbClr val="18181A"/>
                </a:solidFill>
                <a:latin typeface="DejaVu Sans Bold"/>
                <a:ea typeface="DejaVu Sans Bold"/>
                <a:cs typeface="DejaVu Sans Bold"/>
                <a:sym typeface="DejaVu Sans Bold"/>
              </a:rPr>
              <a:t>Glossary</a:t>
            </a:r>
          </a:p>
        </p:txBody>
      </p:sp>
      <p:grpSp>
        <p:nvGrpSpPr>
          <p:cNvPr name="Group 43" id="43"/>
          <p:cNvGrpSpPr/>
          <p:nvPr/>
        </p:nvGrpSpPr>
        <p:grpSpPr>
          <a:xfrm rot="0">
            <a:off x="15910943" y="-38139"/>
            <a:ext cx="1882547" cy="5236775"/>
            <a:chOff x="0" y="0"/>
            <a:chExt cx="2510062" cy="6982366"/>
          </a:xfrm>
        </p:grpSpPr>
        <p:sp>
          <p:nvSpPr>
            <p:cNvPr name="Freeform 44" id="44"/>
            <p:cNvSpPr/>
            <p:nvPr/>
          </p:nvSpPr>
          <p:spPr>
            <a:xfrm flipH="false" flipV="false" rot="0">
              <a:off x="0" y="50800"/>
              <a:ext cx="1254887" cy="6931279"/>
            </a:xfrm>
            <a:custGeom>
              <a:avLst/>
              <a:gdLst/>
              <a:ahLst/>
              <a:cxnLst/>
              <a:rect r="r" b="b" t="t" l="l"/>
              <a:pathLst>
                <a:path h="6931279" w="1254887">
                  <a:moveTo>
                    <a:pt x="1254887" y="6931279"/>
                  </a:moveTo>
                  <a:lnTo>
                    <a:pt x="50800" y="6931279"/>
                  </a:lnTo>
                  <a:cubicBezTo>
                    <a:pt x="22733" y="6931279"/>
                    <a:pt x="0" y="6908547"/>
                    <a:pt x="0" y="6880479"/>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5" id="45"/>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6" id="46"/>
          <p:cNvGrpSpPr/>
          <p:nvPr/>
        </p:nvGrpSpPr>
        <p:grpSpPr>
          <a:xfrm rot="0">
            <a:off x="0" y="8668607"/>
            <a:ext cx="5292508" cy="1613330"/>
            <a:chOff x="0" y="0"/>
            <a:chExt cx="7056678" cy="2151106"/>
          </a:xfrm>
        </p:grpSpPr>
        <p:sp>
          <p:nvSpPr>
            <p:cNvPr name="Freeform 47" id="47"/>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8" id="48"/>
          <p:cNvGrpSpPr/>
          <p:nvPr/>
        </p:nvGrpSpPr>
        <p:grpSpPr>
          <a:xfrm rot="0">
            <a:off x="13673573" y="8668607"/>
            <a:ext cx="4603892" cy="266561"/>
            <a:chOff x="0" y="0"/>
            <a:chExt cx="6138523" cy="355415"/>
          </a:xfrm>
        </p:grpSpPr>
        <p:sp>
          <p:nvSpPr>
            <p:cNvPr name="Freeform 49" id="49"/>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50" id="50"/>
          <p:cNvSpPr txBox="true"/>
          <p:nvPr/>
        </p:nvSpPr>
        <p:spPr>
          <a:xfrm rot="0">
            <a:off x="829244" y="3515579"/>
            <a:ext cx="14751986" cy="3463576"/>
          </a:xfrm>
          <a:prstGeom prst="rect">
            <a:avLst/>
          </a:prstGeom>
        </p:spPr>
        <p:txBody>
          <a:bodyPr anchor="t" rtlCol="false" tIns="0" lIns="0" bIns="0" rIns="0">
            <a:spAutoFit/>
          </a:bodyPr>
          <a:lstStyle/>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Development Phase: The stage in the website creation process where the website's structure is coded and built.</a:t>
            </a:r>
          </a:p>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Testing and Debugging: The process of identifying and fixing errors in a website to ensure it functions correctly across different devices and browsers.</a:t>
            </a:r>
          </a:p>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Content Creation: The process of producing texts, images, videos, and other elements that make up a website's content.</a:t>
            </a:r>
          </a:p>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Search Engine Optimization (SEO): Strategies and techniques used to improve a website's visibility in search engine results.</a:t>
            </a:r>
          </a:p>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Web Traffic: The number of visitors a website receives over a specific period of time.</a:t>
            </a:r>
          </a:p>
          <a:p>
            <a:pPr algn="l" marL="487995" indent="-243998" lvl="1">
              <a:lnSpc>
                <a:spcPts val="2712"/>
              </a:lnSpc>
              <a:buFont typeface="Arial"/>
              <a:buChar char="•"/>
            </a:pPr>
            <a:r>
              <a:rPr lang="en-US" sz="2260" spc="-137">
                <a:solidFill>
                  <a:srgbClr val="18181A"/>
                </a:solidFill>
                <a:latin typeface="DejaVu Sans Light"/>
                <a:ea typeface="DejaVu Sans Light"/>
                <a:cs typeface="DejaVu Sans Light"/>
                <a:sym typeface="DejaVu Sans Light"/>
              </a:rPr>
              <a:t>Visitor Engagement: The measure of user interaction and participation with the content of a website.</a:t>
            </a:r>
          </a:p>
          <a:p>
            <a:pPr algn="l" marL="487995" indent="-243998" lvl="1">
              <a:lnSpc>
                <a:spcPts val="2712"/>
              </a:lnSpc>
              <a:buFont typeface="Arial"/>
              <a:buChar char="•"/>
            </a:pPr>
            <a:r>
              <a:rPr lang="en-US" sz="2260" spc="-139">
                <a:solidFill>
                  <a:srgbClr val="18181A"/>
                </a:solidFill>
                <a:latin typeface="DejaVu Sans Light"/>
                <a:ea typeface="DejaVu Sans Light"/>
                <a:cs typeface="DejaVu Sans Light"/>
                <a:sym typeface="DejaVu Sans Light"/>
              </a:rPr>
              <a:t>Launch Strategy: A detailed plan of actions to follow for publishing and promoting a website.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DAGJ2RdLe7M</dc:identifier>
  <dcterms:modified xsi:type="dcterms:W3CDTF">2011-08-01T06:04:30Z</dcterms:modified>
  <cp:revision>1</cp:revision>
  <dc:title>ProyectoEnglish</dc:title>
</cp:coreProperties>
</file>