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8" r:id="rId3"/>
    <p:sldId id="259" r:id="rId4"/>
    <p:sldId id="260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B680-1FE7-4B1A-82D2-BDB5FE7B9BFB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1442-5B3C-41B6-93F8-4FF9AB5D8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2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9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5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5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4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5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F1D5-44DB-4D38-8A0C-E7075F1B9B57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BFD0C-CD45-461A-9FAD-6CCB8537F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g-projects.ru/guides/serving-web-conten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-projects.ru/guides/accessing-data-jpa/" TargetMode="External"/><Relationship Id="rId2" Type="http://schemas.openxmlformats.org/officeDocument/2006/relationships/hyperlink" Target="https://docs.spring.io/spring-boot/docs/current/reference/html/boot-features-sq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#3 Spring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6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DispatcherServlet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логика работы </a:t>
            </a:r>
            <a:r>
              <a:rPr lang="ru-RU" dirty="0" err="1" smtClean="0"/>
              <a:t>Spring</a:t>
            </a:r>
            <a:r>
              <a:rPr lang="ru-RU" dirty="0" smtClean="0"/>
              <a:t> MVC построена вокруг </a:t>
            </a:r>
            <a:r>
              <a:rPr lang="ru-RU" dirty="0" err="1" smtClean="0"/>
              <a:t>DispatcherServlet</a:t>
            </a:r>
            <a:r>
              <a:rPr lang="ru-RU" dirty="0" smtClean="0"/>
              <a:t>, который принимает и обрабатывает все HTTP-запросы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1" y="2782333"/>
            <a:ext cx="6821510" cy="407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226" y="2824162"/>
            <a:ext cx="5279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Определяется, </a:t>
            </a:r>
            <a:r>
              <a:rPr lang="ru-RU" altLang="ru-RU" sz="2400" dirty="0">
                <a:latin typeface="Arial" panose="020B0604020202020204" pitchFamily="34" charset="0"/>
              </a:rPr>
              <a:t>какой Контроллер должен быть </a:t>
            </a:r>
            <a:r>
              <a:rPr lang="ru-RU" altLang="ru-RU" sz="2400" dirty="0" smtClean="0">
                <a:latin typeface="Arial" panose="020B0604020202020204" pitchFamily="34" charset="0"/>
              </a:rPr>
              <a:t>вызван.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Вызывается соответствующий </a:t>
            </a:r>
            <a:r>
              <a:rPr lang="ru-RU" altLang="ru-RU" sz="2400" dirty="0">
                <a:latin typeface="Arial" panose="020B0604020202020204" pitchFamily="34" charset="0"/>
              </a:rPr>
              <a:t>служебный </a:t>
            </a:r>
            <a:r>
              <a:rPr lang="ru-RU" altLang="ru-RU" sz="2400" dirty="0" smtClean="0">
                <a:latin typeface="Arial" panose="020B0604020202020204" pitchFamily="34" charset="0"/>
              </a:rPr>
              <a:t>метод. 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Какой </a:t>
            </a:r>
            <a:r>
              <a:rPr lang="ru-RU" altLang="ru-RU" sz="2400" dirty="0">
                <a:latin typeface="Arial" panose="020B0604020202020204" pitchFamily="34" charset="0"/>
              </a:rPr>
              <a:t>Вид нужно использовать на основании полученного имени. </a:t>
            </a:r>
            <a:r>
              <a:rPr lang="ru-RU" altLang="ru-RU" sz="2400" dirty="0" smtClean="0">
                <a:latin typeface="Arial" panose="020B0604020202020204" pitchFamily="34" charset="0"/>
              </a:rPr>
              <a:t>Создаётся, </a:t>
            </a:r>
            <a:r>
              <a:rPr lang="ru-RU" altLang="ru-RU" sz="2400" dirty="0" err="1">
                <a:latin typeface="Arial" panose="020B0604020202020204" pitchFamily="34" charset="0"/>
              </a:rPr>
              <a:t>DispatcherServlet</a:t>
            </a:r>
            <a:r>
              <a:rPr lang="ru-RU" altLang="ru-RU" sz="2400" dirty="0">
                <a:latin typeface="Arial" panose="020B0604020202020204" pitchFamily="34" charset="0"/>
              </a:rPr>
              <a:t> отправляет данные </a:t>
            </a:r>
            <a:r>
              <a:rPr lang="ru-RU" altLang="ru-RU" sz="2400" dirty="0" smtClean="0">
                <a:latin typeface="Arial" panose="020B0604020202020204" pitchFamily="34" charset="0"/>
              </a:rPr>
              <a:t>Модели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2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Spring REST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шаги для </a:t>
            </a:r>
            <a:r>
              <a:rPr lang="ru-RU" dirty="0" err="1" smtClean="0"/>
              <a:t>испрльзования</a:t>
            </a:r>
            <a:r>
              <a:rPr lang="ru-RU" dirty="0" smtClean="0"/>
              <a:t> </a:t>
            </a:r>
            <a:r>
              <a:rPr lang="en-US" dirty="0" smtClean="0"/>
              <a:t>REST:</a:t>
            </a:r>
          </a:p>
          <a:p>
            <a:pPr lvl="1"/>
            <a:r>
              <a:rPr lang="ru-RU" dirty="0" smtClean="0"/>
              <a:t>Указать зависимости в проекте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Реализовать </a:t>
            </a:r>
            <a:r>
              <a:rPr lang="en-US" dirty="0" smtClean="0"/>
              <a:t>@Controller </a:t>
            </a:r>
            <a:r>
              <a:rPr lang="ru-RU" dirty="0" smtClean="0"/>
              <a:t>и на соответствующих методах «Повесить» </a:t>
            </a: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pPr lvl="1"/>
            <a:r>
              <a:rPr lang="ru-RU" dirty="0" smtClean="0"/>
              <a:t>Запустить приложение, пользоваться ссылками</a:t>
            </a:r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http://spring-projects.ru/guides/serving-web-content/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45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en-US" dirty="0" smtClean="0"/>
              <a:t>Spring boot </a:t>
            </a:r>
            <a:r>
              <a:rPr lang="ru-RU" dirty="0" smtClean="0"/>
              <a:t>приложение, сделать из него </a:t>
            </a:r>
            <a:r>
              <a:rPr lang="en-US" dirty="0" smtClean="0"/>
              <a:t>Rest </a:t>
            </a:r>
            <a:r>
              <a:rPr lang="ru-RU" dirty="0" smtClean="0"/>
              <a:t>сервис</a:t>
            </a:r>
          </a:p>
          <a:p>
            <a:r>
              <a:rPr lang="ru-RU" dirty="0" smtClean="0"/>
              <a:t>Сделать так, чтобы при обращению на какой-то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ru-RU" dirty="0" smtClean="0"/>
              <a:t>в базу данных что-то сохранялось (использовать </a:t>
            </a:r>
            <a:r>
              <a:rPr lang="en-US" dirty="0" smtClean="0"/>
              <a:t>Spring </a:t>
            </a:r>
            <a:r>
              <a:rPr lang="en-US" dirty="0" err="1" smtClean="0"/>
              <a:t>jpa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91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10" b="24749"/>
          <a:stretch/>
        </p:blipFill>
        <p:spPr>
          <a:xfrm>
            <a:off x="4859724" y="1792771"/>
            <a:ext cx="7503994" cy="5065229"/>
          </a:xfrm>
        </p:spPr>
      </p:pic>
      <p:sp>
        <p:nvSpPr>
          <p:cNvPr id="5" name="TextBox 4"/>
          <p:cNvSpPr txBox="1"/>
          <p:nvPr/>
        </p:nvSpPr>
        <p:spPr>
          <a:xfrm>
            <a:off x="412124" y="1906073"/>
            <a:ext cx="444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 файлы находятся по пути: </a:t>
            </a:r>
            <a:r>
              <a:rPr lang="en-US" dirty="0" smtClean="0"/>
              <a:t>./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 остальные файлы находятся: </a:t>
            </a:r>
            <a:r>
              <a:rPr lang="en-US" dirty="0" smtClean="0"/>
              <a:t>./</a:t>
            </a:r>
            <a:r>
              <a:rPr lang="en-US" dirty="0" err="1" smtClean="0"/>
              <a:t>src</a:t>
            </a:r>
            <a:r>
              <a:rPr lang="en-US" dirty="0" smtClean="0"/>
              <a:t>/main/resources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Файлы для </a:t>
            </a:r>
            <a:r>
              <a:rPr lang="en-US" sz="2000" dirty="0" smtClean="0"/>
              <a:t>Junit </a:t>
            </a:r>
            <a:r>
              <a:rPr lang="ru-RU" sz="2000" dirty="0" smtClean="0"/>
              <a:t>тестов находятся: </a:t>
            </a:r>
            <a:r>
              <a:rPr lang="en-US" dirty="0" smtClean="0"/>
              <a:t>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smtClean="0"/>
              <a:t>test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00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дынных -- совокупность взаимосвязанных, хранящихся вместе данных.</a:t>
            </a:r>
          </a:p>
          <a:p>
            <a:r>
              <a:rPr lang="ru-RU" dirty="0" err="1" smtClean="0"/>
              <a:t>Популярыне</a:t>
            </a:r>
            <a:r>
              <a:rPr lang="ru-RU" dirty="0" smtClean="0"/>
              <a:t> решения: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Postgres</a:t>
            </a:r>
          </a:p>
          <a:p>
            <a:pPr lvl="1"/>
            <a:r>
              <a:rPr lang="en-US" dirty="0" smtClean="0"/>
              <a:t>MongoDB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8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синтаксиса на примере </a:t>
            </a:r>
            <a:r>
              <a:rPr lang="en-US" dirty="0" smtClean="0"/>
              <a:t>MySQL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70" y="3577923"/>
            <a:ext cx="4877530" cy="339358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Создание:</a:t>
            </a:r>
          </a:p>
          <a:p>
            <a:pPr marL="0" indent="0">
              <a:buNone/>
            </a:pPr>
            <a:r>
              <a:rPr lang="en-US" sz="2000" i="1" dirty="0" smtClean="0"/>
              <a:t>CREATE DATABASE staff</a:t>
            </a:r>
            <a:endParaRPr lang="ru-RU" sz="2000" i="1" dirty="0" smtClean="0"/>
          </a:p>
          <a:p>
            <a:r>
              <a:rPr lang="ru-RU" dirty="0" smtClean="0"/>
              <a:t>Добавить данные: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i="1" dirty="0" smtClean="0"/>
              <a:t>INSERT INTO staff VALUES ("Robert", "1980-05-07", "2000-04-26",</a:t>
            </a:r>
            <a:r>
              <a:rPr lang="ru-RU" sz="2000" i="1" dirty="0" smtClean="0"/>
              <a:t> </a:t>
            </a:r>
            <a:r>
              <a:rPr lang="en-US" sz="2000" i="1" dirty="0" smtClean="0"/>
              <a:t>"$100", "Secret data");</a:t>
            </a:r>
            <a:endParaRPr lang="en-US" sz="2000" i="1" dirty="0" smtClean="0"/>
          </a:p>
          <a:p>
            <a:r>
              <a:rPr lang="ru-RU" dirty="0" smtClean="0"/>
              <a:t>Прочитать данные:</a:t>
            </a:r>
          </a:p>
          <a:p>
            <a:pPr marL="0" indent="0">
              <a:buNone/>
            </a:pPr>
            <a:r>
              <a:rPr lang="en-US" sz="2000" i="1" dirty="0" smtClean="0"/>
              <a:t>SELECT * FROM </a:t>
            </a:r>
            <a:r>
              <a:rPr lang="en-US" sz="2000" i="1" dirty="0" err="1" smtClean="0"/>
              <a:t>mysql</a:t>
            </a:r>
            <a:r>
              <a:rPr lang="en-US" sz="2000" i="1" dirty="0" smtClean="0"/>
              <a:t>;</a:t>
            </a:r>
            <a:endParaRPr lang="ru-RU" sz="2000" i="1" dirty="0" smtClean="0"/>
          </a:p>
          <a:p>
            <a:r>
              <a:rPr lang="ru-RU" dirty="0" smtClean="0"/>
              <a:t>Удалить данные:</a:t>
            </a:r>
          </a:p>
          <a:p>
            <a:r>
              <a:rPr lang="en-US" sz="2000" i="1" dirty="0" smtClean="0"/>
              <a:t> DELETE FROM staff</a:t>
            </a:r>
            <a:r>
              <a:rPr lang="ru-RU" sz="2000" i="1" dirty="0" smtClean="0"/>
              <a:t> </a:t>
            </a:r>
            <a:r>
              <a:rPr lang="en-US" sz="2000" i="1" dirty="0" smtClean="0"/>
              <a:t>WHERE</a:t>
            </a:r>
            <a:r>
              <a:rPr lang="ru-RU" sz="2000" i="1" dirty="0" smtClean="0"/>
              <a:t> </a:t>
            </a:r>
            <a:r>
              <a:rPr lang="en-US" sz="2000" i="1" dirty="0" smtClean="0"/>
              <a:t> name = "Jack";</a:t>
            </a:r>
            <a:endParaRPr lang="ru-RU" sz="20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4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870" cy="4351338"/>
          </a:xfrm>
        </p:spPr>
        <p:txBody>
          <a:bodyPr/>
          <a:lstStyle/>
          <a:p>
            <a:r>
              <a:rPr lang="ru-RU" dirty="0" smtClean="0"/>
              <a:t>Слой доступа к данным может быть достаточно громоздким: Слишком много шаблонного кода</a:t>
            </a:r>
          </a:p>
          <a:p>
            <a:r>
              <a:rPr lang="ru-RU" dirty="0" smtClean="0"/>
              <a:t>Решение: использовать абстракцию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0" y="1977438"/>
            <a:ext cx="6138931" cy="47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en-US" dirty="0" smtClean="0"/>
              <a:t>Spring JPA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шаги для использования </a:t>
            </a:r>
            <a:r>
              <a:rPr lang="en-US" dirty="0" smtClean="0"/>
              <a:t>JPA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Указать зависимости в проекте в зависимости от того какая БД используется. </a:t>
            </a:r>
            <a:endParaRPr lang="en-US" dirty="0" smtClean="0"/>
          </a:p>
          <a:p>
            <a:pPr lvl="1"/>
            <a:r>
              <a:rPr lang="ru-RU" dirty="0" smtClean="0"/>
              <a:t>Указать </a:t>
            </a:r>
            <a:r>
              <a:rPr lang="ru-RU" dirty="0" err="1" smtClean="0"/>
              <a:t>адресс</a:t>
            </a:r>
            <a:r>
              <a:rPr lang="ru-RU" dirty="0" smtClean="0"/>
              <a:t> базы данных и </a:t>
            </a:r>
            <a:r>
              <a:rPr lang="ru-RU" dirty="0" err="1" smtClean="0"/>
              <a:t>сопотсвующую</a:t>
            </a:r>
            <a:r>
              <a:rPr lang="ru-RU" dirty="0" smtClean="0"/>
              <a:t> информацию (</a:t>
            </a:r>
            <a:r>
              <a:rPr lang="en-US" dirty="0" smtClean="0">
                <a:hlinkClick r:id="rId2"/>
              </a:rPr>
              <a:t>https://docs.spring.io/spring-boot/docs/current/reference/html/boot-features-sql.html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Создать </a:t>
            </a:r>
            <a:r>
              <a:rPr lang="en-US" dirty="0" smtClean="0"/>
              <a:t>@Bean</a:t>
            </a:r>
            <a:r>
              <a:rPr lang="ru-RU" dirty="0" smtClean="0"/>
              <a:t>, который возвращает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2"/>
            <a:r>
              <a:rPr lang="ru-RU" dirty="0" smtClean="0"/>
              <a:t>Создать соответствующие значения в </a:t>
            </a:r>
            <a:r>
              <a:rPr lang="en-US" dirty="0" err="1" smtClean="0"/>
              <a:t>application.properties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Пользоваться</a:t>
            </a:r>
            <a:endParaRPr lang="ru-RU" dirty="0"/>
          </a:p>
          <a:p>
            <a:r>
              <a:rPr lang="ru-RU" dirty="0" smtClean="0"/>
              <a:t>Пример (нужно определить </a:t>
            </a:r>
            <a:r>
              <a:rPr lang="en-US" dirty="0" err="1" smtClean="0"/>
              <a:t>DataSource</a:t>
            </a:r>
            <a:r>
              <a:rPr lang="en-US" dirty="0" smtClean="0"/>
              <a:t>!!!</a:t>
            </a:r>
            <a:r>
              <a:rPr lang="ru-RU" dirty="0" smtClean="0"/>
              <a:t>): </a:t>
            </a:r>
            <a:r>
              <a:rPr lang="en-US" dirty="0" smtClean="0">
                <a:hlinkClick r:id="rId3"/>
              </a:rPr>
              <a:t>http://spring-projects.ru/guides/accessing-data-jpa/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3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текстовый формат обмена данными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614"/>
            <a:ext cx="7275064" cy="42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общие принципы организации взаимодействия приложения/сайта с сервером посредством протокола HTTP.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90" y="2710226"/>
            <a:ext cx="4210820" cy="38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3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архитектуру паттерна </a:t>
            </a:r>
            <a:r>
              <a:rPr lang="ru-RU" dirty="0" err="1" smtClean="0"/>
              <a:t>Model</a:t>
            </a:r>
            <a:r>
              <a:rPr lang="ru-RU" dirty="0" smtClean="0"/>
              <a:t> — </a:t>
            </a:r>
            <a:r>
              <a:rPr lang="ru-RU" dirty="0" err="1" smtClean="0"/>
              <a:t>View</a:t>
            </a:r>
            <a:r>
              <a:rPr lang="ru-RU" dirty="0" smtClean="0"/>
              <a:t> — </a:t>
            </a:r>
            <a:r>
              <a:rPr lang="ru-RU" dirty="0" err="1" smtClean="0"/>
              <a:t>Controller</a:t>
            </a:r>
            <a:r>
              <a:rPr lang="ru-RU" dirty="0" smtClean="0"/>
              <a:t> (Модель — Отображение (далее — Вид) — Контроллер) при помощи слабо связанных готовых компонентов.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2988972"/>
            <a:ext cx="6190445" cy="38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345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Lecture #3 Spring</vt:lpstr>
      <vt:lpstr>Структура проекта</vt:lpstr>
      <vt:lpstr>Базы данных</vt:lpstr>
      <vt:lpstr>Пример синтаксиса на примере MySQL</vt:lpstr>
      <vt:lpstr>Spring Data</vt:lpstr>
      <vt:lpstr>Пример использования Spring JPA</vt:lpstr>
      <vt:lpstr>Структура данных JSON</vt:lpstr>
      <vt:lpstr>REST запросы</vt:lpstr>
      <vt:lpstr>Spring MVC</vt:lpstr>
      <vt:lpstr>DispatcherServlet</vt:lpstr>
      <vt:lpstr>Пример реализации Spring REST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#3 Spring</dc:title>
  <dc:creator>Пользователь Windows</dc:creator>
  <cp:lastModifiedBy>Пользователь Windows</cp:lastModifiedBy>
  <cp:revision>10</cp:revision>
  <dcterms:created xsi:type="dcterms:W3CDTF">2018-07-10T15:55:11Z</dcterms:created>
  <dcterms:modified xsi:type="dcterms:W3CDTF">2018-07-10T16:57:06Z</dcterms:modified>
</cp:coreProperties>
</file>