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ru-RU"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ru-RU"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ru-RU"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38" name="PlaceHolder 5"/>
          <p:cNvSpPr>
            <a:spLocks noGrp="1"/>
          </p:cNvSpPr>
          <p:nvPr>
            <p:ph type="body"/>
          </p:nvPr>
        </p:nvSpPr>
        <p:spPr>
          <a:xfrm>
            <a:off x="7949160" y="4098240"/>
            <a:ext cx="338580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40" name="PlaceHolder 7"/>
          <p:cNvSpPr>
            <a:spLocks noGrp="1"/>
          </p:cNvSpPr>
          <p:nvPr>
            <p:ph type="body"/>
          </p:nvPr>
        </p:nvSpPr>
        <p:spPr>
          <a:xfrm>
            <a:off x="838080" y="4098240"/>
            <a:ext cx="3385800" cy="207504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ru-RU"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ru-RU"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ru-RU"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ru-RU"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ru-RU"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ru-RU"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57" name="PlaceHolder 3"/>
          <p:cNvSpPr>
            <a:spLocks noGrp="1"/>
          </p:cNvSpPr>
          <p:nvPr>
            <p:ph type="body"/>
          </p:nvPr>
        </p:nvSpPr>
        <p:spPr>
          <a:xfrm>
            <a:off x="838080" y="4098240"/>
            <a:ext cx="513108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58" name="PlaceHolder 4"/>
          <p:cNvSpPr>
            <a:spLocks noGrp="1"/>
          </p:cNvSpPr>
          <p:nvPr>
            <p:ph type="body"/>
          </p:nvPr>
        </p:nvSpPr>
        <p:spPr>
          <a:xfrm>
            <a:off x="6226200" y="1825560"/>
            <a:ext cx="5131080" cy="435096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ru-RU"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ru-RU"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ru-RU"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ru-RU"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ru-RU"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ru-RU"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73" name="PlaceHolder 4"/>
          <p:cNvSpPr>
            <a:spLocks noGrp="1"/>
          </p:cNvSpPr>
          <p:nvPr>
            <p:ph type="body"/>
          </p:nvPr>
        </p:nvSpPr>
        <p:spPr>
          <a:xfrm>
            <a:off x="6226200" y="4098240"/>
            <a:ext cx="513108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74" name="PlaceHolder 5"/>
          <p:cNvSpPr>
            <a:spLocks noGrp="1"/>
          </p:cNvSpPr>
          <p:nvPr>
            <p:ph type="body"/>
          </p:nvPr>
        </p:nvSpPr>
        <p:spPr>
          <a:xfrm>
            <a:off x="838080" y="4098240"/>
            <a:ext cx="5131080" cy="207504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ru-RU"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79" name="PlaceHolder 5"/>
          <p:cNvSpPr>
            <a:spLocks noGrp="1"/>
          </p:cNvSpPr>
          <p:nvPr>
            <p:ph type="body"/>
          </p:nvPr>
        </p:nvSpPr>
        <p:spPr>
          <a:xfrm>
            <a:off x="7949160" y="4098240"/>
            <a:ext cx="338580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81" name="PlaceHolder 7"/>
          <p:cNvSpPr>
            <a:spLocks noGrp="1"/>
          </p:cNvSpPr>
          <p:nvPr>
            <p:ph type="body"/>
          </p:nvPr>
        </p:nvSpPr>
        <p:spPr>
          <a:xfrm>
            <a:off x="838080" y="4098240"/>
            <a:ext cx="3385800" cy="207504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ru-RU"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ru-RU"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ru-RU"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ru-RU"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ru-RU"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ru-RU"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ru-RU"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ru-RU"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ru-RU"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ru-RU" sz="6000" spc="-1" strike="noStrike">
                <a:solidFill>
                  <a:srgbClr val="000000"/>
                </a:solidFill>
                <a:latin typeface="Calibri Light"/>
              </a:rPr>
              <a:t>Образец заголовка</a:t>
            </a:r>
            <a:endParaRPr b="0" lang="ru-RU"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E8F4B6CC-938B-4792-9C41-655A80570BB9}" type="datetime">
              <a:rPr b="0" lang="ru-RU" sz="1200" spc="-1" strike="noStrike">
                <a:solidFill>
                  <a:srgbClr val="8b8b8b"/>
                </a:solidFill>
                <a:latin typeface="Calibri"/>
              </a:rPr>
              <a:t>18.6.18</a:t>
            </a:fld>
            <a:endParaRPr b="0" lang="ru-RU"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ru-RU"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FCBED158-D02B-42F0-9373-88A82AE5BF86}" type="slidenum">
              <a:rPr b="0" lang="ru-RU" sz="1200" spc="-1" strike="noStrike">
                <a:solidFill>
                  <a:srgbClr val="8b8b8b"/>
                </a:solidFill>
                <a:latin typeface="Calibri"/>
              </a:rPr>
              <a:t>&lt;номер&gt;</a:t>
            </a:fld>
            <a:endParaRPr b="0" lang="ru-RU"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2800" spc="-1" strike="noStrike">
                <a:solidFill>
                  <a:srgbClr val="000000"/>
                </a:solidFill>
                <a:latin typeface="Calibri"/>
              </a:rPr>
              <a:t>Для правки структуры щёлкните мышью</a:t>
            </a:r>
            <a:endParaRPr b="0" lang="ru-RU"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ru-RU" sz="2000" spc="-1" strike="noStrike">
                <a:solidFill>
                  <a:srgbClr val="000000"/>
                </a:solidFill>
                <a:latin typeface="Calibri"/>
              </a:rPr>
              <a:t>Второй уровень структуры</a:t>
            </a:r>
            <a:endParaRPr b="0" lang="ru-RU"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Calibri"/>
              </a:rPr>
              <a:t>Третий уровень структуры</a:t>
            </a:r>
            <a:endParaRPr b="0" lang="ru-RU"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Calibri"/>
              </a:rPr>
              <a:t>Четвёртый уровень структуры</a:t>
            </a:r>
            <a:endParaRPr b="0" lang="ru-RU"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Calibri"/>
              </a:rPr>
              <a:t>Пятый уровень структуры</a:t>
            </a:r>
            <a:endParaRPr b="0" lang="ru-RU"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Calibri"/>
              </a:rPr>
              <a:t>Шестой уровень структуры</a:t>
            </a:r>
            <a:endParaRPr b="0" lang="ru-RU"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Calibri"/>
              </a:rPr>
              <a:t>Седьмой уровень структуры</a:t>
            </a:r>
            <a:endParaRPr b="0" lang="ru-RU"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ru-RU" sz="4400" spc="-1" strike="noStrike">
                <a:solidFill>
                  <a:srgbClr val="000000"/>
                </a:solidFill>
                <a:latin typeface="Calibri Light"/>
              </a:rPr>
              <a:t>Образец заголовка</a:t>
            </a:r>
            <a:endParaRPr b="0" lang="ru-RU"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100000"/>
              </a:lnSpc>
              <a:spcBef>
                <a:spcPts val="1001"/>
              </a:spcBef>
              <a:buClr>
                <a:srgbClr val="000000"/>
              </a:buClr>
              <a:buFont typeface="Arial"/>
              <a:buChar char="•"/>
            </a:pPr>
            <a:r>
              <a:rPr b="0" lang="ru-RU" sz="2800" spc="-1" strike="noStrike">
                <a:solidFill>
                  <a:srgbClr val="000000"/>
                </a:solidFill>
                <a:latin typeface="Calibri"/>
              </a:rPr>
              <a:t>Образец текста</a:t>
            </a:r>
            <a:endParaRPr b="0" lang="ru-RU" sz="2800" spc="-1" strike="noStrike">
              <a:solidFill>
                <a:srgbClr val="000000"/>
              </a:solidFill>
              <a:latin typeface="Calibri"/>
            </a:endParaRPr>
          </a:p>
          <a:p>
            <a:pPr lvl="1" marL="685800" indent="-228240">
              <a:lnSpc>
                <a:spcPct val="100000"/>
              </a:lnSpc>
              <a:spcBef>
                <a:spcPts val="499"/>
              </a:spcBef>
              <a:buClr>
                <a:srgbClr val="000000"/>
              </a:buClr>
              <a:buFont typeface="Arial"/>
              <a:buChar char="•"/>
            </a:pPr>
            <a:r>
              <a:rPr b="0" lang="ru-RU" sz="2400" spc="-1" strike="noStrike">
                <a:solidFill>
                  <a:srgbClr val="000000"/>
                </a:solidFill>
                <a:latin typeface="Calibri"/>
              </a:rPr>
              <a:t>Второй уровень</a:t>
            </a:r>
            <a:endParaRPr b="0" lang="ru-RU" sz="2400" spc="-1" strike="noStrike">
              <a:solidFill>
                <a:srgbClr val="000000"/>
              </a:solidFill>
              <a:latin typeface="Calibri"/>
            </a:endParaRPr>
          </a:p>
          <a:p>
            <a:pPr lvl="2" marL="1143000" indent="-228240">
              <a:lnSpc>
                <a:spcPct val="100000"/>
              </a:lnSpc>
              <a:spcBef>
                <a:spcPts val="499"/>
              </a:spcBef>
              <a:buClr>
                <a:srgbClr val="000000"/>
              </a:buClr>
              <a:buFont typeface="Arial"/>
              <a:buChar char="•"/>
            </a:pPr>
            <a:r>
              <a:rPr b="0" lang="ru-RU" sz="2000" spc="-1" strike="noStrike">
                <a:solidFill>
                  <a:srgbClr val="000000"/>
                </a:solidFill>
                <a:latin typeface="Calibri"/>
              </a:rPr>
              <a:t>Третий уровень</a:t>
            </a:r>
            <a:endParaRPr b="0" lang="ru-RU" sz="2000" spc="-1" strike="noStrike">
              <a:solidFill>
                <a:srgbClr val="000000"/>
              </a:solidFill>
              <a:latin typeface="Calibri"/>
            </a:endParaRPr>
          </a:p>
          <a:p>
            <a:pPr lvl="3" marL="1600200" indent="-228240">
              <a:lnSpc>
                <a:spcPct val="100000"/>
              </a:lnSpc>
              <a:spcBef>
                <a:spcPts val="499"/>
              </a:spcBef>
              <a:buClr>
                <a:srgbClr val="000000"/>
              </a:buClr>
              <a:buFont typeface="Arial"/>
              <a:buChar char="•"/>
            </a:pPr>
            <a:r>
              <a:rPr b="0" lang="ru-RU" sz="1800" spc="-1" strike="noStrike">
                <a:solidFill>
                  <a:srgbClr val="000000"/>
                </a:solidFill>
                <a:latin typeface="Calibri"/>
              </a:rPr>
              <a:t>Четвертый уровень</a:t>
            </a:r>
            <a:endParaRPr b="0" lang="ru-RU" sz="1800" spc="-1" strike="noStrike">
              <a:solidFill>
                <a:srgbClr val="000000"/>
              </a:solidFill>
              <a:latin typeface="Calibri"/>
            </a:endParaRPr>
          </a:p>
          <a:p>
            <a:pPr lvl="4" marL="2057400" indent="-228240">
              <a:lnSpc>
                <a:spcPct val="100000"/>
              </a:lnSpc>
              <a:spcBef>
                <a:spcPts val="499"/>
              </a:spcBef>
              <a:buClr>
                <a:srgbClr val="000000"/>
              </a:buClr>
              <a:buFont typeface="Arial"/>
              <a:buChar char="•"/>
            </a:pPr>
            <a:r>
              <a:rPr b="0" lang="ru-RU" sz="1800" spc="-1" strike="noStrike">
                <a:solidFill>
                  <a:srgbClr val="000000"/>
                </a:solidFill>
                <a:latin typeface="Calibri"/>
              </a:rPr>
              <a:t>Пятый уровень</a:t>
            </a:r>
            <a:endParaRPr b="0" lang="ru-RU"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48DB23A7-2637-441E-90F2-95C6DD50A83B}" type="datetime">
              <a:rPr b="0" lang="ru-RU" sz="1200" spc="-1" strike="noStrike">
                <a:solidFill>
                  <a:srgbClr val="8b8b8b"/>
                </a:solidFill>
                <a:latin typeface="Calibri"/>
              </a:rPr>
              <a:t>18.6.18</a:t>
            </a:fld>
            <a:endParaRPr b="0" lang="ru-RU"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ru-RU"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20A546A9-2E00-4F20-911C-8683B292EA04}" type="slidenum">
              <a:rPr b="0" lang="ru-RU" sz="1200" spc="-1" strike="noStrike">
                <a:solidFill>
                  <a:srgbClr val="8b8b8b"/>
                </a:solidFill>
                <a:latin typeface="Calibri"/>
              </a:rPr>
              <a:t>1</a:t>
            </a:fld>
            <a:endParaRPr b="0" lang="ru-RU"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docs.oracle.com/javase/tutorial/essential/concurrency/interrupt.html" TargetMode="External"/><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s://spring.io/" TargetMode="External"/><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s://projects.spring.io/spring-boot/" TargetMode="External"/><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hyperlink" Target="https://docs.spring.io/spring-boot/docs/current/reference/html/production-ready-endpoints.html" TargetMode="External"/><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hyperlink" Target="https://docs.spring.io/spring/docs/current/spring-framework-reference/core.html#beans" TargetMode="External"/><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hyperlink" Target="https://docs.spring.io/spring/docs/current/spring-framework-reference/core.html#beans-definition" TargetMode="External"/><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hyperlink" Target="https://docs.spring.io/spring/docs/current/spring-framework-reference/core.html#beans-autowired-annotation" TargetMode="External"/><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hyperlink" Target="https://docs.spring.io/spring/docs/current/spring-framework-reference/core.html#beans-factory-scopes" TargetMode="External"/><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hyperlink" Target="https://docs.docker.com/install/" TargetMode="External"/><Relationship Id="rId2" Type="http://schemas.openxmlformats.org/officeDocument/2006/relationships/hyperlink" Target="https://docs.docker.com/install/" TargetMode="External"/><Relationship Id="rId3" Type="http://schemas.openxmlformats.org/officeDocument/2006/relationships/hyperlink" Target="https://docs.docker.com/install/" TargetMode="External"/><Relationship Id="rId4" Type="http://schemas.openxmlformats.org/officeDocument/2006/relationships/hyperlink" Target="https://docs.cloudfoundry.org/cf-cli/install-go-cli.html" TargetMode="External"/><Relationship Id="rId5" Type="http://schemas.openxmlformats.org/officeDocument/2006/relationships/hyperlink" Target="https://docs.cloudfoundry.org/cf-cli/install-go-cli.html" TargetMode="External"/><Relationship Id="rId6" Type="http://schemas.openxmlformats.org/officeDocument/2006/relationships/hyperlink" Target="https://docs.cloudfoundry.org/cf-cli/install-go-cli.html" TargetMode="External"/><Relationship Id="rId7"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maven.apache.org/guides/getting-started/index.html" TargetMode="External"/><Relationship Id="rId2" Type="http://schemas.openxmlformats.org/officeDocument/2006/relationships/hyperlink" Target="http://maven.apache.org/guides/getting-started/index.html" TargetMode="External"/><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gradle.org/" TargetMode="External"/><Relationship Id="rId2" Type="http://schemas.openxmlformats.org/officeDocument/2006/relationships/hyperlink" Target="https://gradle.org/" TargetMode="External"/><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guides.gradle.org/creating-java-applications/" TargetMode="External"/><Relationship Id="rId2" Type="http://schemas.openxmlformats.org/officeDocument/2006/relationships/hyperlink" Target="https://guides.gradle.org/creating-java-applications/" TargetMode="External"/><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p>
            <a:pPr algn="ctr">
              <a:lnSpc>
                <a:spcPct val="100000"/>
              </a:lnSpc>
            </a:pPr>
            <a:r>
              <a:rPr b="0" lang="ru-RU" sz="6000" spc="-1" strike="noStrike">
                <a:solidFill>
                  <a:srgbClr val="000000"/>
                </a:solidFill>
                <a:latin typeface="Calibri Light"/>
              </a:rPr>
              <a:t>Spring boot</a:t>
            </a:r>
            <a:endParaRPr b="0" lang="ru-RU" sz="6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p>
            <a:pPr algn="ctr"/>
            <a:endParaRPr b="0" lang="ru-RU" sz="32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Process vs Thread</a:t>
            </a:r>
            <a:endParaRPr b="0" lang="ru-RU" sz="4400" spc="-1" strike="noStrike">
              <a:solidFill>
                <a:srgbClr val="000000"/>
              </a:solidFill>
              <a:latin typeface="Calibri"/>
            </a:endParaRPr>
          </a:p>
        </p:txBody>
      </p:sp>
      <p:sp>
        <p:nvSpPr>
          <p:cNvPr id="102"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1" lang="ru-RU" sz="2800" spc="-1" strike="noStrike">
                <a:solidFill>
                  <a:srgbClr val="000000"/>
                </a:solidFill>
                <a:latin typeface="Calibri"/>
              </a:rPr>
              <a:t>Process</a:t>
            </a:r>
            <a:r>
              <a:rPr b="0" lang="ru-RU" sz="2800" spc="-1" strike="noStrike">
                <a:solidFill>
                  <a:srgbClr val="000000"/>
                </a:solidFill>
                <a:latin typeface="Calibri"/>
              </a:rPr>
              <a:t> has dedicated resources (memory)</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ru-RU" sz="2800" spc="-1" strike="noStrike">
                <a:solidFill>
                  <a:srgbClr val="000000"/>
                </a:solidFill>
                <a:latin typeface="Calibri"/>
              </a:rPr>
              <a:t>Threads</a:t>
            </a:r>
            <a:r>
              <a:rPr b="0" lang="ru-RU" sz="2800" spc="-1" strike="noStrike">
                <a:solidFill>
                  <a:srgbClr val="000000"/>
                </a:solidFill>
                <a:latin typeface="Calibri"/>
              </a:rPr>
              <a:t> share memory space</a:t>
            </a:r>
            <a:endParaRPr b="0" lang="ru-RU" sz="2800" spc="-1" strike="noStrike">
              <a:solidFill>
                <a:srgbClr val="000000"/>
              </a:solidFill>
              <a:latin typeface="Calibri"/>
            </a:endParaRPr>
          </a:p>
          <a:p>
            <a:pPr>
              <a:lnSpc>
                <a:spcPct val="100000"/>
              </a:lnSpc>
              <a:spcBef>
                <a:spcPts val="1001"/>
              </a:spcBef>
            </a:pPr>
            <a:endParaRPr b="0" lang="ru-RU" sz="2800" spc="-1" strike="noStrike">
              <a:solidFill>
                <a:srgbClr val="000000"/>
              </a:solidFill>
              <a:latin typeface="Calibri"/>
            </a:endParaRPr>
          </a:p>
        </p:txBody>
      </p:sp>
      <p:pic>
        <p:nvPicPr>
          <p:cNvPr id="103" name="Рисунок 3" descr=""/>
          <p:cNvPicPr/>
          <p:nvPr/>
        </p:nvPicPr>
        <p:blipFill>
          <a:blip r:embed="rId1"/>
          <a:stretch/>
        </p:blipFill>
        <p:spPr>
          <a:xfrm>
            <a:off x="7611480" y="2165760"/>
            <a:ext cx="4133880" cy="45363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Operating System role</a:t>
            </a:r>
            <a:endParaRPr b="0" lang="ru-RU" sz="4400" spc="-1" strike="noStrike">
              <a:solidFill>
                <a:srgbClr val="000000"/>
              </a:solidFill>
              <a:latin typeface="Calibri"/>
            </a:endParaRPr>
          </a:p>
        </p:txBody>
      </p:sp>
      <p:sp>
        <p:nvSpPr>
          <p:cNvPr id="105" name="TextShape 2"/>
          <p:cNvSpPr txBox="1"/>
          <p:nvPr/>
        </p:nvSpPr>
        <p:spPr>
          <a:xfrm>
            <a:off x="838080" y="1178280"/>
            <a:ext cx="10906920" cy="3978720"/>
          </a:xfrm>
          <a:prstGeom prst="rect">
            <a:avLst/>
          </a:prstGeom>
          <a:noFill/>
          <a:ln>
            <a:noFill/>
          </a:ln>
        </p:spPr>
        <p:txBody>
          <a:bodyPr anchor="ctr"/>
          <a:p>
            <a:pPr>
              <a:lnSpc>
                <a:spcPct val="100000"/>
              </a:lnSpc>
            </a:pPr>
            <a:endParaRPr b="0" lang="ru-RU" sz="2800" spc="-1" strike="noStrike">
              <a:solidFill>
                <a:srgbClr val="000000"/>
              </a:solidFill>
              <a:latin typeface="Calibri"/>
            </a:endParaRPr>
          </a:p>
          <a:p>
            <a:pPr>
              <a:lnSpc>
                <a:spcPct val="100000"/>
              </a:lnSpc>
              <a:buClr>
                <a:srgbClr val="000000"/>
              </a:buClr>
              <a:buFont typeface="Arial"/>
              <a:buChar char="•"/>
            </a:pPr>
            <a:r>
              <a:rPr b="0" lang="ru-RU" sz="2800" spc="-1" strike="noStrike">
                <a:solidFill>
                  <a:srgbClr val="000000"/>
                </a:solidFill>
                <a:latin typeface="Arial"/>
              </a:rPr>
              <a:t>Creates threads (clone syscall) </a:t>
            </a:r>
            <a:endParaRPr b="0" lang="ru-RU" sz="2800" spc="-1" strike="noStrike">
              <a:solidFill>
                <a:srgbClr val="000000"/>
              </a:solidFill>
              <a:latin typeface="Calibri"/>
            </a:endParaRPr>
          </a:p>
          <a:p>
            <a:pPr>
              <a:lnSpc>
                <a:spcPct val="100000"/>
              </a:lnSpc>
              <a:buClr>
                <a:srgbClr val="000000"/>
              </a:buClr>
              <a:buFont typeface="Arial"/>
              <a:buChar char="•"/>
            </a:pPr>
            <a:r>
              <a:rPr b="0" lang="ru-RU" sz="2800" spc="-1" strike="noStrike">
                <a:solidFill>
                  <a:srgbClr val="000000"/>
                </a:solidFill>
                <a:latin typeface="Arial"/>
              </a:rPr>
              <a:t>Schedules threads (context switch) </a:t>
            </a:r>
            <a:endParaRPr b="0" lang="ru-RU" sz="2800" spc="-1" strike="noStrike">
              <a:solidFill>
                <a:srgbClr val="000000"/>
              </a:solidFill>
              <a:latin typeface="Calibri"/>
            </a:endParaRPr>
          </a:p>
          <a:p>
            <a:pPr>
              <a:lnSpc>
                <a:spcPct val="100000"/>
              </a:lnSpc>
              <a:buClr>
                <a:srgbClr val="000000"/>
              </a:buClr>
              <a:buFont typeface="Arial"/>
              <a:buChar char="•"/>
            </a:pPr>
            <a:r>
              <a:rPr b="0" lang="ru-RU" sz="2800" spc="-1" strike="noStrike">
                <a:solidFill>
                  <a:srgbClr val="000000"/>
                </a:solidFill>
                <a:latin typeface="Arial"/>
              </a:rPr>
              <a:t>Provides api for Thread management</a:t>
            </a:r>
            <a:endParaRPr b="0" lang="ru-RU" sz="2800" spc="-1" strike="noStrike">
              <a:solidFill>
                <a:srgbClr val="000000"/>
              </a:solidFill>
              <a:latin typeface="Calibri"/>
            </a:endParaRPr>
          </a:p>
          <a:p>
            <a:pPr>
              <a:lnSpc>
                <a:spcPct val="100000"/>
              </a:lnSpc>
            </a:pPr>
            <a:endParaRPr b="0" lang="ru-RU" sz="2800" spc="-1" strike="noStrike">
              <a:solidFill>
                <a:srgbClr val="000000"/>
              </a:solidFill>
              <a:latin typeface="Calibri"/>
            </a:endParaRPr>
          </a:p>
          <a:p>
            <a:pPr>
              <a:lnSpc>
                <a:spcPct val="100000"/>
              </a:lnSpc>
            </a:pPr>
            <a:r>
              <a:rPr b="0" lang="ru-RU" sz="2800" spc="-1" strike="noStrike">
                <a:solidFill>
                  <a:srgbClr val="000000"/>
                </a:solidFill>
                <a:latin typeface="Calibri"/>
              </a:rPr>
              <a:t>Behaviour of multithreaded program is (inter alia) dependent on OS scheduling</a:t>
            </a:r>
            <a:r>
              <a:rPr b="0" lang="ru-RU" sz="2800" spc="-1" strike="noStrike">
                <a:solidFill>
                  <a:srgbClr val="000000"/>
                </a:solidFill>
                <a:latin typeface="Arial"/>
              </a:rPr>
              <a:t> </a:t>
            </a:r>
            <a:endParaRPr b="0" lang="ru-RU" sz="2800" spc="-1" strike="noStrike">
              <a:solidFill>
                <a:srgbClr val="000000"/>
              </a:solidFill>
              <a:latin typeface="Calibri"/>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Thread interruption</a:t>
            </a:r>
            <a:endParaRPr b="0" lang="ru-RU" sz="4400" spc="-1" strike="noStrike">
              <a:solidFill>
                <a:srgbClr val="000000"/>
              </a:solidFill>
              <a:latin typeface="Calibri"/>
            </a:endParaRPr>
          </a:p>
        </p:txBody>
      </p:sp>
      <p:sp>
        <p:nvSpPr>
          <p:cNvPr id="10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An interrupt is an indication to a thread that it should stop what it is doing and do something else. It's up to the programmer to decide exactly how a thread responds to an interrupt, but it is very common for the thread to terminate.</a:t>
            </a:r>
            <a:br/>
            <a:r>
              <a:rPr b="0" lang="ru-RU" sz="2800" spc="-1" strike="noStrike">
                <a:solidFill>
                  <a:srgbClr val="000000"/>
                </a:solidFill>
                <a:latin typeface="Calibri"/>
              </a:rPr>
              <a:t>A thread sends an interrupt by invoking interrupt on the Thread object for the thread to be interrupted. For the interrupt mechanism to work correctly, the interrupted thread must support its own interruption.</a:t>
            </a:r>
            <a:br/>
            <a:r>
              <a:rPr b="0" lang="ru-RU" sz="2800" spc="-1" strike="noStrike" u="sng">
                <a:solidFill>
                  <a:srgbClr val="0563c1"/>
                </a:solidFill>
                <a:uFillTx/>
                <a:latin typeface="Calibri"/>
                <a:hlinkClick r:id="rId1"/>
              </a:rPr>
              <a:t>https://docs.oracle.com/javase/tutorial/essential/concurrency/interrupt.html</a:t>
            </a:r>
            <a:endParaRPr b="0" lang="ru-RU" sz="2800" spc="-1" strike="noStrike">
              <a:solidFill>
                <a:srgbClr val="000000"/>
              </a:solidFill>
              <a:latin typeface="Calibri"/>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Waiting for thread termination</a:t>
            </a:r>
            <a:endParaRPr b="0" lang="ru-RU" sz="4400" spc="-1" strike="noStrike">
              <a:solidFill>
                <a:srgbClr val="000000"/>
              </a:solidFill>
              <a:latin typeface="Calibri"/>
            </a:endParaRPr>
          </a:p>
        </p:txBody>
      </p:sp>
      <p:sp>
        <p:nvSpPr>
          <p:cNvPr id="109"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Thread::join</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Thread::interrupt</a:t>
            </a:r>
            <a:endParaRPr b="0" lang="ru-RU" sz="2800" spc="-1" strike="noStrike">
              <a:solidFill>
                <a:srgbClr val="000000"/>
              </a:solidFill>
              <a:latin typeface="Calibri"/>
            </a:endParaRPr>
          </a:p>
          <a:p>
            <a:pPr>
              <a:lnSpc>
                <a:spcPct val="90000"/>
              </a:lnSpc>
              <a:spcBef>
                <a:spcPts val="1001"/>
              </a:spcBef>
            </a:pPr>
            <a:endParaRPr b="0" lang="ru-RU" sz="2800" spc="-1" strike="noStrike">
              <a:solidFill>
                <a:srgbClr val="000000"/>
              </a:solidFill>
              <a:latin typeface="Calibri"/>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jstack</a:t>
            </a:r>
            <a:endParaRPr b="0" lang="ru-RU" sz="4400" spc="-1" strike="noStrike">
              <a:solidFill>
                <a:srgbClr val="000000"/>
              </a:solidFill>
              <a:latin typeface="Calibri"/>
            </a:endParaRPr>
          </a:p>
        </p:txBody>
      </p:sp>
      <p:sp>
        <p:nvSpPr>
          <p:cNvPr id="111"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Util to observe java process stack state.</a:t>
            </a:r>
            <a:endParaRPr b="0" lang="ru-RU" sz="2800" spc="-1" strike="noStrike">
              <a:solidFill>
                <a:srgbClr val="000000"/>
              </a:solidFill>
              <a:latin typeface="Calibri"/>
            </a:endParaRPr>
          </a:p>
          <a:p>
            <a:pPr>
              <a:lnSpc>
                <a:spcPct val="90000"/>
              </a:lnSpc>
              <a:spcBef>
                <a:spcPts val="1001"/>
              </a:spcBef>
            </a:pPr>
            <a:endParaRPr b="0" lang="ru-RU" sz="2800" spc="-1" strike="noStrike">
              <a:solidFill>
                <a:srgbClr val="000000"/>
              </a:solidFill>
              <a:latin typeface="Calibri"/>
            </a:endParaRPr>
          </a:p>
        </p:txBody>
      </p:sp>
      <p:sp>
        <p:nvSpPr>
          <p:cNvPr id="112" name="CustomShape 3"/>
          <p:cNvSpPr/>
          <p:nvPr/>
        </p:nvSpPr>
        <p:spPr>
          <a:xfrm>
            <a:off x="940320" y="2458440"/>
            <a:ext cx="9529920" cy="1463760"/>
          </a:xfrm>
          <a:prstGeom prst="rect">
            <a:avLst/>
          </a:prstGeom>
          <a:solidFill>
            <a:schemeClr val="tx1"/>
          </a:solidFill>
          <a:ln>
            <a:noFill/>
          </a:ln>
        </p:spPr>
        <p:style>
          <a:lnRef idx="0"/>
          <a:fillRef idx="0"/>
          <a:effectRef idx="0"/>
          <a:fontRef idx="minor"/>
        </p:style>
        <p:txBody>
          <a:bodyPr anchor="ctr"/>
          <a:p>
            <a:pPr>
              <a:lnSpc>
                <a:spcPct val="100000"/>
              </a:lnSpc>
            </a:pPr>
            <a:r>
              <a:rPr b="0" lang="ru-RU" sz="1800" spc="-1" strike="noStrike">
                <a:solidFill>
                  <a:srgbClr val="ffffff"/>
                </a:solidFill>
                <a:latin typeface="Arial Unicode MS"/>
              </a:rPr>
              <a:t># show all java processes</a:t>
            </a:r>
            <a:endParaRPr b="0" lang="ru-RU" sz="1800" spc="-1" strike="noStrike">
              <a:latin typeface="Arial"/>
            </a:endParaRPr>
          </a:p>
          <a:p>
            <a:pPr>
              <a:lnSpc>
                <a:spcPct val="100000"/>
              </a:lnSpc>
            </a:pPr>
            <a:r>
              <a:rPr b="0" lang="ru-RU" sz="1800" spc="-1" strike="noStrike">
                <a:solidFill>
                  <a:srgbClr val="ffffff"/>
                </a:solidFill>
                <a:latin typeface="Arial Unicode MS"/>
              </a:rPr>
              <a:t>&gt; Jcmd</a:t>
            </a:r>
            <a:endParaRPr b="0" lang="ru-RU" sz="1800" spc="-1" strike="noStrike">
              <a:latin typeface="Arial"/>
            </a:endParaRPr>
          </a:p>
          <a:p>
            <a:pPr>
              <a:lnSpc>
                <a:spcPct val="100000"/>
              </a:lnSpc>
            </a:pPr>
            <a:r>
              <a:rPr b="0" lang="ru-RU" sz="1800" spc="-1" strike="noStrike">
                <a:solidFill>
                  <a:srgbClr val="ffffff"/>
                </a:solidFill>
                <a:latin typeface="Arial Unicode MS"/>
              </a:rPr>
              <a:t># get report</a:t>
            </a:r>
            <a:endParaRPr b="0" lang="ru-RU" sz="1800" spc="-1" strike="noStrike">
              <a:latin typeface="Arial"/>
            </a:endParaRPr>
          </a:p>
          <a:p>
            <a:pPr>
              <a:lnSpc>
                <a:spcPct val="100000"/>
              </a:lnSpc>
            </a:pPr>
            <a:r>
              <a:rPr b="0" lang="ru-RU" sz="1800" spc="-1" strike="noStrike">
                <a:solidFill>
                  <a:srgbClr val="ffffff"/>
                </a:solidFill>
                <a:latin typeface="Arial Unicode MS"/>
              </a:rPr>
              <a:t>&gt; jstack &lt;pid&gt; report.info</a:t>
            </a:r>
            <a:endParaRPr b="0" lang="ru-RU" sz="1800" spc="-1" strike="noStrike">
              <a:latin typeface="Arial"/>
            </a:endParaRPr>
          </a:p>
          <a:p>
            <a:pPr>
              <a:lnSpc>
                <a:spcPct val="100000"/>
              </a:lnSpc>
            </a:pPr>
            <a:r>
              <a:rPr b="0" lang="ru-RU" sz="1800" spc="-1" strike="noStrike">
                <a:solidFill>
                  <a:srgbClr val="ffffff"/>
                </a:solidFill>
                <a:latin typeface="Arial Unicode MS"/>
              </a:rPr>
              <a:t>&gt; less report.info</a:t>
            </a:r>
            <a:r>
              <a:rPr b="0" lang="ru-RU" sz="1800" spc="-1" strike="noStrike">
                <a:solidFill>
                  <a:srgbClr val="ffffff"/>
                </a:solidFill>
                <a:latin typeface="Calibri"/>
              </a:rPr>
              <a:t> </a:t>
            </a:r>
            <a:endParaRPr b="0" lang="ru-RU" sz="18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Queue</a:t>
            </a:r>
            <a:endParaRPr b="0" lang="ru-RU" sz="4400" spc="-1" strike="noStrike">
              <a:solidFill>
                <a:srgbClr val="000000"/>
              </a:solidFill>
              <a:latin typeface="Calibri"/>
            </a:endParaRPr>
          </a:p>
        </p:txBody>
      </p:sp>
      <p:sp>
        <p:nvSpPr>
          <p:cNvPr id="114"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Queue is a shared resource in a multi-threaded environment.</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We will use </a:t>
            </a:r>
            <a:r>
              <a:rPr b="1" lang="ru-RU" sz="2800" spc="-1" strike="noStrike">
                <a:solidFill>
                  <a:srgbClr val="000000"/>
                </a:solidFill>
                <a:latin typeface="Calibri"/>
              </a:rPr>
              <a:t>BlockingQueue</a:t>
            </a:r>
            <a:r>
              <a:rPr b="0" lang="ru-RU" sz="2800" spc="-1" strike="noStrike">
                <a:solidFill>
                  <a:srgbClr val="000000"/>
                </a:solidFill>
                <a:latin typeface="Calibri"/>
              </a:rPr>
              <a:t> implementation.</a:t>
            </a:r>
            <a:endParaRPr b="0" lang="ru-RU" sz="2800" spc="-1" strike="noStrike">
              <a:solidFill>
                <a:srgbClr val="000000"/>
              </a:solidFill>
              <a:latin typeface="Calibri"/>
            </a:endParaRPr>
          </a:p>
          <a:p>
            <a:pPr>
              <a:lnSpc>
                <a:spcPct val="90000"/>
              </a:lnSpc>
              <a:spcBef>
                <a:spcPts val="1001"/>
              </a:spcBef>
            </a:pPr>
            <a:endParaRPr b="0" lang="ru-RU" sz="2800" spc="-1" strike="noStrike">
              <a:solidFill>
                <a:srgbClr val="000000"/>
              </a:solidFill>
              <a:latin typeface="Calibri"/>
            </a:endParaRPr>
          </a:p>
        </p:txBody>
      </p:sp>
      <p:sp>
        <p:nvSpPr>
          <p:cNvPr id="115" name="CustomShape 3"/>
          <p:cNvSpPr/>
          <p:nvPr/>
        </p:nvSpPr>
        <p:spPr>
          <a:xfrm>
            <a:off x="581400" y="2751840"/>
            <a:ext cx="8738640" cy="2835360"/>
          </a:xfrm>
          <a:prstGeom prst="rect">
            <a:avLst/>
          </a:prstGeom>
          <a:solidFill>
            <a:schemeClr val="tx1"/>
          </a:solidFill>
          <a:ln>
            <a:noFill/>
          </a:ln>
        </p:spPr>
        <p:style>
          <a:lnRef idx="0"/>
          <a:fillRef idx="0"/>
          <a:effectRef idx="0"/>
          <a:fontRef idx="minor"/>
        </p:style>
        <p:txBody>
          <a:bodyPr wrap="none" anchor="ctr"/>
          <a:p>
            <a:pPr>
              <a:lnSpc>
                <a:spcPct val="100000"/>
              </a:lnSpc>
            </a:pPr>
            <a:r>
              <a:rPr b="0" lang="ru-RU" sz="1800" spc="-1" strike="noStrike">
                <a:solidFill>
                  <a:srgbClr val="ffffff"/>
                </a:solidFill>
                <a:latin typeface="Arial Unicode MS"/>
              </a:rPr>
              <a:t>interface BlockingQueue&lt;E&gt; implements java.util.Queue&lt;E&gt; {</a:t>
            </a:r>
            <a:endParaRPr b="0" lang="ru-RU" sz="1800" spc="-1" strike="noStrike">
              <a:latin typeface="Arial"/>
            </a:endParaRPr>
          </a:p>
          <a:p>
            <a:pPr>
              <a:lnSpc>
                <a:spcPct val="100000"/>
              </a:lnSpc>
            </a:pPr>
            <a:r>
              <a:rPr b="0" lang="ru-RU" sz="1800" spc="-1" strike="noStrike">
                <a:solidFill>
                  <a:srgbClr val="ffffff"/>
                </a:solidFill>
                <a:latin typeface="Arial Unicode MS"/>
              </a:rPr>
              <a:t> </a:t>
            </a:r>
            <a:r>
              <a:rPr b="0" lang="ru-RU" sz="1800" spc="-1" strike="noStrike">
                <a:solidFill>
                  <a:srgbClr val="ffffff"/>
                </a:solidFill>
                <a:latin typeface="Arial Unicode MS"/>
              </a:rPr>
              <a:t>	</a:t>
            </a:r>
            <a:r>
              <a:rPr b="0" lang="ru-RU" sz="1800" spc="-1" strike="noStrike">
                <a:solidFill>
                  <a:srgbClr val="ffffff"/>
                </a:solidFill>
                <a:latin typeface="Arial Unicode MS"/>
              </a:rPr>
              <a:t>/** </a:t>
            </a:r>
            <a:endParaRPr b="0" lang="ru-RU" sz="1800" spc="-1" strike="noStrike">
              <a:latin typeface="Arial"/>
            </a:endParaRPr>
          </a:p>
          <a:p>
            <a:pPr>
              <a:lnSpc>
                <a:spcPct val="100000"/>
              </a:lnSpc>
            </a:pPr>
            <a:r>
              <a:rPr b="0" lang="ru-RU" sz="1800" spc="-1" strike="noStrike">
                <a:solidFill>
                  <a:srgbClr val="ffffff"/>
                </a:solidFill>
                <a:latin typeface="Arial Unicode MS"/>
              </a:rPr>
              <a:t>	</a:t>
            </a:r>
            <a:r>
              <a:rPr b="0" lang="ru-RU" sz="1800" spc="-1" strike="noStrike">
                <a:solidFill>
                  <a:srgbClr val="ffffff"/>
                </a:solidFill>
                <a:latin typeface="Arial Unicode MS"/>
              </a:rPr>
              <a:t>* Inserts the specified element into this queue ... */</a:t>
            </a:r>
            <a:endParaRPr b="0" lang="ru-RU" sz="1800" spc="-1" strike="noStrike">
              <a:latin typeface="Arial"/>
            </a:endParaRPr>
          </a:p>
          <a:p>
            <a:pPr>
              <a:lnSpc>
                <a:spcPct val="100000"/>
              </a:lnSpc>
            </a:pPr>
            <a:r>
              <a:rPr b="0" lang="ru-RU" sz="1800" spc="-1" strike="noStrike">
                <a:solidFill>
                  <a:srgbClr val="ffffff"/>
                </a:solidFill>
                <a:latin typeface="Arial Unicode MS"/>
              </a:rPr>
              <a:t>	</a:t>
            </a:r>
            <a:r>
              <a:rPr b="0" lang="ru-RU" sz="1800" spc="-1" strike="noStrike">
                <a:solidFill>
                  <a:srgbClr val="ffffff"/>
                </a:solidFill>
                <a:latin typeface="Arial Unicode MS"/>
              </a:rPr>
              <a:t> </a:t>
            </a:r>
            <a:r>
              <a:rPr b="0" lang="ru-RU" sz="1800" spc="-1" strike="noStrike">
                <a:solidFill>
                  <a:srgbClr val="ffffff"/>
                </a:solidFill>
                <a:latin typeface="Arial Unicode MS"/>
              </a:rPr>
              <a:t>boolean offer(E e);  </a:t>
            </a:r>
            <a:endParaRPr b="0" lang="ru-RU" sz="1800" spc="-1" strike="noStrike">
              <a:latin typeface="Arial"/>
            </a:endParaRPr>
          </a:p>
          <a:p>
            <a:pPr>
              <a:lnSpc>
                <a:spcPct val="100000"/>
              </a:lnSpc>
            </a:pPr>
            <a:r>
              <a:rPr b="0" lang="ru-RU" sz="1800" spc="-1" strike="noStrike">
                <a:solidFill>
                  <a:srgbClr val="ffffff"/>
                </a:solidFill>
                <a:latin typeface="Arial Unicode MS"/>
              </a:rPr>
              <a:t>	</a:t>
            </a:r>
            <a:r>
              <a:rPr b="0" lang="ru-RU" sz="1800" spc="-1" strike="noStrike">
                <a:solidFill>
                  <a:srgbClr val="ffffff"/>
                </a:solidFill>
                <a:latin typeface="Arial Unicode MS"/>
              </a:rPr>
              <a:t>/** </a:t>
            </a:r>
            <a:endParaRPr b="0" lang="ru-RU" sz="1800" spc="-1" strike="noStrike">
              <a:latin typeface="Arial"/>
            </a:endParaRPr>
          </a:p>
          <a:p>
            <a:pPr>
              <a:lnSpc>
                <a:spcPct val="100000"/>
              </a:lnSpc>
            </a:pPr>
            <a:r>
              <a:rPr b="0" lang="ru-RU" sz="1800" spc="-1" strike="noStrike">
                <a:solidFill>
                  <a:srgbClr val="ffffff"/>
                </a:solidFill>
                <a:latin typeface="Arial Unicode MS"/>
              </a:rPr>
              <a:t>	</a:t>
            </a:r>
            <a:r>
              <a:rPr b="0" lang="ru-RU" sz="1800" spc="-1" strike="noStrike">
                <a:solidFill>
                  <a:srgbClr val="ffffff"/>
                </a:solidFill>
                <a:latin typeface="Arial Unicode MS"/>
              </a:rPr>
              <a:t>* Retrieves and removes the head of this queue, waiting up to the </a:t>
            </a:r>
            <a:endParaRPr b="0" lang="ru-RU" sz="1800" spc="-1" strike="noStrike">
              <a:latin typeface="Arial"/>
            </a:endParaRPr>
          </a:p>
          <a:p>
            <a:pPr>
              <a:lnSpc>
                <a:spcPct val="100000"/>
              </a:lnSpc>
            </a:pPr>
            <a:r>
              <a:rPr b="0" lang="ru-RU" sz="1800" spc="-1" strike="noStrike">
                <a:solidFill>
                  <a:srgbClr val="ffffff"/>
                </a:solidFill>
                <a:latin typeface="Arial Unicode MS"/>
              </a:rPr>
              <a:t>	</a:t>
            </a:r>
            <a:r>
              <a:rPr b="0" lang="ru-RU" sz="1800" spc="-1" strike="noStrike">
                <a:solidFill>
                  <a:srgbClr val="ffffff"/>
                </a:solidFill>
                <a:latin typeface="Arial Unicode MS"/>
              </a:rPr>
              <a:t>* specified wait time if necessary for an element to become available. </a:t>
            </a:r>
            <a:endParaRPr b="0" lang="ru-RU" sz="1800" spc="-1" strike="noStrike">
              <a:latin typeface="Arial"/>
            </a:endParaRPr>
          </a:p>
          <a:p>
            <a:pPr>
              <a:lnSpc>
                <a:spcPct val="100000"/>
              </a:lnSpc>
            </a:pPr>
            <a:r>
              <a:rPr b="0" lang="ru-RU" sz="1800" spc="-1" strike="noStrike">
                <a:solidFill>
                  <a:srgbClr val="ffffff"/>
                </a:solidFill>
                <a:latin typeface="Arial Unicode MS"/>
              </a:rPr>
              <a:t>	</a:t>
            </a:r>
            <a:r>
              <a:rPr b="0" lang="ru-RU" sz="1800" spc="-1" strike="noStrike">
                <a:solidFill>
                  <a:srgbClr val="ffffff"/>
                </a:solidFill>
                <a:latin typeface="Arial Unicode MS"/>
              </a:rPr>
              <a:t>*/</a:t>
            </a:r>
            <a:endParaRPr b="0" lang="ru-RU" sz="1800" spc="-1" strike="noStrike">
              <a:latin typeface="Arial"/>
            </a:endParaRPr>
          </a:p>
          <a:p>
            <a:pPr>
              <a:lnSpc>
                <a:spcPct val="100000"/>
              </a:lnSpc>
            </a:pPr>
            <a:r>
              <a:rPr b="0" lang="ru-RU" sz="1800" spc="-1" strike="noStrike">
                <a:solidFill>
                  <a:srgbClr val="ffffff"/>
                </a:solidFill>
                <a:latin typeface="Arial Unicode MS"/>
              </a:rPr>
              <a:t>	</a:t>
            </a:r>
            <a:r>
              <a:rPr b="0" lang="ru-RU" sz="1800" spc="-1" strike="noStrike">
                <a:solidFill>
                  <a:srgbClr val="ffffff"/>
                </a:solidFill>
                <a:latin typeface="Arial Unicode MS"/>
              </a:rPr>
              <a:t> </a:t>
            </a:r>
            <a:r>
              <a:rPr b="0" lang="ru-RU" sz="1800" spc="-1" strike="noStrike">
                <a:solidFill>
                  <a:srgbClr val="ffffff"/>
                </a:solidFill>
                <a:latin typeface="Arial Unicode MS"/>
              </a:rPr>
              <a:t>E poll(long timeout, TimeUnit unit); </a:t>
            </a:r>
            <a:endParaRPr b="0" lang="ru-RU" sz="1800" spc="-1" strike="noStrike">
              <a:latin typeface="Arial"/>
            </a:endParaRPr>
          </a:p>
          <a:p>
            <a:pPr>
              <a:lnSpc>
                <a:spcPct val="100000"/>
              </a:lnSpc>
            </a:pPr>
            <a:r>
              <a:rPr b="0" lang="ru-RU" sz="1800" spc="-1" strike="noStrike">
                <a:solidFill>
                  <a:srgbClr val="ffffff"/>
                </a:solidFill>
                <a:latin typeface="Arial Unicode MS"/>
              </a:rPr>
              <a:t>}</a:t>
            </a:r>
            <a:r>
              <a:rPr b="0" lang="ru-RU" sz="1800" spc="-1" strike="noStrike">
                <a:solidFill>
                  <a:srgbClr val="ffffff"/>
                </a:solidFill>
                <a:latin typeface="Calibri"/>
              </a:rPr>
              <a:t> </a:t>
            </a:r>
            <a:endParaRPr b="0" lang="ru-RU" sz="18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Agenda</a:t>
            </a:r>
            <a:endParaRPr b="0" lang="ru-RU" sz="4400" spc="-1" strike="noStrike">
              <a:solidFill>
                <a:srgbClr val="000000"/>
              </a:solidFill>
              <a:latin typeface="Calibri"/>
            </a:endParaRPr>
          </a:p>
        </p:txBody>
      </p:sp>
      <p:sp>
        <p:nvSpPr>
          <p:cNvPr id="117" name="TextShape 2"/>
          <p:cNvSpPr txBox="1"/>
          <p:nvPr/>
        </p:nvSpPr>
        <p:spPr>
          <a:xfrm>
            <a:off x="838080" y="1825560"/>
            <a:ext cx="10515240" cy="4350960"/>
          </a:xfrm>
          <a:prstGeom prst="rect">
            <a:avLst/>
          </a:prstGeom>
          <a:noFill/>
          <a:ln>
            <a:noFill/>
          </a:ln>
        </p:spPr>
        <p:txBody>
          <a:bodyPr/>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Build system</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Threads</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1" lang="ru-RU" sz="2800" spc="-1" strike="noStrike">
                <a:solidFill>
                  <a:srgbClr val="000000"/>
                </a:solidFill>
                <a:latin typeface="Calibri"/>
              </a:rPr>
              <a:t>[Annotations]</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Spring, Spring Boot</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Inversion of Control, Dependency Injection</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Beans, ApplicationContext</a:t>
            </a:r>
            <a:endParaRPr b="0" lang="ru-RU" sz="2800" spc="-1" strike="noStrike">
              <a:solidFill>
                <a:srgbClr val="000000"/>
              </a:solidFill>
              <a:latin typeface="Calibri"/>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Annotations</a:t>
            </a:r>
            <a:endParaRPr b="0" lang="ru-RU" sz="4400" spc="-1" strike="noStrike">
              <a:solidFill>
                <a:srgbClr val="000000"/>
              </a:solidFill>
              <a:latin typeface="Calibri"/>
            </a:endParaRPr>
          </a:p>
        </p:txBody>
      </p:sp>
      <p:sp>
        <p:nvSpPr>
          <p:cNvPr id="119" name="TextShape 2"/>
          <p:cNvSpPr txBox="1"/>
          <p:nvPr/>
        </p:nvSpPr>
        <p:spPr>
          <a:xfrm>
            <a:off x="838080" y="1825560"/>
            <a:ext cx="10515240" cy="4350960"/>
          </a:xfrm>
          <a:prstGeom prst="rect">
            <a:avLst/>
          </a:prstGeom>
          <a:noFill/>
          <a:ln>
            <a:noFill/>
          </a:ln>
        </p:spPr>
        <p:txBody>
          <a:bodyPr/>
          <a:p>
            <a:pPr>
              <a:lnSpc>
                <a:spcPct val="100000"/>
              </a:lnSpc>
              <a:spcBef>
                <a:spcPts val="1001"/>
              </a:spcBef>
            </a:pPr>
            <a:r>
              <a:rPr b="0" lang="ru-RU" sz="2800" spc="-1" strike="noStrike">
                <a:solidFill>
                  <a:srgbClr val="000000"/>
                </a:solidFill>
                <a:latin typeface="Calibri"/>
              </a:rPr>
              <a:t>Which annotations did you see before?</a:t>
            </a:r>
            <a:endParaRPr b="0" lang="ru-RU" sz="2800" spc="-1" strike="noStrike">
              <a:solidFill>
                <a:srgbClr val="000000"/>
              </a:solidFill>
              <a:latin typeface="Calibri"/>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Override</a:t>
            </a:r>
            <a:endParaRPr b="0" lang="ru-RU" sz="4400" spc="-1" strike="noStrike">
              <a:solidFill>
                <a:srgbClr val="000000"/>
              </a:solidFill>
              <a:latin typeface="Calibri"/>
            </a:endParaRPr>
          </a:p>
        </p:txBody>
      </p:sp>
      <p:sp>
        <p:nvSpPr>
          <p:cNvPr id="121" name="TextShape 2"/>
          <p:cNvSpPr txBox="1"/>
          <p:nvPr/>
        </p:nvSpPr>
        <p:spPr>
          <a:xfrm>
            <a:off x="838080" y="1825560"/>
            <a:ext cx="10515240" cy="4350960"/>
          </a:xfrm>
          <a:prstGeom prst="rect">
            <a:avLst/>
          </a:prstGeom>
          <a:noFill/>
          <a:ln>
            <a:noFill/>
          </a:ln>
        </p:spPr>
        <p:txBody>
          <a:bodyPr/>
          <a:p>
            <a:endParaRPr b="0" lang="ru-RU" sz="2800" spc="-1" strike="noStrike">
              <a:solidFill>
                <a:srgbClr val="000000"/>
              </a:solidFill>
              <a:latin typeface="Calibri"/>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Reflection API</a:t>
            </a:r>
            <a:endParaRPr b="0" lang="ru-RU" sz="4400" spc="-1" strike="noStrike">
              <a:solidFill>
                <a:srgbClr val="000000"/>
              </a:solidFill>
              <a:latin typeface="Calibri"/>
            </a:endParaRPr>
          </a:p>
        </p:txBody>
      </p:sp>
      <p:sp>
        <p:nvSpPr>
          <p:cNvPr id="123" name="TextShape 2"/>
          <p:cNvSpPr txBox="1"/>
          <p:nvPr/>
        </p:nvSpPr>
        <p:spPr>
          <a:xfrm>
            <a:off x="838080" y="1825560"/>
            <a:ext cx="10515240" cy="4350960"/>
          </a:xfrm>
          <a:prstGeom prst="rect">
            <a:avLst/>
          </a:prstGeom>
          <a:noFill/>
          <a:ln>
            <a:noFill/>
          </a:ln>
        </p:spPr>
        <p:txBody>
          <a:bodyPr/>
          <a:p>
            <a:pPr>
              <a:lnSpc>
                <a:spcPct val="100000"/>
              </a:lnSpc>
              <a:spcBef>
                <a:spcPts val="1001"/>
              </a:spcBef>
            </a:pPr>
            <a:r>
              <a:rPr b="0" lang="ru-RU" sz="2800" spc="-1" strike="noStrike">
                <a:solidFill>
                  <a:srgbClr val="000000"/>
                </a:solidFill>
                <a:latin typeface="Calibri"/>
              </a:rPr>
              <a:t>Reflection is an API to find information about classes/fields/methods in application runtime.</a:t>
            </a:r>
            <a:endParaRPr b="0" lang="ru-RU" sz="2800" spc="-1" strike="noStrike">
              <a:solidFill>
                <a:srgbClr val="000000"/>
              </a:solidFill>
              <a:latin typeface="Calibri"/>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Agenda</a:t>
            </a:r>
            <a:endParaRPr b="0" lang="ru-RU" sz="4400" spc="-1" strike="noStrike">
              <a:solidFill>
                <a:srgbClr val="000000"/>
              </a:solidFill>
              <a:latin typeface="Calibri"/>
            </a:endParaRPr>
          </a:p>
        </p:txBody>
      </p:sp>
      <p:sp>
        <p:nvSpPr>
          <p:cNvPr id="85" name="TextShape 2"/>
          <p:cNvSpPr txBox="1"/>
          <p:nvPr/>
        </p:nvSpPr>
        <p:spPr>
          <a:xfrm>
            <a:off x="838080" y="1825560"/>
            <a:ext cx="10515240" cy="4350960"/>
          </a:xfrm>
          <a:prstGeom prst="rect">
            <a:avLst/>
          </a:prstGeom>
          <a:noFill/>
          <a:ln>
            <a:noFill/>
          </a:ln>
        </p:spPr>
        <p:txBody>
          <a:bodyPr/>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Build system</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Threads</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Annotations</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Spring, Spring Boot</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Inversion of Control, Dependency Injection</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Beans, ApplicationContext</a:t>
            </a:r>
            <a:endParaRPr b="0" lang="ru-RU" sz="2800" spc="-1" strike="noStrike">
              <a:solidFill>
                <a:srgbClr val="000000"/>
              </a:solid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Retention policy</a:t>
            </a:r>
            <a:endParaRPr b="0" lang="ru-RU" sz="4400" spc="-1" strike="noStrike">
              <a:solidFill>
                <a:srgbClr val="000000"/>
              </a:solidFill>
              <a:latin typeface="Calibri"/>
            </a:endParaRPr>
          </a:p>
        </p:txBody>
      </p:sp>
      <p:sp>
        <p:nvSpPr>
          <p:cNvPr id="125" name="TextShape 2"/>
          <p:cNvSpPr txBox="1"/>
          <p:nvPr/>
        </p:nvSpPr>
        <p:spPr>
          <a:xfrm>
            <a:off x="838080" y="1825560"/>
            <a:ext cx="10515240" cy="4350960"/>
          </a:xfrm>
          <a:prstGeom prst="rect">
            <a:avLst/>
          </a:prstGeom>
          <a:noFill/>
          <a:ln>
            <a:noFill/>
          </a:ln>
        </p:spPr>
        <p:txBody>
          <a:bodyPr/>
          <a:p>
            <a:pPr>
              <a:lnSpc>
                <a:spcPct val="100000"/>
              </a:lnSpc>
              <a:spcBef>
                <a:spcPts val="1001"/>
              </a:spcBef>
            </a:pPr>
            <a:r>
              <a:rPr b="0" lang="ru-RU" sz="2800" spc="-1" strike="noStrike">
                <a:solidFill>
                  <a:srgbClr val="000000"/>
                </a:solidFill>
                <a:latin typeface="Calibri"/>
              </a:rPr>
              <a:t>Annotation has </a:t>
            </a:r>
            <a:r>
              <a:rPr b="1" lang="ru-RU" sz="2800" spc="-1" strike="noStrike">
                <a:solidFill>
                  <a:srgbClr val="000000"/>
                </a:solidFill>
                <a:latin typeface="Calibri"/>
              </a:rPr>
              <a:t>Retention policy</a:t>
            </a:r>
            <a:r>
              <a:rPr b="0" lang="ru-RU" sz="2800" spc="-1" strike="noStrike">
                <a:solidFill>
                  <a:srgbClr val="000000"/>
                </a:solidFill>
                <a:latin typeface="Calibri"/>
              </a:rPr>
              <a:t>, which indicated, whether info about the annotation will be available at runtime</a:t>
            </a:r>
            <a:br/>
            <a:r>
              <a:rPr b="1" lang="ru-RU" sz="2800" spc="-1" strike="noStrike">
                <a:solidFill>
                  <a:srgbClr val="000000"/>
                </a:solidFill>
                <a:latin typeface="Calibri"/>
              </a:rPr>
              <a:t>RetentionPolicy.RUNTIME</a:t>
            </a:r>
            <a:r>
              <a:rPr b="0" lang="ru-RU" sz="2800" spc="-1" strike="noStrike">
                <a:solidFill>
                  <a:srgbClr val="000000"/>
                </a:solidFill>
                <a:latin typeface="Calibri"/>
              </a:rPr>
              <a:t> guarantees that annotation will be available in </a:t>
            </a:r>
            <a:r>
              <a:rPr b="1" lang="ru-RU" sz="2800" spc="-1" strike="noStrike">
                <a:solidFill>
                  <a:srgbClr val="000000"/>
                </a:solidFill>
                <a:latin typeface="Calibri"/>
              </a:rPr>
              <a:t>runtime</a:t>
            </a:r>
            <a:endParaRPr b="0" lang="ru-RU" sz="2800" spc="-1" strike="noStrike">
              <a:solidFill>
                <a:srgbClr val="000000"/>
              </a:solidFill>
              <a:latin typeface="Calibri"/>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Agenda</a:t>
            </a:r>
            <a:endParaRPr b="0" lang="ru-RU" sz="4400" spc="-1" strike="noStrike">
              <a:solidFill>
                <a:srgbClr val="000000"/>
              </a:solidFill>
              <a:latin typeface="Calibri"/>
            </a:endParaRPr>
          </a:p>
        </p:txBody>
      </p:sp>
      <p:sp>
        <p:nvSpPr>
          <p:cNvPr id="127" name="TextShape 2"/>
          <p:cNvSpPr txBox="1"/>
          <p:nvPr/>
        </p:nvSpPr>
        <p:spPr>
          <a:xfrm>
            <a:off x="838080" y="1825560"/>
            <a:ext cx="10515240" cy="4350960"/>
          </a:xfrm>
          <a:prstGeom prst="rect">
            <a:avLst/>
          </a:prstGeom>
          <a:noFill/>
          <a:ln>
            <a:noFill/>
          </a:ln>
        </p:spPr>
        <p:txBody>
          <a:bodyPr/>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Threads</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Annotations</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1" lang="ru-RU" sz="2800" spc="-1" strike="noStrike">
                <a:solidFill>
                  <a:srgbClr val="000000"/>
                </a:solidFill>
                <a:latin typeface="Calibri"/>
              </a:rPr>
              <a:t>[Spring, Spring Boot]</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Inversion of Control, Dependency Injection</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Beans, ApplicationContext</a:t>
            </a:r>
            <a:endParaRPr b="0" lang="ru-RU" sz="2800" spc="-1" strike="noStrike">
              <a:solidFill>
                <a:srgbClr val="000000"/>
              </a:solidFill>
              <a:latin typeface="Calibri"/>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Spring</a:t>
            </a:r>
            <a:endParaRPr b="0" lang="ru-RU" sz="4400" spc="-1" strike="noStrike">
              <a:solidFill>
                <a:srgbClr val="000000"/>
              </a:solidFill>
              <a:latin typeface="Calibri"/>
            </a:endParaRPr>
          </a:p>
        </p:txBody>
      </p:sp>
      <p:pic>
        <p:nvPicPr>
          <p:cNvPr id="129" name="Объект 3" descr=""/>
          <p:cNvPicPr/>
          <p:nvPr/>
        </p:nvPicPr>
        <p:blipFill>
          <a:blip r:embed="rId1"/>
          <a:stretch/>
        </p:blipFill>
        <p:spPr>
          <a:xfrm>
            <a:off x="838080" y="1591200"/>
            <a:ext cx="7619760" cy="2476080"/>
          </a:xfrm>
          <a:prstGeom prst="rect">
            <a:avLst/>
          </a:prstGeom>
          <a:ln>
            <a:noFill/>
          </a:ln>
        </p:spPr>
      </p:pic>
      <p:sp>
        <p:nvSpPr>
          <p:cNvPr id="130" name="CustomShape 2"/>
          <p:cNvSpPr/>
          <p:nvPr/>
        </p:nvSpPr>
        <p:spPr>
          <a:xfrm>
            <a:off x="901800" y="4462560"/>
            <a:ext cx="10541160" cy="1644480"/>
          </a:xfrm>
          <a:prstGeom prst="rect">
            <a:avLst/>
          </a:prstGeom>
          <a:noFill/>
          <a:ln>
            <a:noFill/>
          </a:ln>
        </p:spPr>
        <p:style>
          <a:lnRef idx="0"/>
          <a:fillRef idx="0"/>
          <a:effectRef idx="0"/>
          <a:fontRef idx="minor"/>
        </p:style>
        <p:txBody>
          <a:bodyPr wrap="none" lIns="90000" rIns="90000" tIns="45000" bIns="45000"/>
          <a:p>
            <a:pPr>
              <a:lnSpc>
                <a:spcPct val="100000"/>
              </a:lnSpc>
            </a:pPr>
            <a:r>
              <a:rPr b="0" lang="ru-RU" sz="2800" spc="-1" strike="noStrike">
                <a:solidFill>
                  <a:srgbClr val="000000"/>
                </a:solidFill>
                <a:latin typeface="Calibri"/>
              </a:rPr>
              <a:t>is a universal open-source framework, used to develop web applications</a:t>
            </a:r>
            <a:br/>
            <a:r>
              <a:rPr b="0" lang="ru-RU" sz="2800" spc="-1" strike="noStrike" u="sng">
                <a:solidFill>
                  <a:srgbClr val="0563c1"/>
                </a:solidFill>
                <a:uFillTx/>
                <a:latin typeface="Calibri"/>
                <a:hlinkClick r:id="rId2"/>
              </a:rPr>
              <a:t>https://spring.io/</a:t>
            </a:r>
            <a:r>
              <a:rPr b="0" lang="ru-RU" sz="2800" spc="-1" strike="noStrike">
                <a:solidFill>
                  <a:srgbClr val="000000"/>
                </a:solidFill>
                <a:latin typeface="Calibri"/>
              </a:rPr>
              <a:t> </a:t>
            </a:r>
            <a:endParaRPr b="0" lang="ru-RU" sz="2800" spc="-1" strike="noStrike">
              <a:latin typeface="Arial"/>
            </a:endParaRPr>
          </a:p>
          <a:p>
            <a:pPr>
              <a:lnSpc>
                <a:spcPct val="100000"/>
              </a:lnSpc>
            </a:pPr>
            <a:r>
              <a:rPr b="0" lang="ru-RU" sz="2800" spc="-1" strike="noStrike">
                <a:solidFill>
                  <a:srgbClr val="000000"/>
                </a:solidFill>
                <a:latin typeface="Calibri"/>
              </a:rPr>
              <a:t>First version - </a:t>
            </a:r>
            <a:r>
              <a:rPr b="1" lang="ru-RU" sz="2800" spc="-1" strike="noStrike">
                <a:solidFill>
                  <a:srgbClr val="000000"/>
                </a:solidFill>
                <a:latin typeface="Calibri"/>
              </a:rPr>
              <a:t>2002</a:t>
            </a:r>
            <a:endParaRPr b="0" lang="ru-RU" sz="2800" spc="-1" strike="noStrike">
              <a:latin typeface="Arial"/>
            </a:endParaRPr>
          </a:p>
          <a:p>
            <a:pPr>
              <a:lnSpc>
                <a:spcPct val="100000"/>
              </a:lnSpc>
            </a:pPr>
            <a:endParaRPr b="0" lang="ru-RU" sz="2800" spc="-1" strike="noStrike">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Spring modules</a:t>
            </a:r>
            <a:br/>
            <a:endParaRPr b="0" lang="ru-RU" sz="4400" spc="-1" strike="noStrike">
              <a:solidFill>
                <a:srgbClr val="000000"/>
              </a:solidFill>
              <a:latin typeface="Calibri"/>
            </a:endParaRPr>
          </a:p>
        </p:txBody>
      </p:sp>
      <p:sp>
        <p:nvSpPr>
          <p:cNvPr id="132" name="TextShape 2"/>
          <p:cNvSpPr txBox="1"/>
          <p:nvPr/>
        </p:nvSpPr>
        <p:spPr>
          <a:xfrm>
            <a:off x="838080" y="1825560"/>
            <a:ext cx="10515240" cy="4350960"/>
          </a:xfrm>
          <a:prstGeom prst="rect">
            <a:avLst/>
          </a:prstGeom>
          <a:noFill/>
          <a:ln>
            <a:noFill/>
          </a:ln>
        </p:spPr>
        <p:txBody>
          <a:bodyPr>
            <a:normAutofit/>
          </a:bodyPr>
          <a:p>
            <a:pPr>
              <a:lnSpc>
                <a:spcPct val="100000"/>
              </a:lnSpc>
              <a:spcBef>
                <a:spcPts val="1001"/>
              </a:spcBef>
            </a:pPr>
            <a:r>
              <a:rPr b="0" lang="ru-RU" sz="2800" spc="-1" strike="noStrike">
                <a:solidFill>
                  <a:srgbClr val="000000"/>
                </a:solidFill>
                <a:latin typeface="Calibri"/>
              </a:rPr>
              <a:t>It includes a number of modules for different functionality:</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Spring MVC for building Web Applications</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Working with Databases</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Messaging</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RPC</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Security</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Testing</a:t>
            </a:r>
            <a:endParaRPr b="0" lang="ru-RU" sz="2800" spc="-1" strike="noStrike">
              <a:solidFill>
                <a:srgbClr val="000000"/>
              </a:solidFill>
              <a:latin typeface="Calibri"/>
            </a:endParaRPr>
          </a:p>
          <a:p>
            <a:pPr>
              <a:lnSpc>
                <a:spcPct val="100000"/>
              </a:lnSpc>
              <a:spcBef>
                <a:spcPts val="1001"/>
              </a:spcBef>
            </a:pPr>
            <a:r>
              <a:rPr b="0" lang="ru-RU" sz="2800" spc="-1" strike="noStrike">
                <a:solidFill>
                  <a:srgbClr val="000000"/>
                </a:solidFill>
                <a:latin typeface="Calibri"/>
              </a:rPr>
              <a:t>Today we will build web application with </a:t>
            </a:r>
            <a:r>
              <a:rPr b="1" lang="ru-RU" sz="2800" spc="-1" strike="noStrike">
                <a:solidFill>
                  <a:srgbClr val="000000"/>
                </a:solidFill>
                <a:latin typeface="Calibri"/>
              </a:rPr>
              <a:t>Spring MVC</a:t>
            </a:r>
            <a:r>
              <a:rPr b="0" lang="ru-RU" sz="2800" spc="-1" strike="noStrike">
                <a:solidFill>
                  <a:srgbClr val="000000"/>
                </a:solidFill>
                <a:latin typeface="Calibri"/>
              </a:rPr>
              <a:t> module</a:t>
            </a:r>
            <a:endParaRPr b="0" lang="ru-RU" sz="2800" spc="-1" strike="noStrike">
              <a:solidFill>
                <a:srgbClr val="000000"/>
              </a:solidFill>
              <a:latin typeface="Calibri"/>
            </a:endParaRPr>
          </a:p>
          <a:p>
            <a:pPr>
              <a:lnSpc>
                <a:spcPct val="90000"/>
              </a:lnSpc>
              <a:spcBef>
                <a:spcPts val="1001"/>
              </a:spcBef>
            </a:pPr>
            <a:endParaRPr b="0" lang="ru-RU" sz="2800" spc="-1" strike="noStrike">
              <a:solidFill>
                <a:srgbClr val="000000"/>
              </a:solidFill>
              <a:latin typeface="Calibri"/>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Spring Boot</a:t>
            </a:r>
            <a:br/>
            <a:endParaRPr b="0" lang="ru-RU" sz="4400" spc="-1" strike="noStrike">
              <a:solidFill>
                <a:srgbClr val="000000"/>
              </a:solidFill>
              <a:latin typeface="Calibri"/>
            </a:endParaRPr>
          </a:p>
        </p:txBody>
      </p:sp>
      <p:sp>
        <p:nvSpPr>
          <p:cNvPr id="134" name="TextShape 2"/>
          <p:cNvSpPr txBox="1"/>
          <p:nvPr/>
        </p:nvSpPr>
        <p:spPr>
          <a:xfrm>
            <a:off x="838080" y="1825560"/>
            <a:ext cx="10515240" cy="4350960"/>
          </a:xfrm>
          <a:prstGeom prst="rect">
            <a:avLst/>
          </a:prstGeom>
          <a:noFill/>
          <a:ln>
            <a:noFill/>
          </a:ln>
        </p:spPr>
        <p:txBody>
          <a:bodyPr>
            <a:normAutofit/>
          </a:bodyPr>
          <a:p>
            <a:pPr>
              <a:lnSpc>
                <a:spcPct val="100000"/>
              </a:lnSpc>
              <a:spcBef>
                <a:spcPts val="1001"/>
              </a:spcBef>
            </a:pPr>
            <a:r>
              <a:rPr b="0" lang="ru-RU" sz="2800" spc="-1" strike="noStrike">
                <a:solidFill>
                  <a:srgbClr val="000000"/>
                </a:solidFill>
                <a:latin typeface="Calibri"/>
              </a:rPr>
              <a:t>Spring is a powerful tool and has a lot of configuration options.</a:t>
            </a:r>
            <a:br/>
            <a:r>
              <a:rPr b="1" lang="ru-RU" sz="2800" spc="-1" strike="noStrike">
                <a:solidFill>
                  <a:srgbClr val="000000"/>
                </a:solidFill>
                <a:latin typeface="Calibri"/>
              </a:rPr>
              <a:t>Spring Boot</a:t>
            </a:r>
            <a:r>
              <a:rPr b="0" lang="ru-RU" sz="2800" spc="-1" strike="noStrike">
                <a:solidFill>
                  <a:srgbClr val="000000"/>
                </a:solidFill>
                <a:latin typeface="Calibri"/>
              </a:rPr>
              <a:t> is a project, that makes working with Spring easier:</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embedded tomcat included with servlet container</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minimum configuration, sane defaults</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metrics, health checks and externalized configuration </a:t>
            </a:r>
            <a:r>
              <a:rPr b="0" lang="ru-RU" sz="2800" spc="-1" strike="noStrike" u="sng">
                <a:solidFill>
                  <a:srgbClr val="0563c1"/>
                </a:solidFill>
                <a:uFillTx/>
                <a:latin typeface="Calibri"/>
                <a:hlinkClick r:id="rId1"/>
              </a:rPr>
              <a:t>https://projects.spring.io/spring-boot/</a:t>
            </a:r>
            <a:r>
              <a:rPr b="0" lang="ru-RU" sz="2800" spc="-1" strike="noStrike">
                <a:solidFill>
                  <a:srgbClr val="000000"/>
                </a:solidFill>
                <a:latin typeface="Calibri"/>
              </a:rPr>
              <a:t> </a:t>
            </a:r>
            <a:endParaRPr b="0" lang="ru-RU" sz="2800" spc="-1" strike="noStrike">
              <a:solidFill>
                <a:srgbClr val="000000"/>
              </a:solidFill>
              <a:latin typeface="Calibri"/>
            </a:endParaRPr>
          </a:p>
          <a:p>
            <a:pPr>
              <a:lnSpc>
                <a:spcPct val="100000"/>
              </a:lnSpc>
              <a:spcBef>
                <a:spcPts val="1001"/>
              </a:spcBef>
            </a:pPr>
            <a:r>
              <a:rPr b="0" lang="ru-RU" sz="2800" spc="-1" strike="noStrike">
                <a:solidFill>
                  <a:srgbClr val="000000"/>
                </a:solidFill>
                <a:latin typeface="Calibri"/>
              </a:rPr>
              <a:t>First version: </a:t>
            </a:r>
            <a:r>
              <a:rPr b="1" lang="ru-RU" sz="2800" spc="-1" strike="noStrike">
                <a:solidFill>
                  <a:srgbClr val="000000"/>
                </a:solidFill>
                <a:latin typeface="Calibri"/>
              </a:rPr>
              <a:t>2014</a:t>
            </a:r>
            <a:endParaRPr b="0" lang="ru-RU" sz="2800" spc="-1" strike="noStrike">
              <a:solidFill>
                <a:srgbClr val="000000"/>
              </a:solidFill>
              <a:latin typeface="Calibri"/>
            </a:endParaRPr>
          </a:p>
          <a:p>
            <a:pPr>
              <a:lnSpc>
                <a:spcPct val="100000"/>
              </a:lnSpc>
              <a:spcBef>
                <a:spcPts val="1001"/>
              </a:spcBef>
            </a:pPr>
            <a:r>
              <a:rPr b="1" lang="ru-RU" sz="2800" spc="-1" strike="noStrike">
                <a:solidFill>
                  <a:srgbClr val="000000"/>
                </a:solidFill>
                <a:latin typeface="Calibri"/>
              </a:rPr>
              <a:t>With Spring Boot our life is much easier :)</a:t>
            </a:r>
            <a:endParaRPr b="0" lang="ru-RU" sz="2800" spc="-1" strike="noStrike">
              <a:solidFill>
                <a:srgbClr val="000000"/>
              </a:solidFill>
              <a:latin typeface="Calibri"/>
            </a:endParaRPr>
          </a:p>
          <a:p>
            <a:pPr>
              <a:lnSpc>
                <a:spcPct val="90000"/>
              </a:lnSpc>
              <a:spcBef>
                <a:spcPts val="1001"/>
              </a:spcBef>
            </a:pPr>
            <a:endParaRPr b="0" lang="ru-RU" sz="2800" spc="-1" strike="noStrike">
              <a:solidFill>
                <a:srgbClr val="000000"/>
              </a:solidFill>
              <a:latin typeface="Calibri"/>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Spring boot actuator</a:t>
            </a:r>
            <a:endParaRPr b="0" lang="ru-RU" sz="4400" spc="-1" strike="noStrike">
              <a:solidFill>
                <a:srgbClr val="000000"/>
              </a:solidFill>
              <a:latin typeface="Calibri"/>
            </a:endParaRPr>
          </a:p>
        </p:txBody>
      </p:sp>
      <p:sp>
        <p:nvSpPr>
          <p:cNvPr id="136" name="TextShape 2"/>
          <p:cNvSpPr txBox="1"/>
          <p:nvPr/>
        </p:nvSpPr>
        <p:spPr>
          <a:xfrm>
            <a:off x="838080" y="1825560"/>
            <a:ext cx="10515240" cy="4350960"/>
          </a:xfrm>
          <a:prstGeom prst="rect">
            <a:avLst/>
          </a:prstGeom>
          <a:noFill/>
          <a:ln>
            <a:noFill/>
          </a:ln>
        </p:spPr>
        <p:txBody>
          <a:bodyPr/>
          <a:p>
            <a:pPr>
              <a:lnSpc>
                <a:spcPct val="100000"/>
              </a:lnSpc>
              <a:spcBef>
                <a:spcPts val="1001"/>
              </a:spcBef>
            </a:pPr>
            <a:r>
              <a:rPr b="0" lang="ru-RU" sz="2800" spc="-1" strike="noStrike">
                <a:solidFill>
                  <a:srgbClr val="000000"/>
                </a:solidFill>
                <a:latin typeface="Calibri"/>
              </a:rPr>
              <a:t>Spring boot actuator - usefool dependency, providing web interface to meta data of application and even interact with it </a:t>
            </a:r>
            <a:endParaRPr b="0" lang="ru-RU" sz="2800" spc="-1" strike="noStrike">
              <a:solidFill>
                <a:srgbClr val="000000"/>
              </a:solidFill>
              <a:latin typeface="Calibri"/>
            </a:endParaRPr>
          </a:p>
          <a:p>
            <a:pPr>
              <a:lnSpc>
                <a:spcPct val="100000"/>
              </a:lnSpc>
              <a:spcBef>
                <a:spcPts val="1001"/>
              </a:spcBef>
            </a:pPr>
            <a:r>
              <a:rPr b="1" lang="ru-RU" sz="2800" spc="-1" strike="noStrike">
                <a:solidFill>
                  <a:srgbClr val="000000"/>
                </a:solidFill>
                <a:latin typeface="Calibri"/>
              </a:rPr>
              <a:t>Actuator endpoints:</a:t>
            </a:r>
            <a:r>
              <a:rPr b="0" lang="ru-RU" sz="2800" spc="-1" strike="noStrike">
                <a:solidFill>
                  <a:srgbClr val="000000"/>
                </a:solidFill>
                <a:latin typeface="Calibri"/>
              </a:rPr>
              <a:t> </a:t>
            </a:r>
            <a:r>
              <a:rPr b="0" lang="ru-RU" sz="2800" spc="-1" strike="noStrike" u="sng">
                <a:solidFill>
                  <a:srgbClr val="0563c1"/>
                </a:solidFill>
                <a:uFillTx/>
                <a:latin typeface="Calibri"/>
                <a:hlinkClick r:id="rId1"/>
              </a:rPr>
              <a:t>https://docs.spring.io/spring-boot/docs/current/reference/html/production-ready-endpoints.html</a:t>
            </a:r>
            <a:br/>
            <a:r>
              <a:rPr b="0" lang="ru-RU" sz="2800" spc="-1" strike="noStrike">
                <a:solidFill>
                  <a:srgbClr val="000000"/>
                </a:solidFill>
                <a:latin typeface="Calibri"/>
              </a:rPr>
              <a:t>By default most endpoints are disabled. To enable them we need to enable them in </a:t>
            </a:r>
            <a:r>
              <a:rPr b="1" lang="ru-RU" sz="2800" spc="-1" strike="noStrike">
                <a:solidFill>
                  <a:srgbClr val="000000"/>
                </a:solidFill>
                <a:latin typeface="Calibri"/>
              </a:rPr>
              <a:t>application.properties</a:t>
            </a:r>
            <a:endParaRPr b="0" lang="ru-RU" sz="2800" spc="-1" strike="noStrike">
              <a:solidFill>
                <a:srgbClr val="000000"/>
              </a:solidFill>
              <a:latin typeface="Calibri"/>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application.properties</a:t>
            </a:r>
            <a:endParaRPr b="0" lang="ru-RU" sz="4400" spc="-1" strike="noStrike">
              <a:solidFill>
                <a:srgbClr val="000000"/>
              </a:solidFill>
              <a:latin typeface="Calibri"/>
            </a:endParaRPr>
          </a:p>
        </p:txBody>
      </p:sp>
      <p:sp>
        <p:nvSpPr>
          <p:cNvPr id="138" name="TextShape 2"/>
          <p:cNvSpPr txBox="1"/>
          <p:nvPr/>
        </p:nvSpPr>
        <p:spPr>
          <a:xfrm>
            <a:off x="838080" y="2011680"/>
            <a:ext cx="11164680" cy="3978720"/>
          </a:xfrm>
          <a:prstGeom prst="rect">
            <a:avLst/>
          </a:prstGeom>
          <a:noFill/>
          <a:ln>
            <a:noFill/>
          </a:ln>
        </p:spPr>
        <p:txBody>
          <a:bodyPr anchor="ctr"/>
          <a:p>
            <a:pPr>
              <a:lnSpc>
                <a:spcPct val="100000"/>
              </a:lnSpc>
            </a:pPr>
            <a:r>
              <a:rPr b="0" lang="ru-RU" sz="2800" spc="-1" strike="noStrike">
                <a:solidFill>
                  <a:srgbClr val="000000"/>
                </a:solidFill>
                <a:latin typeface="Arial"/>
              </a:rPr>
              <a:t>The standard way to configure java application - </a:t>
            </a:r>
            <a:r>
              <a:rPr b="1" lang="ru-RU" sz="2800" spc="-1" strike="noStrike">
                <a:solidFill>
                  <a:srgbClr val="000000"/>
                </a:solidFill>
                <a:latin typeface="Arial"/>
              </a:rPr>
              <a:t>application.properties</a:t>
            </a:r>
            <a:r>
              <a:rPr b="0" lang="ru-RU" sz="2800" spc="-1" strike="noStrike">
                <a:solidFill>
                  <a:srgbClr val="000000"/>
                </a:solidFill>
                <a:latin typeface="Arial"/>
              </a:rPr>
              <a:t> should appear in classpath</a:t>
            </a:r>
            <a:br/>
            <a:r>
              <a:rPr b="0" lang="ru-RU" sz="2800" spc="-1" strike="noStrike">
                <a:solidFill>
                  <a:srgbClr val="000000"/>
                </a:solidFill>
                <a:latin typeface="Arial"/>
              </a:rPr>
              <a:t>To enable actuator endpoints:</a:t>
            </a:r>
            <a:endParaRPr b="0" lang="ru-RU" sz="2800" spc="-1" strike="noStrike">
              <a:solidFill>
                <a:srgbClr val="000000"/>
              </a:solidFill>
              <a:latin typeface="Calibri"/>
            </a:endParaRPr>
          </a:p>
          <a:p>
            <a:pPr>
              <a:lnSpc>
                <a:spcPct val="100000"/>
              </a:lnSpc>
            </a:pPr>
            <a:r>
              <a:rPr b="0" i="1" lang="ru-RU" sz="1800" spc="-1" strike="noStrike">
                <a:solidFill>
                  <a:srgbClr val="000000"/>
                </a:solidFill>
                <a:latin typeface="Arial Unicode MS"/>
              </a:rPr>
              <a:t>management.endpoints.web.exposure.include=*</a:t>
            </a:r>
            <a:r>
              <a:rPr b="0" i="1" lang="ru-RU" sz="1800" spc="-1" strike="noStrike">
                <a:solidFill>
                  <a:srgbClr val="000000"/>
                </a:solidFill>
                <a:latin typeface="Calibri"/>
              </a:rPr>
              <a:t> </a:t>
            </a:r>
            <a:endParaRPr b="0" lang="ru-RU" sz="1800" spc="-1" strike="noStrike">
              <a:solidFill>
                <a:srgbClr val="000000"/>
              </a:solidFill>
              <a:latin typeface="Calibri"/>
            </a:endParaRPr>
          </a:p>
          <a:p>
            <a:pPr>
              <a:lnSpc>
                <a:spcPct val="100000"/>
              </a:lnSpc>
            </a:pPr>
            <a:r>
              <a:rPr b="0" lang="ru-RU" sz="2800" spc="-1" strike="noStrike">
                <a:solidFill>
                  <a:srgbClr val="000000"/>
                </a:solidFill>
                <a:latin typeface="Arial"/>
              </a:rPr>
              <a:t>We also can configure actuator and server ports there:</a:t>
            </a:r>
            <a:endParaRPr b="0" lang="ru-RU" sz="2800" spc="-1" strike="noStrike">
              <a:solidFill>
                <a:srgbClr val="000000"/>
              </a:solidFill>
              <a:latin typeface="Calibri"/>
            </a:endParaRPr>
          </a:p>
          <a:p>
            <a:pPr>
              <a:lnSpc>
                <a:spcPct val="100000"/>
              </a:lnSpc>
            </a:pPr>
            <a:r>
              <a:rPr b="0" i="1" lang="ru-RU" sz="1800" spc="-1" strike="noStrike">
                <a:solidFill>
                  <a:srgbClr val="000000"/>
                </a:solidFill>
                <a:latin typeface="Arial Unicode MS"/>
              </a:rPr>
              <a:t>#server port:</a:t>
            </a:r>
            <a:endParaRPr b="0" lang="ru-RU" sz="1800" spc="-1" strike="noStrike">
              <a:solidFill>
                <a:srgbClr val="000000"/>
              </a:solidFill>
              <a:latin typeface="Calibri"/>
            </a:endParaRPr>
          </a:p>
          <a:p>
            <a:pPr>
              <a:lnSpc>
                <a:spcPct val="100000"/>
              </a:lnSpc>
            </a:pPr>
            <a:r>
              <a:rPr b="0" i="1" lang="ru-RU" sz="1800" spc="-1" strike="noStrike">
                <a:solidFill>
                  <a:srgbClr val="000000"/>
                </a:solidFill>
                <a:latin typeface="Arial Unicode MS"/>
              </a:rPr>
              <a:t>server.port = 8080</a:t>
            </a:r>
            <a:endParaRPr b="0" lang="ru-RU" sz="1800" spc="-1" strike="noStrike">
              <a:solidFill>
                <a:srgbClr val="000000"/>
              </a:solidFill>
              <a:latin typeface="Calibri"/>
            </a:endParaRPr>
          </a:p>
          <a:p>
            <a:pPr>
              <a:lnSpc>
                <a:spcPct val="100000"/>
              </a:lnSpc>
            </a:pPr>
            <a:r>
              <a:rPr b="0" i="1" lang="ru-RU" sz="1800" spc="-1" strike="noStrike">
                <a:solidFill>
                  <a:srgbClr val="000000"/>
                </a:solidFill>
                <a:latin typeface="Arial Unicode MS"/>
              </a:rPr>
              <a:t>#actuator port:</a:t>
            </a:r>
            <a:endParaRPr b="0" lang="ru-RU" sz="1800" spc="-1" strike="noStrike">
              <a:solidFill>
                <a:srgbClr val="000000"/>
              </a:solidFill>
              <a:latin typeface="Calibri"/>
            </a:endParaRPr>
          </a:p>
          <a:p>
            <a:pPr>
              <a:lnSpc>
                <a:spcPct val="100000"/>
              </a:lnSpc>
            </a:pPr>
            <a:r>
              <a:rPr b="0" i="1" lang="ru-RU" sz="1800" spc="-1" strike="noStrike">
                <a:solidFill>
                  <a:srgbClr val="000000"/>
                </a:solidFill>
                <a:latin typeface="Arial Unicode MS"/>
              </a:rPr>
              <a:t>management.server.port = 7001</a:t>
            </a:r>
            <a:r>
              <a:rPr b="0" i="1" lang="ru-RU" sz="1800" spc="-1" strike="noStrike">
                <a:solidFill>
                  <a:srgbClr val="000000"/>
                </a:solidFill>
                <a:latin typeface="Calibri"/>
              </a:rPr>
              <a:t> </a:t>
            </a:r>
            <a:endParaRPr b="0" lang="ru-RU" sz="1800" spc="-1" strike="noStrike">
              <a:solidFill>
                <a:srgbClr val="000000"/>
              </a:solidFill>
              <a:latin typeface="Calibri"/>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Useful actuator endpoints</a:t>
            </a:r>
            <a:endParaRPr b="0" lang="ru-RU" sz="4400" spc="-1" strike="noStrike">
              <a:solidFill>
                <a:srgbClr val="000000"/>
              </a:solidFill>
              <a:latin typeface="Calibri"/>
            </a:endParaRPr>
          </a:p>
        </p:txBody>
      </p:sp>
      <p:sp>
        <p:nvSpPr>
          <p:cNvPr id="140" name="TextShape 2"/>
          <p:cNvSpPr txBox="1"/>
          <p:nvPr/>
        </p:nvSpPr>
        <p:spPr>
          <a:xfrm>
            <a:off x="838080" y="1825560"/>
            <a:ext cx="10515240" cy="4350960"/>
          </a:xfrm>
          <a:prstGeom prst="rect">
            <a:avLst/>
          </a:prstGeom>
          <a:noFill/>
          <a:ln>
            <a:noFill/>
          </a:ln>
        </p:spPr>
        <p:txBody>
          <a:bodyPr/>
          <a:p>
            <a:pPr>
              <a:lnSpc>
                <a:spcPct val="100000"/>
              </a:lnSpc>
              <a:spcBef>
                <a:spcPts val="1001"/>
              </a:spcBef>
            </a:pPr>
            <a:r>
              <a:rPr b="1" lang="ru-RU" sz="2800" spc="-1" strike="noStrike">
                <a:solidFill>
                  <a:srgbClr val="000000"/>
                </a:solidFill>
                <a:latin typeface="Calibri"/>
              </a:rPr>
              <a:t>/actuator/health</a:t>
            </a:r>
            <a:br/>
            <a:r>
              <a:rPr b="0" lang="ru-RU" sz="2800" spc="-1" strike="noStrike">
                <a:solidFill>
                  <a:srgbClr val="000000"/>
                </a:solidFill>
                <a:latin typeface="Calibri"/>
              </a:rPr>
              <a:t>overall application status </a:t>
            </a:r>
            <a:endParaRPr b="0" lang="ru-RU" sz="2800" spc="-1" strike="noStrike">
              <a:solidFill>
                <a:srgbClr val="000000"/>
              </a:solidFill>
              <a:latin typeface="Calibri"/>
            </a:endParaRPr>
          </a:p>
          <a:p>
            <a:pPr>
              <a:lnSpc>
                <a:spcPct val="100000"/>
              </a:lnSpc>
              <a:spcBef>
                <a:spcPts val="1001"/>
              </a:spcBef>
            </a:pPr>
            <a:r>
              <a:rPr b="1" lang="ru-RU" sz="2800" spc="-1" strike="noStrike">
                <a:solidFill>
                  <a:srgbClr val="000000"/>
                </a:solidFill>
                <a:latin typeface="Calibri"/>
              </a:rPr>
              <a:t>/actuator/mappings</a:t>
            </a:r>
            <a:br/>
            <a:r>
              <a:rPr b="0" lang="ru-RU" sz="2800" spc="-1" strike="noStrike">
                <a:solidFill>
                  <a:srgbClr val="000000"/>
                </a:solidFill>
                <a:latin typeface="Calibri"/>
              </a:rPr>
              <a:t>available mappings </a:t>
            </a:r>
            <a:endParaRPr b="0" lang="ru-RU" sz="2800" spc="-1" strike="noStrike">
              <a:solidFill>
                <a:srgbClr val="000000"/>
              </a:solidFill>
              <a:latin typeface="Calibri"/>
            </a:endParaRPr>
          </a:p>
          <a:p>
            <a:pPr>
              <a:lnSpc>
                <a:spcPct val="100000"/>
              </a:lnSpc>
              <a:spcBef>
                <a:spcPts val="1001"/>
              </a:spcBef>
            </a:pPr>
            <a:r>
              <a:rPr b="1" lang="ru-RU" sz="2800" spc="-1" strike="noStrike">
                <a:solidFill>
                  <a:srgbClr val="000000"/>
                </a:solidFill>
                <a:latin typeface="Calibri"/>
              </a:rPr>
              <a:t>/actuator/beans</a:t>
            </a:r>
            <a:br/>
            <a:r>
              <a:rPr b="0" lang="ru-RU" sz="2800" spc="-1" strike="noStrike">
                <a:solidFill>
                  <a:srgbClr val="000000"/>
                </a:solidFill>
                <a:latin typeface="Calibri"/>
              </a:rPr>
              <a:t>all beans in context</a:t>
            </a:r>
            <a:endParaRPr b="0" lang="ru-RU" sz="2800" spc="-1" strike="noStrike">
              <a:solidFill>
                <a:srgbClr val="000000"/>
              </a:solidFill>
              <a:latin typeface="Calibri"/>
            </a:endParaRPr>
          </a:p>
          <a:p>
            <a:pPr>
              <a:lnSpc>
                <a:spcPct val="90000"/>
              </a:lnSpc>
              <a:spcBef>
                <a:spcPts val="1001"/>
              </a:spcBef>
            </a:pPr>
            <a:endParaRPr b="0" lang="ru-RU" sz="2800" spc="-1" strike="noStrike">
              <a:solidFill>
                <a:srgbClr val="000000"/>
              </a:solidFill>
              <a:latin typeface="Calibri"/>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Agenda</a:t>
            </a:r>
            <a:endParaRPr b="0" lang="ru-RU" sz="4400" spc="-1" strike="noStrike">
              <a:solidFill>
                <a:srgbClr val="000000"/>
              </a:solidFill>
              <a:latin typeface="Calibri"/>
            </a:endParaRPr>
          </a:p>
        </p:txBody>
      </p:sp>
      <p:sp>
        <p:nvSpPr>
          <p:cNvPr id="142" name="TextShape 2"/>
          <p:cNvSpPr txBox="1"/>
          <p:nvPr/>
        </p:nvSpPr>
        <p:spPr>
          <a:xfrm>
            <a:off x="838080" y="963000"/>
            <a:ext cx="8200800" cy="3978720"/>
          </a:xfrm>
          <a:prstGeom prst="rect">
            <a:avLst/>
          </a:prstGeom>
          <a:noFill/>
          <a:ln>
            <a:noFill/>
          </a:ln>
        </p:spPr>
        <p:txBody>
          <a:bodyPr anchor="ctr"/>
          <a:p>
            <a:pPr>
              <a:lnSpc>
                <a:spcPct val="100000"/>
              </a:lnSpc>
            </a:pPr>
            <a:endParaRPr b="0" lang="ru-RU" sz="2800" spc="-1" strike="noStrike">
              <a:solidFill>
                <a:srgbClr val="000000"/>
              </a:solidFill>
              <a:latin typeface="Calibri"/>
            </a:endParaRPr>
          </a:p>
          <a:p>
            <a:pPr marL="343080" indent="-342720">
              <a:lnSpc>
                <a:spcPct val="100000"/>
              </a:lnSpc>
              <a:buClr>
                <a:srgbClr val="000000"/>
              </a:buClr>
              <a:buFont typeface="Calibri Light"/>
              <a:buAutoNum type="arabicPeriod"/>
            </a:pPr>
            <a:r>
              <a:rPr b="0" lang="ru-RU" sz="2800" spc="-1" strike="noStrike">
                <a:solidFill>
                  <a:srgbClr val="000000"/>
                </a:solidFill>
                <a:latin typeface="Arial"/>
              </a:rPr>
              <a:t>Threads </a:t>
            </a:r>
            <a:endParaRPr b="0" lang="ru-RU" sz="2800" spc="-1" strike="noStrike">
              <a:solidFill>
                <a:srgbClr val="000000"/>
              </a:solidFill>
              <a:latin typeface="Calibri"/>
            </a:endParaRPr>
          </a:p>
          <a:p>
            <a:pPr marL="343080" indent="-342720">
              <a:lnSpc>
                <a:spcPct val="100000"/>
              </a:lnSpc>
              <a:buClr>
                <a:srgbClr val="000000"/>
              </a:buClr>
              <a:buFont typeface="Calibri Light"/>
              <a:buAutoNum type="arabicPeriod"/>
            </a:pPr>
            <a:r>
              <a:rPr b="0" lang="ru-RU" sz="2800" spc="-1" strike="noStrike">
                <a:solidFill>
                  <a:srgbClr val="000000"/>
                </a:solidFill>
                <a:latin typeface="Arial"/>
              </a:rPr>
              <a:t>Annotations </a:t>
            </a:r>
            <a:endParaRPr b="0" lang="ru-RU" sz="2800" spc="-1" strike="noStrike">
              <a:solidFill>
                <a:srgbClr val="000000"/>
              </a:solidFill>
              <a:latin typeface="Calibri"/>
            </a:endParaRPr>
          </a:p>
          <a:p>
            <a:pPr marL="343080" indent="-342720">
              <a:lnSpc>
                <a:spcPct val="100000"/>
              </a:lnSpc>
              <a:buClr>
                <a:srgbClr val="000000"/>
              </a:buClr>
              <a:buFont typeface="Calibri Light"/>
              <a:buAutoNum type="arabicPeriod"/>
            </a:pPr>
            <a:r>
              <a:rPr b="0" lang="ru-RU" sz="2800" spc="-1" strike="noStrike">
                <a:solidFill>
                  <a:srgbClr val="000000"/>
                </a:solidFill>
                <a:latin typeface="Arial"/>
              </a:rPr>
              <a:t>Spring, Spring Boot </a:t>
            </a:r>
            <a:endParaRPr b="0" lang="ru-RU" sz="2800" spc="-1" strike="noStrike">
              <a:solidFill>
                <a:srgbClr val="000000"/>
              </a:solidFill>
              <a:latin typeface="Calibri"/>
            </a:endParaRPr>
          </a:p>
          <a:p>
            <a:pPr marL="343080" indent="-342720">
              <a:lnSpc>
                <a:spcPct val="100000"/>
              </a:lnSpc>
              <a:buClr>
                <a:srgbClr val="000000"/>
              </a:buClr>
              <a:buFont typeface="Calibri Light"/>
              <a:buAutoNum type="arabicPeriod"/>
            </a:pPr>
            <a:r>
              <a:rPr b="1" lang="ru-RU" sz="2800" spc="-1" strike="noStrike">
                <a:solidFill>
                  <a:srgbClr val="000000"/>
                </a:solidFill>
                <a:latin typeface="Arial"/>
              </a:rPr>
              <a:t>[Inversion of Control, Dependency Injection]</a:t>
            </a:r>
            <a:r>
              <a:rPr b="0" lang="ru-RU" sz="2800" spc="-1" strike="noStrike">
                <a:solidFill>
                  <a:srgbClr val="000000"/>
                </a:solidFill>
                <a:latin typeface="Arial"/>
              </a:rPr>
              <a:t> </a:t>
            </a:r>
            <a:endParaRPr b="0" lang="ru-RU" sz="2800" spc="-1" strike="noStrike">
              <a:solidFill>
                <a:srgbClr val="000000"/>
              </a:solidFill>
              <a:latin typeface="Calibri"/>
            </a:endParaRPr>
          </a:p>
          <a:p>
            <a:pPr marL="343080" indent="-342720">
              <a:lnSpc>
                <a:spcPct val="100000"/>
              </a:lnSpc>
              <a:buClr>
                <a:srgbClr val="000000"/>
              </a:buClr>
              <a:buFont typeface="Calibri Light"/>
              <a:buAutoNum type="arabicPeriod"/>
            </a:pPr>
            <a:r>
              <a:rPr b="0" lang="ru-RU" sz="2800" spc="-1" strike="noStrike">
                <a:solidFill>
                  <a:srgbClr val="000000"/>
                </a:solidFill>
                <a:latin typeface="Arial"/>
              </a:rPr>
              <a:t>Beans, ApplicationContext </a:t>
            </a:r>
            <a:endParaRPr b="0" lang="ru-RU" sz="2800" spc="-1" strike="noStrike">
              <a:solidFill>
                <a:srgbClr val="000000"/>
              </a:solidFill>
              <a:latin typeface="Calibri"/>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Inversion of Control</a:t>
            </a:r>
            <a:endParaRPr b="0" lang="ru-RU" sz="4400" spc="-1" strike="noStrike">
              <a:solidFill>
                <a:srgbClr val="000000"/>
              </a:solidFill>
              <a:latin typeface="Calibri"/>
            </a:endParaRPr>
          </a:p>
        </p:txBody>
      </p:sp>
      <p:sp>
        <p:nvSpPr>
          <p:cNvPr id="144" name="TextShape 2"/>
          <p:cNvSpPr txBox="1"/>
          <p:nvPr/>
        </p:nvSpPr>
        <p:spPr>
          <a:xfrm>
            <a:off x="838080" y="1825560"/>
            <a:ext cx="10515240" cy="4350960"/>
          </a:xfrm>
          <a:prstGeom prst="rect">
            <a:avLst/>
          </a:prstGeom>
          <a:noFill/>
          <a:ln>
            <a:noFill/>
          </a:ln>
        </p:spPr>
        <p:txBody>
          <a:bodyPr/>
          <a:p>
            <a:pPr>
              <a:lnSpc>
                <a:spcPct val="100000"/>
              </a:lnSpc>
              <a:spcBef>
                <a:spcPts val="1001"/>
              </a:spcBef>
            </a:pPr>
            <a:r>
              <a:rPr b="1" lang="ru-RU" sz="2800" spc="-1" strike="noStrike">
                <a:solidFill>
                  <a:srgbClr val="000000"/>
                </a:solidFill>
                <a:latin typeface="Calibri"/>
              </a:rPr>
              <a:t>Principle:</a:t>
            </a:r>
            <a:r>
              <a:rPr b="0" lang="ru-RU" sz="2800" spc="-1" strike="noStrike">
                <a:solidFill>
                  <a:srgbClr val="000000"/>
                </a:solidFill>
                <a:latin typeface="Calibri"/>
              </a:rPr>
              <a:t> control flow is transferred to external framework</a:t>
            </a:r>
            <a:br/>
            <a:r>
              <a:rPr b="1" lang="ru-RU" sz="2800" spc="-1" strike="noStrike">
                <a:solidFill>
                  <a:srgbClr val="000000"/>
                </a:solidFill>
                <a:latin typeface="Calibri"/>
              </a:rPr>
              <a:t>Why:</a:t>
            </a:r>
            <a:r>
              <a:rPr b="0" lang="ru-RU" sz="2800" spc="-1" strike="noStrike">
                <a:solidFill>
                  <a:srgbClr val="000000"/>
                </a:solidFill>
                <a:latin typeface="Calibri"/>
              </a:rPr>
              <a:t> loose coupling, easier to develop, easier to test</a:t>
            </a:r>
            <a:endParaRPr b="0" lang="ru-RU" sz="2800" spc="-1" strike="noStrike">
              <a:solidFill>
                <a:srgbClr val="000000"/>
              </a:solidFill>
              <a:latin typeface="Calibri"/>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Agenda</a:t>
            </a:r>
            <a:endParaRPr b="0" lang="ru-RU" sz="4400" spc="-1" strike="noStrike">
              <a:solidFill>
                <a:srgbClr val="000000"/>
              </a:solidFill>
              <a:latin typeface="Calibri"/>
            </a:endParaRPr>
          </a:p>
        </p:txBody>
      </p:sp>
      <p:sp>
        <p:nvSpPr>
          <p:cNvPr id="87" name="TextShape 2"/>
          <p:cNvSpPr txBox="1"/>
          <p:nvPr/>
        </p:nvSpPr>
        <p:spPr>
          <a:xfrm>
            <a:off x="838080" y="1825560"/>
            <a:ext cx="10515240" cy="4350960"/>
          </a:xfrm>
          <a:prstGeom prst="rect">
            <a:avLst/>
          </a:prstGeom>
          <a:noFill/>
          <a:ln>
            <a:noFill/>
          </a:ln>
        </p:spPr>
        <p:txBody>
          <a:bodyPr/>
          <a:p>
            <a:pPr marL="514440" indent="-514080">
              <a:lnSpc>
                <a:spcPct val="100000"/>
              </a:lnSpc>
              <a:spcBef>
                <a:spcPts val="1001"/>
              </a:spcBef>
              <a:buClr>
                <a:srgbClr val="000000"/>
              </a:buClr>
              <a:buFont typeface="Calibri Light"/>
              <a:buAutoNum type="arabicPeriod"/>
            </a:pPr>
            <a:r>
              <a:rPr b="1" lang="ru-RU" sz="2800" spc="-1" strike="noStrike">
                <a:solidFill>
                  <a:srgbClr val="000000"/>
                </a:solidFill>
                <a:latin typeface="Calibri"/>
              </a:rPr>
              <a:t>[Build system]</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Threads</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Annotations</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Spring, Spring Boot</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Inversion of Control, Dependency Injection</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Beans, ApplicationContext</a:t>
            </a:r>
            <a:endParaRPr b="0" lang="ru-RU" sz="2800" spc="-1" strike="noStrike">
              <a:solidFill>
                <a:srgbClr val="000000"/>
              </a:solid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Dependency Injection</a:t>
            </a:r>
            <a:endParaRPr b="0" lang="ru-RU" sz="4400" spc="-1" strike="noStrike">
              <a:solidFill>
                <a:srgbClr val="000000"/>
              </a:solidFill>
              <a:latin typeface="Calibri"/>
            </a:endParaRPr>
          </a:p>
        </p:txBody>
      </p:sp>
      <p:sp>
        <p:nvSpPr>
          <p:cNvPr id="146" name="TextShape 2"/>
          <p:cNvSpPr txBox="1"/>
          <p:nvPr/>
        </p:nvSpPr>
        <p:spPr>
          <a:xfrm>
            <a:off x="838080" y="1825560"/>
            <a:ext cx="10515240" cy="4350960"/>
          </a:xfrm>
          <a:prstGeom prst="rect">
            <a:avLst/>
          </a:prstGeom>
          <a:noFill/>
          <a:ln>
            <a:noFill/>
          </a:ln>
        </p:spPr>
        <p:txBody>
          <a:bodyPr/>
          <a:p>
            <a:pPr>
              <a:lnSpc>
                <a:spcPct val="100000"/>
              </a:lnSpc>
              <a:spcBef>
                <a:spcPts val="1001"/>
              </a:spcBef>
            </a:pPr>
            <a:r>
              <a:rPr b="0" lang="ru-RU" sz="2800" spc="-1" strike="noStrike">
                <a:solidFill>
                  <a:srgbClr val="000000"/>
                </a:solidFill>
                <a:latin typeface="Calibri"/>
              </a:rPr>
              <a:t>Objects lifecycle is managed by external framework (</a:t>
            </a:r>
            <a:r>
              <a:rPr b="1" lang="ru-RU" sz="2800" spc="-1" strike="noStrike">
                <a:solidFill>
                  <a:srgbClr val="000000"/>
                </a:solidFill>
                <a:latin typeface="Calibri"/>
              </a:rPr>
              <a:t>IoC container</a:t>
            </a:r>
            <a:r>
              <a:rPr b="0" lang="ru-RU" sz="2800" spc="-1" strike="noStrike">
                <a:solidFill>
                  <a:srgbClr val="000000"/>
                </a:solidFill>
                <a:latin typeface="Calibri"/>
              </a:rPr>
              <a:t>)</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instantiation</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wiring</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removal</a:t>
            </a:r>
            <a:endParaRPr b="0" lang="ru-RU" sz="2800" spc="-1" strike="noStrike">
              <a:solidFill>
                <a:srgbClr val="000000"/>
              </a:solidFill>
              <a:latin typeface="Calibri"/>
            </a:endParaRPr>
          </a:p>
          <a:p>
            <a:pPr>
              <a:lnSpc>
                <a:spcPct val="90000"/>
              </a:lnSpc>
              <a:spcBef>
                <a:spcPts val="1001"/>
              </a:spcBef>
            </a:pPr>
            <a:endParaRPr b="0" lang="ru-RU" sz="2800" spc="-1" strike="noStrike">
              <a:solidFill>
                <a:srgbClr val="000000"/>
              </a:solidFill>
              <a:latin typeface="Calibri"/>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Spring provides IoC container</a:t>
            </a:r>
            <a:endParaRPr b="0" lang="ru-RU" sz="4400" spc="-1" strike="noStrike">
              <a:solidFill>
                <a:srgbClr val="000000"/>
              </a:solidFill>
              <a:latin typeface="Calibri"/>
            </a:endParaRPr>
          </a:p>
        </p:txBody>
      </p:sp>
      <p:sp>
        <p:nvSpPr>
          <p:cNvPr id="148" name="TextShape 2"/>
          <p:cNvSpPr txBox="1"/>
          <p:nvPr/>
        </p:nvSpPr>
        <p:spPr>
          <a:xfrm>
            <a:off x="838080" y="1825560"/>
            <a:ext cx="10515240" cy="4350960"/>
          </a:xfrm>
          <a:prstGeom prst="rect">
            <a:avLst/>
          </a:prstGeom>
          <a:noFill/>
          <a:ln>
            <a:noFill/>
          </a:ln>
        </p:spPr>
        <p:txBody>
          <a:bodyPr>
            <a:normAutofit/>
          </a:bodyPr>
          <a:p>
            <a:pPr>
              <a:lnSpc>
                <a:spcPct val="100000"/>
              </a:lnSpc>
              <a:spcBef>
                <a:spcPts val="1001"/>
              </a:spcBef>
            </a:pPr>
            <a:r>
              <a:rPr b="0" lang="ru-RU" sz="2800" spc="-1" strike="noStrike" u="sng">
                <a:solidFill>
                  <a:srgbClr val="0563c1"/>
                </a:solidFill>
                <a:uFillTx/>
                <a:latin typeface="Calibri"/>
                <a:hlinkClick r:id="rId1"/>
              </a:rPr>
              <a:t>https://docs.spring.io/spring/docs/current/spring-framework-reference/core.html#beans</a:t>
            </a:r>
            <a:br/>
            <a:r>
              <a:rPr b="0" lang="ru-RU" sz="2800" spc="-1" strike="noStrike">
                <a:solidFill>
                  <a:srgbClr val="000000"/>
                </a:solidFill>
                <a:latin typeface="Calibri"/>
              </a:rPr>
              <a:t>Interface of </a:t>
            </a:r>
            <a:r>
              <a:rPr b="1" lang="ru-RU" sz="2800" spc="-1" strike="noStrike">
                <a:solidFill>
                  <a:srgbClr val="000000"/>
                </a:solidFill>
                <a:latin typeface="Calibri"/>
              </a:rPr>
              <a:t>IoC Container</a:t>
            </a:r>
            <a:r>
              <a:rPr b="0" lang="ru-RU" sz="2800" spc="-1" strike="noStrike">
                <a:solidFill>
                  <a:srgbClr val="000000"/>
                </a:solidFill>
                <a:latin typeface="Calibri"/>
              </a:rPr>
              <a:t> in Spring:</a:t>
            </a:r>
            <a:br/>
            <a:r>
              <a:rPr b="1" lang="ru-RU" sz="2800" spc="-1" strike="noStrike">
                <a:solidFill>
                  <a:srgbClr val="000000"/>
                </a:solidFill>
                <a:latin typeface="Calibri"/>
              </a:rPr>
              <a:t>org.springframework.context.ApplicationContext</a:t>
            </a:r>
            <a:r>
              <a:rPr b="0" lang="ru-RU" sz="2800" spc="-1" strike="noStrike">
                <a:solidFill>
                  <a:srgbClr val="000000"/>
                </a:solidFill>
                <a:latin typeface="Calibri"/>
              </a:rPr>
              <a:t> </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methods for accessing application components. </a:t>
            </a:r>
            <a:r>
              <a:rPr b="1" lang="ru-RU" sz="2800" spc="-1" strike="noStrike">
                <a:solidFill>
                  <a:srgbClr val="000000"/>
                </a:solidFill>
                <a:latin typeface="Calibri"/>
              </a:rPr>
              <a:t>ListableBeanFactory</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methods to load file resources in a generic fashion. </a:t>
            </a:r>
            <a:r>
              <a:rPr b="1" lang="ru-RU" sz="2800" spc="-1" strike="noStrike">
                <a:solidFill>
                  <a:srgbClr val="000000"/>
                </a:solidFill>
                <a:latin typeface="Calibri"/>
              </a:rPr>
              <a:t>ResourceLoader</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methods to publish events to registered listeners. </a:t>
            </a:r>
            <a:r>
              <a:rPr b="1" lang="ru-RU" sz="2800" spc="-1" strike="noStrike">
                <a:solidFill>
                  <a:srgbClr val="000000"/>
                </a:solidFill>
                <a:latin typeface="Calibri"/>
              </a:rPr>
              <a:t>ApplicationEventPublisher</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methods to resolve messages, supporting internationalization. </a:t>
            </a:r>
            <a:r>
              <a:rPr b="1" lang="ru-RU" sz="2800" spc="-1" strike="noStrike">
                <a:solidFill>
                  <a:srgbClr val="000000"/>
                </a:solidFill>
                <a:latin typeface="Calibri"/>
              </a:rPr>
              <a:t>MessageSource</a:t>
            </a:r>
            <a:endParaRPr b="0" lang="ru-RU" sz="2800" spc="-1" strike="noStrike">
              <a:solidFill>
                <a:srgbClr val="000000"/>
              </a:solidFill>
              <a:latin typeface="Calibri"/>
            </a:endParaRPr>
          </a:p>
          <a:p>
            <a:pPr>
              <a:lnSpc>
                <a:spcPct val="90000"/>
              </a:lnSpc>
              <a:spcBef>
                <a:spcPts val="1001"/>
              </a:spcBef>
            </a:pPr>
            <a:endParaRPr b="0" lang="ru-RU" sz="2800" spc="-1" strike="noStrike">
              <a:solidFill>
                <a:srgbClr val="000000"/>
              </a:solidFill>
              <a:latin typeface="Calibri"/>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Agenda</a:t>
            </a:r>
            <a:endParaRPr b="0" lang="ru-RU" sz="4400" spc="-1" strike="noStrike">
              <a:solidFill>
                <a:srgbClr val="000000"/>
              </a:solidFill>
              <a:latin typeface="Calibri"/>
            </a:endParaRPr>
          </a:p>
        </p:txBody>
      </p:sp>
      <p:sp>
        <p:nvSpPr>
          <p:cNvPr id="150" name="TextShape 2"/>
          <p:cNvSpPr txBox="1"/>
          <p:nvPr/>
        </p:nvSpPr>
        <p:spPr>
          <a:xfrm>
            <a:off x="838080" y="963000"/>
            <a:ext cx="7409160" cy="3978720"/>
          </a:xfrm>
          <a:prstGeom prst="rect">
            <a:avLst/>
          </a:prstGeom>
          <a:noFill/>
          <a:ln>
            <a:noFill/>
          </a:ln>
        </p:spPr>
        <p:txBody>
          <a:bodyPr anchor="ctr"/>
          <a:p>
            <a:pPr>
              <a:lnSpc>
                <a:spcPct val="100000"/>
              </a:lnSpc>
            </a:pPr>
            <a:endParaRPr b="0" lang="ru-RU" sz="2800" spc="-1" strike="noStrike">
              <a:solidFill>
                <a:srgbClr val="000000"/>
              </a:solidFill>
              <a:latin typeface="Calibri"/>
            </a:endParaRPr>
          </a:p>
          <a:p>
            <a:pPr marL="343080" indent="-342720">
              <a:lnSpc>
                <a:spcPct val="100000"/>
              </a:lnSpc>
              <a:buClr>
                <a:srgbClr val="000000"/>
              </a:buClr>
              <a:buFont typeface="Calibri Light"/>
              <a:buAutoNum type="arabicPeriod"/>
            </a:pPr>
            <a:r>
              <a:rPr b="0" lang="ru-RU" sz="2800" spc="-1" strike="noStrike">
                <a:solidFill>
                  <a:srgbClr val="000000"/>
                </a:solidFill>
                <a:latin typeface="Arial"/>
              </a:rPr>
              <a:t>Threads </a:t>
            </a:r>
            <a:endParaRPr b="0" lang="ru-RU" sz="2800" spc="-1" strike="noStrike">
              <a:solidFill>
                <a:srgbClr val="000000"/>
              </a:solidFill>
              <a:latin typeface="Calibri"/>
            </a:endParaRPr>
          </a:p>
          <a:p>
            <a:pPr marL="343080" indent="-342720">
              <a:lnSpc>
                <a:spcPct val="100000"/>
              </a:lnSpc>
              <a:buClr>
                <a:srgbClr val="000000"/>
              </a:buClr>
              <a:buFont typeface="Calibri Light"/>
              <a:buAutoNum type="arabicPeriod"/>
            </a:pPr>
            <a:r>
              <a:rPr b="0" lang="ru-RU" sz="2800" spc="-1" strike="noStrike">
                <a:solidFill>
                  <a:srgbClr val="000000"/>
                </a:solidFill>
                <a:latin typeface="Arial"/>
              </a:rPr>
              <a:t>Annotations </a:t>
            </a:r>
            <a:endParaRPr b="0" lang="ru-RU" sz="2800" spc="-1" strike="noStrike">
              <a:solidFill>
                <a:srgbClr val="000000"/>
              </a:solidFill>
              <a:latin typeface="Calibri"/>
            </a:endParaRPr>
          </a:p>
          <a:p>
            <a:pPr marL="343080" indent="-342720">
              <a:lnSpc>
                <a:spcPct val="100000"/>
              </a:lnSpc>
              <a:buClr>
                <a:srgbClr val="000000"/>
              </a:buClr>
              <a:buFont typeface="Calibri Light"/>
              <a:buAutoNum type="arabicPeriod"/>
            </a:pPr>
            <a:r>
              <a:rPr b="0" lang="ru-RU" sz="2800" spc="-1" strike="noStrike">
                <a:solidFill>
                  <a:srgbClr val="000000"/>
                </a:solidFill>
                <a:latin typeface="Arial"/>
              </a:rPr>
              <a:t>Spring, Spring Boot </a:t>
            </a:r>
            <a:endParaRPr b="0" lang="ru-RU" sz="2800" spc="-1" strike="noStrike">
              <a:solidFill>
                <a:srgbClr val="000000"/>
              </a:solidFill>
              <a:latin typeface="Calibri"/>
            </a:endParaRPr>
          </a:p>
          <a:p>
            <a:pPr marL="343080" indent="-342720">
              <a:lnSpc>
                <a:spcPct val="100000"/>
              </a:lnSpc>
              <a:buClr>
                <a:srgbClr val="000000"/>
              </a:buClr>
              <a:buFont typeface="Calibri Light"/>
              <a:buAutoNum type="arabicPeriod"/>
            </a:pPr>
            <a:r>
              <a:rPr b="0" lang="ru-RU" sz="2800" spc="-1" strike="noStrike">
                <a:solidFill>
                  <a:srgbClr val="000000"/>
                </a:solidFill>
                <a:latin typeface="Arial"/>
              </a:rPr>
              <a:t>Inversion of Control, Dependency Injection </a:t>
            </a:r>
            <a:endParaRPr b="0" lang="ru-RU" sz="2800" spc="-1" strike="noStrike">
              <a:solidFill>
                <a:srgbClr val="000000"/>
              </a:solidFill>
              <a:latin typeface="Calibri"/>
            </a:endParaRPr>
          </a:p>
          <a:p>
            <a:pPr marL="343080" indent="-342720">
              <a:lnSpc>
                <a:spcPct val="100000"/>
              </a:lnSpc>
              <a:buClr>
                <a:srgbClr val="000000"/>
              </a:buClr>
              <a:buFont typeface="Calibri Light"/>
              <a:buAutoNum type="arabicPeriod"/>
            </a:pPr>
            <a:r>
              <a:rPr b="1" lang="ru-RU" sz="2800" spc="-1" strike="noStrike">
                <a:solidFill>
                  <a:srgbClr val="000000"/>
                </a:solidFill>
                <a:latin typeface="Arial"/>
              </a:rPr>
              <a:t>[Beans, ApplicationContext]</a:t>
            </a:r>
            <a:r>
              <a:rPr b="0" lang="ru-RU" sz="2800" spc="-1" strike="noStrike">
                <a:solidFill>
                  <a:srgbClr val="000000"/>
                </a:solidFill>
                <a:latin typeface="Arial"/>
              </a:rPr>
              <a:t> </a:t>
            </a:r>
            <a:endParaRPr b="0" lang="ru-RU" sz="2800" spc="-1" strike="noStrike">
              <a:solidFill>
                <a:srgbClr val="000000"/>
              </a:solidFill>
              <a:latin typeface="Calibri"/>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Beans</a:t>
            </a:r>
            <a:endParaRPr b="0" lang="ru-RU" sz="4400" spc="-1" strike="noStrike">
              <a:solidFill>
                <a:srgbClr val="000000"/>
              </a:solidFill>
              <a:latin typeface="Calibri"/>
            </a:endParaRPr>
          </a:p>
        </p:txBody>
      </p:sp>
      <p:sp>
        <p:nvSpPr>
          <p:cNvPr id="152" name="TextShape 2"/>
          <p:cNvSpPr txBox="1"/>
          <p:nvPr/>
        </p:nvSpPr>
        <p:spPr>
          <a:xfrm>
            <a:off x="838080" y="1825560"/>
            <a:ext cx="10515240" cy="4350960"/>
          </a:xfrm>
          <a:prstGeom prst="rect">
            <a:avLst/>
          </a:prstGeom>
          <a:noFill/>
          <a:ln>
            <a:noFill/>
          </a:ln>
        </p:spPr>
        <p:txBody>
          <a:bodyPr/>
          <a:p>
            <a:pPr>
              <a:lnSpc>
                <a:spcPct val="100000"/>
              </a:lnSpc>
              <a:spcBef>
                <a:spcPts val="1001"/>
              </a:spcBef>
            </a:pPr>
            <a:r>
              <a:rPr b="0" lang="ru-RU" sz="2800" spc="-1" strike="noStrike" u="sng">
                <a:solidFill>
                  <a:srgbClr val="0563c1"/>
                </a:solidFill>
                <a:uFillTx/>
                <a:latin typeface="Calibri"/>
                <a:hlinkClick r:id="rId1"/>
              </a:rPr>
              <a:t>https://docs.spring.io/spring/docs/current/spring-framework-reference/core.html#beans-definition</a:t>
            </a:r>
            <a:br/>
            <a:r>
              <a:rPr b="0" lang="ru-RU" sz="2800" spc="-1" strike="noStrike">
                <a:solidFill>
                  <a:srgbClr val="000000"/>
                </a:solidFill>
                <a:latin typeface="Calibri"/>
              </a:rPr>
              <a:t>Beans are java objects, that are managed by </a:t>
            </a:r>
            <a:r>
              <a:rPr b="1" lang="ru-RU" sz="2800" spc="-1" strike="noStrike">
                <a:solidFill>
                  <a:srgbClr val="000000"/>
                </a:solidFill>
                <a:latin typeface="Calibri"/>
              </a:rPr>
              <a:t>IoC Container</a:t>
            </a:r>
            <a:r>
              <a:rPr b="0" lang="ru-RU" sz="2800" spc="-1" strike="noStrike">
                <a:solidFill>
                  <a:srgbClr val="000000"/>
                </a:solidFill>
                <a:latin typeface="Calibri"/>
              </a:rPr>
              <a:t> </a:t>
            </a:r>
            <a:endParaRPr b="0" lang="ru-RU" sz="2800" spc="-1" strike="noStrike">
              <a:solidFill>
                <a:srgbClr val="000000"/>
              </a:solidFill>
              <a:latin typeface="Calibri"/>
            </a:endParaRPr>
          </a:p>
          <a:p>
            <a:pPr>
              <a:lnSpc>
                <a:spcPct val="100000"/>
              </a:lnSpc>
              <a:spcBef>
                <a:spcPts val="1001"/>
              </a:spcBef>
            </a:pPr>
            <a:r>
              <a:rPr b="0" lang="ru-RU" sz="2800" spc="-1" strike="noStrike">
                <a:solidFill>
                  <a:srgbClr val="000000"/>
                </a:solidFill>
                <a:latin typeface="Calibri"/>
              </a:rPr>
              <a:t>How to make </a:t>
            </a:r>
            <a:r>
              <a:rPr b="1" lang="ru-RU" sz="2800" spc="-1" strike="noStrike">
                <a:solidFill>
                  <a:srgbClr val="000000"/>
                </a:solidFill>
                <a:latin typeface="Calibri"/>
              </a:rPr>
              <a:t>bean</a:t>
            </a:r>
            <a:r>
              <a:rPr b="0" lang="ru-RU" sz="2800" spc="-1" strike="noStrike">
                <a:solidFill>
                  <a:srgbClr val="000000"/>
                </a:solidFill>
                <a:latin typeface="Calibri"/>
              </a:rPr>
              <a:t> out of </a:t>
            </a:r>
            <a:r>
              <a:rPr b="1" lang="ru-RU" sz="2800" spc="-1" strike="noStrike">
                <a:solidFill>
                  <a:srgbClr val="000000"/>
                </a:solidFill>
                <a:latin typeface="Calibri"/>
              </a:rPr>
              <a:t>POJO</a:t>
            </a:r>
            <a:r>
              <a:rPr b="0" lang="ru-RU" sz="2800" spc="-1" strike="noStrike">
                <a:solidFill>
                  <a:srgbClr val="000000"/>
                </a:solidFill>
                <a:latin typeface="Calibri"/>
              </a:rPr>
              <a:t> (Plain Old Java Object)?</a:t>
            </a:r>
            <a:br/>
            <a:r>
              <a:rPr b="0" lang="ru-RU" sz="2800" spc="-1" strike="noStrike">
                <a:solidFill>
                  <a:srgbClr val="000000"/>
                </a:solidFill>
                <a:latin typeface="Calibri"/>
              </a:rPr>
              <a:t>With bean definition configuration</a:t>
            </a:r>
            <a:endParaRPr b="0" lang="ru-RU" sz="2800" spc="-1" strike="noStrike">
              <a:solidFill>
                <a:srgbClr val="000000"/>
              </a:solidFill>
              <a:latin typeface="Calibri"/>
            </a:endParaRPr>
          </a:p>
          <a:p>
            <a:pPr>
              <a:lnSpc>
                <a:spcPct val="100000"/>
              </a:lnSpc>
              <a:spcBef>
                <a:spcPts val="1001"/>
              </a:spcBef>
            </a:pPr>
            <a:endParaRPr b="0" lang="ru-RU" sz="2800" spc="-1" strike="noStrike">
              <a:solidFill>
                <a:srgbClr val="000000"/>
              </a:solidFill>
              <a:latin typeface="Calibri"/>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Spring configuration</a:t>
            </a:r>
            <a:endParaRPr b="0" lang="ru-RU" sz="4400" spc="-1" strike="noStrike">
              <a:solidFill>
                <a:srgbClr val="000000"/>
              </a:solidFill>
              <a:latin typeface="Calibri"/>
            </a:endParaRPr>
          </a:p>
        </p:txBody>
      </p:sp>
      <p:sp>
        <p:nvSpPr>
          <p:cNvPr id="154" name="TextShape 2"/>
          <p:cNvSpPr txBox="1"/>
          <p:nvPr/>
        </p:nvSpPr>
        <p:spPr>
          <a:xfrm>
            <a:off x="838080" y="1825560"/>
            <a:ext cx="10515240" cy="4350960"/>
          </a:xfrm>
          <a:prstGeom prst="rect">
            <a:avLst/>
          </a:prstGeom>
          <a:noFill/>
          <a:ln>
            <a:noFill/>
          </a:ln>
        </p:spPr>
        <p:txBody>
          <a:bodyPr/>
          <a:p>
            <a:pPr>
              <a:lnSpc>
                <a:spcPct val="100000"/>
              </a:lnSpc>
              <a:spcBef>
                <a:spcPts val="1001"/>
              </a:spcBef>
            </a:pPr>
            <a:r>
              <a:rPr b="0" lang="ru-RU" sz="2800" spc="-1" strike="noStrike">
                <a:solidFill>
                  <a:srgbClr val="000000"/>
                </a:solidFill>
                <a:latin typeface="Calibri"/>
              </a:rPr>
              <a:t>There are several options for beans configuration:</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XML Description</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Groovy Description</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Annotations</a:t>
            </a:r>
            <a:endParaRPr b="0" lang="ru-RU" sz="2800" spc="-1" strike="noStrike">
              <a:solidFill>
                <a:srgbClr val="000000"/>
              </a:solidFill>
              <a:latin typeface="Calibri"/>
            </a:endParaRPr>
          </a:p>
          <a:p>
            <a:pPr>
              <a:lnSpc>
                <a:spcPct val="100000"/>
              </a:lnSpc>
              <a:spcBef>
                <a:spcPts val="1001"/>
              </a:spcBef>
            </a:pPr>
            <a:r>
              <a:rPr b="0" lang="ru-RU" sz="2800" spc="-1" strike="noStrike">
                <a:solidFill>
                  <a:srgbClr val="000000"/>
                </a:solidFill>
                <a:latin typeface="Calibri"/>
              </a:rPr>
              <a:t>We will use annotations as this is the cleanest one</a:t>
            </a:r>
            <a:endParaRPr b="0" lang="ru-RU" sz="2800" spc="-1" strike="noStrike">
              <a:solidFill>
                <a:srgbClr val="000000"/>
              </a:solidFill>
              <a:latin typeface="Calibri"/>
            </a:endParaRPr>
          </a:p>
          <a:p>
            <a:pPr>
              <a:lnSpc>
                <a:spcPct val="90000"/>
              </a:lnSpc>
              <a:spcBef>
                <a:spcPts val="1001"/>
              </a:spcBef>
            </a:pPr>
            <a:endParaRPr b="0" lang="ru-RU" sz="2800" spc="-1" strike="noStrike">
              <a:solidFill>
                <a:srgbClr val="000000"/>
              </a:solidFill>
              <a:latin typeface="Calibri"/>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Beans Detection</a:t>
            </a:r>
            <a:endParaRPr b="0" lang="ru-RU" sz="4400" spc="-1" strike="noStrike">
              <a:solidFill>
                <a:srgbClr val="000000"/>
              </a:solidFill>
              <a:latin typeface="Calibri"/>
            </a:endParaRPr>
          </a:p>
        </p:txBody>
      </p:sp>
      <p:sp>
        <p:nvSpPr>
          <p:cNvPr id="156" name="TextShape 2"/>
          <p:cNvSpPr txBox="1"/>
          <p:nvPr/>
        </p:nvSpPr>
        <p:spPr>
          <a:xfrm>
            <a:off x="838080" y="1825560"/>
            <a:ext cx="10515240" cy="4350960"/>
          </a:xfrm>
          <a:prstGeom prst="rect">
            <a:avLst/>
          </a:prstGeom>
          <a:noFill/>
          <a:ln>
            <a:noFill/>
          </a:ln>
        </p:spPr>
        <p:txBody>
          <a:bodyPr/>
          <a:p>
            <a:pPr>
              <a:lnSpc>
                <a:spcPct val="100000"/>
              </a:lnSpc>
              <a:spcBef>
                <a:spcPts val="1001"/>
              </a:spcBef>
            </a:pPr>
            <a:r>
              <a:rPr b="0" lang="ru-RU" sz="2800" spc="-1" strike="noStrike">
                <a:solidFill>
                  <a:srgbClr val="000000"/>
                </a:solidFill>
                <a:latin typeface="Calibri"/>
              </a:rPr>
              <a:t>For spring to create and manage beans, we must provide bean definitions</a:t>
            </a:r>
            <a:br/>
            <a:r>
              <a:rPr b="1" lang="ru-RU" sz="2800" spc="-1" strike="noStrike">
                <a:solidFill>
                  <a:srgbClr val="000000"/>
                </a:solidFill>
                <a:latin typeface="Calibri"/>
              </a:rPr>
              <a:t>How to create bean definition with annotations:</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mark class with </a:t>
            </a:r>
            <a:r>
              <a:rPr b="1" lang="ru-RU" sz="2800" spc="-1" strike="noStrike">
                <a:solidFill>
                  <a:srgbClr val="000000"/>
                </a:solidFill>
                <a:latin typeface="Calibri"/>
              </a:rPr>
              <a:t>@Configuration</a:t>
            </a:r>
            <a:r>
              <a:rPr b="0" lang="ru-RU" sz="2800" spc="-1" strike="noStrike">
                <a:solidFill>
                  <a:srgbClr val="000000"/>
                </a:solidFill>
                <a:latin typeface="Calibri"/>
              </a:rPr>
              <a:t>/</a:t>
            </a:r>
            <a:r>
              <a:rPr b="1" lang="ru-RU" sz="2800" spc="-1" strike="noStrike">
                <a:solidFill>
                  <a:srgbClr val="000000"/>
                </a:solidFill>
                <a:latin typeface="Calibri"/>
              </a:rPr>
              <a:t>@Component</a:t>
            </a:r>
            <a:r>
              <a:rPr b="0" lang="ru-RU" sz="2800" spc="-1" strike="noStrike">
                <a:solidFill>
                  <a:srgbClr val="000000"/>
                </a:solidFill>
                <a:latin typeface="Calibri"/>
              </a:rPr>
              <a:t>/</a:t>
            </a:r>
            <a:r>
              <a:rPr b="1" lang="ru-RU" sz="2800" spc="-1" strike="noStrike">
                <a:solidFill>
                  <a:srgbClr val="000000"/>
                </a:solidFill>
                <a:latin typeface="Calibri"/>
              </a:rPr>
              <a:t>@Controller</a:t>
            </a:r>
            <a:r>
              <a:rPr b="0" lang="ru-RU" sz="2800" spc="-1" strike="noStrike">
                <a:solidFill>
                  <a:srgbClr val="000000"/>
                </a:solidFill>
                <a:latin typeface="Calibri"/>
              </a:rPr>
              <a:t>/</a:t>
            </a:r>
            <a:r>
              <a:rPr b="1" lang="ru-RU" sz="2800" spc="-1" strike="noStrike">
                <a:solidFill>
                  <a:srgbClr val="000000"/>
                </a:solidFill>
                <a:latin typeface="Calibri"/>
              </a:rPr>
              <a:t>@Service</a:t>
            </a:r>
            <a:r>
              <a:rPr b="0" lang="ru-RU" sz="2800" spc="-1" strike="noStrike">
                <a:solidFill>
                  <a:srgbClr val="000000"/>
                </a:solidFill>
                <a:latin typeface="Calibri"/>
              </a:rPr>
              <a:t>/</a:t>
            </a:r>
            <a:r>
              <a:rPr b="1" lang="ru-RU" sz="2800" spc="-1" strike="noStrike">
                <a:solidFill>
                  <a:srgbClr val="000000"/>
                </a:solidFill>
                <a:latin typeface="Calibri"/>
              </a:rPr>
              <a:t>@Repository</a:t>
            </a:r>
            <a:r>
              <a:rPr b="0" lang="ru-RU" sz="2800" spc="-1" strike="noStrike">
                <a:solidFill>
                  <a:srgbClr val="000000"/>
                </a:solidFill>
                <a:latin typeface="Calibri"/>
              </a:rPr>
              <a:t> or annotations, inheriting their semantics</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mark any method inside such class with </a:t>
            </a:r>
            <a:r>
              <a:rPr b="1" lang="ru-RU" sz="2800" spc="-1" strike="noStrike">
                <a:solidFill>
                  <a:srgbClr val="000000"/>
                </a:solidFill>
                <a:latin typeface="Calibri"/>
              </a:rPr>
              <a:t>@Bean</a:t>
            </a:r>
            <a:r>
              <a:rPr b="0" lang="ru-RU" sz="2800" spc="-1" strike="noStrike">
                <a:solidFill>
                  <a:srgbClr val="000000"/>
                </a:solidFill>
                <a:latin typeface="Calibri"/>
              </a:rPr>
              <a:t> (config method)</a:t>
            </a:r>
            <a:endParaRPr b="0" lang="ru-RU" sz="2800" spc="-1" strike="noStrike">
              <a:solidFill>
                <a:srgbClr val="000000"/>
              </a:solidFill>
              <a:latin typeface="Calibri"/>
            </a:endParaRPr>
          </a:p>
          <a:p>
            <a:pPr>
              <a:lnSpc>
                <a:spcPct val="90000"/>
              </a:lnSpc>
              <a:spcBef>
                <a:spcPts val="1001"/>
              </a:spcBef>
            </a:pPr>
            <a:endParaRPr b="0" lang="ru-RU" sz="2800" spc="-1" strike="noStrike">
              <a:solidFill>
                <a:srgbClr val="000000"/>
              </a:solidFill>
              <a:latin typeface="Calibri"/>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Beans autowiring</a:t>
            </a:r>
            <a:endParaRPr b="0" lang="ru-RU" sz="4400" spc="-1" strike="noStrike">
              <a:solidFill>
                <a:srgbClr val="000000"/>
              </a:solidFill>
              <a:latin typeface="Calibri"/>
            </a:endParaRPr>
          </a:p>
        </p:txBody>
      </p:sp>
      <p:sp>
        <p:nvSpPr>
          <p:cNvPr id="158" name="TextShape 2"/>
          <p:cNvSpPr txBox="1"/>
          <p:nvPr/>
        </p:nvSpPr>
        <p:spPr>
          <a:xfrm>
            <a:off x="838080" y="1825560"/>
            <a:ext cx="10515240" cy="4350960"/>
          </a:xfrm>
          <a:prstGeom prst="rect">
            <a:avLst/>
          </a:prstGeom>
          <a:noFill/>
          <a:ln>
            <a:noFill/>
          </a:ln>
        </p:spPr>
        <p:txBody>
          <a:bodyPr/>
          <a:p>
            <a:pPr>
              <a:lnSpc>
                <a:spcPct val="100000"/>
              </a:lnSpc>
              <a:spcBef>
                <a:spcPts val="1001"/>
              </a:spcBef>
            </a:pPr>
            <a:r>
              <a:rPr b="0" lang="ru-RU" sz="2800" spc="-1" strike="noStrike" u="sng">
                <a:solidFill>
                  <a:srgbClr val="0563c1"/>
                </a:solidFill>
                <a:uFillTx/>
                <a:latin typeface="Calibri"/>
                <a:hlinkClick r:id="rId1"/>
              </a:rPr>
              <a:t>https://docs.spring.io/spring/docs/current/spring-framework-reference/core.html#beans-autowired-annotation</a:t>
            </a:r>
            <a:br/>
            <a:r>
              <a:rPr b="0" lang="ru-RU" sz="2800" spc="-1" strike="noStrike">
                <a:solidFill>
                  <a:srgbClr val="000000"/>
                </a:solidFill>
                <a:latin typeface="Calibri"/>
              </a:rPr>
              <a:t>Once we have beans definitions, we can inject those beans with </a:t>
            </a:r>
            <a:r>
              <a:rPr b="1" lang="ru-RU" sz="2800" spc="-1" strike="noStrike">
                <a:solidFill>
                  <a:srgbClr val="000000"/>
                </a:solidFill>
                <a:latin typeface="Calibri"/>
              </a:rPr>
              <a:t>@Autowired</a:t>
            </a:r>
            <a:br/>
            <a:r>
              <a:rPr b="0" lang="ru-RU" sz="2800" spc="-1" strike="noStrike">
                <a:solidFill>
                  <a:srgbClr val="000000"/>
                </a:solidFill>
                <a:latin typeface="Calibri"/>
              </a:rPr>
              <a:t>Possible targets:</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constructor</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field</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setter method</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config method</a:t>
            </a:r>
            <a:endParaRPr b="0" lang="ru-RU" sz="2800" spc="-1" strike="noStrike">
              <a:solidFill>
                <a:srgbClr val="000000"/>
              </a:solidFill>
              <a:latin typeface="Calibri"/>
            </a:endParaRPr>
          </a:p>
          <a:p>
            <a:pPr>
              <a:lnSpc>
                <a:spcPct val="90000"/>
              </a:lnSpc>
              <a:spcBef>
                <a:spcPts val="1001"/>
              </a:spcBef>
            </a:pPr>
            <a:endParaRPr b="0" lang="ru-RU" sz="2800" spc="-1" strike="noStrike">
              <a:solidFill>
                <a:srgbClr val="000000"/>
              </a:solidFill>
              <a:latin typeface="Calibri"/>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Bean scopes</a:t>
            </a:r>
            <a:endParaRPr b="0" lang="ru-RU" sz="4400" spc="-1" strike="noStrike">
              <a:solidFill>
                <a:srgbClr val="000000"/>
              </a:solidFill>
              <a:latin typeface="Calibri"/>
            </a:endParaRPr>
          </a:p>
        </p:txBody>
      </p:sp>
      <p:sp>
        <p:nvSpPr>
          <p:cNvPr id="160" name="TextShape 2"/>
          <p:cNvSpPr txBox="1"/>
          <p:nvPr/>
        </p:nvSpPr>
        <p:spPr>
          <a:xfrm>
            <a:off x="838080" y="1825560"/>
            <a:ext cx="10515240" cy="4350960"/>
          </a:xfrm>
          <a:prstGeom prst="rect">
            <a:avLst/>
          </a:prstGeom>
          <a:noFill/>
          <a:ln>
            <a:noFill/>
          </a:ln>
        </p:spPr>
        <p:txBody>
          <a:bodyPr/>
          <a:p>
            <a:pPr>
              <a:lnSpc>
                <a:spcPct val="100000"/>
              </a:lnSpc>
              <a:spcBef>
                <a:spcPts val="1001"/>
              </a:spcBef>
            </a:pPr>
            <a:r>
              <a:rPr b="0" lang="ru-RU" sz="2800" spc="-1" strike="noStrike" u="sng">
                <a:solidFill>
                  <a:srgbClr val="0563c1"/>
                </a:solidFill>
                <a:uFillTx/>
                <a:latin typeface="Calibri"/>
                <a:hlinkClick r:id="rId1"/>
              </a:rPr>
              <a:t>https://docs.spring.io/spring/docs/current/spring-framework-reference/core.html#beans-factory-scopes</a:t>
            </a:r>
            <a:r>
              <a:rPr b="0" lang="ru-RU" sz="2800" spc="-1" strike="noStrike">
                <a:solidFill>
                  <a:srgbClr val="000000"/>
                </a:solidFill>
                <a:latin typeface="Calibri"/>
              </a:rPr>
              <a:t> Beans can have different life span depending on requirements. </a:t>
            </a:r>
            <a:endParaRPr b="0" lang="ru-RU" sz="2800" spc="-1" strike="noStrike">
              <a:solidFill>
                <a:srgbClr val="000000"/>
              </a:solidFill>
              <a:latin typeface="Calibri"/>
            </a:endParaRPr>
          </a:p>
          <a:p>
            <a:pPr>
              <a:lnSpc>
                <a:spcPct val="100000"/>
              </a:lnSpc>
              <a:spcBef>
                <a:spcPts val="1001"/>
              </a:spcBef>
            </a:pPr>
            <a:r>
              <a:rPr b="1" lang="ru-RU" sz="2800" spc="-1" strike="noStrike">
                <a:solidFill>
                  <a:srgbClr val="000000"/>
                </a:solidFill>
                <a:latin typeface="Calibri"/>
              </a:rPr>
              <a:t>[Common scopes:]</a:t>
            </a:r>
            <a:r>
              <a:rPr b="0" lang="ru-RU" sz="2800" spc="-1" strike="noStrike">
                <a:solidFill>
                  <a:srgbClr val="000000"/>
                </a:solidFill>
                <a:latin typeface="Calibri"/>
              </a:rPr>
              <a:t> </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Singleton (default)</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Prototype: single bean definition to any number of object instances</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request: single bean definition to the lifecycle of a single HTTP reques</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websocket: single bean definition to the lifecycle of a WebSocket ...</a:t>
            </a:r>
            <a:endParaRPr b="0" lang="ru-RU" sz="2800" spc="-1" strike="noStrike">
              <a:solidFill>
                <a:srgbClr val="000000"/>
              </a:solidFill>
              <a:latin typeface="Calibri"/>
            </a:endParaRPr>
          </a:p>
          <a:p>
            <a:pPr>
              <a:lnSpc>
                <a:spcPct val="90000"/>
              </a:lnSpc>
              <a:spcBef>
                <a:spcPts val="1001"/>
              </a:spcBef>
            </a:pPr>
            <a:endParaRPr b="0" lang="ru-RU" sz="2800" spc="-1" strike="noStrike">
              <a:solidFill>
                <a:srgbClr val="000000"/>
              </a:solidFill>
              <a:latin typeface="Calibri"/>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Summary</a:t>
            </a:r>
            <a:endParaRPr b="0" lang="ru-RU" sz="4400" spc="-1" strike="noStrike">
              <a:solidFill>
                <a:srgbClr val="000000"/>
              </a:solidFill>
              <a:latin typeface="Calibri"/>
            </a:endParaRPr>
          </a:p>
        </p:txBody>
      </p:sp>
      <p:sp>
        <p:nvSpPr>
          <p:cNvPr id="162"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ru-RU" sz="2800" spc="-1" strike="noStrike">
                <a:solidFill>
                  <a:srgbClr val="000000"/>
                </a:solidFill>
                <a:latin typeface="Calibri"/>
              </a:rPr>
              <a:t>Threads</a:t>
            </a:r>
            <a:r>
              <a:rPr b="0" lang="ru-RU" sz="2800" spc="-1" strike="noStrike">
                <a:solidFill>
                  <a:srgbClr val="000000"/>
                </a:solidFill>
                <a:latin typeface="Calibri"/>
              </a:rPr>
              <a:t> are not difficult until concurrency comes</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ru-RU" sz="2800" spc="-1" strike="noStrike">
                <a:solidFill>
                  <a:srgbClr val="000000"/>
                </a:solidFill>
                <a:latin typeface="Calibri"/>
              </a:rPr>
              <a:t>Annotations</a:t>
            </a:r>
            <a:r>
              <a:rPr b="0" lang="ru-RU" sz="2800" spc="-1" strike="noStrike">
                <a:solidFill>
                  <a:srgbClr val="000000"/>
                </a:solidFill>
                <a:latin typeface="Calibri"/>
              </a:rPr>
              <a:t> help to build meta-information about application and can be used in both compile-time and runtime</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ru-RU" sz="2800" spc="-1" strike="noStrike">
                <a:solidFill>
                  <a:srgbClr val="000000"/>
                </a:solidFill>
                <a:latin typeface="Calibri"/>
              </a:rPr>
              <a:t>Spring</a:t>
            </a:r>
            <a:r>
              <a:rPr b="0" lang="ru-RU" sz="2800" spc="-1" strike="noStrike">
                <a:solidFill>
                  <a:srgbClr val="000000"/>
                </a:solidFill>
                <a:latin typeface="Calibri"/>
              </a:rPr>
              <a:t> is powerful universal framework</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ru-RU" sz="2800" spc="-1" strike="noStrike">
                <a:solidFill>
                  <a:srgbClr val="000000"/>
                </a:solidFill>
                <a:latin typeface="Calibri"/>
              </a:rPr>
              <a:t>Spring Boot</a:t>
            </a:r>
            <a:r>
              <a:rPr b="0" lang="ru-RU" sz="2800" spc="-1" strike="noStrike">
                <a:solidFill>
                  <a:srgbClr val="000000"/>
                </a:solidFill>
                <a:latin typeface="Calibri"/>
              </a:rPr>
              <a:t> makes a lot of staff to keep Spring </a:t>
            </a:r>
            <a:r>
              <a:rPr b="1" lang="ru-RU" sz="2800" spc="-1" strike="noStrike">
                <a:solidFill>
                  <a:srgbClr val="000000"/>
                </a:solidFill>
                <a:latin typeface="Calibri"/>
              </a:rPr>
              <a:t>simple</a:t>
            </a:r>
            <a:r>
              <a:rPr b="0" lang="ru-RU" sz="2800" spc="-1" strike="noStrike">
                <a:solidFill>
                  <a:srgbClr val="000000"/>
                </a:solidFill>
                <a:latin typeface="Calibri"/>
              </a:rPr>
              <a:t> and work out of the box</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ru-RU" sz="2800" spc="-1" strike="noStrike">
                <a:solidFill>
                  <a:srgbClr val="000000"/>
                </a:solidFill>
                <a:latin typeface="Calibri"/>
              </a:rPr>
              <a:t>MVC</a:t>
            </a:r>
            <a:r>
              <a:rPr b="0" lang="ru-RU" sz="2800" spc="-1" strike="noStrike">
                <a:solidFill>
                  <a:srgbClr val="000000"/>
                </a:solidFill>
                <a:latin typeface="Calibri"/>
              </a:rPr>
              <a:t> - methodology for building web application (learn it)</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ru-RU" sz="2800" spc="-1" strike="noStrike">
                <a:solidFill>
                  <a:srgbClr val="000000"/>
                </a:solidFill>
                <a:latin typeface="Calibri"/>
              </a:rPr>
              <a:t>Spring MVC</a:t>
            </a:r>
            <a:r>
              <a:rPr b="0" lang="ru-RU" sz="2800" spc="-1" strike="noStrike">
                <a:solidFill>
                  <a:srgbClr val="000000"/>
                </a:solidFill>
                <a:latin typeface="Calibri"/>
              </a:rPr>
              <a:t> is Spring module that allows to build web application based on MVC pattern</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Keep learning </a:t>
            </a:r>
            <a:r>
              <a:rPr b="1" lang="ru-RU" sz="2800" spc="-1" strike="noStrike">
                <a:solidFill>
                  <a:srgbClr val="000000"/>
                </a:solidFill>
                <a:latin typeface="Calibri"/>
              </a:rPr>
              <a:t>HTTP</a:t>
            </a:r>
            <a:r>
              <a:rPr b="0" lang="ru-RU" sz="2800" spc="-1" strike="noStrike">
                <a:solidFill>
                  <a:srgbClr val="000000"/>
                </a:solidFill>
                <a:latin typeface="Calibri"/>
              </a:rPr>
              <a:t> </a:t>
            </a:r>
            <a:endParaRPr b="0" lang="ru-RU" sz="2800" spc="-1" strike="noStrike">
              <a:solidFill>
                <a:srgbClr val="000000"/>
              </a:solidFill>
              <a:latin typeface="Calibri"/>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Next steps</a:t>
            </a:r>
            <a:endParaRPr b="0" lang="ru-RU" sz="4400" spc="-1" strike="noStrike">
              <a:solidFill>
                <a:srgbClr val="000000"/>
              </a:solidFill>
              <a:latin typeface="Calibri"/>
            </a:endParaRPr>
          </a:p>
        </p:txBody>
      </p:sp>
      <p:sp>
        <p:nvSpPr>
          <p:cNvPr id="164"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Install Docker CE: </a:t>
            </a:r>
            <a:endParaRPr b="0" lang="ru-RU" sz="2800" spc="-1" strike="noStrike">
              <a:solidFill>
                <a:srgbClr val="000000"/>
              </a:solidFill>
              <a:latin typeface="Calibri"/>
            </a:endParaRPr>
          </a:p>
          <a:p>
            <a:pPr>
              <a:lnSpc>
                <a:spcPct val="100000"/>
              </a:lnSpc>
              <a:spcBef>
                <a:spcPts val="1001"/>
              </a:spcBef>
            </a:pPr>
            <a:r>
              <a:rPr b="0" lang="ru-RU" sz="2800" spc="-1" strike="noStrike" u="sng">
                <a:solidFill>
                  <a:srgbClr val="0563c1"/>
                </a:solidFill>
                <a:uFillTx/>
                <a:latin typeface="Calibri"/>
                <a:hlinkClick r:id="rId1"/>
              </a:rPr>
              <a:t>https</a:t>
            </a:r>
            <a:r>
              <a:rPr b="0" lang="ru-RU" sz="2800" spc="-1" strike="noStrike" u="sng">
                <a:solidFill>
                  <a:srgbClr val="0563c1"/>
                </a:solidFill>
                <a:uFillTx/>
                <a:latin typeface="Calibri"/>
                <a:hlinkClick r:id="rId2"/>
              </a:rPr>
              <a:t>://docs.docker.com/install</a:t>
            </a:r>
            <a:r>
              <a:rPr b="0" lang="ru-RU" sz="2800" spc="-1" strike="noStrike" u="sng">
                <a:solidFill>
                  <a:srgbClr val="0563c1"/>
                </a:solidFill>
                <a:uFillTx/>
                <a:latin typeface="Calibri"/>
                <a:hlinkClick r:id="rId3"/>
              </a:rPr>
              <a:t>/</a:t>
            </a:r>
            <a:r>
              <a:rPr b="0" lang="ru-RU" sz="2800" spc="-1" strike="noStrike">
                <a:solidFill>
                  <a:srgbClr val="000000"/>
                </a:solidFill>
                <a:latin typeface="Calibri"/>
              </a:rPr>
              <a:t> </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Install the cf CLI: </a:t>
            </a:r>
            <a:endParaRPr b="0" lang="ru-RU" sz="2800" spc="-1" strike="noStrike">
              <a:solidFill>
                <a:srgbClr val="000000"/>
              </a:solidFill>
              <a:latin typeface="Calibri"/>
            </a:endParaRPr>
          </a:p>
          <a:p>
            <a:pPr>
              <a:lnSpc>
                <a:spcPct val="100000"/>
              </a:lnSpc>
              <a:spcBef>
                <a:spcPts val="1001"/>
              </a:spcBef>
            </a:pPr>
            <a:r>
              <a:rPr b="0" lang="ru-RU" sz="2800" spc="-1" strike="noStrike" u="sng">
                <a:solidFill>
                  <a:srgbClr val="0563c1"/>
                </a:solidFill>
                <a:uFillTx/>
                <a:latin typeface="Calibri"/>
                <a:hlinkClick r:id="rId4"/>
              </a:rPr>
              <a:t>https</a:t>
            </a:r>
            <a:r>
              <a:rPr b="0" lang="ru-RU" sz="2800" spc="-1" strike="noStrike" u="sng">
                <a:solidFill>
                  <a:srgbClr val="0563c1"/>
                </a:solidFill>
                <a:uFillTx/>
                <a:latin typeface="Calibri"/>
                <a:hlinkClick r:id="rId5"/>
              </a:rPr>
              <a:t>://</a:t>
            </a:r>
            <a:r>
              <a:rPr b="0" lang="ru-RU" sz="2800" spc="-1" strike="noStrike" u="sng">
                <a:solidFill>
                  <a:srgbClr val="0563c1"/>
                </a:solidFill>
                <a:uFillTx/>
                <a:latin typeface="Calibri"/>
                <a:hlinkClick r:id="rId6"/>
              </a:rPr>
              <a:t>docs.cloudfoundry.org/cf-cli/install-go-cli.html</a:t>
            </a:r>
            <a:r>
              <a:rPr b="0" lang="ru-RU" sz="2800" spc="-1" strike="noStrike">
                <a:solidFill>
                  <a:srgbClr val="000000"/>
                </a:solidFill>
                <a:latin typeface="Calibri"/>
              </a:rPr>
              <a:t> </a:t>
            </a:r>
            <a:endParaRPr b="0" lang="ru-RU" sz="2800" spc="-1" strike="noStrike">
              <a:solidFill>
                <a:srgbClr val="000000"/>
              </a:solidFill>
              <a:latin typeface="Calibri"/>
            </a:endParaRPr>
          </a:p>
          <a:p>
            <a:pPr>
              <a:lnSpc>
                <a:spcPct val="90000"/>
              </a:lnSpc>
              <a:spcBef>
                <a:spcPts val="1001"/>
              </a:spcBef>
            </a:pPr>
            <a:endParaRPr b="0" lang="ru-RU" sz="2800" spc="-1" strike="noStrike">
              <a:solidFill>
                <a:srgbClr val="000000"/>
              </a:solidFill>
              <a:latin typeface="Calibri"/>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Maven</a:t>
            </a:r>
            <a:endParaRPr b="0" lang="ru-RU" sz="4400" spc="-1" strike="noStrike">
              <a:solidFill>
                <a:srgbClr val="000000"/>
              </a:solidFill>
              <a:latin typeface="Calibri"/>
            </a:endParaRPr>
          </a:p>
        </p:txBody>
      </p:sp>
      <p:sp>
        <p:nvSpPr>
          <p:cNvPr id="89" name="TextShape 2"/>
          <p:cNvSpPr txBox="1"/>
          <p:nvPr/>
        </p:nvSpPr>
        <p:spPr>
          <a:xfrm>
            <a:off x="838080" y="1825560"/>
            <a:ext cx="10515240" cy="4350960"/>
          </a:xfrm>
          <a:prstGeom prst="rect">
            <a:avLst/>
          </a:prstGeom>
          <a:noFill/>
          <a:ln>
            <a:noFill/>
          </a:ln>
        </p:spPr>
        <p:txBody>
          <a:bodyPr>
            <a:normAutofit/>
          </a:bodyPr>
          <a:p>
            <a:pPr>
              <a:lnSpc>
                <a:spcPct val="100000"/>
              </a:lnSpc>
              <a:spcBef>
                <a:spcPts val="1001"/>
              </a:spcBef>
            </a:pPr>
            <a:r>
              <a:rPr b="0" lang="ru-RU" sz="2800" spc="-1" strike="noStrike">
                <a:solidFill>
                  <a:srgbClr val="000000"/>
                </a:solidFill>
                <a:latin typeface="Calibri"/>
              </a:rPr>
              <a:t>Maven is essentially a project management and comprehension tool and as such provides a way to help with managing:</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Builds</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Documentation</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Reporting</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Dependencies</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SCMs</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Releases</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Distribution</a:t>
            </a:r>
            <a:endParaRPr b="0" lang="ru-RU" sz="2800" spc="-1" strike="noStrike">
              <a:solidFill>
                <a:srgbClr val="000000"/>
              </a:solidFill>
              <a:latin typeface="Calibri"/>
            </a:endParaRPr>
          </a:p>
          <a:p>
            <a:pPr>
              <a:lnSpc>
                <a:spcPct val="100000"/>
              </a:lnSpc>
              <a:spcBef>
                <a:spcPts val="1001"/>
              </a:spcBef>
            </a:pPr>
            <a:r>
              <a:rPr b="0" lang="ru-RU" sz="2800" spc="-1" strike="noStrike">
                <a:solidFill>
                  <a:srgbClr val="000000"/>
                </a:solidFill>
                <a:latin typeface="Calibri"/>
              </a:rPr>
              <a:t>@see </a:t>
            </a:r>
            <a:r>
              <a:rPr b="0" lang="ru-RU" sz="2800" spc="-1" strike="noStrike" u="sng">
                <a:solidFill>
                  <a:srgbClr val="0563c1"/>
                </a:solidFill>
                <a:uFillTx/>
                <a:latin typeface="Calibri"/>
                <a:hlinkClick r:id="rId1"/>
              </a:rPr>
              <a:t>http://</a:t>
            </a:r>
            <a:r>
              <a:rPr b="0" lang="ru-RU" sz="2800" spc="-1" strike="noStrike" u="sng">
                <a:solidFill>
                  <a:srgbClr val="0563c1"/>
                </a:solidFill>
                <a:uFillTx/>
                <a:latin typeface="Calibri"/>
                <a:hlinkClick r:id="rId2"/>
              </a:rPr>
              <a:t>maven.apache.org/guides/getting-started/index.html</a:t>
            </a:r>
            <a:r>
              <a:rPr b="0" lang="ru-RU" sz="2800" spc="-1" strike="noStrike">
                <a:solidFill>
                  <a:srgbClr val="000000"/>
                </a:solidFill>
                <a:latin typeface="Calibri"/>
              </a:rPr>
              <a:t> </a:t>
            </a:r>
            <a:endParaRPr b="0" lang="ru-RU" sz="2800" spc="-1" strike="noStrike">
              <a:solidFill>
                <a:srgbClr val="000000"/>
              </a:solidFill>
              <a:latin typeface="Calibri"/>
            </a:endParaRPr>
          </a:p>
          <a:p>
            <a:pPr>
              <a:lnSpc>
                <a:spcPct val="90000"/>
              </a:lnSpc>
              <a:spcBef>
                <a:spcPts val="1001"/>
              </a:spcBef>
            </a:pPr>
            <a:endParaRPr b="0" lang="ru-RU" sz="2800" spc="-1" strike="noStrike">
              <a:solidFill>
                <a:srgbClr val="000000"/>
              </a:solid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p>
            <a:pPr>
              <a:lnSpc>
                <a:spcPct val="90000"/>
              </a:lnSpc>
            </a:pPr>
            <a:r>
              <a:rPr b="0" lang="ru-RU" sz="4400" spc="-1" strike="noStrike">
                <a:solidFill>
                  <a:srgbClr val="000000"/>
                </a:solidFill>
                <a:latin typeface="Calibri Light"/>
              </a:rPr>
              <a:t>Maven workflow</a:t>
            </a:r>
            <a:endParaRPr b="0" lang="ru-RU" sz="4400" spc="-1" strike="noStrike">
              <a:solidFill>
                <a:srgbClr val="000000"/>
              </a:solidFill>
              <a:latin typeface="Calibri"/>
            </a:endParaRPr>
          </a:p>
        </p:txBody>
      </p:sp>
      <p:sp>
        <p:nvSpPr>
          <p:cNvPr id="91"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Return the project to base state. Basically removes the “target” directory.</a:t>
            </a:r>
            <a:endParaRPr b="0" lang="ru-RU" sz="2800" spc="-1" strike="noStrike">
              <a:solidFill>
                <a:srgbClr val="000000"/>
              </a:solidFill>
              <a:latin typeface="Calibri"/>
            </a:endParaRPr>
          </a:p>
          <a:p>
            <a:pPr>
              <a:lnSpc>
                <a:spcPct val="100000"/>
              </a:lnSpc>
              <a:spcBef>
                <a:spcPts val="1001"/>
              </a:spcBef>
            </a:pPr>
            <a:r>
              <a:rPr b="0" i="1" lang="ru-RU" sz="2000" spc="-1" strike="noStrike">
                <a:solidFill>
                  <a:srgbClr val="000000"/>
                </a:solidFill>
                <a:latin typeface="Arial Unicode MS"/>
              </a:rPr>
              <a:t>&gt;mvn clean</a:t>
            </a:r>
            <a:r>
              <a:rPr b="0" i="1" lang="ru-RU" sz="2000" spc="-1" strike="noStrike">
                <a:solidFill>
                  <a:srgbClr val="000000"/>
                </a:solidFill>
                <a:latin typeface="Calibri"/>
              </a:rPr>
              <a:t> </a:t>
            </a:r>
            <a:endParaRPr b="0" lang="ru-RU"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Create the jars and packaged items (like wars) from your code</a:t>
            </a:r>
            <a:endParaRPr b="0" lang="ru-RU" sz="2800" spc="-1" strike="noStrike">
              <a:solidFill>
                <a:srgbClr val="000000"/>
              </a:solidFill>
              <a:latin typeface="Calibri"/>
            </a:endParaRPr>
          </a:p>
          <a:p>
            <a:pPr>
              <a:lnSpc>
                <a:spcPct val="100000"/>
              </a:lnSpc>
              <a:spcBef>
                <a:spcPts val="1001"/>
              </a:spcBef>
            </a:pPr>
            <a:r>
              <a:rPr b="0" i="1" lang="ru-RU" sz="2000" spc="-1" strike="noStrike">
                <a:solidFill>
                  <a:srgbClr val="000000"/>
                </a:solidFill>
                <a:latin typeface="Calibri"/>
              </a:rPr>
              <a:t>&gt;</a:t>
            </a:r>
            <a:r>
              <a:rPr b="0" i="1" lang="ru-RU" sz="2000" spc="-1" strike="noStrike">
                <a:solidFill>
                  <a:srgbClr val="000000"/>
                </a:solidFill>
                <a:latin typeface="Arial Unicode MS"/>
              </a:rPr>
              <a:t>mvn package</a:t>
            </a:r>
            <a:r>
              <a:rPr b="0" i="1" lang="ru-RU" sz="2000" spc="-1" strike="noStrike">
                <a:solidFill>
                  <a:srgbClr val="000000"/>
                </a:solidFill>
                <a:latin typeface="Calibri"/>
              </a:rPr>
              <a:t> </a:t>
            </a:r>
            <a:endParaRPr b="0" lang="ru-RU"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Install the project to your local repository. Keeps any -SNAPSHOT monikers used</a:t>
            </a:r>
            <a:endParaRPr b="0" lang="ru-RU" sz="2800" spc="-1" strike="noStrike">
              <a:solidFill>
                <a:srgbClr val="000000"/>
              </a:solidFill>
              <a:latin typeface="Calibri"/>
            </a:endParaRPr>
          </a:p>
          <a:p>
            <a:pPr>
              <a:lnSpc>
                <a:spcPct val="100000"/>
              </a:lnSpc>
              <a:spcBef>
                <a:spcPts val="1001"/>
              </a:spcBef>
            </a:pPr>
            <a:r>
              <a:rPr b="0" i="1" lang="ru-RU" sz="1800" spc="-1" strike="noStrike">
                <a:solidFill>
                  <a:srgbClr val="000000"/>
                </a:solidFill>
                <a:latin typeface="Calibri"/>
              </a:rPr>
              <a:t>&gt;</a:t>
            </a:r>
            <a:r>
              <a:rPr b="0" i="1" lang="ru-RU" sz="1800" spc="-1" strike="noStrike">
                <a:solidFill>
                  <a:srgbClr val="000000"/>
                </a:solidFill>
                <a:latin typeface="Arial Unicode MS"/>
              </a:rPr>
              <a:t>mvn install</a:t>
            </a:r>
            <a:r>
              <a:rPr b="0" i="1" lang="ru-RU" sz="1800" spc="-1" strike="noStrike">
                <a:solidFill>
                  <a:srgbClr val="000000"/>
                </a:solidFill>
                <a:latin typeface="Calibri"/>
              </a:rPr>
              <a:t> </a:t>
            </a:r>
            <a:endParaRPr b="0" lang="ru-RU" sz="1800" spc="-1" strike="noStrike">
              <a:solidFill>
                <a:srgbClr val="000000"/>
              </a:solid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p>
            <a:pPr>
              <a:lnSpc>
                <a:spcPct val="90000"/>
              </a:lnSpc>
            </a:pPr>
            <a:r>
              <a:rPr b="0" lang="ru-RU" sz="4400" spc="-1" strike="noStrike">
                <a:solidFill>
                  <a:srgbClr val="000000"/>
                </a:solidFill>
                <a:latin typeface="Calibri Light"/>
              </a:rPr>
              <a:t>Gradle</a:t>
            </a:r>
            <a:endParaRPr b="0" lang="ru-RU" sz="4400" spc="-1" strike="noStrike">
              <a:solidFill>
                <a:srgbClr val="000000"/>
              </a:solidFill>
              <a:latin typeface="Calibri"/>
            </a:endParaRPr>
          </a:p>
        </p:txBody>
      </p:sp>
      <p:sp>
        <p:nvSpPr>
          <p:cNvPr id="93" name="TextShape 2"/>
          <p:cNvSpPr txBox="1"/>
          <p:nvPr/>
        </p:nvSpPr>
        <p:spPr>
          <a:xfrm>
            <a:off x="800640" y="1690560"/>
            <a:ext cx="10515240" cy="4350960"/>
          </a:xfrm>
          <a:prstGeom prst="rect">
            <a:avLst/>
          </a:prstGeom>
          <a:noFill/>
          <a:ln>
            <a:noFill/>
          </a:ln>
        </p:spPr>
        <p:txBody>
          <a:bodyPr/>
          <a:p>
            <a:pPr>
              <a:lnSpc>
                <a:spcPct val="100000"/>
              </a:lnSpc>
              <a:spcBef>
                <a:spcPts val="1001"/>
              </a:spcBef>
            </a:pPr>
            <a:r>
              <a:rPr b="1" lang="ru-RU" sz="2800" spc="-1" strike="noStrike">
                <a:solidFill>
                  <a:srgbClr val="000000"/>
                </a:solidFill>
                <a:latin typeface="Calibri"/>
              </a:rPr>
              <a:t>Gradle</a:t>
            </a:r>
            <a:r>
              <a:rPr b="0" lang="ru-RU" sz="2800" spc="-1" strike="noStrike">
                <a:solidFill>
                  <a:srgbClr val="000000"/>
                </a:solidFill>
                <a:latin typeface="Calibri"/>
              </a:rPr>
              <a:t> - build automation system Package for deployment on any platform</a:t>
            </a:r>
            <a:endParaRPr b="0" lang="ru-RU" sz="2800" spc="-1" strike="noStrike">
              <a:solidFill>
                <a:srgbClr val="000000"/>
              </a:solidFill>
              <a:latin typeface="Calibri"/>
            </a:endParaRPr>
          </a:p>
          <a:p>
            <a:pPr>
              <a:lnSpc>
                <a:spcPct val="100000"/>
              </a:lnSpc>
              <a:spcBef>
                <a:spcPts val="1001"/>
              </a:spcBef>
            </a:pPr>
            <a:r>
              <a:rPr b="0" lang="ru-RU" sz="2800" spc="-1" strike="noStrike">
                <a:solidFill>
                  <a:srgbClr val="000000"/>
                </a:solidFill>
                <a:latin typeface="Calibri"/>
              </a:rPr>
              <a:t>Like </a:t>
            </a:r>
            <a:r>
              <a:rPr b="1" lang="ru-RU" sz="2800" spc="-1" strike="noStrike">
                <a:solidFill>
                  <a:srgbClr val="000000"/>
                </a:solidFill>
                <a:latin typeface="Calibri"/>
              </a:rPr>
              <a:t>maven</a:t>
            </a:r>
            <a:r>
              <a:rPr b="0" lang="ru-RU" sz="2800" spc="-1" strike="noStrike">
                <a:solidFill>
                  <a:srgbClr val="000000"/>
                </a:solidFill>
                <a:latin typeface="Calibri"/>
              </a:rPr>
              <a:t> but more powerful</a:t>
            </a:r>
            <a:br/>
            <a:r>
              <a:rPr b="0" lang="ru-RU" sz="2800" spc="-1" strike="noStrike">
                <a:solidFill>
                  <a:srgbClr val="000000"/>
                </a:solidFill>
                <a:latin typeface="Calibri"/>
              </a:rPr>
              <a:t>do not need installation, just use inside atom directory</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Gradle's rich API and mature ecosystem of plugins and integrations to get ambitious about automation</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ru-RU" sz="2800" spc="-1" strike="noStrike">
                <a:solidFill>
                  <a:srgbClr val="000000"/>
                </a:solidFill>
                <a:latin typeface="Calibri"/>
              </a:rPr>
              <a:t>Scale out development</a:t>
            </a:r>
            <a:endParaRPr b="0" lang="ru-RU" sz="2800" spc="-1" strike="noStrike">
              <a:solidFill>
                <a:srgbClr val="000000"/>
              </a:solidFill>
              <a:latin typeface="Calibri"/>
            </a:endParaRPr>
          </a:p>
          <a:p>
            <a:pPr>
              <a:lnSpc>
                <a:spcPct val="100000"/>
              </a:lnSpc>
              <a:spcBef>
                <a:spcPts val="1001"/>
              </a:spcBef>
            </a:pPr>
            <a:r>
              <a:rPr b="0" lang="ru-RU" sz="2800" spc="-1" strike="noStrike">
                <a:solidFill>
                  <a:srgbClr val="000000"/>
                </a:solidFill>
                <a:latin typeface="Calibri"/>
              </a:rPr>
              <a:t>@see </a:t>
            </a:r>
            <a:r>
              <a:rPr b="0" lang="ru-RU" sz="2800" spc="-1" strike="noStrike" u="sng">
                <a:solidFill>
                  <a:srgbClr val="0563c1"/>
                </a:solidFill>
                <a:uFillTx/>
                <a:latin typeface="Calibri"/>
                <a:hlinkClick r:id="rId1"/>
              </a:rPr>
              <a:t>https://gradle.org</a:t>
            </a:r>
            <a:r>
              <a:rPr b="0" lang="ru-RU" sz="2800" spc="-1" strike="noStrike" u="sng">
                <a:solidFill>
                  <a:srgbClr val="0563c1"/>
                </a:solidFill>
                <a:uFillTx/>
                <a:latin typeface="Calibri"/>
                <a:hlinkClick r:id="rId2"/>
              </a:rPr>
              <a:t>/</a:t>
            </a:r>
            <a:r>
              <a:rPr b="0" lang="ru-RU" sz="2800" spc="-1" strike="noStrike">
                <a:solidFill>
                  <a:srgbClr val="000000"/>
                </a:solidFill>
                <a:latin typeface="Calibri"/>
              </a:rPr>
              <a:t> </a:t>
            </a:r>
            <a:endParaRPr b="0" lang="ru-RU" sz="2800" spc="-1" strike="noStrike">
              <a:solidFill>
                <a:srgbClr val="000000"/>
              </a:solidFill>
              <a:latin typeface="Calibri"/>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p>
            <a:endParaRPr b="0" lang="ru-RU" sz="1800" spc="-1" strike="noStrike">
              <a:solidFill>
                <a:srgbClr val="000000"/>
              </a:solidFill>
              <a:latin typeface="Calibri"/>
            </a:endParaRPr>
          </a:p>
        </p:txBody>
      </p:sp>
      <p:sp>
        <p:nvSpPr>
          <p:cNvPr id="95"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ru-RU" sz="2800" spc="-1" strike="noStrike" u="sng">
                <a:solidFill>
                  <a:srgbClr val="0563c1"/>
                </a:solidFill>
                <a:uFillTx/>
                <a:latin typeface="Calibri"/>
                <a:hlinkClick r:id="rId1"/>
              </a:rPr>
              <a:t>https://guides.gradle.org/creating-java-applications</a:t>
            </a:r>
            <a:r>
              <a:rPr b="0" lang="ru-RU" sz="2800" spc="-1" strike="noStrike" u="sng">
                <a:solidFill>
                  <a:srgbClr val="0563c1"/>
                </a:solidFill>
                <a:uFillTx/>
                <a:latin typeface="Calibri"/>
                <a:hlinkClick r:id="rId2"/>
              </a:rPr>
              <a:t>/</a:t>
            </a:r>
            <a:endParaRPr b="0" lang="ru-RU" sz="2800" spc="-1" strike="noStrike">
              <a:solidFill>
                <a:srgbClr val="000000"/>
              </a:solidFill>
              <a:latin typeface="Calibri"/>
            </a:endParaRPr>
          </a:p>
          <a:p>
            <a:pPr>
              <a:lnSpc>
                <a:spcPct val="90000"/>
              </a:lnSpc>
              <a:spcBef>
                <a:spcPts val="1001"/>
              </a:spcBef>
            </a:pPr>
            <a:endParaRPr b="0" lang="ru-RU" sz="2800" spc="-1" strike="noStrike">
              <a:solidFill>
                <a:srgbClr val="000000"/>
              </a:solidFill>
              <a:latin typeface="Calibri"/>
            </a:endParaRPr>
          </a:p>
        </p:txBody>
      </p:sp>
      <p:sp>
        <p:nvSpPr>
          <p:cNvPr id="96" name="CustomShape 3"/>
          <p:cNvSpPr/>
          <p:nvPr/>
        </p:nvSpPr>
        <p:spPr>
          <a:xfrm>
            <a:off x="838080" y="2513520"/>
            <a:ext cx="10515240" cy="1920600"/>
          </a:xfrm>
          <a:prstGeom prst="rect">
            <a:avLst/>
          </a:prstGeom>
          <a:noFill/>
          <a:ln>
            <a:noFill/>
          </a:ln>
        </p:spPr>
        <p:style>
          <a:lnRef idx="0"/>
          <a:fillRef idx="0"/>
          <a:effectRef idx="0"/>
          <a:fontRef idx="minor"/>
        </p:style>
        <p:txBody>
          <a:bodyPr anchor="ctr"/>
          <a:p>
            <a:pPr>
              <a:lnSpc>
                <a:spcPct val="100000"/>
              </a:lnSpc>
            </a:pPr>
            <a:r>
              <a:rPr b="0" lang="ru-RU" sz="2800" spc="-1" strike="noStrike">
                <a:solidFill>
                  <a:srgbClr val="000000"/>
                </a:solidFill>
                <a:latin typeface="Arial"/>
              </a:rPr>
              <a:t>To build project from scratch, run tests and checkstyle:</a:t>
            </a:r>
            <a:br/>
            <a:r>
              <a:rPr b="1" lang="ru-RU" sz="2800" spc="-1" strike="noStrike">
                <a:solidFill>
                  <a:srgbClr val="000000"/>
                </a:solidFill>
                <a:latin typeface="Arial"/>
              </a:rPr>
              <a:t>linux/macOS:</a:t>
            </a:r>
            <a:endParaRPr b="0" lang="ru-RU" sz="2800" spc="-1" strike="noStrike">
              <a:latin typeface="Arial"/>
            </a:endParaRPr>
          </a:p>
          <a:p>
            <a:pPr>
              <a:lnSpc>
                <a:spcPct val="100000"/>
              </a:lnSpc>
            </a:pPr>
            <a:r>
              <a:rPr b="0" i="1" lang="ru-RU" sz="1800" spc="-1" strike="noStrike">
                <a:solidFill>
                  <a:srgbClr val="000000"/>
                </a:solidFill>
                <a:latin typeface="Arial Unicode MS"/>
              </a:rPr>
              <a:t>&gt; ./gradlew clean build</a:t>
            </a:r>
            <a:endParaRPr b="0" lang="ru-RU" sz="1800" spc="-1" strike="noStrike">
              <a:latin typeface="Arial"/>
            </a:endParaRPr>
          </a:p>
          <a:p>
            <a:pPr>
              <a:lnSpc>
                <a:spcPct val="100000"/>
              </a:lnSpc>
            </a:pPr>
            <a:r>
              <a:rPr b="1" lang="ru-RU" sz="2800" spc="-1" strike="noStrike">
                <a:solidFill>
                  <a:srgbClr val="000000"/>
                </a:solidFill>
                <a:latin typeface="Arial"/>
              </a:rPr>
              <a:t>Windows:</a:t>
            </a:r>
            <a:endParaRPr b="0" lang="ru-RU" sz="2800" spc="-1" strike="noStrike">
              <a:latin typeface="Arial"/>
            </a:endParaRPr>
          </a:p>
          <a:p>
            <a:pPr>
              <a:lnSpc>
                <a:spcPct val="100000"/>
              </a:lnSpc>
            </a:pPr>
            <a:r>
              <a:rPr b="0" i="1" lang="ru-RU" sz="1800" spc="-1" strike="noStrike">
                <a:solidFill>
                  <a:srgbClr val="000000"/>
                </a:solidFill>
                <a:latin typeface="Arial Unicode MS"/>
              </a:rPr>
              <a:t>&gt; gradlew.bat clean build</a:t>
            </a:r>
            <a:r>
              <a:rPr b="0" i="1" lang="ru-RU" sz="1800" spc="-1" strike="noStrike">
                <a:solidFill>
                  <a:srgbClr val="000000"/>
                </a:solidFill>
                <a:latin typeface="Calibri"/>
              </a:rPr>
              <a:t> </a:t>
            </a:r>
            <a:endParaRPr b="0" lang="ru-RU" sz="18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Agenda</a:t>
            </a:r>
            <a:endParaRPr b="0" lang="ru-RU" sz="4400" spc="-1" strike="noStrike">
              <a:solidFill>
                <a:srgbClr val="000000"/>
              </a:solidFill>
              <a:latin typeface="Calibri"/>
            </a:endParaRPr>
          </a:p>
        </p:txBody>
      </p:sp>
      <p:sp>
        <p:nvSpPr>
          <p:cNvPr id="98" name="TextShape 2"/>
          <p:cNvSpPr txBox="1"/>
          <p:nvPr/>
        </p:nvSpPr>
        <p:spPr>
          <a:xfrm>
            <a:off x="838080" y="1825560"/>
            <a:ext cx="10515240" cy="4350960"/>
          </a:xfrm>
          <a:prstGeom prst="rect">
            <a:avLst/>
          </a:prstGeom>
          <a:noFill/>
          <a:ln>
            <a:noFill/>
          </a:ln>
        </p:spPr>
        <p:txBody>
          <a:bodyPr/>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Build system</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1" lang="ru-RU" sz="2800" spc="-1" strike="noStrike">
                <a:solidFill>
                  <a:srgbClr val="000000"/>
                </a:solidFill>
                <a:latin typeface="Calibri"/>
              </a:rPr>
              <a:t>[Threads]</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Annotations</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Spring, Spring Boot</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Inversion of Control, Dependency Injection</a:t>
            </a:r>
            <a:endParaRPr b="0" lang="ru-RU" sz="2800" spc="-1" strike="noStrike">
              <a:solidFill>
                <a:srgbClr val="000000"/>
              </a:solidFill>
              <a:latin typeface="Calibri"/>
            </a:endParaRPr>
          </a:p>
          <a:p>
            <a:pPr marL="514440" indent="-514080">
              <a:lnSpc>
                <a:spcPct val="100000"/>
              </a:lnSpc>
              <a:spcBef>
                <a:spcPts val="1001"/>
              </a:spcBef>
              <a:buClr>
                <a:srgbClr val="000000"/>
              </a:buClr>
              <a:buFont typeface="Calibri Light"/>
              <a:buAutoNum type="arabicPeriod"/>
            </a:pPr>
            <a:r>
              <a:rPr b="0" lang="ru-RU" sz="2800" spc="-1" strike="noStrike">
                <a:solidFill>
                  <a:srgbClr val="000000"/>
                </a:solidFill>
                <a:latin typeface="Calibri"/>
              </a:rPr>
              <a:t>Beans, ApplicationContext</a:t>
            </a:r>
            <a:endParaRPr b="0" lang="ru-RU" sz="2800" spc="-1" strike="noStrike">
              <a:solidFill>
                <a:srgbClr val="000000"/>
              </a:solid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838080" y="365040"/>
            <a:ext cx="10515240" cy="1325160"/>
          </a:xfrm>
          <a:prstGeom prst="rect">
            <a:avLst/>
          </a:prstGeom>
          <a:noFill/>
          <a:ln>
            <a:noFill/>
          </a:ln>
        </p:spPr>
        <p:txBody>
          <a:bodyPr anchor="ctr"/>
          <a:p>
            <a:pPr>
              <a:lnSpc>
                <a:spcPct val="90000"/>
              </a:lnSpc>
            </a:pPr>
            <a:r>
              <a:rPr b="1" lang="ru-RU" sz="4400" spc="-1" strike="noStrike">
                <a:solidFill>
                  <a:srgbClr val="000000"/>
                </a:solidFill>
                <a:latin typeface="Calibri Light"/>
              </a:rPr>
              <a:t>Concurrency vs parallelism</a:t>
            </a:r>
            <a:endParaRPr b="0" lang="ru-RU" sz="4400" spc="-1" strike="noStrike">
              <a:solidFill>
                <a:srgbClr val="000000"/>
              </a:solidFill>
              <a:latin typeface="Calibri"/>
            </a:endParaRPr>
          </a:p>
        </p:txBody>
      </p:sp>
      <p:sp>
        <p:nvSpPr>
          <p:cNvPr id="100"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1" lang="ru-RU" sz="2800" spc="-1" strike="noStrike">
                <a:solidFill>
                  <a:srgbClr val="000000"/>
                </a:solidFill>
                <a:latin typeface="Calibri"/>
              </a:rPr>
              <a:t>Concurrency</a:t>
            </a:r>
            <a:r>
              <a:rPr b="0" lang="ru-RU" sz="2800" spc="-1" strike="noStrike">
                <a:solidFill>
                  <a:srgbClr val="000000"/>
                </a:solidFill>
                <a:latin typeface="Calibri"/>
              </a:rPr>
              <a:t> - contention on shared resources</a:t>
            </a:r>
            <a:endParaRPr b="0" lang="ru-RU"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ru-RU" sz="2800" spc="-1" strike="noStrike">
                <a:solidFill>
                  <a:srgbClr val="000000"/>
                </a:solidFill>
                <a:latin typeface="Calibri"/>
              </a:rPr>
              <a:t>Parallelism</a:t>
            </a:r>
            <a:r>
              <a:rPr b="0" lang="ru-RU" sz="2800" spc="-1" strike="noStrike">
                <a:solidFill>
                  <a:srgbClr val="000000"/>
                </a:solidFill>
                <a:latin typeface="Calibri"/>
              </a:rPr>
              <a:t> is possible without concurrency</a:t>
            </a:r>
            <a:endParaRPr b="0" lang="ru-RU" sz="2800" spc="-1" strike="noStrike">
              <a:solidFill>
                <a:srgbClr val="000000"/>
              </a:solidFill>
              <a:latin typeface="Calibri"/>
            </a:endParaRPr>
          </a:p>
          <a:p>
            <a:pPr algn="just">
              <a:lnSpc>
                <a:spcPct val="100000"/>
              </a:lnSpc>
              <a:spcBef>
                <a:spcPts val="1001"/>
              </a:spcBef>
            </a:pPr>
            <a:endParaRPr b="0" lang="ru-RU" sz="2800" spc="-1" strike="noStrike">
              <a:solidFill>
                <a:srgbClr val="000000"/>
              </a:solidFill>
              <a:latin typeface="Calibri"/>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2103</TotalTime>
  <Application>LibreOffice/5.4.6.2$Linux_X86_64 LibreOffice_project/40m0$Build-2</Application>
  <Words>818</Words>
  <Paragraphs>208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2018-05-18T09:36:18Z</dcterms:created>
  <dc:creator>Пользователь Windows</dc:creator>
  <dc:description/>
  <dc:language>ru-RU</dc:language>
  <cp:lastModifiedBy/>
  <dcterms:modified xsi:type="dcterms:W3CDTF">2018-06-18T17:11:26Z</dcterms:modified>
  <cp:revision>12</cp:revision>
  <dc:subject/>
  <dc:title>Spring boot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Широкоэкранный</vt:lpwstr>
  </property>
  <property fmtid="{D5CDD505-2E9C-101B-9397-08002B2CF9AE}" pid="9" name="ScaleCrop">
    <vt:bool>0</vt:bool>
  </property>
  <property fmtid="{D5CDD505-2E9C-101B-9397-08002B2CF9AE}" pid="10" name="ShareDoc">
    <vt:bool>0</vt:bool>
  </property>
  <property fmtid="{D5CDD505-2E9C-101B-9397-08002B2CF9AE}" pid="11" name="Slides">
    <vt:i4>39</vt:i4>
  </property>
</Properties>
</file>