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triple 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3.png"/><Relationship Id="rId5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jpg"/><Relationship Id="rId3" Type="http://schemas.openxmlformats.org/officeDocument/2006/relationships/image" Target="../media/image00.png"/><Relationship Id="rId6" Type="http://schemas.openxmlformats.org/officeDocument/2006/relationships/image" Target="../media/image08.gif"/><Relationship Id="rId5" Type="http://schemas.openxmlformats.org/officeDocument/2006/relationships/image" Target="../media/image05.png"/><Relationship Id="rId8" Type="http://schemas.openxmlformats.org/officeDocument/2006/relationships/image" Target="../media/image09.png"/><Relationship Id="rId7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0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-125" y="299825"/>
            <a:ext cx="9144000" cy="9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3400"/>
              <a:t>Flexible Data Collection with Smart Phones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270700" y="1462412"/>
            <a:ext cx="84752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/>
              <a:t>02265 Advanced Topics in Software Engineering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364200" y="2304227"/>
            <a:ext cx="2415599" cy="11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Group A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s084283 Kim Christensen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s103460 Pawel Drozdowski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s121540 Anna Walach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s124723 Piotr Milczarek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971" y="3518321"/>
            <a:ext cx="4777024" cy="16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Application design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7400" y="1140850"/>
            <a:ext cx="4728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Question/Answer stack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Rendering survey questions in app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DSL and graphical survey editor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Cross platform smartphone app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56072" l="39737" r="40618" t="0"/>
          <a:stretch/>
        </p:blipFill>
        <p:spPr>
          <a:xfrm>
            <a:off x="5668874" y="1355775"/>
            <a:ext cx="1635400" cy="26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5"/>
            <a:ext cx="8219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Metamodel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37811" l="3044" r="27278" t="15524"/>
          <a:stretch/>
        </p:blipFill>
        <p:spPr>
          <a:xfrm>
            <a:off x="3619750" y="516899"/>
            <a:ext cx="5318449" cy="41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64375" y="1194775"/>
            <a:ext cx="29487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Survey scheme</a:t>
            </a:r>
          </a:p>
        </p:txBody>
      </p:sp>
      <p:cxnSp>
        <p:nvCxnSpPr>
          <p:cNvPr id="138" name="Shape 138"/>
          <p:cNvCxnSpPr/>
          <p:nvPr/>
        </p:nvCxnSpPr>
        <p:spPr>
          <a:xfrm flipH="1">
            <a:off x="3694575" y="4626600"/>
            <a:ext cx="8399" cy="559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 flipH="1">
            <a:off x="4584730" y="4626600"/>
            <a:ext cx="8399" cy="559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 flipH="1">
            <a:off x="8736150" y="4626600"/>
            <a:ext cx="8399" cy="559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5"/>
            <a:ext cx="8219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Metamodel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47" name="Shape 147"/>
          <p:cNvSpPr txBox="1"/>
          <p:nvPr/>
        </p:nvSpPr>
        <p:spPr>
          <a:xfrm>
            <a:off x="364375" y="1194775"/>
            <a:ext cx="29487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Survey instance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8791" l="978" r="24881" t="69337"/>
          <a:stretch/>
        </p:blipFill>
        <p:spPr>
          <a:xfrm>
            <a:off x="3243850" y="2152299"/>
            <a:ext cx="5900149" cy="200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/>
          <p:nvPr/>
        </p:nvCxnSpPr>
        <p:spPr>
          <a:xfrm rot="10800000">
            <a:off x="3499601" y="-84801"/>
            <a:ext cx="0" cy="22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4431578" y="-84801"/>
            <a:ext cx="0" cy="22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8753001" y="-84801"/>
            <a:ext cx="0" cy="22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DSL example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3466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SURVEY</a:t>
            </a:r>
            <a:r>
              <a:rPr lang="en-GB" sz="1100"/>
              <a:t> Patient examination: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/>
              <a:t>PART</a:t>
            </a:r>
            <a:r>
              <a:rPr lang="en-GB" sz="1100"/>
              <a:t> Personal information: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 </a:t>
            </a:r>
            <a:r>
              <a:rPr b="1" lang="en-GB" sz="1100"/>
              <a:t>REPEAT</a:t>
            </a:r>
            <a:r>
              <a:rPr lang="en-GB" sz="1100"/>
              <a:t>: Once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  </a:t>
            </a:r>
            <a:r>
              <a:rPr b="1" lang="en-GB" sz="1100"/>
              <a:t>QUESTION 1</a:t>
            </a:r>
            <a:r>
              <a:rPr lang="en-GB" sz="1100"/>
              <a:t>: What is your gender?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</a:t>
            </a:r>
            <a:r>
              <a:rPr b="1" lang="en-GB" sz="1100"/>
              <a:t>MANDATORY</a:t>
            </a:r>
            <a:r>
              <a:rPr lang="en-GB" sz="1100"/>
              <a:t>: Yes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</a:t>
            </a:r>
            <a:r>
              <a:rPr b="1" lang="en-GB" sz="1100"/>
              <a:t>TYPE</a:t>
            </a:r>
            <a:r>
              <a:rPr lang="en-GB" sz="1100"/>
              <a:t>: Single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</a:t>
            </a:r>
            <a:r>
              <a:rPr b="1" lang="en-GB" sz="1100"/>
              <a:t>ANSWERS</a:t>
            </a:r>
            <a:r>
              <a:rPr lang="en-GB" sz="1100"/>
              <a:t>: Male / Female / Other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  </a:t>
            </a:r>
            <a:r>
              <a:rPr b="1" lang="en-GB" sz="1100"/>
              <a:t>QUESTION 2</a:t>
            </a:r>
            <a:r>
              <a:rPr lang="en-GB" sz="1100"/>
              <a:t>: What year were you born in?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</a:t>
            </a:r>
            <a:r>
              <a:rPr b="1" lang="en-GB" sz="1100"/>
              <a:t>MANDATORY</a:t>
            </a:r>
            <a:r>
              <a:rPr lang="en-GB" sz="1100"/>
              <a:t>: Yes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</a:t>
            </a:r>
            <a:r>
              <a:rPr b="1" lang="en-GB" sz="1100"/>
              <a:t>TYPE</a:t>
            </a:r>
            <a:r>
              <a:rPr lang="en-GB" sz="1100"/>
              <a:t>: Free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  </a:t>
            </a:r>
            <a:r>
              <a:rPr b="1" lang="en-GB" sz="1100"/>
              <a:t>QUESTION 3</a:t>
            </a:r>
            <a:r>
              <a:rPr lang="en-GB" sz="1100"/>
              <a:t>: What country do you come from?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  	</a:t>
            </a:r>
            <a:r>
              <a:rPr b="1" lang="en-GB" sz="1100"/>
              <a:t>MANDATORY</a:t>
            </a:r>
            <a:r>
              <a:rPr lang="en-GB" sz="1100"/>
              <a:t>: Yes</a:t>
            </a:r>
          </a:p>
          <a:p>
            <a:pPr>
              <a:spcBef>
                <a:spcPts val="0"/>
              </a:spcBef>
              <a:buNone/>
            </a:pPr>
            <a:r>
              <a:rPr lang="en-GB" sz="1100"/>
              <a:t>	</a:t>
            </a:r>
            <a:r>
              <a:rPr b="1" lang="en-GB" sz="1100"/>
              <a:t>TYPE</a:t>
            </a:r>
            <a:r>
              <a:rPr lang="en-GB" sz="1100"/>
              <a:t>: Free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59" name="Shape 159"/>
          <p:cNvSpPr txBox="1"/>
          <p:nvPr/>
        </p:nvSpPr>
        <p:spPr>
          <a:xfrm>
            <a:off x="3872425" y="1200150"/>
            <a:ext cx="30000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PART</a:t>
            </a:r>
            <a:r>
              <a:rPr lang="en-GB" sz="1100">
                <a:solidFill>
                  <a:schemeClr val="dk1"/>
                </a:solidFill>
              </a:rPr>
              <a:t> Comfort: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</a:t>
            </a:r>
            <a:r>
              <a:rPr b="1" lang="en-GB" sz="1100">
                <a:solidFill>
                  <a:schemeClr val="dk1"/>
                </a:solidFill>
              </a:rPr>
              <a:t>REPEAT</a:t>
            </a:r>
            <a:r>
              <a:rPr lang="en-GB" sz="1100">
                <a:solidFill>
                  <a:schemeClr val="dk1"/>
                </a:solidFill>
              </a:rPr>
              <a:t>: Daily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QUESTION 1</a:t>
            </a:r>
            <a:r>
              <a:rPr lang="en-GB" sz="1100">
                <a:solidFill>
                  <a:schemeClr val="dk1"/>
                </a:solidFill>
              </a:rPr>
              <a:t>: How are you feeling today?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MANDATORY</a:t>
            </a:r>
            <a:r>
              <a:rPr lang="en-GB" sz="1100">
                <a:solidFill>
                  <a:schemeClr val="dk1"/>
                </a:solidFill>
              </a:rPr>
              <a:t>: Yes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TYPE</a:t>
            </a:r>
            <a:r>
              <a:rPr lang="en-GB" sz="1100">
                <a:solidFill>
                  <a:schemeClr val="dk1"/>
                </a:solidFill>
              </a:rPr>
              <a:t>: Single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ANSWERS</a:t>
            </a:r>
            <a:r>
              <a:rPr lang="en-GB" sz="1100">
                <a:solidFill>
                  <a:schemeClr val="dk1"/>
                </a:solidFill>
              </a:rPr>
              <a:t>: 1..10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</a:t>
            </a:r>
            <a:r>
              <a:rPr b="1" lang="en-GB" sz="1100">
                <a:solidFill>
                  <a:schemeClr val="dk1"/>
                </a:solidFill>
              </a:rPr>
              <a:t>QUESTION 2</a:t>
            </a:r>
            <a:r>
              <a:rPr lang="en-GB" sz="1100">
                <a:solidFill>
                  <a:schemeClr val="dk1"/>
                </a:solidFill>
              </a:rPr>
              <a:t>: What is the reason of your discomfort?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MANDATORY</a:t>
            </a:r>
            <a:r>
              <a:rPr lang="en-GB" sz="1100">
                <a:solidFill>
                  <a:schemeClr val="dk1"/>
                </a:solidFill>
              </a:rPr>
              <a:t>: Yes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PREREQUISITES</a:t>
            </a:r>
            <a:r>
              <a:rPr lang="en-GB" sz="1100">
                <a:solidFill>
                  <a:schemeClr val="dk1"/>
                </a:solidFill>
              </a:rPr>
              <a:t>: Q1 -&gt; &lt;5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TYPE</a:t>
            </a:r>
            <a:r>
              <a:rPr lang="en-GB" sz="1100">
                <a:solidFill>
                  <a:schemeClr val="dk1"/>
                </a:solidFill>
              </a:rPr>
              <a:t>: Free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872425" y="1311962"/>
            <a:ext cx="2108399" cy="318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</a:t>
            </a:r>
            <a:r>
              <a:rPr b="1" lang="en-GB" sz="1100">
                <a:solidFill>
                  <a:schemeClr val="dk1"/>
                </a:solidFill>
              </a:rPr>
              <a:t>QUESTION 3</a:t>
            </a:r>
            <a:r>
              <a:rPr lang="en-GB" sz="1100">
                <a:solidFill>
                  <a:schemeClr val="dk1"/>
                </a:solidFill>
              </a:rPr>
              <a:t>: How would you describe your heat comfort?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MANDATORY</a:t>
            </a:r>
            <a:r>
              <a:rPr lang="en-GB" sz="1100">
                <a:solidFill>
                  <a:schemeClr val="dk1"/>
                </a:solidFill>
              </a:rPr>
              <a:t>: No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TYPE</a:t>
            </a:r>
            <a:r>
              <a:rPr lang="en-GB" sz="1100">
                <a:solidFill>
                  <a:schemeClr val="dk1"/>
                </a:solidFill>
              </a:rPr>
              <a:t>: Single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ANSWERS</a:t>
            </a:r>
            <a:r>
              <a:rPr lang="en-GB" sz="1100">
                <a:solidFill>
                  <a:schemeClr val="dk1"/>
                </a:solidFill>
              </a:rPr>
              <a:t>: Freezing / Cold / Acceptable / Warm / Hot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</a:t>
            </a:r>
            <a:r>
              <a:rPr b="1" lang="en-GB" sz="1100">
                <a:solidFill>
                  <a:schemeClr val="dk1"/>
                </a:solidFill>
              </a:rPr>
              <a:t>QUESTION 4</a:t>
            </a:r>
            <a:r>
              <a:rPr lang="en-GB" sz="1100">
                <a:solidFill>
                  <a:schemeClr val="dk1"/>
                </a:solidFill>
              </a:rPr>
              <a:t>: What is the ambient temperature?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MANDATORY</a:t>
            </a:r>
            <a:r>
              <a:rPr lang="en-GB" sz="1100">
                <a:solidFill>
                  <a:schemeClr val="dk1"/>
                </a:solidFill>
              </a:rPr>
              <a:t>: No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</a:t>
            </a:r>
            <a:r>
              <a:rPr b="1" lang="en-GB" sz="1100">
                <a:solidFill>
                  <a:schemeClr val="dk1"/>
                </a:solidFill>
              </a:rPr>
              <a:t>TYPE</a:t>
            </a:r>
            <a:r>
              <a:rPr lang="en-GB" sz="1100">
                <a:solidFill>
                  <a:schemeClr val="dk1"/>
                </a:solidFill>
              </a:rPr>
              <a:t>: Free / Temperature sensor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Implementation details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0" y="1200150"/>
            <a:ext cx="9063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trike="sngStrike"/>
              <a:t>XML parser written from scratch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Object serialization library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eBNF grammar for DSL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High level, intermediate and app data representations: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DSL -&gt; AST -&gt; JSON/XML -&gt; OBJECTS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Xamarin for cross platform app implementation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56950" l="60316" r="20601" t="0"/>
          <a:stretch/>
        </p:blipFill>
        <p:spPr>
          <a:xfrm>
            <a:off x="7246300" y="502750"/>
            <a:ext cx="1440499" cy="235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 demonstration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175" y="221225"/>
            <a:ext cx="4021324" cy="47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4232" l="2731" r="47968" t="31631"/>
          <a:stretch/>
        </p:blipFill>
        <p:spPr>
          <a:xfrm>
            <a:off x="5630125" y="1406650"/>
            <a:ext cx="2926676" cy="28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5889175" y="837250"/>
            <a:ext cx="2262599" cy="56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3000"/>
              <a:t>Loading ….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5">
            <a:alphaModFix/>
          </a:blip>
          <a:srcRect b="57105" l="81083" r="0" t="0"/>
          <a:stretch/>
        </p:blipFill>
        <p:spPr>
          <a:xfrm>
            <a:off x="0" y="3501900"/>
            <a:ext cx="999899" cy="1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1" type="body"/>
          </p:nvPr>
        </p:nvSpPr>
        <p:spPr>
          <a:xfrm>
            <a:off x="372450" y="971600"/>
            <a:ext cx="4915199" cy="30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Current, first prototype state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Graphical user interface considerations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Rendering surveys and questions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0" y="864325"/>
            <a:ext cx="4804500" cy="427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Designed a DSL for powerful and convenient survey definition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Implemented first cross platform app prototype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Laid foundation for future work and improvement of the system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500" y="205987"/>
            <a:ext cx="4297074" cy="207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8263" l="20956" r="60635" t="49876"/>
          <a:stretch/>
        </p:blipFill>
        <p:spPr>
          <a:xfrm>
            <a:off x="5894300" y="2908200"/>
            <a:ext cx="1198149" cy="19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Problem domain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Survey in scientific studies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Collecting data from people using predefined form electronically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5940550" y="-159900"/>
            <a:ext cx="3330051" cy="22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Problem description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9950" y="1206825"/>
            <a:ext cx="5822999" cy="268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Current survey data collection is: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Ad-hoc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Not correlated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Error prone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Non-repeating surveys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Missing out on technology benefits</a:t>
            </a:r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4">
            <a:alphaModFix/>
          </a:blip>
          <a:srcRect b="57101" l="0" r="80839" t="0"/>
          <a:stretch/>
        </p:blipFill>
        <p:spPr>
          <a:xfrm>
            <a:off x="6707600" y="2440250"/>
            <a:ext cx="1471828" cy="23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Diverse implementations</a:t>
            </a: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00" y="3108112"/>
            <a:ext cx="23812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725" y="2131702"/>
            <a:ext cx="3171899" cy="23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612" y="3847912"/>
            <a:ext cx="2505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37" y="4377250"/>
            <a:ext cx="13049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5112" y="2011837"/>
            <a:ext cx="41243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437" y="1884275"/>
            <a:ext cx="40481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Application concept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0212"/>
            <a:ext cx="1963874" cy="1963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Shape 69"/>
          <p:cNvGrpSpPr/>
          <p:nvPr/>
        </p:nvGrpSpPr>
        <p:grpSpPr>
          <a:xfrm>
            <a:off x="6543325" y="2203700"/>
            <a:ext cx="2438400" cy="2438400"/>
            <a:chOff x="6390925" y="1898900"/>
            <a:chExt cx="2438400" cy="2438400"/>
          </a:xfrm>
        </p:grpSpPr>
        <p:pic>
          <p:nvPicPr>
            <p:cNvPr id="70" name="Shape 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90925" y="1898900"/>
              <a:ext cx="2438400" cy="2438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" name="Shape 71"/>
            <p:cNvGrpSpPr/>
            <p:nvPr/>
          </p:nvGrpSpPr>
          <p:grpSpPr>
            <a:xfrm>
              <a:off x="6835800" y="2218650"/>
              <a:ext cx="646199" cy="457200"/>
              <a:chOff x="5116850" y="2198650"/>
              <a:chExt cx="646199" cy="457200"/>
            </a:xfrm>
          </p:grpSpPr>
          <p:cxnSp>
            <p:nvCxnSpPr>
              <p:cNvPr id="72" name="Shape 72"/>
              <p:cNvCxnSpPr/>
              <p:nvPr/>
            </p:nvCxnSpPr>
            <p:spPr>
              <a:xfrm>
                <a:off x="5116850" y="2198650"/>
                <a:ext cx="64619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73" name="Shape 73"/>
              <p:cNvCxnSpPr/>
              <p:nvPr/>
            </p:nvCxnSpPr>
            <p:spPr>
              <a:xfrm>
                <a:off x="5116850" y="2351050"/>
                <a:ext cx="64619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74" name="Shape 74"/>
              <p:cNvCxnSpPr/>
              <p:nvPr/>
            </p:nvCxnSpPr>
            <p:spPr>
              <a:xfrm>
                <a:off x="5116850" y="2503450"/>
                <a:ext cx="64619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75" name="Shape 75"/>
              <p:cNvCxnSpPr/>
              <p:nvPr/>
            </p:nvCxnSpPr>
            <p:spPr>
              <a:xfrm>
                <a:off x="5116850" y="2655850"/>
                <a:ext cx="646199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76" name="Shape 76"/>
            <p:cNvSpPr/>
            <p:nvPr/>
          </p:nvSpPr>
          <p:spPr>
            <a:xfrm>
              <a:off x="7781850" y="2851575"/>
              <a:ext cx="73199" cy="1403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934250" y="2411850"/>
              <a:ext cx="73199" cy="5801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8086650" y="2731650"/>
              <a:ext cx="73199" cy="260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8239050" y="2331900"/>
              <a:ext cx="73199" cy="6599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499" y="1815662"/>
            <a:ext cx="2412999" cy="2412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Shape 81"/>
          <p:cNvGrpSpPr/>
          <p:nvPr/>
        </p:nvGrpSpPr>
        <p:grpSpPr>
          <a:xfrm>
            <a:off x="2390999" y="2705375"/>
            <a:ext cx="813600" cy="432800"/>
            <a:chOff x="2570899" y="1815650"/>
            <a:chExt cx="813600" cy="432800"/>
          </a:xfrm>
        </p:grpSpPr>
        <p:sp>
          <p:nvSpPr>
            <p:cNvPr id="82" name="Shape 82"/>
            <p:cNvSpPr/>
            <p:nvPr/>
          </p:nvSpPr>
          <p:spPr>
            <a:xfrm>
              <a:off x="2771600" y="1815650"/>
              <a:ext cx="6129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2570899" y="1988050"/>
              <a:ext cx="6129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5788074" y="2705375"/>
            <a:ext cx="813600" cy="432800"/>
            <a:chOff x="2570899" y="1815650"/>
            <a:chExt cx="813600" cy="432800"/>
          </a:xfrm>
        </p:grpSpPr>
        <p:sp>
          <p:nvSpPr>
            <p:cNvPr id="85" name="Shape 85"/>
            <p:cNvSpPr/>
            <p:nvPr/>
          </p:nvSpPr>
          <p:spPr>
            <a:xfrm>
              <a:off x="2771600" y="1815650"/>
              <a:ext cx="6129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2570899" y="1988050"/>
              <a:ext cx="6129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Project overview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Centralized survey collection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Add additional semantics to surveys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Using a DSL for survey creation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/>
              <a:t>Use the semantics for survey linking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Utilising smartphone technology for propagating surveys to respondents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57105" l="20653" r="60824" t="0"/>
          <a:stretch/>
        </p:blipFill>
        <p:spPr>
          <a:xfrm>
            <a:off x="7278850" y="1398150"/>
            <a:ext cx="1321899" cy="221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Be notified of surveys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178" y="646000"/>
            <a:ext cx="2511950" cy="43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6405950" y="2035475"/>
            <a:ext cx="1652400" cy="119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535975" y="2105375"/>
            <a:ext cx="1765500" cy="105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/>
              <a:t>1 survey pending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50775" y="1453200"/>
            <a:ext cx="4897799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000"/>
              <a:t>Using push notifications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 smartphone sensors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178" y="646000"/>
            <a:ext cx="2511950" cy="43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6380900" y="1629075"/>
            <a:ext cx="1702499" cy="20684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445850" y="1640525"/>
            <a:ext cx="15726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 sz="1800"/>
              <a:t>Temperature is detected as 18°C</a:t>
            </a:r>
            <a:r>
              <a:rPr lang="en-GB" sz="2400"/>
              <a:t>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lang="en-GB" sz="1800"/>
              <a:t>Answer submitted.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11850" y="1618475"/>
            <a:ext cx="5764499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000"/>
              <a:t>Answer selected questions automatically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Design goals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Define surveys in a near-natural language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Reuse surveys as templates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Schedule parts of surveys independently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To summarise: Make surveys more powerful, convenient and accessible 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