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Georgia" panose="02040502050405020303" pitchFamily="18" charset="0"/>
      <p:regular r:id="rId4"/>
      <p:bold r:id="rId5"/>
      <p:italic r:id="rId6"/>
      <p:boldItalic r:id="rId7"/>
    </p:embeddedFont>
    <p:embeddedFont>
      <p:font typeface="Roboto Mono" pitchFamily="49"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40" d="100"/>
          <a:sy n="140" d="100"/>
        </p:scale>
        <p:origin x="8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4fa6c0df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4fa6c0df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movie was WAY better than the book. I read the book because I saw the movie first and loved the movie. Usually the book has more details... not so. Plus the ending is completely different and disappointing.If you like the movie, don't read the book.</a:t>
            </a:r>
            <a:endParaRPr/>
          </a:p>
          <a:p>
            <a:pPr marL="0" lvl="0" indent="0" algn="l" rtl="0">
              <a:spcBef>
                <a:spcPts val="0"/>
              </a:spcBef>
              <a:spcAft>
                <a:spcPts val="0"/>
              </a:spcAft>
              <a:buNone/>
            </a:pPr>
            <a:endParaRPr/>
          </a:p>
          <a:p>
            <a:pPr marL="0" lvl="0" indent="0" algn="l" rtl="0">
              <a:spcBef>
                <a:spcPts val="0"/>
              </a:spcBef>
              <a:spcAft>
                <a:spcPts val="0"/>
              </a:spcAft>
              <a:buNone/>
            </a:pPr>
            <a:r>
              <a:rPr lang="en" b="1"/>
              <a:t>Devil Wears Prada</a:t>
            </a:r>
            <a:endParaRPr b="1"/>
          </a:p>
          <a:p>
            <a:pPr marL="0" lvl="0" indent="0" algn="l" rtl="0">
              <a:spcBef>
                <a:spcPts val="0"/>
              </a:spcBef>
              <a:spcAft>
                <a:spcPts val="0"/>
              </a:spcAft>
              <a:buNone/>
            </a:pPr>
            <a:r>
              <a:rPr lang="en"/>
              <a:t>It is rare that a movie based on a book is better. But here we are.</a:t>
            </a:r>
            <a:endParaRPr/>
          </a:p>
          <a:p>
            <a:pPr marL="0" lvl="0" indent="0" algn="l" rtl="0">
              <a:spcBef>
                <a:spcPts val="0"/>
              </a:spcBef>
              <a:spcAft>
                <a:spcPts val="0"/>
              </a:spcAft>
              <a:buNone/>
            </a:pPr>
            <a:endParaRPr/>
          </a:p>
          <a:p>
            <a:pPr marL="0" lvl="0" indent="0" algn="l" rtl="0">
              <a:spcBef>
                <a:spcPts val="0"/>
              </a:spcBef>
              <a:spcAft>
                <a:spcPts val="0"/>
              </a:spcAft>
              <a:buNone/>
            </a:pPr>
            <a:r>
              <a:rPr lang="en"/>
              <a:t>I liked this movie but I think I liked the book more. As is the case with most book/movie combos. Andy was a great character and I like how her confrontation with Miranda went on the pages more than on the screen. Definitely more satisfying!</a:t>
            </a:r>
            <a:endParaRPr/>
          </a:p>
          <a:p>
            <a:pPr marL="0" lvl="0" indent="0" algn="l" rtl="0">
              <a:spcBef>
                <a:spcPts val="0"/>
              </a:spcBef>
              <a:spcAft>
                <a:spcPts val="0"/>
              </a:spcAft>
              <a:buNone/>
            </a:pPr>
            <a:endParaRPr/>
          </a:p>
          <a:p>
            <a:pPr marL="0" lvl="0" indent="0" algn="l" rtl="0">
              <a:spcBef>
                <a:spcPts val="0"/>
              </a:spcBef>
              <a:spcAft>
                <a:spcPts val="0"/>
              </a:spcAft>
              <a:buNone/>
            </a:pPr>
            <a:r>
              <a:rPr lang="en"/>
              <a:t>As a bit of a fashionista/fan myself, I was already attracted to the book. Even though the movie was decent (let's face it, I watched it to see the clothes and Meryl Streep's dead-on performance of Mirandy Priestly), the book is EXCEDINGLY better, especially the ending. I love that Andi isn't as put together as she was portrayed in the movie. The book is vastly more entertaining.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Psycho</a:t>
            </a:r>
            <a:endParaRPr b="1"/>
          </a:p>
          <a:p>
            <a:pPr marL="0" lvl="0" indent="0" algn="l" rtl="0">
              <a:spcBef>
                <a:spcPts val="0"/>
              </a:spcBef>
              <a:spcAft>
                <a:spcPts val="0"/>
              </a:spcAft>
              <a:buNone/>
            </a:pPr>
            <a:r>
              <a:rPr lang="en"/>
              <a:t>psycho is one of my favorite movies of all time. and i'm obsessed with bates motel. this book, though? i'm gonna pretend it never existed. **</a:t>
            </a:r>
            <a:endParaRPr/>
          </a:p>
          <a:p>
            <a:pPr marL="0" lvl="0" indent="0" algn="l" rtl="0">
              <a:spcBef>
                <a:spcPts val="0"/>
              </a:spcBef>
              <a:spcAft>
                <a:spcPts val="0"/>
              </a:spcAft>
              <a:buNone/>
            </a:pPr>
            <a:endParaRPr/>
          </a:p>
          <a:p>
            <a:pPr marL="0" lvl="0" indent="0" algn="l" rtl="0">
              <a:spcBef>
                <a:spcPts val="0"/>
              </a:spcBef>
              <a:spcAft>
                <a:spcPts val="0"/>
              </a:spcAft>
              <a:buNone/>
            </a:pPr>
            <a:r>
              <a:rPr lang="en"/>
              <a:t>Robert Bloch's Psycho is so good that I forgot about the movie while reading. I think that says a lot! I loved Norman and 'Mother' and being privy to Norman's thoughts just added new dimension to the already well known character. The famous shower scene is brilliant, and the ending is perfect. Highly recommended! *****</a:t>
            </a:r>
            <a:endParaRPr/>
          </a:p>
          <a:p>
            <a:pPr marL="0" lvl="0" indent="0" algn="l" rtl="0">
              <a:spcBef>
                <a:spcPts val="0"/>
              </a:spcBef>
              <a:spcAft>
                <a:spcPts val="0"/>
              </a:spcAft>
              <a:buNone/>
            </a:pPr>
            <a:endParaRPr/>
          </a:p>
          <a:p>
            <a:pPr marL="0" lvl="0" indent="0" algn="l" rtl="0">
              <a:spcBef>
                <a:spcPts val="0"/>
              </a:spcBef>
              <a:spcAft>
                <a:spcPts val="0"/>
              </a:spcAft>
              <a:buNone/>
            </a:pPr>
            <a:r>
              <a:rPr lang="en"/>
              <a:t>Okay... so this was a fun read for Halloween. I had just watched Alfred Hitchcock's movie version and decided to download the ebook from my local library. I was curious to see how closely Hitchcock followed the book. Other than the character of Norman Bates not resembling Anthony Perkins in the slightest, Hitchcock was very faithful to the book... even including a lot of Bloch's dialogue. I really enjoyed the book because it delved more into the psychology of Norman Bates and his inner dialogue.Psycho was published in 1959, and Hitchcock made the movie in 1960. He is said to have bought every copy of the book in order the preserve for his audience the book's surprises. And the rest is cinematic history. ***</a:t>
            </a:r>
            <a:endParaRPr/>
          </a:p>
          <a:p>
            <a:pPr marL="0" lvl="0" indent="0" algn="l" rtl="0">
              <a:spcBef>
                <a:spcPts val="0"/>
              </a:spcBef>
              <a:spcAft>
                <a:spcPts val="0"/>
              </a:spcAft>
              <a:buNone/>
            </a:pPr>
            <a:endParaRPr/>
          </a:p>
          <a:p>
            <a:pPr marL="0" lvl="0" indent="0" algn="l" rtl="0">
              <a:spcBef>
                <a:spcPts val="0"/>
              </a:spcBef>
              <a:spcAft>
                <a:spcPts val="0"/>
              </a:spcAft>
              <a:buNone/>
            </a:pPr>
            <a:r>
              <a:rPr lang="en" b="1"/>
              <a:t>Freaky Friday</a:t>
            </a:r>
            <a:endParaRPr b="1"/>
          </a:p>
          <a:p>
            <a:pPr marL="0" lvl="0" indent="0" algn="l" rtl="0">
              <a:spcBef>
                <a:spcPts val="0"/>
              </a:spcBef>
              <a:spcAft>
                <a:spcPts val="0"/>
              </a:spcAft>
              <a:buNone/>
            </a:pPr>
            <a:r>
              <a:rPr lang="en"/>
              <a:t>There's 4 movie adaptations and a stage musical and all of them are a better use of time.I really wanted to like this. I like all of the adaptations of Freaky Friday and I really hoped the book would would be great. But there just wasn't much here that I liked. It's not a terrible story, but I think the message is better in the movie versions.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7725" y="199475"/>
            <a:ext cx="4490100" cy="963600"/>
          </a:xfrm>
          <a:prstGeom prst="rect">
            <a:avLst/>
          </a:prstGeom>
          <a:solidFill>
            <a:srgbClr val="D9D2E9"/>
          </a:solidFill>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900" b="1">
                <a:latin typeface="Roboto Mono"/>
                <a:ea typeface="Roboto Mono"/>
                <a:cs typeface="Roboto Mono"/>
                <a:sym typeface="Roboto Mono"/>
              </a:rPr>
              <a:t>The Reception of Adaptations in Amateur &amp; Social Online Criticism</a:t>
            </a:r>
            <a:endParaRPr sz="1900" b="1">
              <a:latin typeface="Roboto Mono"/>
              <a:ea typeface="Roboto Mono"/>
              <a:cs typeface="Roboto Mono"/>
              <a:sym typeface="Roboto Mono"/>
            </a:endParaRPr>
          </a:p>
        </p:txBody>
      </p:sp>
      <p:cxnSp>
        <p:nvCxnSpPr>
          <p:cNvPr id="55" name="Google Shape;55;p13"/>
          <p:cNvCxnSpPr/>
          <p:nvPr/>
        </p:nvCxnSpPr>
        <p:spPr>
          <a:xfrm rot="10800000" flipH="1">
            <a:off x="2363370" y="1744820"/>
            <a:ext cx="836700" cy="713400"/>
          </a:xfrm>
          <a:prstGeom prst="straightConnector1">
            <a:avLst/>
          </a:prstGeom>
          <a:noFill/>
          <a:ln w="38100" cap="flat" cmpd="sng">
            <a:solidFill>
              <a:srgbClr val="674EA7"/>
            </a:solidFill>
            <a:prstDash val="solid"/>
            <a:round/>
            <a:headEnd type="oval" w="med" len="med"/>
            <a:tailEnd type="oval" w="med" len="med"/>
          </a:ln>
        </p:spPr>
      </p:cxnSp>
      <p:cxnSp>
        <p:nvCxnSpPr>
          <p:cNvPr id="56" name="Google Shape;56;p13"/>
          <p:cNvCxnSpPr/>
          <p:nvPr/>
        </p:nvCxnSpPr>
        <p:spPr>
          <a:xfrm rot="10800000">
            <a:off x="2330915" y="3339750"/>
            <a:ext cx="893700" cy="708600"/>
          </a:xfrm>
          <a:prstGeom prst="straightConnector1">
            <a:avLst/>
          </a:prstGeom>
          <a:noFill/>
          <a:ln w="38100" cap="flat" cmpd="sng">
            <a:solidFill>
              <a:srgbClr val="674EA7"/>
            </a:solidFill>
            <a:prstDash val="solid"/>
            <a:round/>
            <a:headEnd type="oval" w="med" len="med"/>
            <a:tailEnd type="oval" w="med" len="med"/>
          </a:ln>
        </p:spPr>
      </p:cxnSp>
      <p:cxnSp>
        <p:nvCxnSpPr>
          <p:cNvPr id="57" name="Google Shape;57;p13"/>
          <p:cNvCxnSpPr/>
          <p:nvPr/>
        </p:nvCxnSpPr>
        <p:spPr>
          <a:xfrm>
            <a:off x="2445771" y="2926595"/>
            <a:ext cx="744000" cy="2100"/>
          </a:xfrm>
          <a:prstGeom prst="straightConnector1">
            <a:avLst/>
          </a:prstGeom>
          <a:noFill/>
          <a:ln w="38100" cap="flat" cmpd="sng">
            <a:solidFill>
              <a:srgbClr val="674EA7"/>
            </a:solidFill>
            <a:prstDash val="solid"/>
            <a:round/>
            <a:headEnd type="oval" w="med" len="med"/>
            <a:tailEnd type="oval" w="med" len="med"/>
          </a:ln>
        </p:spPr>
      </p:cxnSp>
      <p:pic>
        <p:nvPicPr>
          <p:cNvPr id="58" name="Google Shape;58;p13"/>
          <p:cNvPicPr preferRelativeResize="0"/>
          <p:nvPr/>
        </p:nvPicPr>
        <p:blipFill>
          <a:blip r:embed="rId3">
            <a:alphaModFix/>
          </a:blip>
          <a:stretch>
            <a:fillRect/>
          </a:stretch>
        </p:blipFill>
        <p:spPr>
          <a:xfrm>
            <a:off x="464492" y="3125337"/>
            <a:ext cx="594888" cy="640668"/>
          </a:xfrm>
          <a:prstGeom prst="rect">
            <a:avLst/>
          </a:prstGeom>
          <a:noFill/>
          <a:ln>
            <a:noFill/>
          </a:ln>
        </p:spPr>
      </p:pic>
      <p:pic>
        <p:nvPicPr>
          <p:cNvPr id="59" name="Google Shape;59;p13"/>
          <p:cNvPicPr preferRelativeResize="0"/>
          <p:nvPr/>
        </p:nvPicPr>
        <p:blipFill>
          <a:blip r:embed="rId4">
            <a:alphaModFix/>
          </a:blip>
          <a:stretch>
            <a:fillRect/>
          </a:stretch>
        </p:blipFill>
        <p:spPr>
          <a:xfrm>
            <a:off x="518906" y="2305207"/>
            <a:ext cx="540475" cy="582066"/>
          </a:xfrm>
          <a:prstGeom prst="rect">
            <a:avLst/>
          </a:prstGeom>
          <a:noFill/>
          <a:ln>
            <a:noFill/>
          </a:ln>
        </p:spPr>
      </p:pic>
      <p:pic>
        <p:nvPicPr>
          <p:cNvPr id="60" name="Google Shape;60;p13"/>
          <p:cNvPicPr preferRelativeResize="0"/>
          <p:nvPr/>
        </p:nvPicPr>
        <p:blipFill>
          <a:blip r:embed="rId5">
            <a:alphaModFix/>
          </a:blip>
          <a:stretch>
            <a:fillRect/>
          </a:stretch>
        </p:blipFill>
        <p:spPr>
          <a:xfrm>
            <a:off x="1144813" y="2333519"/>
            <a:ext cx="925048" cy="996236"/>
          </a:xfrm>
          <a:prstGeom prst="rect">
            <a:avLst/>
          </a:prstGeom>
          <a:noFill/>
          <a:ln>
            <a:noFill/>
          </a:ln>
        </p:spPr>
      </p:pic>
      <p:sp>
        <p:nvSpPr>
          <p:cNvPr id="61" name="Google Shape;61;p13"/>
          <p:cNvSpPr txBox="1"/>
          <p:nvPr/>
        </p:nvSpPr>
        <p:spPr>
          <a:xfrm>
            <a:off x="419257" y="2008496"/>
            <a:ext cx="7398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Mono"/>
                <a:ea typeface="Roboto Mono"/>
                <a:cs typeface="Roboto Mono"/>
                <a:sym typeface="Roboto Mono"/>
              </a:rPr>
              <a:t>REVIEW</a:t>
            </a:r>
            <a:endParaRPr sz="900">
              <a:latin typeface="Roboto Mono"/>
              <a:ea typeface="Roboto Mono"/>
              <a:cs typeface="Roboto Mono"/>
              <a:sym typeface="Roboto Mono"/>
            </a:endParaRPr>
          </a:p>
        </p:txBody>
      </p:sp>
      <p:sp>
        <p:nvSpPr>
          <p:cNvPr id="62" name="Google Shape;62;p13"/>
          <p:cNvSpPr txBox="1"/>
          <p:nvPr/>
        </p:nvSpPr>
        <p:spPr>
          <a:xfrm>
            <a:off x="392050" y="2924199"/>
            <a:ext cx="7398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Mono"/>
                <a:ea typeface="Roboto Mono"/>
                <a:cs typeface="Roboto Mono"/>
                <a:sym typeface="Roboto Mono"/>
              </a:rPr>
              <a:t>RATING</a:t>
            </a:r>
            <a:endParaRPr sz="900">
              <a:latin typeface="Roboto Mono"/>
              <a:ea typeface="Roboto Mono"/>
              <a:cs typeface="Roboto Mono"/>
              <a:sym typeface="Roboto Mono"/>
            </a:endParaRPr>
          </a:p>
        </p:txBody>
      </p:sp>
      <p:grpSp>
        <p:nvGrpSpPr>
          <p:cNvPr id="63" name="Google Shape;63;p13"/>
          <p:cNvGrpSpPr/>
          <p:nvPr/>
        </p:nvGrpSpPr>
        <p:grpSpPr>
          <a:xfrm>
            <a:off x="3465072" y="1334684"/>
            <a:ext cx="1468319" cy="836287"/>
            <a:chOff x="3083388" y="866487"/>
            <a:chExt cx="1319363" cy="697836"/>
          </a:xfrm>
        </p:grpSpPr>
        <p:pic>
          <p:nvPicPr>
            <p:cNvPr id="64" name="Google Shape;64;p13"/>
            <p:cNvPicPr preferRelativeResize="0"/>
            <p:nvPr/>
          </p:nvPicPr>
          <p:blipFill>
            <a:blip r:embed="rId6">
              <a:alphaModFix/>
            </a:blip>
            <a:stretch>
              <a:fillRect/>
            </a:stretch>
          </p:blipFill>
          <p:spPr>
            <a:xfrm>
              <a:off x="3083388" y="907606"/>
              <a:ext cx="615598" cy="615598"/>
            </a:xfrm>
            <a:prstGeom prst="rect">
              <a:avLst/>
            </a:prstGeom>
            <a:noFill/>
            <a:ln>
              <a:noFill/>
            </a:ln>
          </p:spPr>
        </p:pic>
        <p:grpSp>
          <p:nvGrpSpPr>
            <p:cNvPr id="65" name="Google Shape;65;p13"/>
            <p:cNvGrpSpPr/>
            <p:nvPr/>
          </p:nvGrpSpPr>
          <p:grpSpPr>
            <a:xfrm>
              <a:off x="3737950" y="866487"/>
              <a:ext cx="664800" cy="697836"/>
              <a:chOff x="3745075" y="849813"/>
              <a:chExt cx="664800" cy="697836"/>
            </a:xfrm>
          </p:grpSpPr>
          <p:pic>
            <p:nvPicPr>
              <p:cNvPr id="66" name="Google Shape;66;p13"/>
              <p:cNvPicPr preferRelativeResize="0"/>
              <p:nvPr/>
            </p:nvPicPr>
            <p:blipFill>
              <a:blip r:embed="rId3">
                <a:alphaModFix/>
              </a:blip>
              <a:stretch>
                <a:fillRect/>
              </a:stretch>
            </p:blipFill>
            <p:spPr>
              <a:xfrm>
                <a:off x="3810175" y="1013049"/>
                <a:ext cx="534600" cy="534600"/>
              </a:xfrm>
              <a:prstGeom prst="rect">
                <a:avLst/>
              </a:prstGeom>
              <a:noFill/>
              <a:ln>
                <a:noFill/>
              </a:ln>
            </p:spPr>
          </p:pic>
          <p:sp>
            <p:nvSpPr>
              <p:cNvPr id="67" name="Google Shape;67;p13"/>
              <p:cNvSpPr txBox="1"/>
              <p:nvPr/>
            </p:nvSpPr>
            <p:spPr>
              <a:xfrm>
                <a:off x="3745075" y="849813"/>
                <a:ext cx="664800" cy="2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Mono"/>
                    <a:ea typeface="Roboto Mono"/>
                    <a:cs typeface="Roboto Mono"/>
                    <a:sym typeface="Roboto Mono"/>
                  </a:rPr>
                  <a:t>RATING</a:t>
                </a:r>
                <a:endParaRPr sz="900">
                  <a:latin typeface="Roboto Mono"/>
                  <a:ea typeface="Roboto Mono"/>
                  <a:cs typeface="Roboto Mono"/>
                  <a:sym typeface="Roboto Mono"/>
                </a:endParaRPr>
              </a:p>
            </p:txBody>
          </p:sp>
        </p:grpSp>
      </p:grpSp>
      <p:grpSp>
        <p:nvGrpSpPr>
          <p:cNvPr id="68" name="Google Shape;68;p13"/>
          <p:cNvGrpSpPr/>
          <p:nvPr/>
        </p:nvGrpSpPr>
        <p:grpSpPr>
          <a:xfrm>
            <a:off x="3465072" y="2497694"/>
            <a:ext cx="1468319" cy="836287"/>
            <a:chOff x="3083388" y="866487"/>
            <a:chExt cx="1319363" cy="697836"/>
          </a:xfrm>
        </p:grpSpPr>
        <p:pic>
          <p:nvPicPr>
            <p:cNvPr id="69" name="Google Shape;69;p13"/>
            <p:cNvPicPr preferRelativeResize="0"/>
            <p:nvPr/>
          </p:nvPicPr>
          <p:blipFill>
            <a:blip r:embed="rId6">
              <a:alphaModFix/>
            </a:blip>
            <a:stretch>
              <a:fillRect/>
            </a:stretch>
          </p:blipFill>
          <p:spPr>
            <a:xfrm>
              <a:off x="3083388" y="907606"/>
              <a:ext cx="615598" cy="615598"/>
            </a:xfrm>
            <a:prstGeom prst="rect">
              <a:avLst/>
            </a:prstGeom>
            <a:noFill/>
            <a:ln>
              <a:noFill/>
            </a:ln>
          </p:spPr>
        </p:pic>
        <p:grpSp>
          <p:nvGrpSpPr>
            <p:cNvPr id="70" name="Google Shape;70;p13"/>
            <p:cNvGrpSpPr/>
            <p:nvPr/>
          </p:nvGrpSpPr>
          <p:grpSpPr>
            <a:xfrm>
              <a:off x="3737950" y="866487"/>
              <a:ext cx="664800" cy="697836"/>
              <a:chOff x="3745075" y="849813"/>
              <a:chExt cx="664800" cy="697836"/>
            </a:xfrm>
          </p:grpSpPr>
          <p:pic>
            <p:nvPicPr>
              <p:cNvPr id="71" name="Google Shape;71;p13"/>
              <p:cNvPicPr preferRelativeResize="0"/>
              <p:nvPr/>
            </p:nvPicPr>
            <p:blipFill>
              <a:blip r:embed="rId3">
                <a:alphaModFix/>
              </a:blip>
              <a:stretch>
                <a:fillRect/>
              </a:stretch>
            </p:blipFill>
            <p:spPr>
              <a:xfrm>
                <a:off x="3810175" y="1013049"/>
                <a:ext cx="534600" cy="534600"/>
              </a:xfrm>
              <a:prstGeom prst="rect">
                <a:avLst/>
              </a:prstGeom>
              <a:noFill/>
              <a:ln>
                <a:noFill/>
              </a:ln>
            </p:spPr>
          </p:pic>
          <p:sp>
            <p:nvSpPr>
              <p:cNvPr id="72" name="Google Shape;72;p13"/>
              <p:cNvSpPr txBox="1"/>
              <p:nvPr/>
            </p:nvSpPr>
            <p:spPr>
              <a:xfrm>
                <a:off x="3745075" y="849813"/>
                <a:ext cx="664800" cy="2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Mono"/>
                    <a:ea typeface="Roboto Mono"/>
                    <a:cs typeface="Roboto Mono"/>
                    <a:sym typeface="Roboto Mono"/>
                  </a:rPr>
                  <a:t>RATING</a:t>
                </a:r>
                <a:endParaRPr sz="900">
                  <a:latin typeface="Roboto Mono"/>
                  <a:ea typeface="Roboto Mono"/>
                  <a:cs typeface="Roboto Mono"/>
                  <a:sym typeface="Roboto Mono"/>
                </a:endParaRPr>
              </a:p>
            </p:txBody>
          </p:sp>
        </p:grpSp>
      </p:grpSp>
      <p:grpSp>
        <p:nvGrpSpPr>
          <p:cNvPr id="73" name="Google Shape;73;p13"/>
          <p:cNvGrpSpPr/>
          <p:nvPr/>
        </p:nvGrpSpPr>
        <p:grpSpPr>
          <a:xfrm>
            <a:off x="3465072" y="3626189"/>
            <a:ext cx="1468319" cy="836287"/>
            <a:chOff x="3083388" y="866487"/>
            <a:chExt cx="1319363" cy="697836"/>
          </a:xfrm>
        </p:grpSpPr>
        <p:pic>
          <p:nvPicPr>
            <p:cNvPr id="74" name="Google Shape;74;p13"/>
            <p:cNvPicPr preferRelativeResize="0"/>
            <p:nvPr/>
          </p:nvPicPr>
          <p:blipFill>
            <a:blip r:embed="rId6">
              <a:alphaModFix/>
            </a:blip>
            <a:stretch>
              <a:fillRect/>
            </a:stretch>
          </p:blipFill>
          <p:spPr>
            <a:xfrm>
              <a:off x="3083388" y="907606"/>
              <a:ext cx="615598" cy="615598"/>
            </a:xfrm>
            <a:prstGeom prst="rect">
              <a:avLst/>
            </a:prstGeom>
            <a:noFill/>
            <a:ln>
              <a:noFill/>
            </a:ln>
          </p:spPr>
        </p:pic>
        <p:grpSp>
          <p:nvGrpSpPr>
            <p:cNvPr id="75" name="Google Shape;75;p13"/>
            <p:cNvGrpSpPr/>
            <p:nvPr/>
          </p:nvGrpSpPr>
          <p:grpSpPr>
            <a:xfrm>
              <a:off x="3737950" y="866487"/>
              <a:ext cx="664800" cy="697836"/>
              <a:chOff x="3745075" y="849813"/>
              <a:chExt cx="664800" cy="697836"/>
            </a:xfrm>
          </p:grpSpPr>
          <p:pic>
            <p:nvPicPr>
              <p:cNvPr id="76" name="Google Shape;76;p13"/>
              <p:cNvPicPr preferRelativeResize="0"/>
              <p:nvPr/>
            </p:nvPicPr>
            <p:blipFill>
              <a:blip r:embed="rId3">
                <a:alphaModFix/>
              </a:blip>
              <a:stretch>
                <a:fillRect/>
              </a:stretch>
            </p:blipFill>
            <p:spPr>
              <a:xfrm>
                <a:off x="3810175" y="1013049"/>
                <a:ext cx="534600" cy="534600"/>
              </a:xfrm>
              <a:prstGeom prst="rect">
                <a:avLst/>
              </a:prstGeom>
              <a:noFill/>
              <a:ln>
                <a:noFill/>
              </a:ln>
            </p:spPr>
          </p:pic>
          <p:sp>
            <p:nvSpPr>
              <p:cNvPr id="77" name="Google Shape;77;p13"/>
              <p:cNvSpPr txBox="1"/>
              <p:nvPr/>
            </p:nvSpPr>
            <p:spPr>
              <a:xfrm>
                <a:off x="3745075" y="849813"/>
                <a:ext cx="664800" cy="2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Mono"/>
                    <a:ea typeface="Roboto Mono"/>
                    <a:cs typeface="Roboto Mono"/>
                    <a:sym typeface="Roboto Mono"/>
                  </a:rPr>
                  <a:t>RATING</a:t>
                </a:r>
                <a:endParaRPr sz="900">
                  <a:latin typeface="Roboto Mono"/>
                  <a:ea typeface="Roboto Mono"/>
                  <a:cs typeface="Roboto Mono"/>
                  <a:sym typeface="Roboto Mono"/>
                </a:endParaRPr>
              </a:p>
            </p:txBody>
          </p:sp>
        </p:grpSp>
      </p:grpSp>
      <p:sp>
        <p:nvSpPr>
          <p:cNvPr id="78" name="Google Shape;78;p13"/>
          <p:cNvSpPr txBox="1"/>
          <p:nvPr/>
        </p:nvSpPr>
        <p:spPr>
          <a:xfrm>
            <a:off x="5264500" y="1119888"/>
            <a:ext cx="2956800" cy="6927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Georgia"/>
                <a:ea typeface="Georgia"/>
                <a:cs typeface="Georgia"/>
                <a:sym typeface="Georgia"/>
              </a:rPr>
              <a:t>**</a:t>
            </a:r>
            <a:endParaRPr sz="1100" b="1">
              <a:latin typeface="Georgia"/>
              <a:ea typeface="Georgia"/>
              <a:cs typeface="Georgia"/>
              <a:sym typeface="Georgia"/>
            </a:endParaRPr>
          </a:p>
          <a:p>
            <a:pPr marL="0" lvl="0" indent="0" algn="l" rtl="0">
              <a:spcBef>
                <a:spcPts val="0"/>
              </a:spcBef>
              <a:spcAft>
                <a:spcPts val="0"/>
              </a:spcAft>
              <a:buNone/>
            </a:pPr>
            <a:r>
              <a:rPr lang="en" sz="1100">
                <a:latin typeface="Georgia"/>
                <a:ea typeface="Georgia"/>
                <a:cs typeface="Georgia"/>
                <a:sym typeface="Georgia"/>
              </a:rPr>
              <a:t>It is rare that a movie based on a book is better. But here we are.</a:t>
            </a:r>
            <a:endParaRPr sz="1100">
              <a:latin typeface="Georgia"/>
              <a:ea typeface="Georgia"/>
              <a:cs typeface="Georgia"/>
              <a:sym typeface="Georgia"/>
            </a:endParaRPr>
          </a:p>
        </p:txBody>
      </p:sp>
      <p:sp>
        <p:nvSpPr>
          <p:cNvPr id="79" name="Google Shape;79;p13"/>
          <p:cNvSpPr txBox="1"/>
          <p:nvPr/>
        </p:nvSpPr>
        <p:spPr>
          <a:xfrm>
            <a:off x="5264500" y="1943069"/>
            <a:ext cx="3593400" cy="12006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Georgia"/>
                <a:ea typeface="Georgia"/>
                <a:cs typeface="Georgia"/>
                <a:sym typeface="Georgia"/>
              </a:rPr>
              <a:t>****</a:t>
            </a:r>
            <a:endParaRPr sz="1100" b="1">
              <a:latin typeface="Georgia"/>
              <a:ea typeface="Georgia"/>
              <a:cs typeface="Georgia"/>
              <a:sym typeface="Georgia"/>
            </a:endParaRPr>
          </a:p>
          <a:p>
            <a:pPr marL="0" lvl="0" indent="0" algn="l" rtl="0">
              <a:spcBef>
                <a:spcPts val="0"/>
              </a:spcBef>
              <a:spcAft>
                <a:spcPts val="0"/>
              </a:spcAft>
              <a:buNone/>
            </a:pPr>
            <a:r>
              <a:rPr lang="en" sz="1100">
                <a:latin typeface="Georgia"/>
                <a:ea typeface="Georgia"/>
                <a:cs typeface="Georgia"/>
                <a:sym typeface="Georgia"/>
              </a:rPr>
              <a:t>I liked this movie but I think I liked the book more. As is the case with most book/movie combos. Andy was a great character and I like how her confrontation with Miranda went on the pages more than on the screen. Definitely more satisfying!</a:t>
            </a:r>
            <a:endParaRPr sz="1100">
              <a:latin typeface="Georgia"/>
              <a:ea typeface="Georgia"/>
              <a:cs typeface="Georgia"/>
              <a:sym typeface="Georgia"/>
            </a:endParaRPr>
          </a:p>
        </p:txBody>
      </p:sp>
      <p:sp>
        <p:nvSpPr>
          <p:cNvPr id="80" name="Google Shape;80;p13"/>
          <p:cNvSpPr txBox="1"/>
          <p:nvPr/>
        </p:nvSpPr>
        <p:spPr>
          <a:xfrm>
            <a:off x="5264500" y="3274150"/>
            <a:ext cx="3673800" cy="15393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1D1C1D"/>
                </a:solidFill>
                <a:latin typeface="Georgia"/>
                <a:ea typeface="Georgia"/>
                <a:cs typeface="Georgia"/>
                <a:sym typeface="Georgia"/>
              </a:rPr>
              <a:t>****</a:t>
            </a:r>
            <a:endParaRPr sz="1100" b="1">
              <a:solidFill>
                <a:srgbClr val="1D1C1D"/>
              </a:solidFill>
              <a:latin typeface="Georgia"/>
              <a:ea typeface="Georgia"/>
              <a:cs typeface="Georgia"/>
              <a:sym typeface="Georgia"/>
            </a:endParaRPr>
          </a:p>
          <a:p>
            <a:pPr marL="0" lvl="0" indent="0" algn="l" rtl="0">
              <a:spcBef>
                <a:spcPts val="0"/>
              </a:spcBef>
              <a:spcAft>
                <a:spcPts val="0"/>
              </a:spcAft>
              <a:buNone/>
            </a:pPr>
            <a:r>
              <a:rPr lang="en" sz="1100">
                <a:solidFill>
                  <a:srgbClr val="1D1C1D"/>
                </a:solidFill>
                <a:latin typeface="Georgia"/>
                <a:ea typeface="Georgia"/>
                <a:cs typeface="Georgia"/>
                <a:sym typeface="Georgia"/>
              </a:rPr>
              <a:t>As a bit of a fashionista/fan myself, I was already attracted to the book. Even though the movie was decent (let's face it, I watched it to see the clothes and Meryl Streep's dead-on performance of Mirandy Priestly), the book is EXCEDINGLY better, especially the ending. I love that Andi isn't as put together as she was portrayed in the movie. The book is vastly more entertaining.</a:t>
            </a:r>
            <a:endParaRPr sz="1100">
              <a:solidFill>
                <a:srgbClr val="1D1C1D"/>
              </a:solidFill>
              <a:latin typeface="Georgia"/>
              <a:ea typeface="Georgia"/>
              <a:cs typeface="Georgia"/>
              <a:sym typeface="Georgia"/>
            </a:endParaRPr>
          </a:p>
        </p:txBody>
      </p:sp>
      <p:sp>
        <p:nvSpPr>
          <p:cNvPr id="81" name="Google Shape;81;p13"/>
          <p:cNvSpPr txBox="1"/>
          <p:nvPr/>
        </p:nvSpPr>
        <p:spPr>
          <a:xfrm>
            <a:off x="5264500" y="199475"/>
            <a:ext cx="3390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Mono"/>
                <a:ea typeface="Roboto Mono"/>
                <a:cs typeface="Roboto Mono"/>
                <a:sym typeface="Roboto Mono"/>
              </a:rPr>
              <a:t>Goodreads Reviews of </a:t>
            </a:r>
            <a:r>
              <a:rPr lang="en" b="1" i="1">
                <a:latin typeface="Roboto Mono"/>
                <a:ea typeface="Roboto Mono"/>
                <a:cs typeface="Roboto Mono"/>
                <a:sym typeface="Roboto Mono"/>
              </a:rPr>
              <a:t>The Devil Wears Prada</a:t>
            </a:r>
            <a:r>
              <a:rPr lang="en" b="1">
                <a:latin typeface="Roboto Mono"/>
                <a:ea typeface="Roboto Mono"/>
                <a:cs typeface="Roboto Mono"/>
                <a:sym typeface="Roboto Mono"/>
              </a:rPr>
              <a:t> with the highest adaptation topic value:</a:t>
            </a:r>
            <a:endParaRPr b="1">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691</Words>
  <Application>Microsoft Macintosh PowerPoint</Application>
  <PresentationFormat>On-screen Show (16:9)</PresentationFormat>
  <Paragraphs>35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Georgia</vt:lpstr>
      <vt:lpstr>Roboto Mono</vt:lpstr>
      <vt:lpstr>Simple Light</vt:lpstr>
      <vt:lpstr>The Reception of Adaptations in Amateur &amp; Social Online Criticism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Reception of Adaptations in Amateur &amp; Social Online Criticism</dc:title>
  <cp:lastModifiedBy>Rosamond Elizabeth Thalken</cp:lastModifiedBy>
  <cp:revision>1</cp:revision>
  <dcterms:modified xsi:type="dcterms:W3CDTF">2021-11-30T23:58:23Z</dcterms:modified>
</cp:coreProperties>
</file>