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60" r:id="rId6"/>
    <p:sldId id="262"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6139A-24C7-4E3B-A1A3-31830543C183}" type="datetimeFigureOut">
              <a:rPr lang="en-US" smtClean="0"/>
              <a:t>12-Sep-17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D6A6C-230A-4ABC-B5D3-50591CCBED6F}" type="slidenum">
              <a:rPr lang="en-US" smtClean="0"/>
              <a:t>‹#›</a:t>
            </a:fld>
            <a:endParaRPr lang="en-US"/>
          </a:p>
        </p:txBody>
      </p:sp>
    </p:spTree>
    <p:extLst>
      <p:ext uri="{BB962C8B-B14F-4D97-AF65-F5344CB8AC3E}">
        <p14:creationId xmlns:p14="http://schemas.microsoft.com/office/powerpoint/2010/main" val="121945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2</a:t>
            </a:fld>
            <a:endParaRPr lang="sr-Latn-RS"/>
          </a:p>
        </p:txBody>
      </p:sp>
    </p:spTree>
    <p:extLst>
      <p:ext uri="{BB962C8B-B14F-4D97-AF65-F5344CB8AC3E}">
        <p14:creationId xmlns:p14="http://schemas.microsoft.com/office/powerpoint/2010/main" val="231559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23</a:t>
            </a:fld>
            <a:endParaRPr lang="sr-Latn-RS"/>
          </a:p>
        </p:txBody>
      </p:sp>
    </p:spTree>
    <p:extLst>
      <p:ext uri="{BB962C8B-B14F-4D97-AF65-F5344CB8AC3E}">
        <p14:creationId xmlns:p14="http://schemas.microsoft.com/office/powerpoint/2010/main" val="2456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dirty="0"/>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3</a:t>
            </a:fld>
            <a:endParaRPr lang="sr-Latn-RS"/>
          </a:p>
        </p:txBody>
      </p:sp>
    </p:spTree>
    <p:extLst>
      <p:ext uri="{BB962C8B-B14F-4D97-AF65-F5344CB8AC3E}">
        <p14:creationId xmlns:p14="http://schemas.microsoft.com/office/powerpoint/2010/main" val="392978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Чувар места за слику на слајду 1"/>
          <p:cNvSpPr>
            <a:spLocks noGrp="1" noRot="1" noChangeAspect="1"/>
          </p:cNvSpPr>
          <p:nvPr>
            <p:ph type="sldImg"/>
          </p:nvPr>
        </p:nvSpPr>
        <p:spPr/>
      </p:sp>
      <p:sp>
        <p:nvSpPr>
          <p:cNvPr id="3" name="Чувар места за напомене 2"/>
          <p:cNvSpPr>
            <a:spLocks noGrp="1"/>
          </p:cNvSpPr>
          <p:nvPr>
            <p:ph type="body" idx="1"/>
          </p:nvPr>
        </p:nvSpPr>
        <p:spPr/>
        <p:txBody>
          <a:bodyPr/>
          <a:lstStyle/>
          <a:p>
            <a:endParaRPr lang="sr-Latn-RS" dirty="0"/>
          </a:p>
        </p:txBody>
      </p:sp>
      <p:sp>
        <p:nvSpPr>
          <p:cNvPr id="4" name="Чувар места за број слајда 3"/>
          <p:cNvSpPr>
            <a:spLocks noGrp="1"/>
          </p:cNvSpPr>
          <p:nvPr>
            <p:ph type="sldNum" sz="quarter" idx="10"/>
          </p:nvPr>
        </p:nvSpPr>
        <p:spPr/>
        <p:txBody>
          <a:bodyPr/>
          <a:lstStyle/>
          <a:p>
            <a:fld id="{C69629AB-7DF7-470D-B9D5-95F7D20FABA9}" type="slidenum">
              <a:rPr lang="sr-Latn-RS" smtClean="0"/>
              <a:t>4</a:t>
            </a:fld>
            <a:endParaRPr lang="sr-Latn-RS"/>
          </a:p>
        </p:txBody>
      </p:sp>
    </p:spTree>
    <p:extLst>
      <p:ext uri="{BB962C8B-B14F-4D97-AF65-F5344CB8AC3E}">
        <p14:creationId xmlns:p14="http://schemas.microsoft.com/office/powerpoint/2010/main" val="33997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SharePoint started as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product back in 2001. It picked up a lot of users along the way, and a large developer community to extend and shape it in ways that we couldn’t foresee. For the most part, the extensibility that customers did followed the same patterns and practices that the developers inside the team used. Things like web parts, SharePoint feature XML, etc. were all the same, and a large majority of the features were written in C#, compiled to DLLs, and deployed to the servers.</a:t>
            </a:r>
          </a:p>
          <a:p>
            <a:r>
              <a:rPr lang="en-US" sz="1200" b="0" i="0" kern="1200" dirty="0" smtClean="0">
                <a:solidFill>
                  <a:schemeClr val="tx1"/>
                </a:solidFill>
                <a:effectLst/>
                <a:latin typeface="+mn-lt"/>
                <a:ea typeface="+mn-ea"/>
                <a:cs typeface="+mn-cs"/>
              </a:rPr>
              <a:t>While that solution works well in an environment with only one enterprise, it doesn’t work and scale in the cloud, where multiple tenants all run side-by-side. Because of this, traditional extensibility models don’t work, and alternate methods were introduced. Two popular ways of customizing SharePoint are through client-side JavaScript injection and the SharePoint add-in model. Both of these solutions have pros and cons. Let’s start with script injection.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F8B03D-8AAE-493A-9BDC-B564057FA624}" type="slidenum">
              <a:rPr lang="en-GB" smtClean="0"/>
              <a:t>6</a:t>
            </a:fld>
            <a:endParaRPr lang="en-GB"/>
          </a:p>
        </p:txBody>
      </p:sp>
    </p:spTree>
    <p:extLst>
      <p:ext uri="{BB962C8B-B14F-4D97-AF65-F5344CB8AC3E}">
        <p14:creationId xmlns:p14="http://schemas.microsoft.com/office/powerpoint/2010/main" val="337187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purpose of the SharePoint Framework to make client-side customizations an official development model for SharePoint developers. </a:t>
            </a:r>
          </a:p>
          <a:p>
            <a:endParaRPr lang="en-US" sz="1200" dirty="0" smtClean="0"/>
          </a:p>
          <a:p>
            <a:r>
              <a:rPr lang="en-US" sz="1200" dirty="0" smtClean="0"/>
              <a:t>Developers are able to create client-side customizations that are packaged and deployed to SharePoint sites just like SharePoint solutions and SharePoint add-ins were in previous versions.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7</a:t>
            </a:fld>
            <a:endParaRPr lang="sr-Latn-RS"/>
          </a:p>
        </p:txBody>
      </p:sp>
    </p:spTree>
    <p:extLst>
      <p:ext uri="{BB962C8B-B14F-4D97-AF65-F5344CB8AC3E}">
        <p14:creationId xmlns:p14="http://schemas.microsoft.com/office/powerpoint/2010/main" val="212726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These customizations will also have easy access to SharePoint data using APIs included with the SharePoint Framework. But this does not mean they will be limited to accessing just SharePoint data… they are client-side solutions that can use any technology to access other data sources, including the Microsoft Graph, Office Graph or other accessible APIs.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8</a:t>
            </a:fld>
            <a:endParaRPr lang="sr-Latn-RS"/>
          </a:p>
        </p:txBody>
      </p:sp>
    </p:spTree>
    <p:extLst>
      <p:ext uri="{BB962C8B-B14F-4D97-AF65-F5344CB8AC3E}">
        <p14:creationId xmlns:p14="http://schemas.microsoft.com/office/powerpoint/2010/main" val="8099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11</a:t>
            </a:fld>
            <a:endParaRPr lang="sr-Latn-RS"/>
          </a:p>
        </p:txBody>
      </p:sp>
    </p:spTree>
    <p:extLst>
      <p:ext uri="{BB962C8B-B14F-4D97-AF65-F5344CB8AC3E}">
        <p14:creationId xmlns:p14="http://schemas.microsoft.com/office/powerpoint/2010/main" val="3648491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C69629AB-7DF7-470D-B9D5-95F7D20FABA9}" type="slidenum">
              <a:rPr lang="sr-Latn-RS" smtClean="0"/>
              <a:t>19</a:t>
            </a:fld>
            <a:endParaRPr lang="sr-Latn-RS"/>
          </a:p>
        </p:txBody>
      </p:sp>
    </p:spTree>
    <p:extLst>
      <p:ext uri="{BB962C8B-B14F-4D97-AF65-F5344CB8AC3E}">
        <p14:creationId xmlns:p14="http://schemas.microsoft.com/office/powerpoint/2010/main" val="129220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9629AB-7DF7-470D-B9D5-95F7D20FABA9}" type="slidenum">
              <a:rPr lang="sr-Latn-RS" smtClean="0"/>
              <a:t>21</a:t>
            </a:fld>
            <a:endParaRPr lang="sr-Latn-RS"/>
          </a:p>
        </p:txBody>
      </p:sp>
    </p:spTree>
    <p:extLst>
      <p:ext uri="{BB962C8B-B14F-4D97-AF65-F5344CB8AC3E}">
        <p14:creationId xmlns:p14="http://schemas.microsoft.com/office/powerpoint/2010/main" val="3240979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1.jpg"/>
          <p:cNvPicPr>
            <a:picLocks noChangeAspect="1"/>
          </p:cNvPicPr>
          <p:nvPr userDrawn="1"/>
        </p:nvPicPr>
        <p:blipFill>
          <a:blip r:embed="rId2" cstate="print"/>
          <a:stretch>
            <a:fillRect/>
          </a:stretch>
        </p:blipFill>
        <p:spPr>
          <a:xfrm>
            <a:off x="0" y="685"/>
            <a:ext cx="9144000" cy="6856628"/>
          </a:xfrm>
          <a:prstGeom prst="rect">
            <a:avLst/>
          </a:prstGeom>
        </p:spPr>
      </p:pic>
      <p:sp>
        <p:nvSpPr>
          <p:cNvPr id="2" name="Title 1"/>
          <p:cNvSpPr>
            <a:spLocks noGrp="1"/>
          </p:cNvSpPr>
          <p:nvPr>
            <p:ph type="ctrTitle" hasCustomPrompt="1"/>
          </p:nvPr>
        </p:nvSpPr>
        <p:spPr>
          <a:xfrm>
            <a:off x="541784" y="1648817"/>
            <a:ext cx="5614392" cy="1470025"/>
          </a:xfrm>
        </p:spPr>
        <p:txBody>
          <a:bodyPr>
            <a:normAutofit/>
          </a:bodyPr>
          <a:lstStyle>
            <a:lvl1pPr algn="l">
              <a:defRPr sz="4400"/>
            </a:lvl1pPr>
          </a:lstStyle>
          <a:p>
            <a:r>
              <a:rPr lang="en-US" dirty="0" smtClean="0"/>
              <a:t>CLICK TO EDIT MASTER TITLE STYLE</a:t>
            </a:r>
            <a:endParaRPr lang="sr-Latn-CS" dirty="0"/>
          </a:p>
        </p:txBody>
      </p:sp>
      <p:sp>
        <p:nvSpPr>
          <p:cNvPr id="3" name="Subtitle 2"/>
          <p:cNvSpPr>
            <a:spLocks noGrp="1"/>
          </p:cNvSpPr>
          <p:nvPr>
            <p:ph type="subTitle" idx="1" hasCustomPrompt="1"/>
          </p:nvPr>
        </p:nvSpPr>
        <p:spPr>
          <a:xfrm>
            <a:off x="539552" y="3404592"/>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r-Latn-CS" dirty="0"/>
          </a:p>
        </p:txBody>
      </p:sp>
      <p:pic>
        <p:nvPicPr>
          <p:cNvPr id="8" name="Picture 7" descr="comtrade_logo.png"/>
          <p:cNvPicPr>
            <a:picLocks noChangeAspect="1"/>
          </p:cNvPicPr>
          <p:nvPr userDrawn="1"/>
        </p:nvPicPr>
        <p:blipFill>
          <a:blip r:embed="rId3" cstate="print"/>
          <a:stretch>
            <a:fillRect/>
          </a:stretch>
        </p:blipFill>
        <p:spPr>
          <a:xfrm>
            <a:off x="467544" y="5733256"/>
            <a:ext cx="2765762" cy="93610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C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r-Latn-C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1510771"/>
            <a:ext cx="8229600" cy="1143000"/>
          </a:xfrm>
        </p:spPr>
        <p:txBody>
          <a:bodyPr/>
          <a:lstStyle>
            <a:lvl1pPr algn="l">
              <a:defRPr>
                <a:solidFill>
                  <a:schemeClr val="bg1"/>
                </a:solidFill>
              </a:defRPr>
            </a:lvl1pPr>
          </a:lstStyle>
          <a:p>
            <a:r>
              <a:rPr lang="sr-Latn-RS" dirty="0"/>
              <a:t>Title </a:t>
            </a:r>
            <a:r>
              <a:rPr lang="sr-Latn-RS" dirty="0" err="1"/>
              <a:t>Of</a:t>
            </a:r>
            <a:r>
              <a:rPr lang="sr-Latn-RS" dirty="0"/>
              <a:t> </a:t>
            </a:r>
            <a:r>
              <a:rPr lang="sr-Latn-RS" dirty="0" err="1"/>
              <a:t>The</a:t>
            </a:r>
            <a:r>
              <a:rPr lang="sr-Latn-RS" dirty="0"/>
              <a:t> </a:t>
            </a:r>
            <a:r>
              <a:rPr lang="sr-Latn-RS" dirty="0" err="1"/>
              <a:t>Presentation</a:t>
            </a:r>
            <a:endParaRPr lang="de-DE" dirty="0"/>
          </a:p>
        </p:txBody>
      </p:sp>
      <p:sp>
        <p:nvSpPr>
          <p:cNvPr id="12" name="Inhaltsplatzhalter 2"/>
          <p:cNvSpPr>
            <a:spLocks noGrp="1"/>
          </p:cNvSpPr>
          <p:nvPr>
            <p:ph idx="1" hasCustomPrompt="1"/>
          </p:nvPr>
        </p:nvSpPr>
        <p:spPr>
          <a:xfrm>
            <a:off x="457200" y="4614334"/>
            <a:ext cx="8229600" cy="1452565"/>
          </a:xfrm>
        </p:spPr>
        <p:txBody>
          <a:bodyPr>
            <a:normAutofit/>
          </a:bodyPr>
          <a:lstStyle>
            <a:lvl2pPr marL="0" marR="0" indent="0" algn="l" defTabSz="685800" rtl="0" eaLnBrk="0" fontAlgn="base" latinLnBrk="0" hangingPunct="0">
              <a:lnSpc>
                <a:spcPct val="100000"/>
              </a:lnSpc>
              <a:spcBef>
                <a:spcPct val="20000"/>
              </a:spcBef>
              <a:spcAft>
                <a:spcPct val="0"/>
              </a:spcAft>
              <a:buClrTx/>
              <a:buSzTx/>
              <a:buFont typeface="Arial" charset="0"/>
              <a:buNone/>
              <a:tabLst/>
              <a:defRPr sz="1350" baseline="0"/>
            </a:lvl2pPr>
          </a:lstStyle>
          <a:p>
            <a:pPr lvl="1"/>
            <a:r>
              <a:rPr lang="sr-Latn-RS" noProof="0" dirty="0" err="1"/>
              <a:t>FirstName</a:t>
            </a:r>
            <a:r>
              <a:rPr lang="sr-Latn-RS" noProof="0" dirty="0"/>
              <a:t> </a:t>
            </a:r>
            <a:r>
              <a:rPr lang="sr-Latn-RS" noProof="0" dirty="0" err="1"/>
              <a:t>LastName</a:t>
            </a:r>
            <a:endParaRPr lang="sr-Latn-RS" noProof="0" dirty="0"/>
          </a:p>
          <a:p>
            <a:pPr lvl="1"/>
            <a:r>
              <a:rPr lang="sr-Latn-RS" noProof="0" dirty="0" err="1"/>
              <a:t>Position</a:t>
            </a:r>
            <a:r>
              <a:rPr lang="sr-Latn-RS" noProof="0" dirty="0"/>
              <a:t> / </a:t>
            </a:r>
            <a:r>
              <a:rPr lang="sr-Latn-RS" noProof="0" dirty="0" err="1"/>
              <a:t>Company</a:t>
            </a:r>
            <a:endParaRPr lang="sr-Latn-RS" noProof="0" dirty="0"/>
          </a:p>
          <a:p>
            <a:pPr lvl="1"/>
            <a:r>
              <a:rPr lang="sr-Latn-RS" noProof="0" dirty="0"/>
              <a:t>Firstname@lastname.com</a:t>
            </a:r>
          </a:p>
          <a:p>
            <a:pPr marL="0" marR="0" lvl="1" indent="0" algn="l" defTabSz="685800" rtl="0" eaLnBrk="0" fontAlgn="base" latinLnBrk="0" hangingPunct="0">
              <a:lnSpc>
                <a:spcPct val="100000"/>
              </a:lnSpc>
              <a:spcBef>
                <a:spcPct val="20000"/>
              </a:spcBef>
              <a:spcAft>
                <a:spcPct val="0"/>
              </a:spcAft>
              <a:buClrTx/>
              <a:buSzTx/>
              <a:buFont typeface="Arial" charset="0"/>
              <a:buNone/>
              <a:tabLst/>
              <a:defRPr/>
            </a:pPr>
            <a:r>
              <a:rPr lang="sr-Latn-RS" noProof="0" dirty="0"/>
              <a:t>@</a:t>
            </a:r>
            <a:r>
              <a:rPr lang="sr-Latn-RS" noProof="0" dirty="0" err="1"/>
              <a:t>Firstname</a:t>
            </a:r>
            <a:endParaRPr lang="en-US" noProof="0" dirty="0"/>
          </a:p>
        </p:txBody>
      </p:sp>
    </p:spTree>
    <p:extLst>
      <p:ext uri="{BB962C8B-B14F-4D97-AF65-F5344CB8AC3E}">
        <p14:creationId xmlns:p14="http://schemas.microsoft.com/office/powerpoint/2010/main" val="78020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imp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sr-Latn-RS" dirty="0"/>
              <a:t>Title</a:t>
            </a:r>
            <a:endParaRPr lang="de-DE" dirty="0"/>
          </a:p>
        </p:txBody>
      </p:sp>
      <p:sp>
        <p:nvSpPr>
          <p:cNvPr id="12" name="Inhaltsplatzhalter 2"/>
          <p:cNvSpPr>
            <a:spLocks noGrp="1"/>
          </p:cNvSpPr>
          <p:nvPr>
            <p:ph idx="1" hasCustomPrompt="1"/>
          </p:nvPr>
        </p:nvSpPr>
        <p:spPr>
          <a:xfrm>
            <a:off x="296334" y="1566333"/>
            <a:ext cx="8729134" cy="4559832"/>
          </a:xfrm>
        </p:spPr>
        <p:txBody>
          <a:bodyPr/>
          <a:lstStyle/>
          <a:p>
            <a:pPr lvl="0"/>
            <a:r>
              <a:rPr lang="en-US" noProof="0" dirty="0"/>
              <a:t>One</a:t>
            </a:r>
          </a:p>
          <a:p>
            <a:pPr lvl="1"/>
            <a:r>
              <a:rPr lang="en-US" noProof="0" dirty="0"/>
              <a:t>Two</a:t>
            </a:r>
          </a:p>
          <a:p>
            <a:pPr lvl="2"/>
            <a:r>
              <a:rPr lang="en-US" noProof="0" dirty="0"/>
              <a:t>Three</a:t>
            </a:r>
          </a:p>
          <a:p>
            <a:pPr lvl="3"/>
            <a:r>
              <a:rPr lang="en-US" noProof="0" dirty="0"/>
              <a:t>Four</a:t>
            </a:r>
          </a:p>
          <a:p>
            <a:pPr lvl="4"/>
            <a:r>
              <a:rPr lang="en-US" noProof="0" dirty="0"/>
              <a:t>Five</a:t>
            </a:r>
          </a:p>
        </p:txBody>
      </p:sp>
    </p:spTree>
    <p:extLst>
      <p:ext uri="{BB962C8B-B14F-4D97-AF65-F5344CB8AC3E}">
        <p14:creationId xmlns:p14="http://schemas.microsoft.com/office/powerpoint/2010/main" val="42836906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divider">
    <p:bg>
      <p:bgPr>
        <a:solidFill>
          <a:srgbClr val="0B203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30" y="2596003"/>
            <a:ext cx="8740142" cy="1793104"/>
          </a:xfrm>
        </p:spPr>
        <p:txBody>
          <a:bodyPr>
            <a:noAutofit/>
          </a:bodyPr>
          <a:lstStyle>
            <a:lvl1pPr algn="l" defTabSz="685735"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189"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text styles</a:t>
            </a:r>
            <a:endParaRPr lang="hr-HR" dirty="0"/>
          </a:p>
        </p:txBody>
      </p:sp>
    </p:spTree>
    <p:extLst>
      <p:ext uri="{BB962C8B-B14F-4D97-AF65-F5344CB8AC3E}">
        <p14:creationId xmlns:p14="http://schemas.microsoft.com/office/powerpoint/2010/main" val="415551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Questions">
    <p:spTree>
      <p:nvGrpSpPr>
        <p:cNvPr id="1" name=""/>
        <p:cNvGrpSpPr/>
        <p:nvPr/>
      </p:nvGrpSpPr>
      <p:grpSpPr>
        <a:xfrm>
          <a:off x="0" y="0"/>
          <a:ext cx="0" cy="0"/>
          <a:chOff x="0" y="0"/>
          <a:chExt cx="0" cy="0"/>
        </a:xfrm>
      </p:grpSpPr>
      <p:sp>
        <p:nvSpPr>
          <p:cNvPr id="2" name="TextBox 1"/>
          <p:cNvSpPr txBox="1"/>
          <p:nvPr/>
        </p:nvSpPr>
        <p:spPr>
          <a:xfrm>
            <a:off x="3534833" y="1641439"/>
            <a:ext cx="1786467" cy="2308324"/>
          </a:xfrm>
          <a:prstGeom prst="rect">
            <a:avLst/>
          </a:prstGeom>
          <a:noFill/>
        </p:spPr>
        <p:txBody>
          <a:bodyPr wrap="square" rtlCol="0">
            <a:spAutoFit/>
          </a:bodyPr>
          <a:lstStyle/>
          <a:p>
            <a:pPr algn="ctr"/>
            <a:r>
              <a:rPr lang="sr-Latn-RS" sz="14400" b="0" dirty="0">
                <a:solidFill>
                  <a:schemeClr val="tx1">
                    <a:lumMod val="85000"/>
                    <a:lumOff val="15000"/>
                  </a:schemeClr>
                </a:solidFill>
                <a:latin typeface="Segoe UI Semibold" panose="020B0702040204020203" pitchFamily="34" charset="0"/>
                <a:cs typeface="Segoe UI Semibold" panose="020B0702040204020203" pitchFamily="34" charset="0"/>
              </a:rPr>
              <a:t>?</a:t>
            </a:r>
            <a:endParaRPr lang="en-US" sz="14400" b="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786597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931224" cy="1143000"/>
          </a:xfrm>
        </p:spPr>
        <p:txBody>
          <a:bodyPr/>
          <a:lstStyle>
            <a:lvl1pPr algn="l">
              <a:defRPr/>
            </a:lvl1pPr>
          </a:lstStyle>
          <a:p>
            <a:r>
              <a:rPr lang="en-US" dirty="0" smtClean="0"/>
              <a:t>Click to edit Master title style</a:t>
            </a:r>
            <a:endParaRPr lang="sr-Latn-C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r-Latn-C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Rectangle 8"/>
          <p:cNvSpPr/>
          <p:nvPr userDrawn="1"/>
        </p:nvSpPr>
        <p:spPr>
          <a:xfrm>
            <a:off x="0" y="0"/>
            <a:ext cx="1800200"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C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r-Latn-C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C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r-Latn-C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r-Latn-C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C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116632"/>
            <a:ext cx="7931224" cy="1143000"/>
          </a:xfrm>
          <a:prstGeom prst="rect">
            <a:avLst/>
          </a:prstGeom>
        </p:spPr>
        <p:txBody>
          <a:bodyPr vert="horz" lIns="91440" tIns="45720" rIns="91440" bIns="45720" rtlCol="0" anchor="ctr">
            <a:normAutofit/>
          </a:bodyPr>
          <a:lstStyle/>
          <a:p>
            <a:r>
              <a:rPr lang="en-US" dirty="0" smtClean="0"/>
              <a:t>Click to edit Master title style</a:t>
            </a:r>
            <a:endParaRPr lang="sr-Latn-C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CS"/>
          </a:p>
        </p:txBody>
      </p:sp>
      <p:pic>
        <p:nvPicPr>
          <p:cNvPr id="7" name="Picture 6" descr="comtrade_logo.png"/>
          <p:cNvPicPr>
            <a:picLocks noChangeAspect="1"/>
          </p:cNvPicPr>
          <p:nvPr userDrawn="1"/>
        </p:nvPicPr>
        <p:blipFill>
          <a:blip r:embed="rId18" cstate="print"/>
          <a:stretch>
            <a:fillRect/>
          </a:stretch>
        </p:blipFill>
        <p:spPr>
          <a:xfrm>
            <a:off x="395536" y="6165304"/>
            <a:ext cx="1800200" cy="6092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tiff"/><Relationship Id="rId7" Type="http://schemas.openxmlformats.org/officeDocument/2006/relationships/image" Target="../media/image17.tiff"/><Relationship Id="rId2" Type="http://schemas.openxmlformats.org/officeDocument/2006/relationships/image" Target="../media/image12.emf"/><Relationship Id="rId1" Type="http://schemas.openxmlformats.org/officeDocument/2006/relationships/slideLayout" Target="../slideLayouts/slideLayout13.xml"/><Relationship Id="rId6" Type="http://schemas.openxmlformats.org/officeDocument/2006/relationships/image" Target="../media/image16.tiff"/><Relationship Id="rId5" Type="http://schemas.openxmlformats.org/officeDocument/2006/relationships/image" Target="../media/image15.png"/><Relationship Id="rId10" Type="http://schemas.openxmlformats.org/officeDocument/2006/relationships/image" Target="../media/image20.tiff"/><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github.com/" TargetMode="External"/><Relationship Id="rId7" Type="http://schemas.openxmlformats.org/officeDocument/2006/relationships/image" Target="../media/image23.png"/><Relationship Id="rId2" Type="http://schemas.openxmlformats.org/officeDocument/2006/relationships/hyperlink" Target="http://udemy.com/" TargetMode="Externa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hyperlink" Target="https://dev.office.com/sharepoint" TargetMode="External"/><Relationship Id="rId4" Type="http://schemas.openxmlformats.org/officeDocument/2006/relationships/hyperlink" Target="https://www.voitanos.io/" TargetMode="External"/><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ostojic/MeetUp-Kg-Sept2017"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Framework</a:t>
            </a:r>
            <a:endParaRPr lang="sr-Latn-CS" dirty="0"/>
          </a:p>
        </p:txBody>
      </p:sp>
      <p:sp>
        <p:nvSpPr>
          <p:cNvPr id="3" name="Subtitle 2"/>
          <p:cNvSpPr>
            <a:spLocks noGrp="1"/>
          </p:cNvSpPr>
          <p:nvPr>
            <p:ph type="subTitle" idx="1"/>
          </p:nvPr>
        </p:nvSpPr>
        <p:spPr/>
        <p:txBody>
          <a:bodyPr/>
          <a:lstStyle/>
          <a:p>
            <a:r>
              <a:rPr lang="en-US" dirty="0" smtClean="0"/>
              <a:t>Nova </a:t>
            </a:r>
            <a:r>
              <a:rPr lang="en-US" dirty="0" err="1" smtClean="0"/>
              <a:t>alatka</a:t>
            </a:r>
            <a:r>
              <a:rPr lang="en-US" dirty="0" smtClean="0"/>
              <a:t> u </a:t>
            </a:r>
            <a:r>
              <a:rPr lang="en-US" dirty="0" err="1" smtClean="0"/>
              <a:t>rukama</a:t>
            </a:r>
            <a:r>
              <a:rPr lang="en-US" dirty="0" smtClean="0"/>
              <a:t> SharePoint </a:t>
            </a:r>
            <a:r>
              <a:rPr lang="en-US" dirty="0" err="1" smtClean="0"/>
              <a:t>programera</a:t>
            </a:r>
            <a:endParaRPr lang="sr-Latn-C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Development experience embraces web development </a:t>
            </a:r>
            <a:r>
              <a:rPr lang="en-US" b="1" dirty="0" smtClean="0"/>
              <a:t>stack</a:t>
            </a:r>
            <a:endParaRPr lang="en-GB" dirty="0"/>
          </a:p>
        </p:txBody>
      </p:sp>
      <p:sp>
        <p:nvSpPr>
          <p:cNvPr id="3" name="Content Placeholder 2"/>
          <p:cNvSpPr>
            <a:spLocks noGrp="1"/>
          </p:cNvSpPr>
          <p:nvPr>
            <p:ph idx="1"/>
          </p:nvPr>
        </p:nvSpPr>
        <p:spPr/>
        <p:txBody>
          <a:bodyPr>
            <a:normAutofit/>
          </a:bodyPr>
          <a:lstStyle/>
          <a:p>
            <a:r>
              <a:rPr lang="en-US" dirty="0" smtClean="0"/>
              <a:t>Significant </a:t>
            </a:r>
            <a:r>
              <a:rPr lang="en-US" dirty="0"/>
              <a:t>break from the </a:t>
            </a:r>
            <a:r>
              <a:rPr lang="en-US" dirty="0" smtClean="0"/>
              <a:t>past</a:t>
            </a:r>
          </a:p>
          <a:p>
            <a:r>
              <a:rPr lang="en-US" dirty="0"/>
              <a:t>Traditional SharePoint developers are used to using tools like Visual Studio to create SharePoint solutions or add-ins</a:t>
            </a:r>
            <a:r>
              <a:rPr lang="en-US" dirty="0" smtClean="0"/>
              <a:t>.</a:t>
            </a:r>
          </a:p>
          <a:p>
            <a:r>
              <a:rPr lang="en-US" dirty="0"/>
              <a:t>This approach opens the platform up to more developers because it is not limited to </a:t>
            </a:r>
            <a:r>
              <a:rPr lang="en-US" dirty="0" smtClean="0"/>
              <a:t>Windows</a:t>
            </a:r>
            <a:endParaRPr lang="en-GB" dirty="0"/>
          </a:p>
        </p:txBody>
      </p:sp>
    </p:spTree>
    <p:extLst>
      <p:ext uri="{BB962C8B-B14F-4D97-AF65-F5344CB8AC3E}">
        <p14:creationId xmlns:p14="http://schemas.microsoft.com/office/powerpoint/2010/main" val="198723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First Party &amp; Third </a:t>
            </a:r>
            <a:r>
              <a:rPr lang="en-GB" b="1" dirty="0" smtClean="0"/>
              <a:t>Party</a:t>
            </a:r>
            <a:endParaRPr lang="en-GB" dirty="0"/>
          </a:p>
        </p:txBody>
      </p:sp>
      <p:sp>
        <p:nvSpPr>
          <p:cNvPr id="3" name="Content Placeholder 2"/>
          <p:cNvSpPr>
            <a:spLocks noGrp="1"/>
          </p:cNvSpPr>
          <p:nvPr>
            <p:ph idx="1"/>
          </p:nvPr>
        </p:nvSpPr>
        <p:spPr/>
        <p:txBody>
          <a:bodyPr>
            <a:normAutofit/>
          </a:bodyPr>
          <a:lstStyle/>
          <a:p>
            <a:r>
              <a:rPr lang="en-US" sz="2400" dirty="0"/>
              <a:t>Microsoft vs </a:t>
            </a:r>
            <a:r>
              <a:rPr lang="en-US" sz="2400" dirty="0" smtClean="0"/>
              <a:t>Others</a:t>
            </a:r>
            <a:r>
              <a:rPr lang="sr-Latn-RS" sz="2400" dirty="0" smtClean="0"/>
              <a:t> (kako je pisan SP FrameWork </a:t>
            </a:r>
          </a:p>
          <a:p>
            <a:r>
              <a:rPr lang="sr-Latn-RS" sz="2400" dirty="0" smtClean="0"/>
              <a:t>Ili da li smo u istoj poziciji kao Microsoft programeri?</a:t>
            </a:r>
            <a:endParaRPr lang="en-GB" sz="2400" dirty="0"/>
          </a:p>
        </p:txBody>
      </p:sp>
    </p:spTree>
    <p:extLst>
      <p:ext uri="{BB962C8B-B14F-4D97-AF65-F5344CB8AC3E}">
        <p14:creationId xmlns:p14="http://schemas.microsoft.com/office/powerpoint/2010/main" val="338362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925" y="2346082"/>
            <a:ext cx="7557477" cy="1015663"/>
          </a:xfrm>
          <a:prstGeom prst="rect">
            <a:avLst/>
          </a:prstGeom>
          <a:noFill/>
        </p:spPr>
        <p:txBody>
          <a:bodyPr wrap="square" rtlCol="0">
            <a:spAutoFit/>
          </a:bodyPr>
          <a:lstStyle/>
          <a:p>
            <a:endParaRPr lang="en-US" sz="3600" dirty="0">
              <a:solidFill>
                <a:srgbClr val="00B0F0"/>
              </a:solidFill>
              <a:latin typeface="Arial" pitchFamily="34" charset="0"/>
              <a:cs typeface="Arial" pitchFamily="34" charset="0"/>
            </a:endParaRPr>
          </a:p>
          <a:p>
            <a:r>
              <a:rPr lang="sr-Latn-RS" sz="2400" dirty="0">
                <a:solidFill>
                  <a:schemeClr val="bg2">
                    <a:lumMod val="25000"/>
                  </a:schemeClr>
                </a:solidFill>
                <a:latin typeface="Arial" pitchFamily="34" charset="0"/>
                <a:cs typeface="Arial" pitchFamily="34" charset="0"/>
              </a:rPr>
              <a:t>Kratak prikaz</a:t>
            </a:r>
            <a:endParaRPr lang="en-US" sz="2400" dirty="0">
              <a:solidFill>
                <a:schemeClr val="bg2">
                  <a:lumMod val="25000"/>
                </a:schemeClr>
              </a:solidFill>
              <a:latin typeface="Arial" pitchFamily="34" charset="0"/>
              <a:cs typeface="Arial" pitchFamily="34" charset="0"/>
            </a:endParaRPr>
          </a:p>
        </p:txBody>
      </p:sp>
      <p:sp>
        <p:nvSpPr>
          <p:cNvPr id="7" name="Text Placeholder 6"/>
          <p:cNvSpPr>
            <a:spLocks noGrp="1"/>
          </p:cNvSpPr>
          <p:nvPr>
            <p:ph type="body" sz="quarter" idx="11"/>
          </p:nvPr>
        </p:nvSpPr>
        <p:spPr/>
        <p:txBody>
          <a:bodyPr/>
          <a:lstStyle/>
          <a:p>
            <a:r>
              <a:rPr lang="en-GB" dirty="0" err="1" smtClean="0"/>
              <a:t>Prethodn</a:t>
            </a:r>
            <a:r>
              <a:rPr lang="sr-Latn-RS" dirty="0" smtClean="0"/>
              <a:t>ici</a:t>
            </a:r>
            <a:r>
              <a:rPr lang="en-GB" dirty="0" smtClean="0"/>
              <a:t>: </a:t>
            </a:r>
            <a:endParaRPr lang="sr-Latn-RS" dirty="0" smtClean="0"/>
          </a:p>
          <a:p>
            <a:r>
              <a:rPr lang="sr-Latn-RS" dirty="0" smtClean="0"/>
              <a:t>Farm Solution </a:t>
            </a:r>
            <a:r>
              <a:rPr lang="en-US" dirty="0" smtClean="0"/>
              <a:t>/ </a:t>
            </a:r>
          </a:p>
          <a:p>
            <a:r>
              <a:rPr lang="en-GB" dirty="0" smtClean="0"/>
              <a:t>App </a:t>
            </a:r>
            <a:r>
              <a:rPr lang="en-GB" dirty="0"/>
              <a:t>/ </a:t>
            </a:r>
            <a:r>
              <a:rPr lang="en-GB" dirty="0" smtClean="0"/>
              <a:t>Add </a:t>
            </a:r>
            <a:r>
              <a:rPr lang="en-GB" dirty="0"/>
              <a:t>in model </a:t>
            </a:r>
          </a:p>
        </p:txBody>
      </p:sp>
    </p:spTree>
    <p:extLst>
      <p:ext uri="{BB962C8B-B14F-4D97-AF65-F5344CB8AC3E}">
        <p14:creationId xmlns:p14="http://schemas.microsoft.com/office/powerpoint/2010/main" val="3531061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SpFx</a:t>
            </a:r>
            <a:r>
              <a:rPr lang="en-US" dirty="0" smtClean="0"/>
              <a:t> vs Farm Solutions</a:t>
            </a:r>
            <a:endParaRPr lang="en-GB" dirty="0"/>
          </a:p>
        </p:txBody>
      </p:sp>
      <p:pic>
        <p:nvPicPr>
          <p:cNvPr id="4" name="Content Placeholder 3"/>
          <p:cNvPicPr>
            <a:picLocks noGrp="1" noChangeAspect="1"/>
          </p:cNvPicPr>
          <p:nvPr>
            <p:ph idx="1"/>
          </p:nvPr>
        </p:nvPicPr>
        <p:blipFill>
          <a:blip r:embed="rId2"/>
          <a:stretch>
            <a:fillRect/>
          </a:stretch>
        </p:blipFill>
        <p:spPr>
          <a:xfrm>
            <a:off x="-23256" y="1700808"/>
            <a:ext cx="8934676" cy="3312368"/>
          </a:xfrm>
          <a:prstGeom prst="rect">
            <a:avLst/>
          </a:prstGeom>
        </p:spPr>
      </p:pic>
    </p:spTree>
    <p:extLst>
      <p:ext uri="{BB962C8B-B14F-4D97-AF65-F5344CB8AC3E}">
        <p14:creationId xmlns:p14="http://schemas.microsoft.com/office/powerpoint/2010/main" val="3184108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SpFx</a:t>
            </a:r>
            <a:r>
              <a:rPr lang="en-US" dirty="0" smtClean="0"/>
              <a:t> vs SharePoint Add-ins</a:t>
            </a:r>
            <a:endParaRPr lang="en-GB" dirty="0"/>
          </a:p>
        </p:txBody>
      </p:sp>
      <p:pic>
        <p:nvPicPr>
          <p:cNvPr id="5" name="Picture 4"/>
          <p:cNvPicPr>
            <a:picLocks noChangeAspect="1"/>
          </p:cNvPicPr>
          <p:nvPr/>
        </p:nvPicPr>
        <p:blipFill>
          <a:blip r:embed="rId2"/>
          <a:stretch>
            <a:fillRect/>
          </a:stretch>
        </p:blipFill>
        <p:spPr>
          <a:xfrm>
            <a:off x="179512" y="1772816"/>
            <a:ext cx="8679330" cy="3528392"/>
          </a:xfrm>
          <a:prstGeom prst="rect">
            <a:avLst/>
          </a:prstGeom>
        </p:spPr>
      </p:pic>
    </p:spTree>
    <p:extLst>
      <p:ext uri="{BB962C8B-B14F-4D97-AF65-F5344CB8AC3E}">
        <p14:creationId xmlns:p14="http://schemas.microsoft.com/office/powerpoint/2010/main" val="392738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SharePoint Framework</a:t>
            </a:r>
            <a:endParaRPr lang="en-GB" dirty="0"/>
          </a:p>
        </p:txBody>
      </p:sp>
    </p:spTree>
    <p:extLst>
      <p:ext uri="{BB962C8B-B14F-4D97-AF65-F5344CB8AC3E}">
        <p14:creationId xmlns:p14="http://schemas.microsoft.com/office/powerpoint/2010/main" val="794827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SharePoint Framework Timeline &amp; Roadmap</a:t>
            </a:r>
            <a:endParaRPr lang="en-GB" dirty="0"/>
          </a:p>
        </p:txBody>
      </p:sp>
      <p:pic>
        <p:nvPicPr>
          <p:cNvPr id="9" name="Picture 8"/>
          <p:cNvPicPr>
            <a:picLocks noChangeAspect="1"/>
          </p:cNvPicPr>
          <p:nvPr/>
        </p:nvPicPr>
        <p:blipFill>
          <a:blip r:embed="rId2"/>
          <a:stretch>
            <a:fillRect/>
          </a:stretch>
        </p:blipFill>
        <p:spPr>
          <a:xfrm>
            <a:off x="0" y="2048328"/>
            <a:ext cx="9144000" cy="3403252"/>
          </a:xfrm>
          <a:prstGeom prst="rect">
            <a:avLst/>
          </a:prstGeom>
        </p:spPr>
      </p:pic>
    </p:spTree>
    <p:extLst>
      <p:ext uri="{BB962C8B-B14F-4D97-AF65-F5344CB8AC3E}">
        <p14:creationId xmlns:p14="http://schemas.microsoft.com/office/powerpoint/2010/main" val="428267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SharePoin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09" y="1920479"/>
            <a:ext cx="4079782" cy="36264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GB" dirty="0"/>
              <a:t>Are you ready?</a:t>
            </a:r>
          </a:p>
        </p:txBody>
      </p:sp>
    </p:spTree>
    <p:extLst>
      <p:ext uri="{BB962C8B-B14F-4D97-AF65-F5344CB8AC3E}">
        <p14:creationId xmlns:p14="http://schemas.microsoft.com/office/powerpoint/2010/main" val="195173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60480" y="2144399"/>
            <a:ext cx="1035525" cy="776977"/>
            <a:chOff x="1140359" y="2157070"/>
            <a:chExt cx="1790492" cy="1239228"/>
          </a:xfrm>
        </p:grpSpPr>
        <p:sp>
          <p:nvSpPr>
            <p:cNvPr id="14" name="Rectangle 13"/>
            <p:cNvSpPr/>
            <p:nvPr/>
          </p:nvSpPr>
          <p:spPr bwMode="auto">
            <a:xfrm>
              <a:off x="1140359" y="2157070"/>
              <a:ext cx="1536519" cy="962937"/>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3616" tIns="33616" rIns="33616" bIns="33616" numCol="1" spcCol="0" rtlCol="0" fromWordArt="0" anchor="t" anchorCtr="0" forceAA="0" compatLnSpc="1">
              <a:prstTxWarp prst="textNoShape">
                <a:avLst/>
              </a:prstTxWarp>
              <a:noAutofit/>
            </a:bodyPr>
            <a:lstStyle/>
            <a:p>
              <a:pPr defTabSz="672120" fontAlgn="base">
                <a:spcBef>
                  <a:spcPct val="0"/>
                </a:spcBef>
                <a:spcAft>
                  <a:spcPct val="0"/>
                </a:spcAft>
              </a:pPr>
              <a:r>
                <a:rPr lang="en-US" sz="1176" dirty="0">
                  <a:solidFill>
                    <a:schemeClr val="tx1">
                      <a:lumMod val="65000"/>
                      <a:lumOff val="35000"/>
                    </a:schemeClr>
                  </a:solidFill>
                  <a:ea typeface="Segoe UI" pitchFamily="34" charset="0"/>
                  <a:cs typeface="Segoe UI" pitchFamily="34" charset="0"/>
                </a:rPr>
                <a:t>IIS Express</a:t>
              </a:r>
            </a:p>
          </p:txBody>
        </p:sp>
        <p:pic>
          <p:nvPicPr>
            <p:cNvPr id="15" name="Picture 14"/>
            <p:cNvPicPr>
              <a:picLocks noChangeAspect="1"/>
            </p:cNvPicPr>
            <p:nvPr/>
          </p:nvPicPr>
          <p:blipFill>
            <a:blip r:embed="rId2"/>
            <a:stretch>
              <a:fillRect/>
            </a:stretch>
          </p:blipFill>
          <p:spPr>
            <a:xfrm>
              <a:off x="2158744" y="2496298"/>
              <a:ext cx="772107" cy="900000"/>
            </a:xfrm>
            <a:prstGeom prst="rect">
              <a:avLst/>
            </a:prstGeom>
          </p:spPr>
        </p:pic>
      </p:grpSp>
      <p:pic>
        <p:nvPicPr>
          <p:cNvPr id="16" name="Picture 15"/>
          <p:cNvPicPr>
            <a:picLocks noChangeAspect="1"/>
          </p:cNvPicPr>
          <p:nvPr/>
        </p:nvPicPr>
        <p:blipFill>
          <a:blip r:embed="rId3"/>
          <a:stretch>
            <a:fillRect/>
          </a:stretch>
        </p:blipFill>
        <p:spPr>
          <a:xfrm>
            <a:off x="560214" y="2417580"/>
            <a:ext cx="1283748" cy="691249"/>
          </a:xfrm>
          <a:prstGeom prst="rect">
            <a:avLst/>
          </a:prstGeom>
        </p:spPr>
      </p:pic>
      <p:pic>
        <p:nvPicPr>
          <p:cNvPr id="17" name="Picture 2" descr="https://upload.wikimedia.org/wikipedia/en/0/0d/Microsoft_.NET_Framework_v4.5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108" y="3056433"/>
            <a:ext cx="1380360" cy="3408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3426" y="3227818"/>
            <a:ext cx="1208002" cy="1046504"/>
          </a:xfrm>
          <a:prstGeom prst="rect">
            <a:avLst/>
          </a:prstGeom>
        </p:spPr>
      </p:pic>
      <p:pic>
        <p:nvPicPr>
          <p:cNvPr id="19" name="Picture 18"/>
          <p:cNvPicPr>
            <a:picLocks noChangeAspect="1"/>
          </p:cNvPicPr>
          <p:nvPr/>
        </p:nvPicPr>
        <p:blipFill>
          <a:blip r:embed="rId6"/>
          <a:stretch>
            <a:fillRect/>
          </a:stretch>
        </p:blipFill>
        <p:spPr>
          <a:xfrm>
            <a:off x="5573597" y="1912564"/>
            <a:ext cx="437362" cy="982890"/>
          </a:xfrm>
          <a:prstGeom prst="rect">
            <a:avLst/>
          </a:prstGeom>
        </p:spPr>
      </p:pic>
      <p:pic>
        <p:nvPicPr>
          <p:cNvPr id="20" name="Picture 19"/>
          <p:cNvPicPr>
            <a:picLocks noChangeAspect="1"/>
          </p:cNvPicPr>
          <p:nvPr/>
        </p:nvPicPr>
        <p:blipFill>
          <a:blip r:embed="rId7"/>
          <a:stretch>
            <a:fillRect/>
          </a:stretch>
        </p:blipFill>
        <p:spPr>
          <a:xfrm>
            <a:off x="5164307" y="4728125"/>
            <a:ext cx="1414323" cy="521067"/>
          </a:xfrm>
          <a:prstGeom prst="rect">
            <a:avLst/>
          </a:prstGeom>
        </p:spPr>
      </p:pic>
      <p:cxnSp>
        <p:nvCxnSpPr>
          <p:cNvPr id="3" name="Straight Connector 2"/>
          <p:cNvCxnSpPr/>
          <p:nvPr/>
        </p:nvCxnSpPr>
        <p:spPr>
          <a:xfrm>
            <a:off x="4819862" y="1823482"/>
            <a:ext cx="0" cy="3645671"/>
          </a:xfrm>
          <a:prstGeom prst="line">
            <a:avLst/>
          </a:prstGeom>
          <a:ln w="2857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4" descr="https://upload.wikimedia.org/wikipedia/commons/thumb/d/db/Npm-logo.svg/320px-Npm-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256" y="4185981"/>
            <a:ext cx="1407124" cy="54526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cdn.gapotchenko.com/website/Content/Blog/Images/2014/05/NuGet%20Logo%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89100" y="4121898"/>
            <a:ext cx="1575517" cy="57191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a:off x="1969611" y="2784615"/>
            <a:ext cx="615502"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3147" y="4435300"/>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2660867" y="1984461"/>
            <a:ext cx="312486" cy="1600308"/>
          </a:xfrm>
          <a:prstGeom prst="leftBrace">
            <a:avLst/>
          </a:prstGeom>
          <a:ln w="25400">
            <a:solidFill>
              <a:schemeClr val="tx1">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sz="1324"/>
          </a:p>
        </p:txBody>
      </p:sp>
      <p:grpSp>
        <p:nvGrpSpPr>
          <p:cNvPr id="29" name="Group 28"/>
          <p:cNvGrpSpPr/>
          <p:nvPr/>
        </p:nvGrpSpPr>
        <p:grpSpPr>
          <a:xfrm>
            <a:off x="7111425" y="3379228"/>
            <a:ext cx="1740244" cy="870430"/>
            <a:chOff x="9672033" y="3490175"/>
            <a:chExt cx="2366853" cy="1183843"/>
          </a:xfrm>
        </p:grpSpPr>
        <p:sp>
          <p:nvSpPr>
            <p:cNvPr id="27" name="Rectangle 26"/>
            <p:cNvSpPr/>
            <p:nvPr/>
          </p:nvSpPr>
          <p:spPr>
            <a:xfrm>
              <a:off x="9962747" y="4117634"/>
              <a:ext cx="1714070" cy="556384"/>
            </a:xfrm>
            <a:prstGeom prst="rect">
              <a:avLst/>
            </a:prstGeom>
          </p:spPr>
          <p:txBody>
            <a:bodyPr wrap="none">
              <a:spAutoFit/>
            </a:bodyPr>
            <a:lstStyle/>
            <a:p>
              <a:r>
                <a:rPr lang="en-US" sz="1029" dirty="0">
                  <a:sym typeface="Wingdings"/>
                </a:rPr>
                <a:t>VS Project  </a:t>
              </a:r>
            </a:p>
            <a:p>
              <a:r>
                <a:rPr lang="en-US" sz="1029" dirty="0">
                  <a:sym typeface="Wingdings"/>
                </a:rPr>
                <a:t>New  &lt;Template&gt;</a:t>
              </a:r>
              <a:endParaRPr lang="fi-FI" sz="1029" dirty="0"/>
            </a:p>
          </p:txBody>
        </p:sp>
        <p:pic>
          <p:nvPicPr>
            <p:cNvPr id="32" name="Picture 31"/>
            <p:cNvPicPr>
              <a:picLocks noChangeAspect="1"/>
            </p:cNvPicPr>
            <p:nvPr/>
          </p:nvPicPr>
          <p:blipFill>
            <a:blip r:embed="rId10"/>
            <a:stretch>
              <a:fillRect/>
            </a:stretch>
          </p:blipFill>
          <p:spPr>
            <a:xfrm>
              <a:off x="9672033" y="3490175"/>
              <a:ext cx="2366853" cy="661259"/>
            </a:xfrm>
            <a:prstGeom prst="rect">
              <a:avLst/>
            </a:prstGeom>
          </p:spPr>
        </p:pic>
      </p:grpSp>
      <p:cxnSp>
        <p:nvCxnSpPr>
          <p:cNvPr id="34" name="Straight Arrow Connector 33"/>
          <p:cNvCxnSpPr/>
          <p:nvPr/>
        </p:nvCxnSpPr>
        <p:spPr>
          <a:xfrm>
            <a:off x="6371429" y="3865422"/>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97241" y="2481329"/>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78523" y="4998579"/>
            <a:ext cx="814187" cy="0"/>
          </a:xfrm>
          <a:prstGeom prst="straightConnector1">
            <a:avLst/>
          </a:prstGeom>
          <a:ln w="41275">
            <a:solidFill>
              <a:schemeClr val="tx1">
                <a:lumMod val="75000"/>
                <a:lumOff val="2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92709" y="4615009"/>
            <a:ext cx="795737" cy="767202"/>
          </a:xfrm>
          <a:prstGeom prst="rect">
            <a:avLst/>
          </a:prstGeom>
          <a:noFill/>
        </p:spPr>
        <p:txBody>
          <a:bodyPr wrap="none" lIns="134464" tIns="107571" rIns="134464" bIns="107571" rtlCol="0">
            <a:spAutoFit/>
          </a:bodyPr>
          <a:lstStyle/>
          <a:p>
            <a:pPr>
              <a:lnSpc>
                <a:spcPct val="90000"/>
              </a:lnSpc>
              <a:spcAft>
                <a:spcPts val="441"/>
              </a:spcAft>
            </a:pPr>
            <a:r>
              <a:rPr lang="en-US" sz="3971" dirty="0">
                <a:solidFill>
                  <a:schemeClr val="accent2"/>
                </a:solidFill>
              </a:rPr>
              <a:t>C#</a:t>
            </a:r>
            <a:endParaRPr lang="fi-FI" sz="3971" dirty="0" err="1">
              <a:solidFill>
                <a:schemeClr val="accent2"/>
              </a:solidFill>
            </a:endParaRPr>
          </a:p>
        </p:txBody>
      </p:sp>
      <p:sp>
        <p:nvSpPr>
          <p:cNvPr id="31" name="TextBox 30"/>
          <p:cNvSpPr txBox="1"/>
          <p:nvPr/>
        </p:nvSpPr>
        <p:spPr>
          <a:xfrm>
            <a:off x="7156336" y="2226363"/>
            <a:ext cx="1223738" cy="502449"/>
          </a:xfrm>
          <a:prstGeom prst="rect">
            <a:avLst/>
          </a:prstGeom>
          <a:noFill/>
        </p:spPr>
        <p:txBody>
          <a:bodyPr wrap="none" lIns="134464" tIns="107571" rIns="134464" bIns="107571" rtlCol="0">
            <a:spAutoFit/>
          </a:bodyPr>
          <a:lstStyle/>
          <a:p>
            <a:pPr>
              <a:lnSpc>
                <a:spcPct val="90000"/>
              </a:lnSpc>
              <a:spcAft>
                <a:spcPts val="441"/>
              </a:spcAft>
            </a:pPr>
            <a:r>
              <a:rPr lang="en-US" sz="2059" dirty="0">
                <a:gradFill>
                  <a:gsLst>
                    <a:gs pos="2917">
                      <a:schemeClr val="tx1"/>
                    </a:gs>
                    <a:gs pos="30000">
                      <a:schemeClr val="tx1"/>
                    </a:gs>
                  </a:gsLst>
                  <a:lin ang="5400000" scaled="0"/>
                </a:gradFill>
              </a:rPr>
              <a:t>MS Build</a:t>
            </a:r>
            <a:endParaRPr lang="fi-FI" sz="2059" dirty="0" err="1">
              <a:gradFill>
                <a:gsLst>
                  <a:gs pos="2917">
                    <a:schemeClr val="tx1"/>
                  </a:gs>
                  <a:gs pos="30000">
                    <a:schemeClr val="tx1"/>
                  </a:gs>
                </a:gsLst>
                <a:lin ang="5400000" scaled="0"/>
              </a:gradFill>
            </a:endParaRPr>
          </a:p>
        </p:txBody>
      </p:sp>
      <p:sp>
        <p:nvSpPr>
          <p:cNvPr id="5" name="Title 4"/>
          <p:cNvSpPr>
            <a:spLocks noGrp="1"/>
          </p:cNvSpPr>
          <p:nvPr>
            <p:ph type="title"/>
          </p:nvPr>
        </p:nvSpPr>
        <p:spPr/>
        <p:txBody>
          <a:bodyPr>
            <a:normAutofit fontScale="90000"/>
          </a:bodyPr>
          <a:lstStyle/>
          <a:p>
            <a:r>
              <a:rPr lang="en-US" dirty="0"/>
              <a:t>Web stack tooling compared to classic MS tools</a:t>
            </a:r>
            <a:endParaRPr lang="en-GB" dirty="0"/>
          </a:p>
        </p:txBody>
      </p:sp>
    </p:spTree>
    <p:extLst>
      <p:ext uri="{BB962C8B-B14F-4D97-AF65-F5344CB8AC3E}">
        <p14:creationId xmlns:p14="http://schemas.microsoft.com/office/powerpoint/2010/main" val="199543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2000"/>
                            </p:stCondLst>
                            <p:childTnLst>
                              <p:par>
                                <p:cTn id="17" presetID="10" presetClass="entr" presetSubtype="0" fill="hold" nodeType="afterEffect">
                                  <p:stCondLst>
                                    <p:cond delay="2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4050" dirty="0"/>
              <a:t>Demo – Hello World </a:t>
            </a:r>
          </a:p>
          <a:p>
            <a:pPr marL="514350" indent="-514350">
              <a:buFont typeface="Arial" panose="020B0604020202020204" pitchFamily="34" charset="0"/>
              <a:buChar char="•"/>
            </a:pPr>
            <a:r>
              <a:rPr lang="en-US" sz="4050" dirty="0"/>
              <a:t>from the local </a:t>
            </a:r>
            <a:r>
              <a:rPr lang="sr-Latn-RS" sz="4050" dirty="0"/>
              <a:t>W</a:t>
            </a:r>
            <a:r>
              <a:rPr lang="en-US" sz="4050" dirty="0" err="1"/>
              <a:t>orkbench</a:t>
            </a:r>
            <a:endParaRPr lang="en-US" sz="4050" dirty="0"/>
          </a:p>
          <a:p>
            <a:pPr marL="514350" indent="-514350">
              <a:buFont typeface="Arial" panose="020B0604020202020204" pitchFamily="34" charset="0"/>
              <a:buChar char="•"/>
            </a:pPr>
            <a:r>
              <a:rPr lang="en-US" sz="4050" dirty="0"/>
              <a:t>from the Cloud</a:t>
            </a:r>
            <a:endParaRPr lang="en-CA" sz="4050" dirty="0"/>
          </a:p>
        </p:txBody>
      </p:sp>
    </p:spTree>
    <p:extLst>
      <p:ext uri="{BB962C8B-B14F-4D97-AF65-F5344CB8AC3E}">
        <p14:creationId xmlns:p14="http://schemas.microsoft.com/office/powerpoint/2010/main" val="39200526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SharePoint Framework</a:t>
            </a:r>
          </a:p>
        </p:txBody>
      </p:sp>
      <p:sp>
        <p:nvSpPr>
          <p:cNvPr id="3" name="Content Placeholder 2"/>
          <p:cNvSpPr>
            <a:spLocks noGrp="1"/>
          </p:cNvSpPr>
          <p:nvPr>
            <p:ph idx="1"/>
          </p:nvPr>
        </p:nvSpPr>
        <p:spPr/>
        <p:txBody>
          <a:bodyPr/>
          <a:lstStyle/>
          <a:p>
            <a:pPr marL="0" indent="0">
              <a:buNone/>
            </a:pPr>
            <a:r>
              <a:rPr lang="en-US" dirty="0" smtClean="0"/>
              <a:t>Radovan </a:t>
            </a:r>
            <a:r>
              <a:rPr lang="en-US" dirty="0" err="1" smtClean="0"/>
              <a:t>Ostoji</a:t>
            </a:r>
            <a:r>
              <a:rPr lang="sr-Latn-RS" dirty="0" smtClean="0"/>
              <a:t>ć</a:t>
            </a:r>
            <a:r>
              <a:rPr lang="en-US" dirty="0" smtClean="0"/>
              <a:t>, </a:t>
            </a:r>
            <a:r>
              <a:rPr lang="sr-Latn-RS" dirty="0" smtClean="0"/>
              <a:t>Čika Rade</a:t>
            </a:r>
          </a:p>
          <a:p>
            <a:pPr marL="0" indent="0">
              <a:buNone/>
            </a:pPr>
            <a:r>
              <a:rPr lang="sr-Latn-RS" dirty="0" smtClean="0"/>
              <a:t>Comtrade SE</a:t>
            </a:r>
            <a:endParaRPr lang="sr-Latn-RS" dirty="0"/>
          </a:p>
        </p:txBody>
      </p:sp>
    </p:spTree>
    <p:extLst>
      <p:ext uri="{BB962C8B-B14F-4D97-AF65-F5344CB8AC3E}">
        <p14:creationId xmlns:p14="http://schemas.microsoft.com/office/powerpoint/2010/main" val="2426735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Let</a:t>
            </a:r>
            <a:r>
              <a:rPr lang="en-US" dirty="0" smtClean="0"/>
              <a:t>’s Demo</a:t>
            </a:r>
            <a:endParaRPr lang="en-GB" dirty="0"/>
          </a:p>
        </p:txBody>
      </p:sp>
      <p:sp>
        <p:nvSpPr>
          <p:cNvPr id="3" name="Content Placeholder 2"/>
          <p:cNvSpPr>
            <a:spLocks noGrp="1"/>
          </p:cNvSpPr>
          <p:nvPr>
            <p:ph idx="1"/>
          </p:nvPr>
        </p:nvSpPr>
        <p:spPr/>
        <p:txBody>
          <a:bodyPr>
            <a:normAutofit fontScale="92500"/>
          </a:bodyPr>
          <a:lstStyle/>
          <a:p>
            <a:r>
              <a:rPr lang="en-US" dirty="0" smtClean="0"/>
              <a:t>Hello World Web Part</a:t>
            </a:r>
            <a:r>
              <a:rPr lang="sr-Latn-RS" dirty="0" smtClean="0"/>
              <a:t> (sastojci)</a:t>
            </a:r>
            <a:endParaRPr lang="en-US" dirty="0" smtClean="0"/>
          </a:p>
          <a:p>
            <a:pPr lvl="1"/>
            <a:endParaRPr lang="sr-Latn-RS" dirty="0" smtClean="0"/>
          </a:p>
          <a:p>
            <a:pPr lvl="1">
              <a:lnSpc>
                <a:spcPct val="200000"/>
              </a:lnSpc>
            </a:pPr>
            <a:r>
              <a:rPr lang="en-US" dirty="0" err="1" smtClean="0"/>
              <a:t>Yo</a:t>
            </a:r>
            <a:endParaRPr lang="en-US" dirty="0" smtClean="0"/>
          </a:p>
          <a:p>
            <a:pPr lvl="1">
              <a:lnSpc>
                <a:spcPct val="200000"/>
              </a:lnSpc>
            </a:pPr>
            <a:r>
              <a:rPr lang="en-US" dirty="0" smtClean="0"/>
              <a:t>Gulp</a:t>
            </a:r>
          </a:p>
          <a:p>
            <a:pPr lvl="1">
              <a:lnSpc>
                <a:spcPct val="200000"/>
              </a:lnSpc>
            </a:pPr>
            <a:r>
              <a:rPr lang="en-US" dirty="0" smtClean="0"/>
              <a:t>Update TS</a:t>
            </a:r>
          </a:p>
          <a:p>
            <a:pPr lvl="1">
              <a:lnSpc>
                <a:spcPct val="200000"/>
              </a:lnSpc>
            </a:pPr>
            <a:r>
              <a:rPr lang="en-US" dirty="0" smtClean="0"/>
              <a:t>Go Live!</a:t>
            </a:r>
            <a:endParaRPr lang="en-GB" dirty="0"/>
          </a:p>
        </p:txBody>
      </p:sp>
    </p:spTree>
    <p:extLst>
      <p:ext uri="{BB962C8B-B14F-4D97-AF65-F5344CB8AC3E}">
        <p14:creationId xmlns:p14="http://schemas.microsoft.com/office/powerpoint/2010/main" val="260025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7180" y="1628800"/>
            <a:ext cx="8389620" cy="3704593"/>
          </a:xfrm>
          <a:prstGeom prst="rect">
            <a:avLst/>
          </a:prstGeom>
        </p:spPr>
      </p:pic>
      <p:sp>
        <p:nvSpPr>
          <p:cNvPr id="5" name="Title 4"/>
          <p:cNvSpPr>
            <a:spLocks noGrp="1"/>
          </p:cNvSpPr>
          <p:nvPr>
            <p:ph type="title"/>
          </p:nvPr>
        </p:nvSpPr>
        <p:spPr/>
        <p:txBody>
          <a:bodyPr/>
          <a:lstStyle/>
          <a:p>
            <a:r>
              <a:rPr lang="sr-Latn-RS" dirty="0" smtClean="0"/>
              <a:t>Client Side Web Part Flow</a:t>
            </a:r>
            <a:endParaRPr lang="en-GB" dirty="0"/>
          </a:p>
        </p:txBody>
      </p:sp>
    </p:spTree>
    <p:extLst>
      <p:ext uri="{BB962C8B-B14F-4D97-AF65-F5344CB8AC3E}">
        <p14:creationId xmlns:p14="http://schemas.microsoft.com/office/powerpoint/2010/main" val="487450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rgbClr val="FF0000"/>
                </a:solidFill>
              </a:rPr>
              <a:t>Korisni</a:t>
            </a:r>
            <a:r>
              <a:rPr lang="en-GB" dirty="0" smtClean="0">
                <a:solidFill>
                  <a:srgbClr val="FF0000"/>
                </a:solidFill>
              </a:rPr>
              <a:t> </a:t>
            </a:r>
            <a:r>
              <a:rPr lang="en-GB" dirty="0" err="1" smtClean="0">
                <a:solidFill>
                  <a:srgbClr val="FF0000"/>
                </a:solidFill>
              </a:rPr>
              <a:t>linkovi</a:t>
            </a:r>
            <a:endParaRPr lang="en-GB"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endParaRPr lang="en-GB" dirty="0" smtClean="0"/>
          </a:p>
          <a:p>
            <a:pPr>
              <a:lnSpc>
                <a:spcPct val="200000"/>
              </a:lnSpc>
            </a:pPr>
            <a:r>
              <a:rPr lang="en-US" dirty="0" smtClean="0">
                <a:hlinkClick r:id="rId2"/>
              </a:rPr>
              <a:t>http://udemy.com</a:t>
            </a:r>
            <a:endParaRPr lang="en-US" dirty="0" smtClean="0"/>
          </a:p>
          <a:p>
            <a:pPr>
              <a:lnSpc>
                <a:spcPct val="200000"/>
              </a:lnSpc>
            </a:pPr>
            <a:r>
              <a:rPr lang="en-US" dirty="0" smtClean="0">
                <a:hlinkClick r:id="rId3"/>
              </a:rPr>
              <a:t>http://github.com</a:t>
            </a:r>
            <a:endParaRPr lang="en-US" dirty="0" smtClean="0"/>
          </a:p>
          <a:p>
            <a:pPr>
              <a:lnSpc>
                <a:spcPct val="200000"/>
              </a:lnSpc>
            </a:pPr>
            <a:r>
              <a:rPr lang="en-GB" dirty="0">
                <a:hlinkClick r:id="rId4"/>
              </a:rPr>
              <a:t>https://</a:t>
            </a:r>
            <a:r>
              <a:rPr lang="en-GB" dirty="0" smtClean="0">
                <a:hlinkClick r:id="rId4"/>
              </a:rPr>
              <a:t>www.voitanos.io</a:t>
            </a:r>
            <a:endParaRPr lang="en-GB" dirty="0" smtClean="0"/>
          </a:p>
          <a:p>
            <a:pPr>
              <a:lnSpc>
                <a:spcPct val="200000"/>
              </a:lnSpc>
            </a:pPr>
            <a:r>
              <a:rPr lang="en-GB" dirty="0">
                <a:hlinkClick r:id="rId5"/>
              </a:rPr>
              <a:t>https://</a:t>
            </a:r>
            <a:r>
              <a:rPr lang="en-GB" dirty="0" smtClean="0">
                <a:hlinkClick r:id="rId5"/>
              </a:rPr>
              <a:t>dev.office.com/sharepoint</a:t>
            </a:r>
            <a:endParaRPr lang="en-GB" dirty="0" smtClean="0"/>
          </a:p>
          <a:p>
            <a:endParaRPr lang="en-GB" dirty="0"/>
          </a:p>
        </p:txBody>
      </p:sp>
      <p:pic>
        <p:nvPicPr>
          <p:cNvPr id="7" name="Picture 6"/>
          <p:cNvPicPr>
            <a:picLocks noChangeAspect="1"/>
          </p:cNvPicPr>
          <p:nvPr/>
        </p:nvPicPr>
        <p:blipFill>
          <a:blip r:embed="rId6"/>
          <a:stretch>
            <a:fillRect/>
          </a:stretch>
        </p:blipFill>
        <p:spPr>
          <a:xfrm>
            <a:off x="4660900" y="2046526"/>
            <a:ext cx="1835944" cy="1400175"/>
          </a:xfrm>
          <a:prstGeom prst="rect">
            <a:avLst/>
          </a:prstGeom>
        </p:spPr>
      </p:pic>
      <p:pic>
        <p:nvPicPr>
          <p:cNvPr id="9" name="Picture 8"/>
          <p:cNvPicPr>
            <a:picLocks noChangeAspect="1"/>
          </p:cNvPicPr>
          <p:nvPr/>
        </p:nvPicPr>
        <p:blipFill>
          <a:blip r:embed="rId7"/>
          <a:stretch>
            <a:fillRect/>
          </a:stretch>
        </p:blipFill>
        <p:spPr>
          <a:xfrm>
            <a:off x="6653874" y="2164398"/>
            <a:ext cx="2214563" cy="1164431"/>
          </a:xfrm>
          <a:prstGeom prst="rect">
            <a:avLst/>
          </a:prstGeom>
        </p:spPr>
      </p:pic>
      <p:pic>
        <p:nvPicPr>
          <p:cNvPr id="11" name="Picture 10"/>
          <p:cNvPicPr>
            <a:picLocks noChangeAspect="1"/>
          </p:cNvPicPr>
          <p:nvPr/>
        </p:nvPicPr>
        <p:blipFill>
          <a:blip r:embed="rId8"/>
          <a:stretch>
            <a:fillRect/>
          </a:stretch>
        </p:blipFill>
        <p:spPr>
          <a:xfrm>
            <a:off x="4864496" y="3949225"/>
            <a:ext cx="1428750" cy="1000125"/>
          </a:xfrm>
          <a:prstGeom prst="rect">
            <a:avLst/>
          </a:prstGeom>
        </p:spPr>
      </p:pic>
      <p:pic>
        <p:nvPicPr>
          <p:cNvPr id="13" name="Picture 12"/>
          <p:cNvPicPr>
            <a:picLocks noChangeAspect="1"/>
          </p:cNvPicPr>
          <p:nvPr/>
        </p:nvPicPr>
        <p:blipFill>
          <a:blip r:embed="rId9"/>
          <a:stretch>
            <a:fillRect/>
          </a:stretch>
        </p:blipFill>
        <p:spPr>
          <a:xfrm>
            <a:off x="7075911" y="3563851"/>
            <a:ext cx="1607344" cy="1607344"/>
          </a:xfrm>
          <a:prstGeom prst="rect">
            <a:avLst/>
          </a:prstGeom>
        </p:spPr>
      </p:pic>
    </p:spTree>
    <p:extLst>
      <p:ext uri="{BB962C8B-B14F-4D97-AF65-F5344CB8AC3E}">
        <p14:creationId xmlns:p14="http://schemas.microsoft.com/office/powerpoint/2010/main" val="302767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4710" y="1268941"/>
            <a:ext cx="8229600" cy="857250"/>
          </a:xfrm>
        </p:spPr>
        <p:txBody>
          <a:bodyPr/>
          <a:lstStyle/>
          <a:p>
            <a:pPr algn="ctr"/>
            <a:r>
              <a:rPr lang="sr-Latn-RS" dirty="0"/>
              <a:t>Hvala na pažnji!</a:t>
            </a:r>
            <a:endParaRPr lang="en-US" dirty="0"/>
          </a:p>
        </p:txBody>
      </p:sp>
      <p:sp>
        <p:nvSpPr>
          <p:cNvPr id="3" name="Title 3"/>
          <p:cNvSpPr txBox="1">
            <a:spLocks/>
          </p:cNvSpPr>
          <p:nvPr/>
        </p:nvSpPr>
        <p:spPr>
          <a:xfrm>
            <a:off x="485268" y="4152484"/>
            <a:ext cx="8229600" cy="857250"/>
          </a:xfrm>
          <a:prstGeom prst="rect">
            <a:avLst/>
          </a:prstGeom>
        </p:spPr>
        <p:txBody>
          <a:bodyPr vert="horz" lIns="68580" tIns="34290" rIns="68580" bIns="34290" rtlCol="0" anchor="ctr">
            <a:noAutofit/>
          </a:bodyPr>
          <a:lstStyle>
            <a:lvl1pPr algn="l" rtl="0" eaLnBrk="1" fontAlgn="base" hangingPunct="1">
              <a:spcBef>
                <a:spcPct val="0"/>
              </a:spcBef>
              <a:spcAft>
                <a:spcPct val="0"/>
              </a:spcAft>
              <a:defRPr sz="48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pPr algn="ctr"/>
            <a:r>
              <a:rPr lang="sr-Latn-RS" sz="5400" dirty="0" smtClean="0"/>
              <a:t>Materijal sa prezentacije:</a:t>
            </a:r>
          </a:p>
          <a:p>
            <a:pPr algn="ctr"/>
            <a:r>
              <a:rPr lang="en-US" sz="3000" dirty="0">
                <a:hlinkClick r:id="rId3"/>
              </a:rPr>
              <a:t>https://</a:t>
            </a:r>
            <a:r>
              <a:rPr lang="en-US" sz="3000" dirty="0" smtClean="0">
                <a:hlinkClick r:id="rId3"/>
              </a:rPr>
              <a:t>github.com/rostojic/MeetUp-Kg-Sept2017</a:t>
            </a:r>
            <a:r>
              <a:rPr lang="sr-Latn-RS" sz="3000" dirty="0" smtClean="0"/>
              <a:t> </a:t>
            </a:r>
            <a:endParaRPr lang="en-US" sz="3000" dirty="0"/>
          </a:p>
        </p:txBody>
      </p:sp>
    </p:spTree>
    <p:extLst>
      <p:ext uri="{BB962C8B-B14F-4D97-AF65-F5344CB8AC3E}">
        <p14:creationId xmlns:p14="http://schemas.microsoft.com/office/powerpoint/2010/main" val="65668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5978" y="1339182"/>
            <a:ext cx="6857999" cy="825008"/>
          </a:xfrm>
          <a:prstGeom prst="rect">
            <a:avLst/>
          </a:prstGeom>
        </p:spPr>
        <p:txBody>
          <a:bodyPr vert="horz" wrap="square" lIns="109728" tIns="68580" rIns="109728" bIns="68580" rtlCol="0" anchor="t">
            <a:noAutofit/>
          </a:bodyPr>
          <a:lstStyle>
            <a:lvl1pPr algn="l" defTabSz="932742" rtl="0" eaLnBrk="1" latinLnBrk="0" hangingPunct="1">
              <a:lnSpc>
                <a:spcPts val="6300"/>
              </a:lnSpc>
              <a:spcBef>
                <a:spcPct val="0"/>
              </a:spcBef>
              <a:buNone/>
              <a:defRPr lang="en-US" sz="5800" b="0" kern="1200" cap="none" spc="-102" baseline="0">
                <a:ln w="3175">
                  <a:noFill/>
                </a:ln>
                <a:solidFill>
                  <a:srgbClr val="00B0F0"/>
                </a:solidFill>
                <a:effectLst/>
                <a:latin typeface="+mj-lt"/>
                <a:ea typeface="+mn-ea"/>
                <a:cs typeface="Segoe UI" pitchFamily="34" charset="0"/>
              </a:defRPr>
            </a:lvl1pPr>
          </a:lstStyle>
          <a:p>
            <a:pPr defTabSz="699557">
              <a:lnSpc>
                <a:spcPts val="4725"/>
              </a:lnSpc>
              <a:defRPr/>
            </a:pPr>
            <a:r>
              <a:rPr lang="sr-Latn-RS" sz="4350" spc="-77" dirty="0">
                <a:latin typeface="Segoe UI Light"/>
              </a:rPr>
              <a:t>O </a:t>
            </a:r>
            <a:r>
              <a:rPr lang="sr-Latn-RS" sz="4350" spc="-77" dirty="0" smtClean="0">
                <a:latin typeface="Segoe UI Light"/>
              </a:rPr>
              <a:t>meni</a:t>
            </a:r>
            <a:endParaRPr lang="sr-Latn-RS" sz="4350" spc="-77" dirty="0">
              <a:latin typeface="Segoe UI Light"/>
            </a:endParaRPr>
          </a:p>
        </p:txBody>
      </p:sp>
      <p:sp>
        <p:nvSpPr>
          <p:cNvPr id="7" name="Text Placeholder 2"/>
          <p:cNvSpPr txBox="1">
            <a:spLocks/>
          </p:cNvSpPr>
          <p:nvPr/>
        </p:nvSpPr>
        <p:spPr>
          <a:xfrm>
            <a:off x="205978" y="2328242"/>
            <a:ext cx="7178795" cy="3346277"/>
          </a:xfrm>
          <a:prstGeom prst="rect">
            <a:avLst/>
          </a:prstGeom>
        </p:spPr>
        <p:txBody>
          <a:bodyPr vert="horz" wrap="square" lIns="137160" tIns="109728" rIns="137160" bIns="109728" rtlCol="0">
            <a:noAutofit/>
          </a:bodyPr>
          <a:lstStyle>
            <a:lvl1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j-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lnSpc>
                <a:spcPts val="1350"/>
              </a:lnSpc>
              <a:spcBef>
                <a:spcPts val="900"/>
              </a:spcBef>
              <a:defRPr/>
            </a:pPr>
            <a:endParaRPr lang="en-US" sz="1200" dirty="0">
              <a:solidFill>
                <a:srgbClr val="1F497D"/>
              </a:solidFill>
              <a:latin typeface="Segoe UI Light"/>
            </a:endParaRPr>
          </a:p>
        </p:txBody>
      </p:sp>
      <p:sp>
        <p:nvSpPr>
          <p:cNvPr id="3" name="Rectangle 2"/>
          <p:cNvSpPr/>
          <p:nvPr/>
        </p:nvSpPr>
        <p:spPr>
          <a:xfrm>
            <a:off x="517921" y="2164190"/>
            <a:ext cx="7968854" cy="3046988"/>
          </a:xfrm>
          <a:prstGeom prst="rect">
            <a:avLst/>
          </a:prstGeom>
        </p:spPr>
        <p:txBody>
          <a:bodyPr wrap="square">
            <a:spAutoFit/>
          </a:bodyPr>
          <a:lstStyle/>
          <a:p>
            <a:r>
              <a:rPr lang="en-GB" sz="2400" dirty="0" err="1"/>
              <a:t>Programer</a:t>
            </a:r>
            <a:r>
              <a:rPr lang="en-GB" sz="2400" dirty="0"/>
              <a:t> </a:t>
            </a:r>
            <a:r>
              <a:rPr lang="en-GB" sz="2400" dirty="0" err="1"/>
              <a:t>i</a:t>
            </a:r>
            <a:r>
              <a:rPr lang="en-GB" sz="2400" dirty="0"/>
              <a:t> software </a:t>
            </a:r>
            <a:r>
              <a:rPr lang="en-GB" sz="2400" dirty="0" err="1"/>
              <a:t>arhitekt</a:t>
            </a:r>
            <a:r>
              <a:rPr lang="en-GB" sz="2400" dirty="0"/>
              <a:t>, </a:t>
            </a:r>
            <a:r>
              <a:rPr lang="en-GB" sz="2400" dirty="0" err="1"/>
              <a:t>sa</a:t>
            </a:r>
            <a:r>
              <a:rPr lang="en-GB" sz="2400" dirty="0"/>
              <a:t> </a:t>
            </a:r>
            <a:r>
              <a:rPr lang="en-GB" sz="2400" dirty="0" err="1"/>
              <a:t>specijalizacijom</a:t>
            </a:r>
            <a:r>
              <a:rPr lang="en-GB" sz="2400" dirty="0"/>
              <a:t> SharePoint </a:t>
            </a:r>
            <a:r>
              <a:rPr lang="en-GB" sz="2400" dirty="0" err="1"/>
              <a:t>i</a:t>
            </a:r>
            <a:r>
              <a:rPr lang="en-GB" sz="2400" dirty="0"/>
              <a:t> </a:t>
            </a:r>
            <a:r>
              <a:rPr lang="en-GB" sz="2400" dirty="0" err="1"/>
              <a:t>.</a:t>
            </a:r>
            <a:r>
              <a:rPr lang="en-GB" sz="2400" dirty="0" err="1" smtClean="0"/>
              <a:t>Net</a:t>
            </a:r>
            <a:r>
              <a:rPr lang="sr-Latn-RS" sz="2400" dirty="0" smtClean="0"/>
              <a:t> WPF</a:t>
            </a:r>
            <a:r>
              <a:rPr lang="en-GB" sz="2400" dirty="0" smtClean="0"/>
              <a:t>.</a:t>
            </a:r>
          </a:p>
          <a:p>
            <a:endParaRPr lang="en-US" sz="2400" dirty="0" smtClean="0"/>
          </a:p>
          <a:p>
            <a:r>
              <a:rPr lang="en-GB" sz="2400" dirty="0" err="1" smtClean="0"/>
              <a:t>Trenutn</a:t>
            </a:r>
            <a:r>
              <a:rPr lang="sr-Latn-RS" sz="2400" dirty="0"/>
              <a:t>i klijent</a:t>
            </a:r>
            <a:r>
              <a:rPr lang="en-GB" sz="2400" dirty="0"/>
              <a:t> Vanderlande </a:t>
            </a:r>
            <a:r>
              <a:rPr lang="en-GB" sz="2400" dirty="0" err="1"/>
              <a:t>iz</a:t>
            </a:r>
            <a:r>
              <a:rPr lang="en-GB" sz="2400" dirty="0"/>
              <a:t> </a:t>
            </a:r>
            <a:r>
              <a:rPr lang="en-GB" sz="2400" dirty="0" err="1"/>
              <a:t>Holandije</a:t>
            </a:r>
            <a:r>
              <a:rPr lang="sr-Latn-RS" sz="2400" dirty="0"/>
              <a:t>,</a:t>
            </a:r>
            <a:r>
              <a:rPr lang="en-GB" sz="2400" dirty="0"/>
              <a:t> </a:t>
            </a:r>
            <a:r>
              <a:rPr lang="sr-Latn-RS" sz="2400" dirty="0"/>
              <a:t>radim</a:t>
            </a:r>
            <a:r>
              <a:rPr lang="en-GB" sz="2400" dirty="0"/>
              <a:t> </a:t>
            </a:r>
            <a:r>
              <a:rPr lang="en-GB" sz="2400" dirty="0" err="1"/>
              <a:t>kao</a:t>
            </a:r>
            <a:r>
              <a:rPr lang="en-GB" sz="2400" dirty="0"/>
              <a:t> </a:t>
            </a:r>
            <a:r>
              <a:rPr lang="en-GB" sz="2400" dirty="0" err="1"/>
              <a:t>Sistem</a:t>
            </a:r>
            <a:r>
              <a:rPr lang="en-GB" sz="2400" dirty="0"/>
              <a:t> </a:t>
            </a:r>
            <a:r>
              <a:rPr lang="en-GB" sz="2400" dirty="0" err="1"/>
              <a:t>arhitekt</a:t>
            </a:r>
            <a:r>
              <a:rPr lang="en-GB" sz="2400" dirty="0"/>
              <a:t> u </a:t>
            </a:r>
            <a:r>
              <a:rPr lang="en-GB" sz="2400" dirty="0" err="1"/>
              <a:t>oblasti</a:t>
            </a:r>
            <a:r>
              <a:rPr lang="en-GB" sz="2400" dirty="0"/>
              <a:t> warehouse automation-a</a:t>
            </a:r>
            <a:r>
              <a:rPr lang="sr-Latn-RS" sz="2400" dirty="0" smtClean="0"/>
              <a:t>.</a:t>
            </a:r>
            <a:endParaRPr lang="en-US" sz="2400" dirty="0" smtClean="0"/>
          </a:p>
          <a:p>
            <a:endParaRPr lang="en-US" sz="2400" dirty="0"/>
          </a:p>
          <a:p>
            <a:r>
              <a:rPr lang="en-US" sz="2400" dirty="0" smtClean="0"/>
              <a:t>QA </a:t>
            </a:r>
            <a:r>
              <a:rPr lang="en-US" sz="2400" dirty="0" err="1" smtClean="0"/>
              <a:t>na</a:t>
            </a:r>
            <a:r>
              <a:rPr lang="en-US" sz="2400" dirty="0" smtClean="0"/>
              <a:t> ACP </a:t>
            </a:r>
            <a:r>
              <a:rPr lang="en-US" sz="2400" dirty="0" err="1" smtClean="0"/>
              <a:t>projektu</a:t>
            </a:r>
            <a:r>
              <a:rPr lang="en-US" sz="2400" dirty="0" smtClean="0"/>
              <a:t> u E.1 </a:t>
            </a:r>
            <a:r>
              <a:rPr lang="en-US" sz="2400" dirty="0" err="1" smtClean="0"/>
              <a:t>timu</a:t>
            </a:r>
            <a:r>
              <a:rPr lang="en-US" sz="2400" dirty="0" smtClean="0"/>
              <a:t> – </a:t>
            </a:r>
            <a:r>
              <a:rPr lang="en-US" sz="2400" dirty="0" err="1" smtClean="0"/>
              <a:t>autopaletiser</a:t>
            </a:r>
            <a:r>
              <a:rPr lang="en-US" sz="2400" dirty="0" smtClean="0"/>
              <a:t>.</a:t>
            </a:r>
            <a:endParaRPr lang="en-GB" sz="2400" dirty="0"/>
          </a:p>
          <a:p>
            <a:endParaRPr lang="en-GB" sz="2400" dirty="0"/>
          </a:p>
        </p:txBody>
      </p:sp>
    </p:spTree>
    <p:extLst>
      <p:ext uri="{BB962C8B-B14F-4D97-AF65-F5344CB8AC3E}">
        <p14:creationId xmlns:p14="http://schemas.microsoft.com/office/powerpoint/2010/main" val="347793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205979" y="2169216"/>
            <a:ext cx="6771291" cy="3436724"/>
          </a:xfrm>
          <a:prstGeom prst="rect">
            <a:avLst/>
          </a:prstGeom>
        </p:spPr>
        <p:txBody>
          <a:bodyPr vert="horz" wrap="square" lIns="137160" tIns="109728" rIns="137160" bIns="109728" rtlCol="0">
            <a:noAutofit/>
          </a:bodyPr>
          <a:lstStyle>
            <a:lvl1pPr marL="0" marR="0" indent="0" algn="l" defTabSz="932742" rtl="0" eaLnBrk="1" fontAlgn="auto" latinLnBrk="0" hangingPunct="1">
              <a:lnSpc>
                <a:spcPts val="2600"/>
              </a:lnSpc>
              <a:spcBef>
                <a:spcPts val="3000"/>
              </a:spcBef>
              <a:spcAft>
                <a:spcPts val="0"/>
              </a:spcAft>
              <a:buClrTx/>
              <a:buSzPct val="90000"/>
              <a:buFont typeface="Arial" pitchFamily="34" charset="0"/>
              <a:buNone/>
              <a:tabLst/>
              <a:defRPr sz="2400" kern="1200" spc="0" baseline="0">
                <a:solidFill>
                  <a:schemeClr val="tx2"/>
                </a:solidFill>
                <a:latin typeface="+mn-lt"/>
                <a:ea typeface="+mn-ea"/>
                <a:cs typeface="+mn-cs"/>
              </a:defRPr>
            </a:lvl1pPr>
            <a:lvl2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2pPr>
            <a:lvl3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3pPr>
            <a:lvl4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4pPr>
            <a:lvl5pPr marL="0" marR="0" indent="0" algn="l" defTabSz="932742" rtl="0" eaLnBrk="1" fontAlgn="auto" latinLnBrk="0" hangingPunct="1">
              <a:lnSpc>
                <a:spcPts val="1800"/>
              </a:lnSpc>
              <a:spcBef>
                <a:spcPts val="1200"/>
              </a:spcBef>
              <a:spcAft>
                <a:spcPts val="0"/>
              </a:spcAft>
              <a:buClrTx/>
              <a:buSzPct val="90000"/>
              <a:buFont typeface="Arial" pitchFamily="34" charset="0"/>
              <a:buNone/>
              <a:tabLst/>
              <a:defRPr sz="16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a:lnSpc>
                <a:spcPct val="250000"/>
              </a:lnSpc>
              <a:spcBef>
                <a:spcPts val="750"/>
              </a:spcBef>
              <a:buFont typeface="Arial" panose="020B0604020202020204" pitchFamily="34" charset="0"/>
              <a:buChar char="•"/>
              <a:defRPr/>
            </a:pPr>
            <a:r>
              <a:rPr lang="sr-Latn-RS" sz="1800" dirty="0">
                <a:solidFill>
                  <a:srgbClr val="1F497D"/>
                </a:solidFill>
                <a:latin typeface="Segoe UI"/>
              </a:rPr>
              <a:t>Uvod </a:t>
            </a:r>
            <a:r>
              <a:rPr lang="en-US" sz="1800" dirty="0">
                <a:solidFill>
                  <a:srgbClr val="1F497D"/>
                </a:solidFill>
                <a:latin typeface="Segoe UI"/>
              </a:rPr>
              <a:t>(</a:t>
            </a:r>
            <a:r>
              <a:rPr lang="sr-Latn-RS" sz="1800" dirty="0">
                <a:solidFill>
                  <a:srgbClr val="1F497D"/>
                </a:solidFill>
                <a:latin typeface="Segoe UI"/>
              </a:rPr>
              <a:t>u</a:t>
            </a:r>
            <a:r>
              <a:rPr lang="en-US" sz="1800" dirty="0">
                <a:solidFill>
                  <a:srgbClr val="1F497D"/>
                </a:solidFill>
                <a:latin typeface="Segoe UI"/>
              </a:rPr>
              <a:t>z</a:t>
            </a:r>
            <a:r>
              <a:rPr lang="sr-Latn-RS" sz="1800" dirty="0">
                <a:solidFill>
                  <a:srgbClr val="1F497D"/>
                </a:solidFill>
                <a:latin typeface="Segoe UI"/>
              </a:rPr>
              <a:t> </a:t>
            </a:r>
            <a:r>
              <a:rPr lang="en-US" sz="1800" dirty="0" err="1">
                <a:solidFill>
                  <a:srgbClr val="1F497D"/>
                </a:solidFill>
                <a:latin typeface="Segoe UI"/>
              </a:rPr>
              <a:t>malo</a:t>
            </a:r>
            <a:r>
              <a:rPr lang="en-US" sz="1800" dirty="0">
                <a:solidFill>
                  <a:srgbClr val="1F497D"/>
                </a:solidFill>
                <a:latin typeface="Segoe UI"/>
              </a:rPr>
              <a:t> </a:t>
            </a:r>
            <a:r>
              <a:rPr lang="en-US" sz="1800" dirty="0" err="1">
                <a:solidFill>
                  <a:srgbClr val="1F497D"/>
                </a:solidFill>
                <a:latin typeface="Segoe UI"/>
              </a:rPr>
              <a:t>istorije</a:t>
            </a:r>
            <a:r>
              <a:rPr lang="en-US" sz="1800" dirty="0">
                <a:solidFill>
                  <a:srgbClr val="1F497D"/>
                </a:solidFill>
                <a:latin typeface="Segoe UI"/>
              </a:rPr>
              <a:t> </a:t>
            </a:r>
            <a:r>
              <a:rPr lang="en-US" sz="1800" dirty="0">
                <a:solidFill>
                  <a:srgbClr val="1F497D"/>
                </a:solidFill>
                <a:latin typeface="Segoe UI"/>
                <a:sym typeface="Wingdings" panose="05000000000000000000" pitchFamily="2" charset="2"/>
              </a:rPr>
              <a:t></a:t>
            </a:r>
            <a:r>
              <a:rPr lang="en-US" sz="1800" dirty="0">
                <a:solidFill>
                  <a:srgbClr val="1F497D"/>
                </a:solidFill>
                <a:latin typeface="Segoe UI"/>
              </a:rPr>
              <a:t>)</a:t>
            </a:r>
            <a:endParaRPr lang="sr-Latn-RS" sz="1800" dirty="0">
              <a:solidFill>
                <a:srgbClr val="1F497D"/>
              </a:solidFill>
              <a:latin typeface="Segoe UI"/>
            </a:endParaRPr>
          </a:p>
          <a:p>
            <a:pPr marL="257175" indent="-257175">
              <a:lnSpc>
                <a:spcPct val="250000"/>
              </a:lnSpc>
              <a:spcBef>
                <a:spcPts val="750"/>
              </a:spcBef>
              <a:buFont typeface="Arial" panose="020B0604020202020204" pitchFamily="34" charset="0"/>
              <a:buChar char="•"/>
              <a:defRPr/>
            </a:pPr>
            <a:r>
              <a:rPr lang="sr-Latn-RS" sz="1800" dirty="0">
                <a:solidFill>
                  <a:srgbClr val="1F497D"/>
                </a:solidFill>
                <a:latin typeface="Segoe UI"/>
              </a:rPr>
              <a:t>Prethodnici: Farm Solution, App/Add in model</a:t>
            </a:r>
          </a:p>
          <a:p>
            <a:pPr marL="257175" indent="-257175" defTabSz="699557">
              <a:lnSpc>
                <a:spcPct val="250000"/>
              </a:lnSpc>
              <a:spcBef>
                <a:spcPts val="750"/>
              </a:spcBef>
              <a:buFont typeface="Arial" panose="020B0604020202020204" pitchFamily="34" charset="0"/>
              <a:buChar char="•"/>
              <a:defRPr/>
            </a:pPr>
            <a:r>
              <a:rPr lang="sr-Latn-RS" sz="1800" dirty="0">
                <a:solidFill>
                  <a:srgbClr val="1F497D"/>
                </a:solidFill>
                <a:latin typeface="Segoe UI"/>
              </a:rPr>
              <a:t>SharePoint Framework</a:t>
            </a:r>
          </a:p>
          <a:p>
            <a:pPr marL="257175" indent="-257175" defTabSz="699557">
              <a:lnSpc>
                <a:spcPct val="250000"/>
              </a:lnSpc>
              <a:spcBef>
                <a:spcPts val="750"/>
              </a:spcBef>
              <a:buFont typeface="Arial" panose="020B0604020202020204" pitchFamily="34" charset="0"/>
              <a:buChar char="•"/>
              <a:defRPr/>
            </a:pPr>
            <a:r>
              <a:rPr lang="sr-Latn-RS" sz="1800" dirty="0">
                <a:solidFill>
                  <a:srgbClr val="1F497D"/>
                </a:solidFill>
                <a:latin typeface="Segoe UI"/>
              </a:rPr>
              <a:t>Demo</a:t>
            </a:r>
          </a:p>
          <a:p>
            <a:pPr marL="257175" indent="-257175" defTabSz="699557">
              <a:lnSpc>
                <a:spcPts val="1950"/>
              </a:lnSpc>
              <a:spcBef>
                <a:spcPts val="750"/>
              </a:spcBef>
              <a:buFont typeface="Arial" panose="020B0604020202020204" pitchFamily="34" charset="0"/>
              <a:buChar char="•"/>
              <a:defRPr/>
            </a:pPr>
            <a:endParaRPr lang="sr-Latn-RS" sz="1800" dirty="0">
              <a:solidFill>
                <a:srgbClr val="1F497D"/>
              </a:solidFill>
              <a:latin typeface="Segoe UI"/>
            </a:endParaRPr>
          </a:p>
          <a:p>
            <a:pPr marL="257175" indent="-257175" defTabSz="699557">
              <a:lnSpc>
                <a:spcPts val="1950"/>
              </a:lnSpc>
              <a:spcBef>
                <a:spcPts val="2250"/>
              </a:spcBef>
              <a:buFont typeface="Arial" pitchFamily="34" charset="0"/>
              <a:buChar char="•"/>
              <a:defRPr/>
            </a:pPr>
            <a:endParaRPr lang="sr-Latn-RS" sz="1800" dirty="0">
              <a:solidFill>
                <a:srgbClr val="1F497D"/>
              </a:solidFill>
              <a:latin typeface="Segoe UI"/>
            </a:endParaRPr>
          </a:p>
        </p:txBody>
      </p:sp>
      <p:sp>
        <p:nvSpPr>
          <p:cNvPr id="6" name="Title 5"/>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422911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err="1" smtClean="0"/>
              <a:t>Uvod</a:t>
            </a:r>
            <a:r>
              <a:rPr lang="en-US" dirty="0" smtClean="0"/>
              <a:t> u SharePoint Framework</a:t>
            </a:r>
            <a:endParaRPr lang="en-GB" dirty="0"/>
          </a:p>
        </p:txBody>
      </p:sp>
    </p:spTree>
    <p:extLst>
      <p:ext uri="{BB962C8B-B14F-4D97-AF65-F5344CB8AC3E}">
        <p14:creationId xmlns:p14="http://schemas.microsoft.com/office/powerpoint/2010/main" val="39012242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blogs.office.com/wp-content/uploads/2016/05/The-SharePoint-framework-an-open-and-connected-platfor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4" y="1822421"/>
            <a:ext cx="8615363" cy="366019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sr-Latn-RS" dirty="0" smtClean="0"/>
              <a:t>Server side development – ko se seća?</a:t>
            </a:r>
            <a:endParaRPr lang="en-GB" dirty="0"/>
          </a:p>
        </p:txBody>
      </p:sp>
      <p:sp>
        <p:nvSpPr>
          <p:cNvPr id="3" name="Slide Number Placeholder 2"/>
          <p:cNvSpPr>
            <a:spLocks noGrp="1"/>
          </p:cNvSpPr>
          <p:nvPr>
            <p:ph type="sldNum" sz="quarter" idx="4294967295"/>
          </p:nvPr>
        </p:nvSpPr>
        <p:spPr>
          <a:xfrm>
            <a:off x="7086600" y="5624513"/>
            <a:ext cx="2057400" cy="273844"/>
          </a:xfrm>
          <a:prstGeom prst="rect">
            <a:avLst/>
          </a:prstGeom>
        </p:spPr>
        <p:txBody>
          <a:bodyPr/>
          <a:lstStyle/>
          <a:p>
            <a:fld id="{BBB259A7-9FDB-4109-A32F-8B9EFF8B24D5}" type="slidenum">
              <a:rPr lang="en-US" smtClean="0"/>
              <a:pPr/>
              <a:t>6</a:t>
            </a:fld>
            <a:endParaRPr lang="en-US"/>
          </a:p>
        </p:txBody>
      </p:sp>
    </p:spTree>
    <p:extLst>
      <p:ext uri="{BB962C8B-B14F-4D97-AF65-F5344CB8AC3E}">
        <p14:creationId xmlns:p14="http://schemas.microsoft.com/office/powerpoint/2010/main" val="85924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334" y="1063229"/>
            <a:ext cx="8847667" cy="857250"/>
          </a:xfrm>
        </p:spPr>
        <p:txBody>
          <a:bodyPr>
            <a:normAutofit fontScale="90000"/>
          </a:bodyPr>
          <a:lstStyle/>
          <a:p>
            <a:r>
              <a:rPr lang="en-US" dirty="0"/>
              <a:t>Provides full support for client-side customization</a:t>
            </a:r>
            <a:endParaRPr lang="en-GB" dirty="0"/>
          </a:p>
        </p:txBody>
      </p:sp>
      <p:pic>
        <p:nvPicPr>
          <p:cNvPr id="2050" name="Picture 2" descr="Image result for spfx Provides full support for client-side custom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766" y="1920478"/>
            <a:ext cx="6610691" cy="38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Provides easy access to SharePoint data</a:t>
            </a:r>
            <a:endParaRPr lang="en-GB" dirty="0"/>
          </a:p>
        </p:txBody>
      </p:sp>
      <p:pic>
        <p:nvPicPr>
          <p:cNvPr id="3074" name="Picture 2" descr="Image result for Provides easy access to SharePoint data spf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564" y="1920478"/>
            <a:ext cx="7298872" cy="3594512"/>
          </a:xfrm>
          <a:prstGeom prst="rect">
            <a:avLst/>
          </a:prstGeom>
          <a:solidFill>
            <a:srgbClr val="F8F8F8"/>
          </a:solidFill>
        </p:spPr>
      </p:pic>
    </p:spTree>
    <p:extLst>
      <p:ext uri="{BB962C8B-B14F-4D97-AF65-F5344CB8AC3E}">
        <p14:creationId xmlns:p14="http://schemas.microsoft.com/office/powerpoint/2010/main" val="2687819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Customizations responsive &amp; </a:t>
            </a:r>
            <a:r>
              <a:rPr lang="en-GB" b="1" dirty="0" smtClean="0"/>
              <a:t>accessible</a:t>
            </a:r>
            <a:endParaRPr lang="en-GB" dirty="0"/>
          </a:p>
        </p:txBody>
      </p:sp>
      <p:sp>
        <p:nvSpPr>
          <p:cNvPr id="3" name="Content Placeholder 2"/>
          <p:cNvSpPr>
            <a:spLocks noGrp="1"/>
          </p:cNvSpPr>
          <p:nvPr>
            <p:ph idx="1"/>
          </p:nvPr>
        </p:nvSpPr>
        <p:spPr>
          <a:xfrm>
            <a:off x="35496" y="1628800"/>
            <a:ext cx="8729134" cy="3894026"/>
          </a:xfrm>
        </p:spPr>
        <p:txBody>
          <a:bodyPr/>
          <a:lstStyle/>
          <a:p>
            <a:r>
              <a:rPr lang="en-US" dirty="0" smtClean="0"/>
              <a:t>No IFRAME:</a:t>
            </a:r>
          </a:p>
          <a:p>
            <a:pPr lvl="1"/>
            <a:r>
              <a:rPr lang="en-US" dirty="0" smtClean="0"/>
              <a:t>One </a:t>
            </a:r>
            <a:r>
              <a:rPr lang="en-US" dirty="0"/>
              <a:t>of the biggest benefits to this is that the customizations will be responsive and accessible by nature.</a:t>
            </a:r>
            <a:endParaRPr lang="en-GB" dirty="0"/>
          </a:p>
        </p:txBody>
      </p:sp>
      <p:pic>
        <p:nvPicPr>
          <p:cNvPr id="5122" name="Picture 2" descr="Image result for Customizations responsive &amp; accessible spf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429000"/>
            <a:ext cx="4896544" cy="275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65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0" ma:contentTypeDescription="Create a new document." ma:contentTypeScope="" ma:versionID="fba2928e051aa57f6840eebb3135d8b9">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c10a1bb9aab23144c09a2d09f0be3251"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tical xmlns="29314b17-d983-479b-a6eb-8eb22fea1436">General</Vertical>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documentManagement>
</p:properties>
</file>

<file path=customXml/itemProps1.xml><?xml version="1.0" encoding="utf-8"?>
<ds:datastoreItem xmlns:ds="http://schemas.openxmlformats.org/officeDocument/2006/customXml" ds:itemID="{F35C7013-E381-4FA0-8A61-F680B8FB3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0BFB77-6AF3-4FCF-94E8-72A5AAE735EB}">
  <ds:schemaRefs>
    <ds:schemaRef ds:uri="http://schemas.microsoft.com/sharepoint/v3/contenttype/forms"/>
  </ds:schemaRefs>
</ds:datastoreItem>
</file>

<file path=customXml/itemProps3.xml><?xml version="1.0" encoding="utf-8"?>
<ds:datastoreItem xmlns:ds="http://schemas.openxmlformats.org/officeDocument/2006/customXml" ds:itemID="{C2015C09-E357-4B57-896C-45BDF19E5D5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9314b17-d983-479b-a6eb-8eb22fea143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TotalTime>
  <Words>605</Words>
  <Application>Microsoft Office PowerPoint</Application>
  <PresentationFormat>On-screen Show (4:3)</PresentationFormat>
  <Paragraphs>83</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Segoe UI</vt:lpstr>
      <vt:lpstr>Segoe UI Light</vt:lpstr>
      <vt:lpstr>Segoe UI Semibold</vt:lpstr>
      <vt:lpstr>Wingdings</vt:lpstr>
      <vt:lpstr>Office Theme</vt:lpstr>
      <vt:lpstr>SharePoint Framework</vt:lpstr>
      <vt:lpstr>SharePoint Framework</vt:lpstr>
      <vt:lpstr>PowerPoint Presentation</vt:lpstr>
      <vt:lpstr>Agenda</vt:lpstr>
      <vt:lpstr>PowerPoint Presentation</vt:lpstr>
      <vt:lpstr>Server side development – ko se seća?</vt:lpstr>
      <vt:lpstr>Provides full support for client-side customization</vt:lpstr>
      <vt:lpstr>Provides easy access to SharePoint data</vt:lpstr>
      <vt:lpstr>Customizations responsive &amp; accessible</vt:lpstr>
      <vt:lpstr>Development experience embraces web development stack</vt:lpstr>
      <vt:lpstr>First Party &amp; Third Party</vt:lpstr>
      <vt:lpstr>PowerPoint Presentation</vt:lpstr>
      <vt:lpstr>SpFx vs Farm Solutions</vt:lpstr>
      <vt:lpstr>SpFx vs SharePoint Add-ins</vt:lpstr>
      <vt:lpstr>PowerPoint Presentation</vt:lpstr>
      <vt:lpstr>SharePoint Framework Timeline &amp; Roadmap</vt:lpstr>
      <vt:lpstr>Are you ready?</vt:lpstr>
      <vt:lpstr>Web stack tooling compared to classic MS tools</vt:lpstr>
      <vt:lpstr>PowerPoint Presentation</vt:lpstr>
      <vt:lpstr>Let’s Demo</vt:lpstr>
      <vt:lpstr>Client Side Web Part Flow</vt:lpstr>
      <vt:lpstr>Korisni linkovi</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Comtrade PPT template 2014</dc:title>
  <dc:creator>Nikola Bogdanović</dc:creator>
  <cp:lastModifiedBy>Radovan Ostojić</cp:lastModifiedBy>
  <cp:revision>21</cp:revision>
  <dcterms:created xsi:type="dcterms:W3CDTF">2014-02-14T09:11:58Z</dcterms:created>
  <dcterms:modified xsi:type="dcterms:W3CDTF">2017-09-12T14:57:10Z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Template</vt:lpwstr>
  </property>
  <property fmtid="{D5CDD505-2E9C-101B-9397-08002B2CF9AE}" pid="5" name="Language">
    <vt:lpwstr/>
  </property>
  <property fmtid="{D5CDD505-2E9C-101B-9397-08002B2CF9AE}" pid="6" name="Subsidiary">
    <vt:lpwstr/>
  </property>
</Properties>
</file>