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sldIdLst>
    <p:sldId id="256" r:id="rId5"/>
    <p:sldId id="260" r:id="rId6"/>
    <p:sldId id="262"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Lst>
  <p:sldSz cx="9144000" cy="6858000" type="screen4x3"/>
  <p:notesSz cx="6858000" cy="9144000"/>
  <p:defaultTextStyle>
    <a:defPPr>
      <a:defRPr lang="sr-Latn-C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76139A-24C7-4E3B-A1A3-31830543C183}" type="datetimeFigureOut">
              <a:rPr lang="en-US" smtClean="0"/>
              <a:t>11-Sep-17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D6A6C-230A-4ABC-B5D3-50591CCBED6F}" type="slidenum">
              <a:rPr lang="en-US" smtClean="0"/>
              <a:t>‹#›</a:t>
            </a:fld>
            <a:endParaRPr lang="en-US"/>
          </a:p>
        </p:txBody>
      </p:sp>
    </p:spTree>
    <p:extLst>
      <p:ext uri="{BB962C8B-B14F-4D97-AF65-F5344CB8AC3E}">
        <p14:creationId xmlns:p14="http://schemas.microsoft.com/office/powerpoint/2010/main" val="1219456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a:p>
        </p:txBody>
      </p:sp>
      <p:sp>
        <p:nvSpPr>
          <p:cNvPr id="4" name="Slide Number Placeholder 3"/>
          <p:cNvSpPr>
            <a:spLocks noGrp="1"/>
          </p:cNvSpPr>
          <p:nvPr>
            <p:ph type="sldNum" sz="quarter" idx="10"/>
          </p:nvPr>
        </p:nvSpPr>
        <p:spPr/>
        <p:txBody>
          <a:bodyPr/>
          <a:lstStyle/>
          <a:p>
            <a:fld id="{C69629AB-7DF7-470D-B9D5-95F7D20FABA9}" type="slidenum">
              <a:rPr lang="sr-Latn-RS" smtClean="0"/>
              <a:t>2</a:t>
            </a:fld>
            <a:endParaRPr lang="sr-Latn-RS"/>
          </a:p>
        </p:txBody>
      </p:sp>
    </p:spTree>
    <p:extLst>
      <p:ext uri="{BB962C8B-B14F-4D97-AF65-F5344CB8AC3E}">
        <p14:creationId xmlns:p14="http://schemas.microsoft.com/office/powerpoint/2010/main" val="23155939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a:p>
        </p:txBody>
      </p:sp>
      <p:sp>
        <p:nvSpPr>
          <p:cNvPr id="4" name="Slide Number Placeholder 3"/>
          <p:cNvSpPr>
            <a:spLocks noGrp="1"/>
          </p:cNvSpPr>
          <p:nvPr>
            <p:ph type="sldNum" sz="quarter" idx="10"/>
          </p:nvPr>
        </p:nvSpPr>
        <p:spPr/>
        <p:txBody>
          <a:bodyPr/>
          <a:lstStyle/>
          <a:p>
            <a:fld id="{C69629AB-7DF7-470D-B9D5-95F7D20FABA9}" type="slidenum">
              <a:rPr lang="sr-Latn-RS" smtClean="0"/>
              <a:t>21</a:t>
            </a:fld>
            <a:endParaRPr lang="sr-Latn-RS"/>
          </a:p>
        </p:txBody>
      </p:sp>
    </p:spTree>
    <p:extLst>
      <p:ext uri="{BB962C8B-B14F-4D97-AF65-F5344CB8AC3E}">
        <p14:creationId xmlns:p14="http://schemas.microsoft.com/office/powerpoint/2010/main" val="1292209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69629AB-7DF7-470D-B9D5-95F7D20FABA9}" type="slidenum">
              <a:rPr lang="sr-Latn-RS" smtClean="0"/>
              <a:t>23</a:t>
            </a:fld>
            <a:endParaRPr lang="sr-Latn-RS"/>
          </a:p>
        </p:txBody>
      </p:sp>
    </p:spTree>
    <p:extLst>
      <p:ext uri="{BB962C8B-B14F-4D97-AF65-F5344CB8AC3E}">
        <p14:creationId xmlns:p14="http://schemas.microsoft.com/office/powerpoint/2010/main" val="3240979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dirty="0"/>
          </a:p>
        </p:txBody>
      </p:sp>
      <p:sp>
        <p:nvSpPr>
          <p:cNvPr id="4" name="Slide Number Placeholder 3"/>
          <p:cNvSpPr>
            <a:spLocks noGrp="1"/>
          </p:cNvSpPr>
          <p:nvPr>
            <p:ph type="sldNum" sz="quarter" idx="10"/>
          </p:nvPr>
        </p:nvSpPr>
        <p:spPr/>
        <p:txBody>
          <a:bodyPr/>
          <a:lstStyle/>
          <a:p>
            <a:fld id="{C69629AB-7DF7-470D-B9D5-95F7D20FABA9}" type="slidenum">
              <a:rPr lang="sr-Latn-RS" smtClean="0"/>
              <a:t>25</a:t>
            </a:fld>
            <a:endParaRPr lang="sr-Latn-RS"/>
          </a:p>
        </p:txBody>
      </p:sp>
    </p:spTree>
    <p:extLst>
      <p:ext uri="{BB962C8B-B14F-4D97-AF65-F5344CB8AC3E}">
        <p14:creationId xmlns:p14="http://schemas.microsoft.com/office/powerpoint/2010/main" val="24560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Чувар места за слику на слајду 1"/>
          <p:cNvSpPr>
            <a:spLocks noGrp="1" noRot="1" noChangeAspect="1"/>
          </p:cNvSpPr>
          <p:nvPr>
            <p:ph type="sldImg"/>
          </p:nvPr>
        </p:nvSpPr>
        <p:spPr/>
      </p:sp>
      <p:sp>
        <p:nvSpPr>
          <p:cNvPr id="3" name="Чувар места за напомене 2"/>
          <p:cNvSpPr>
            <a:spLocks noGrp="1"/>
          </p:cNvSpPr>
          <p:nvPr>
            <p:ph type="body" idx="1"/>
          </p:nvPr>
        </p:nvSpPr>
        <p:spPr/>
        <p:txBody>
          <a:bodyPr/>
          <a:lstStyle/>
          <a:p>
            <a:endParaRPr lang="sr-Latn-RS" dirty="0"/>
          </a:p>
        </p:txBody>
      </p:sp>
      <p:sp>
        <p:nvSpPr>
          <p:cNvPr id="4" name="Чувар места за број слајда 3"/>
          <p:cNvSpPr>
            <a:spLocks noGrp="1"/>
          </p:cNvSpPr>
          <p:nvPr>
            <p:ph type="sldNum" sz="quarter" idx="10"/>
          </p:nvPr>
        </p:nvSpPr>
        <p:spPr/>
        <p:txBody>
          <a:bodyPr/>
          <a:lstStyle/>
          <a:p>
            <a:fld id="{C69629AB-7DF7-470D-B9D5-95F7D20FABA9}" type="slidenum">
              <a:rPr lang="sr-Latn-RS" smtClean="0"/>
              <a:t>3</a:t>
            </a:fld>
            <a:endParaRPr lang="sr-Latn-RS"/>
          </a:p>
        </p:txBody>
      </p:sp>
    </p:spTree>
    <p:extLst>
      <p:ext uri="{BB962C8B-B14F-4D97-AF65-F5344CB8AC3E}">
        <p14:creationId xmlns:p14="http://schemas.microsoft.com/office/powerpoint/2010/main" val="3929781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Чувар места за слику на слајду 1"/>
          <p:cNvSpPr>
            <a:spLocks noGrp="1" noRot="1" noChangeAspect="1"/>
          </p:cNvSpPr>
          <p:nvPr>
            <p:ph type="sldImg"/>
          </p:nvPr>
        </p:nvSpPr>
        <p:spPr/>
      </p:sp>
      <p:sp>
        <p:nvSpPr>
          <p:cNvPr id="3" name="Чувар места за напомене 2"/>
          <p:cNvSpPr>
            <a:spLocks noGrp="1"/>
          </p:cNvSpPr>
          <p:nvPr>
            <p:ph type="body" idx="1"/>
          </p:nvPr>
        </p:nvSpPr>
        <p:spPr/>
        <p:txBody>
          <a:bodyPr/>
          <a:lstStyle/>
          <a:p>
            <a:endParaRPr lang="sr-Latn-RS" dirty="0"/>
          </a:p>
        </p:txBody>
      </p:sp>
      <p:sp>
        <p:nvSpPr>
          <p:cNvPr id="4" name="Чувар места за број слајда 3"/>
          <p:cNvSpPr>
            <a:spLocks noGrp="1"/>
          </p:cNvSpPr>
          <p:nvPr>
            <p:ph type="sldNum" sz="quarter" idx="10"/>
          </p:nvPr>
        </p:nvSpPr>
        <p:spPr/>
        <p:txBody>
          <a:bodyPr/>
          <a:lstStyle/>
          <a:p>
            <a:fld id="{C69629AB-7DF7-470D-B9D5-95F7D20FABA9}" type="slidenum">
              <a:rPr lang="sr-Latn-RS" smtClean="0"/>
              <a:t>4</a:t>
            </a:fld>
            <a:endParaRPr lang="sr-Latn-RS"/>
          </a:p>
        </p:txBody>
      </p:sp>
    </p:spTree>
    <p:extLst>
      <p:ext uri="{BB962C8B-B14F-4D97-AF65-F5344CB8AC3E}">
        <p14:creationId xmlns:p14="http://schemas.microsoft.com/office/powerpoint/2010/main" val="339970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SharePoint started as an </a:t>
            </a:r>
            <a:r>
              <a:rPr lang="en-US" sz="1200" b="0" i="0" kern="1200" dirty="0" err="1" smtClean="0">
                <a:solidFill>
                  <a:schemeClr val="tx1"/>
                </a:solidFill>
                <a:effectLst/>
                <a:latin typeface="+mn-lt"/>
                <a:ea typeface="+mn-ea"/>
                <a:cs typeface="+mn-cs"/>
              </a:rPr>
              <a:t>on-premise</a:t>
            </a:r>
            <a:r>
              <a:rPr lang="en-US" sz="1200" b="0" i="0" kern="1200" dirty="0" smtClean="0">
                <a:solidFill>
                  <a:schemeClr val="tx1"/>
                </a:solidFill>
                <a:effectLst/>
                <a:latin typeface="+mn-lt"/>
                <a:ea typeface="+mn-ea"/>
                <a:cs typeface="+mn-cs"/>
              </a:rPr>
              <a:t> product back in 2001. It picked up a lot of users along the way, and a large developer community to extend and shape it in ways that we couldn’t foresee. For the most part, the extensibility that customers did followed the same patterns and practices that the developers inside the team used. Things like web parts, SharePoint feature XML, etc. were all the same, and a large majority of the features were written in C#, compiled to DLLs, and deployed to the servers.</a:t>
            </a:r>
          </a:p>
          <a:p>
            <a:r>
              <a:rPr lang="en-US" sz="1200" b="0" i="0" kern="1200" dirty="0" smtClean="0">
                <a:solidFill>
                  <a:schemeClr val="tx1"/>
                </a:solidFill>
                <a:effectLst/>
                <a:latin typeface="+mn-lt"/>
                <a:ea typeface="+mn-ea"/>
                <a:cs typeface="+mn-cs"/>
              </a:rPr>
              <a:t>While that solution works well in an environment with only one enterprise, it doesn’t work and scale in the cloud, where multiple tenants all run side-by-side. Because of this, traditional extensibility models don’t work, and alternate methods were introduced. Two popular ways of customizing SharePoint are through client-side JavaScript injection and the SharePoint add-in model. Both of these solutions have pros and cons. Let’s start with script injection.</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FF8B03D-8AAE-493A-9BDC-B564057FA624}" type="slidenum">
              <a:rPr lang="en-GB" smtClean="0"/>
              <a:t>6</a:t>
            </a:fld>
            <a:endParaRPr lang="en-GB"/>
          </a:p>
        </p:txBody>
      </p:sp>
    </p:spTree>
    <p:extLst>
      <p:ext uri="{BB962C8B-B14F-4D97-AF65-F5344CB8AC3E}">
        <p14:creationId xmlns:p14="http://schemas.microsoft.com/office/powerpoint/2010/main" val="3371870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The purpose of the SharePoint Framework to make client-side customizations an official development model for SharePoint developers. </a:t>
            </a:r>
          </a:p>
          <a:p>
            <a:endParaRPr lang="en-US" sz="1200" dirty="0" smtClean="0"/>
          </a:p>
          <a:p>
            <a:r>
              <a:rPr lang="en-US" sz="1200" dirty="0" smtClean="0"/>
              <a:t>Developers are able to create client-side customizations that are packaged and deployed to SharePoint sites just like SharePoint solutions and SharePoint add-ins were in previous versions.</a:t>
            </a:r>
            <a:endParaRPr lang="en-GB" sz="1200" dirty="0" smtClean="0"/>
          </a:p>
          <a:p>
            <a:endParaRPr lang="en-GB" dirty="0"/>
          </a:p>
        </p:txBody>
      </p:sp>
      <p:sp>
        <p:nvSpPr>
          <p:cNvPr id="4" name="Slide Number Placeholder 3"/>
          <p:cNvSpPr>
            <a:spLocks noGrp="1"/>
          </p:cNvSpPr>
          <p:nvPr>
            <p:ph type="sldNum" sz="quarter" idx="10"/>
          </p:nvPr>
        </p:nvSpPr>
        <p:spPr/>
        <p:txBody>
          <a:bodyPr/>
          <a:lstStyle/>
          <a:p>
            <a:fld id="{C69629AB-7DF7-470D-B9D5-95F7D20FABA9}" type="slidenum">
              <a:rPr lang="sr-Latn-RS" smtClean="0"/>
              <a:t>7</a:t>
            </a:fld>
            <a:endParaRPr lang="sr-Latn-RS"/>
          </a:p>
        </p:txBody>
      </p:sp>
    </p:spTree>
    <p:extLst>
      <p:ext uri="{BB962C8B-B14F-4D97-AF65-F5344CB8AC3E}">
        <p14:creationId xmlns:p14="http://schemas.microsoft.com/office/powerpoint/2010/main" val="2127264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These customizations will also have easy access to SharePoint data using APIs included with the SharePoint Framework. But this does not mean they will be limited to accessing just SharePoint data… they are client-side solutions that can use any technology to access other data sources, including the Microsoft Graph, Office Graph or other accessible APIs.</a:t>
            </a:r>
            <a:endParaRPr lang="en-GB" sz="1200" dirty="0" smtClean="0"/>
          </a:p>
          <a:p>
            <a:endParaRPr lang="en-GB" dirty="0"/>
          </a:p>
        </p:txBody>
      </p:sp>
      <p:sp>
        <p:nvSpPr>
          <p:cNvPr id="4" name="Slide Number Placeholder 3"/>
          <p:cNvSpPr>
            <a:spLocks noGrp="1"/>
          </p:cNvSpPr>
          <p:nvPr>
            <p:ph type="sldNum" sz="quarter" idx="10"/>
          </p:nvPr>
        </p:nvSpPr>
        <p:spPr/>
        <p:txBody>
          <a:bodyPr/>
          <a:lstStyle/>
          <a:p>
            <a:fld id="{C69629AB-7DF7-470D-B9D5-95F7D20FABA9}" type="slidenum">
              <a:rPr lang="sr-Latn-RS" smtClean="0"/>
              <a:t>8</a:t>
            </a:fld>
            <a:endParaRPr lang="sr-Latn-RS"/>
          </a:p>
        </p:txBody>
      </p:sp>
    </p:spTree>
    <p:extLst>
      <p:ext uri="{BB962C8B-B14F-4D97-AF65-F5344CB8AC3E}">
        <p14:creationId xmlns:p14="http://schemas.microsoft.com/office/powerpoint/2010/main" val="80999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69629AB-7DF7-470D-B9D5-95F7D20FABA9}" type="slidenum">
              <a:rPr lang="sr-Latn-RS" smtClean="0"/>
              <a:t>9</a:t>
            </a:fld>
            <a:endParaRPr lang="sr-Latn-RS"/>
          </a:p>
        </p:txBody>
      </p:sp>
    </p:spTree>
    <p:extLst>
      <p:ext uri="{BB962C8B-B14F-4D97-AF65-F5344CB8AC3E}">
        <p14:creationId xmlns:p14="http://schemas.microsoft.com/office/powerpoint/2010/main" val="1576905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69629AB-7DF7-470D-B9D5-95F7D20FABA9}" type="slidenum">
              <a:rPr lang="sr-Latn-RS" smtClean="0"/>
              <a:t>12</a:t>
            </a:fld>
            <a:endParaRPr lang="sr-Latn-RS"/>
          </a:p>
        </p:txBody>
      </p:sp>
    </p:spTree>
    <p:extLst>
      <p:ext uri="{BB962C8B-B14F-4D97-AF65-F5344CB8AC3E}">
        <p14:creationId xmlns:p14="http://schemas.microsoft.com/office/powerpoint/2010/main" val="3648491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69629AB-7DF7-470D-B9D5-95F7D20FABA9}" type="slidenum">
              <a:rPr lang="sr-Latn-RS" smtClean="0"/>
              <a:t>20</a:t>
            </a:fld>
            <a:endParaRPr lang="sr-Latn-RS"/>
          </a:p>
        </p:txBody>
      </p:sp>
    </p:spTree>
    <p:extLst>
      <p:ext uri="{BB962C8B-B14F-4D97-AF65-F5344CB8AC3E}">
        <p14:creationId xmlns:p14="http://schemas.microsoft.com/office/powerpoint/2010/main" val="15716802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ppt-1.jpg"/>
          <p:cNvPicPr>
            <a:picLocks noChangeAspect="1"/>
          </p:cNvPicPr>
          <p:nvPr userDrawn="1"/>
        </p:nvPicPr>
        <p:blipFill>
          <a:blip r:embed="rId2" cstate="print"/>
          <a:stretch>
            <a:fillRect/>
          </a:stretch>
        </p:blipFill>
        <p:spPr>
          <a:xfrm>
            <a:off x="0" y="685"/>
            <a:ext cx="9144000" cy="6856628"/>
          </a:xfrm>
          <a:prstGeom prst="rect">
            <a:avLst/>
          </a:prstGeom>
        </p:spPr>
      </p:pic>
      <p:sp>
        <p:nvSpPr>
          <p:cNvPr id="2" name="Title 1"/>
          <p:cNvSpPr>
            <a:spLocks noGrp="1"/>
          </p:cNvSpPr>
          <p:nvPr>
            <p:ph type="ctrTitle" hasCustomPrompt="1"/>
          </p:nvPr>
        </p:nvSpPr>
        <p:spPr>
          <a:xfrm>
            <a:off x="541784" y="1648817"/>
            <a:ext cx="5614392" cy="1470025"/>
          </a:xfrm>
        </p:spPr>
        <p:txBody>
          <a:bodyPr>
            <a:normAutofit/>
          </a:bodyPr>
          <a:lstStyle>
            <a:lvl1pPr algn="l">
              <a:defRPr sz="4400"/>
            </a:lvl1pPr>
          </a:lstStyle>
          <a:p>
            <a:r>
              <a:rPr lang="en-US" dirty="0" smtClean="0"/>
              <a:t>CLICK TO EDIT MASTER TITLE STYLE</a:t>
            </a:r>
            <a:endParaRPr lang="sr-Latn-CS" dirty="0"/>
          </a:p>
        </p:txBody>
      </p:sp>
      <p:sp>
        <p:nvSpPr>
          <p:cNvPr id="3" name="Subtitle 2"/>
          <p:cNvSpPr>
            <a:spLocks noGrp="1"/>
          </p:cNvSpPr>
          <p:nvPr>
            <p:ph type="subTitle" idx="1" hasCustomPrompt="1"/>
          </p:nvPr>
        </p:nvSpPr>
        <p:spPr>
          <a:xfrm>
            <a:off x="539552" y="3404592"/>
            <a:ext cx="6400800"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r-Latn-CS" dirty="0"/>
          </a:p>
        </p:txBody>
      </p:sp>
      <p:pic>
        <p:nvPicPr>
          <p:cNvPr id="8" name="Picture 7" descr="comtrade_logo.png"/>
          <p:cNvPicPr>
            <a:picLocks noChangeAspect="1"/>
          </p:cNvPicPr>
          <p:nvPr userDrawn="1"/>
        </p:nvPicPr>
        <p:blipFill>
          <a:blip r:embed="rId3" cstate="print"/>
          <a:stretch>
            <a:fillRect/>
          </a:stretch>
        </p:blipFill>
        <p:spPr>
          <a:xfrm>
            <a:off x="467544" y="5733256"/>
            <a:ext cx="2765762" cy="93610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C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C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sr-Latn-C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C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57200" y="1510771"/>
            <a:ext cx="8229600" cy="1143000"/>
          </a:xfrm>
        </p:spPr>
        <p:txBody>
          <a:bodyPr/>
          <a:lstStyle>
            <a:lvl1pPr algn="l">
              <a:defRPr>
                <a:solidFill>
                  <a:schemeClr val="bg1"/>
                </a:solidFill>
              </a:defRPr>
            </a:lvl1pPr>
          </a:lstStyle>
          <a:p>
            <a:r>
              <a:rPr lang="sr-Latn-RS" dirty="0"/>
              <a:t>Title </a:t>
            </a:r>
            <a:r>
              <a:rPr lang="sr-Latn-RS" dirty="0" err="1"/>
              <a:t>Of</a:t>
            </a:r>
            <a:r>
              <a:rPr lang="sr-Latn-RS" dirty="0"/>
              <a:t> </a:t>
            </a:r>
            <a:r>
              <a:rPr lang="sr-Latn-RS" dirty="0" err="1"/>
              <a:t>The</a:t>
            </a:r>
            <a:r>
              <a:rPr lang="sr-Latn-RS" dirty="0"/>
              <a:t> </a:t>
            </a:r>
            <a:r>
              <a:rPr lang="sr-Latn-RS" dirty="0" err="1"/>
              <a:t>Presentation</a:t>
            </a:r>
            <a:endParaRPr lang="de-DE" dirty="0"/>
          </a:p>
        </p:txBody>
      </p:sp>
      <p:sp>
        <p:nvSpPr>
          <p:cNvPr id="12" name="Inhaltsplatzhalter 2"/>
          <p:cNvSpPr>
            <a:spLocks noGrp="1"/>
          </p:cNvSpPr>
          <p:nvPr>
            <p:ph idx="1" hasCustomPrompt="1"/>
          </p:nvPr>
        </p:nvSpPr>
        <p:spPr>
          <a:xfrm>
            <a:off x="457200" y="4614334"/>
            <a:ext cx="8229600" cy="1452565"/>
          </a:xfrm>
        </p:spPr>
        <p:txBody>
          <a:bodyPr>
            <a:normAutofit/>
          </a:bodyPr>
          <a:lstStyle>
            <a:lvl2pPr marL="0" marR="0" indent="0" algn="l" defTabSz="685800" rtl="0" eaLnBrk="0" fontAlgn="base" latinLnBrk="0" hangingPunct="0">
              <a:lnSpc>
                <a:spcPct val="100000"/>
              </a:lnSpc>
              <a:spcBef>
                <a:spcPct val="20000"/>
              </a:spcBef>
              <a:spcAft>
                <a:spcPct val="0"/>
              </a:spcAft>
              <a:buClrTx/>
              <a:buSzTx/>
              <a:buFont typeface="Arial" charset="0"/>
              <a:buNone/>
              <a:tabLst/>
              <a:defRPr sz="1350" baseline="0"/>
            </a:lvl2pPr>
          </a:lstStyle>
          <a:p>
            <a:pPr lvl="1"/>
            <a:r>
              <a:rPr lang="sr-Latn-RS" noProof="0" dirty="0" err="1"/>
              <a:t>FirstName</a:t>
            </a:r>
            <a:r>
              <a:rPr lang="sr-Latn-RS" noProof="0" dirty="0"/>
              <a:t> </a:t>
            </a:r>
            <a:r>
              <a:rPr lang="sr-Latn-RS" noProof="0" dirty="0" err="1"/>
              <a:t>LastName</a:t>
            </a:r>
            <a:endParaRPr lang="sr-Latn-RS" noProof="0" dirty="0"/>
          </a:p>
          <a:p>
            <a:pPr lvl="1"/>
            <a:r>
              <a:rPr lang="sr-Latn-RS" noProof="0" dirty="0" err="1"/>
              <a:t>Position</a:t>
            </a:r>
            <a:r>
              <a:rPr lang="sr-Latn-RS" noProof="0" dirty="0"/>
              <a:t> / </a:t>
            </a:r>
            <a:r>
              <a:rPr lang="sr-Latn-RS" noProof="0" dirty="0" err="1"/>
              <a:t>Company</a:t>
            </a:r>
            <a:endParaRPr lang="sr-Latn-RS" noProof="0" dirty="0"/>
          </a:p>
          <a:p>
            <a:pPr lvl="1"/>
            <a:r>
              <a:rPr lang="sr-Latn-RS" noProof="0" dirty="0"/>
              <a:t>Firstname@lastname.com</a:t>
            </a:r>
          </a:p>
          <a:p>
            <a:pPr marL="0" marR="0" lvl="1" indent="0" algn="l" defTabSz="685800" rtl="0" eaLnBrk="0" fontAlgn="base" latinLnBrk="0" hangingPunct="0">
              <a:lnSpc>
                <a:spcPct val="100000"/>
              </a:lnSpc>
              <a:spcBef>
                <a:spcPct val="20000"/>
              </a:spcBef>
              <a:spcAft>
                <a:spcPct val="0"/>
              </a:spcAft>
              <a:buClrTx/>
              <a:buSzTx/>
              <a:buFont typeface="Arial" charset="0"/>
              <a:buNone/>
              <a:tabLst/>
              <a:defRPr/>
            </a:pPr>
            <a:r>
              <a:rPr lang="sr-Latn-RS" noProof="0" dirty="0"/>
              <a:t>@</a:t>
            </a:r>
            <a:r>
              <a:rPr lang="sr-Latn-RS" noProof="0" dirty="0" err="1"/>
              <a:t>Firstname</a:t>
            </a:r>
            <a:endParaRPr lang="en-US" noProof="0" dirty="0"/>
          </a:p>
        </p:txBody>
      </p:sp>
    </p:spTree>
    <p:extLst>
      <p:ext uri="{BB962C8B-B14F-4D97-AF65-F5344CB8AC3E}">
        <p14:creationId xmlns:p14="http://schemas.microsoft.com/office/powerpoint/2010/main" val="780208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impl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solidFill>
                  <a:schemeClr val="bg1"/>
                </a:solidFill>
              </a:defRPr>
            </a:lvl1pPr>
          </a:lstStyle>
          <a:p>
            <a:r>
              <a:rPr lang="sr-Latn-RS" dirty="0"/>
              <a:t>Title</a:t>
            </a:r>
            <a:endParaRPr lang="de-DE" dirty="0"/>
          </a:p>
        </p:txBody>
      </p:sp>
      <p:sp>
        <p:nvSpPr>
          <p:cNvPr id="12" name="Inhaltsplatzhalter 2"/>
          <p:cNvSpPr>
            <a:spLocks noGrp="1"/>
          </p:cNvSpPr>
          <p:nvPr>
            <p:ph idx="1" hasCustomPrompt="1"/>
          </p:nvPr>
        </p:nvSpPr>
        <p:spPr>
          <a:xfrm>
            <a:off x="296334" y="1566333"/>
            <a:ext cx="8729134" cy="4559832"/>
          </a:xfrm>
        </p:spPr>
        <p:txBody>
          <a:bodyPr/>
          <a:lstStyle/>
          <a:p>
            <a:pPr lvl="0"/>
            <a:r>
              <a:rPr lang="en-US" noProof="0" dirty="0"/>
              <a:t>One</a:t>
            </a:r>
          </a:p>
          <a:p>
            <a:pPr lvl="1"/>
            <a:r>
              <a:rPr lang="en-US" noProof="0" dirty="0"/>
              <a:t>Two</a:t>
            </a:r>
          </a:p>
          <a:p>
            <a:pPr lvl="2"/>
            <a:r>
              <a:rPr lang="en-US" noProof="0" dirty="0"/>
              <a:t>Three</a:t>
            </a:r>
          </a:p>
          <a:p>
            <a:pPr lvl="3"/>
            <a:r>
              <a:rPr lang="en-US" noProof="0" dirty="0"/>
              <a:t>Four</a:t>
            </a:r>
          </a:p>
          <a:p>
            <a:pPr lvl="4"/>
            <a:r>
              <a:rPr lang="en-US" noProof="0" dirty="0"/>
              <a:t>Five</a:t>
            </a:r>
          </a:p>
        </p:txBody>
      </p:sp>
    </p:spTree>
    <p:extLst>
      <p:ext uri="{BB962C8B-B14F-4D97-AF65-F5344CB8AC3E}">
        <p14:creationId xmlns:p14="http://schemas.microsoft.com/office/powerpoint/2010/main" val="428369061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Section divider">
    <p:bg>
      <p:bgPr>
        <a:solidFill>
          <a:srgbClr val="0B203D"/>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1" hasCustomPrompt="1"/>
          </p:nvPr>
        </p:nvSpPr>
        <p:spPr>
          <a:xfrm>
            <a:off x="201930" y="2596003"/>
            <a:ext cx="8740142" cy="1793104"/>
          </a:xfrm>
        </p:spPr>
        <p:txBody>
          <a:bodyPr>
            <a:noAutofit/>
          </a:bodyPr>
          <a:lstStyle>
            <a:lvl1pPr algn="l" defTabSz="685735" rtl="0" eaLnBrk="1" latinLnBrk="0" hangingPunct="1">
              <a:lnSpc>
                <a:spcPct val="90000"/>
              </a:lnSpc>
              <a:spcBef>
                <a:spcPct val="0"/>
              </a:spcBef>
              <a:buNone/>
              <a:defRPr kumimoji="0" lang="en-US" sz="5400" b="0" i="0" u="none" strike="noStrike" kern="1200" cap="none" spc="-74" normalizeH="0" baseline="0" dirty="0" smtClean="0">
                <a:ln w="3175">
                  <a:noFill/>
                </a:ln>
                <a:solidFill>
                  <a:schemeClr val="tx1"/>
                </a:solidFill>
                <a:effectLst/>
                <a:uLnTx/>
                <a:uFillTx/>
                <a:latin typeface="Segoe UI Light" pitchFamily="34" charset="0"/>
                <a:ea typeface="+mn-ea"/>
                <a:cs typeface="Segoe UI" pitchFamily="34" charset="0"/>
              </a:defRPr>
            </a:lvl1pPr>
            <a:lvl2pPr marL="457189" indent="0">
              <a:buNone/>
              <a:defRPr sz="1200">
                <a:solidFill>
                  <a:schemeClr val="bg2"/>
                </a:solidFill>
                <a:latin typeface="Segoe UI Light" pitchFamily="34" charset="0"/>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text styles</a:t>
            </a:r>
            <a:endParaRPr lang="hr-HR" dirty="0"/>
          </a:p>
        </p:txBody>
      </p:sp>
    </p:spTree>
    <p:extLst>
      <p:ext uri="{BB962C8B-B14F-4D97-AF65-F5344CB8AC3E}">
        <p14:creationId xmlns:p14="http://schemas.microsoft.com/office/powerpoint/2010/main" val="41555160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wo Colum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04802" y="274638"/>
            <a:ext cx="8585200" cy="1143000"/>
          </a:xfrm>
        </p:spPr>
        <p:txBody>
          <a:bodyPr/>
          <a:lstStyle>
            <a:lvl1pPr>
              <a:defRPr>
                <a:solidFill>
                  <a:schemeClr val="bg1"/>
                </a:solidFill>
              </a:defRPr>
            </a:lvl1pPr>
          </a:lstStyle>
          <a:p>
            <a:r>
              <a:rPr lang="sr-Latn-RS" dirty="0"/>
              <a:t>Title</a:t>
            </a:r>
            <a:endParaRPr lang="de-DE" dirty="0"/>
          </a:p>
        </p:txBody>
      </p:sp>
      <p:sp>
        <p:nvSpPr>
          <p:cNvPr id="3" name="Inhaltsplatzhalter 2"/>
          <p:cNvSpPr>
            <a:spLocks noGrp="1"/>
          </p:cNvSpPr>
          <p:nvPr>
            <p:ph sz="half" idx="1" hasCustomPrompt="1"/>
          </p:nvPr>
        </p:nvSpPr>
        <p:spPr>
          <a:xfrm>
            <a:off x="304802" y="1600204"/>
            <a:ext cx="4190999"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noProof="0" dirty="0"/>
              <a:t>One</a:t>
            </a:r>
          </a:p>
          <a:p>
            <a:pPr lvl="1"/>
            <a:r>
              <a:rPr lang="en-US" noProof="0" dirty="0"/>
              <a:t>Two</a:t>
            </a:r>
          </a:p>
          <a:p>
            <a:pPr lvl="2"/>
            <a:r>
              <a:rPr lang="en-US" noProof="0" dirty="0"/>
              <a:t>Three</a:t>
            </a:r>
          </a:p>
          <a:p>
            <a:pPr lvl="3"/>
            <a:r>
              <a:rPr lang="en-US" noProof="0" dirty="0"/>
              <a:t>Four</a:t>
            </a:r>
          </a:p>
          <a:p>
            <a:pPr lvl="4"/>
            <a:r>
              <a:rPr lang="en-US" noProof="0" dirty="0"/>
              <a:t>Five</a:t>
            </a:r>
          </a:p>
        </p:txBody>
      </p:sp>
      <p:sp>
        <p:nvSpPr>
          <p:cNvPr id="7" name="Inhaltsplatzhalter 3"/>
          <p:cNvSpPr>
            <a:spLocks noGrp="1"/>
          </p:cNvSpPr>
          <p:nvPr>
            <p:ph sz="half" idx="2" hasCustomPrompt="1"/>
          </p:nvPr>
        </p:nvSpPr>
        <p:spPr>
          <a:xfrm>
            <a:off x="4648200" y="1600204"/>
            <a:ext cx="4241801"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noProof="0" dirty="0"/>
              <a:t>One</a:t>
            </a:r>
          </a:p>
          <a:p>
            <a:pPr lvl="1"/>
            <a:r>
              <a:rPr lang="en-US" noProof="0" dirty="0"/>
              <a:t>Two</a:t>
            </a:r>
          </a:p>
          <a:p>
            <a:pPr lvl="2"/>
            <a:r>
              <a:rPr lang="en-US" noProof="0" dirty="0"/>
              <a:t>Three</a:t>
            </a:r>
          </a:p>
          <a:p>
            <a:pPr lvl="3"/>
            <a:r>
              <a:rPr lang="en-US" noProof="0" dirty="0"/>
              <a:t>Four</a:t>
            </a:r>
          </a:p>
          <a:p>
            <a:pPr lvl="4"/>
            <a:r>
              <a:rPr lang="en-US" noProof="0" dirty="0"/>
              <a:t>Five</a:t>
            </a:r>
          </a:p>
        </p:txBody>
      </p:sp>
    </p:spTree>
    <p:extLst>
      <p:ext uri="{BB962C8B-B14F-4D97-AF65-F5344CB8AC3E}">
        <p14:creationId xmlns:p14="http://schemas.microsoft.com/office/powerpoint/2010/main" val="421952593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Questions">
    <p:spTree>
      <p:nvGrpSpPr>
        <p:cNvPr id="1" name=""/>
        <p:cNvGrpSpPr/>
        <p:nvPr/>
      </p:nvGrpSpPr>
      <p:grpSpPr>
        <a:xfrm>
          <a:off x="0" y="0"/>
          <a:ext cx="0" cy="0"/>
          <a:chOff x="0" y="0"/>
          <a:chExt cx="0" cy="0"/>
        </a:xfrm>
      </p:grpSpPr>
      <p:sp>
        <p:nvSpPr>
          <p:cNvPr id="2" name="TextBox 1"/>
          <p:cNvSpPr txBox="1"/>
          <p:nvPr/>
        </p:nvSpPr>
        <p:spPr>
          <a:xfrm>
            <a:off x="3534833" y="1641439"/>
            <a:ext cx="1786467" cy="2308324"/>
          </a:xfrm>
          <a:prstGeom prst="rect">
            <a:avLst/>
          </a:prstGeom>
          <a:noFill/>
        </p:spPr>
        <p:txBody>
          <a:bodyPr wrap="square" rtlCol="0">
            <a:spAutoFit/>
          </a:bodyPr>
          <a:lstStyle/>
          <a:p>
            <a:pPr algn="ctr"/>
            <a:r>
              <a:rPr lang="sr-Latn-RS" sz="14400" b="0" dirty="0">
                <a:solidFill>
                  <a:schemeClr val="tx1">
                    <a:lumMod val="85000"/>
                    <a:lumOff val="15000"/>
                  </a:schemeClr>
                </a:solidFill>
                <a:latin typeface="Segoe UI Semibold" panose="020B0702040204020203" pitchFamily="34" charset="0"/>
                <a:cs typeface="Segoe UI Semibold" panose="020B0702040204020203" pitchFamily="34" charset="0"/>
              </a:rPr>
              <a:t>?</a:t>
            </a:r>
            <a:endParaRPr lang="en-US" sz="14400" b="0" dirty="0">
              <a:solidFill>
                <a:schemeClr val="tx1">
                  <a:lumMod val="85000"/>
                  <a:lumOff val="15000"/>
                </a:schemeClr>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5786597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5576" y="116632"/>
            <a:ext cx="7931224" cy="1143000"/>
          </a:xfrm>
        </p:spPr>
        <p:txBody>
          <a:bodyPr/>
          <a:lstStyle>
            <a:lvl1pPr algn="l">
              <a:defRPr/>
            </a:lvl1pPr>
          </a:lstStyle>
          <a:p>
            <a:r>
              <a:rPr lang="en-US" dirty="0" smtClean="0"/>
              <a:t>Click to edit Master title style</a:t>
            </a:r>
            <a:endParaRPr lang="sr-Latn-C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C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sr-Latn-C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Rectangle 8"/>
          <p:cNvSpPr/>
          <p:nvPr userDrawn="1"/>
        </p:nvSpPr>
        <p:spPr>
          <a:xfrm>
            <a:off x="0" y="0"/>
            <a:ext cx="1800200" cy="1944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C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C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C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C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sr-Latn-C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C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C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C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sr-Latn-C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C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sr-Latn-C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r-Latn-C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5576" y="116632"/>
            <a:ext cx="7931224" cy="1143000"/>
          </a:xfrm>
          <a:prstGeom prst="rect">
            <a:avLst/>
          </a:prstGeom>
        </p:spPr>
        <p:txBody>
          <a:bodyPr vert="horz" lIns="91440" tIns="45720" rIns="91440" bIns="45720" rtlCol="0" anchor="ctr">
            <a:normAutofit/>
          </a:bodyPr>
          <a:lstStyle/>
          <a:p>
            <a:r>
              <a:rPr lang="en-US" dirty="0" smtClean="0"/>
              <a:t>Click to edit Master title style</a:t>
            </a:r>
            <a:endParaRPr lang="sr-Latn-C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CS"/>
          </a:p>
        </p:txBody>
      </p:sp>
      <p:pic>
        <p:nvPicPr>
          <p:cNvPr id="7" name="Picture 6" descr="comtrade_logo.png"/>
          <p:cNvPicPr>
            <a:picLocks noChangeAspect="1"/>
          </p:cNvPicPr>
          <p:nvPr userDrawn="1"/>
        </p:nvPicPr>
        <p:blipFill>
          <a:blip r:embed="rId19" cstate="print"/>
          <a:stretch>
            <a:fillRect/>
          </a:stretch>
        </p:blipFill>
        <p:spPr>
          <a:xfrm>
            <a:off x="395536" y="6165304"/>
            <a:ext cx="1800200" cy="60929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Lst>
  <p:txStyles>
    <p:titleStyle>
      <a:lvl1pPr algn="l"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r-Latn-C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tiff"/><Relationship Id="rId7" Type="http://schemas.openxmlformats.org/officeDocument/2006/relationships/image" Target="../media/image17.tiff"/><Relationship Id="rId2" Type="http://schemas.openxmlformats.org/officeDocument/2006/relationships/image" Target="../media/image12.emf"/><Relationship Id="rId1" Type="http://schemas.openxmlformats.org/officeDocument/2006/relationships/slideLayout" Target="../slideLayouts/slideLayout13.xml"/><Relationship Id="rId6" Type="http://schemas.openxmlformats.org/officeDocument/2006/relationships/image" Target="../media/image16.tiff"/><Relationship Id="rId5" Type="http://schemas.openxmlformats.org/officeDocument/2006/relationships/image" Target="../media/image15.png"/><Relationship Id="rId10" Type="http://schemas.openxmlformats.org/officeDocument/2006/relationships/image" Target="../media/image20.tiff"/><Relationship Id="rId4" Type="http://schemas.openxmlformats.org/officeDocument/2006/relationships/image" Target="../media/image14.png"/><Relationship Id="rId9"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hyperlink" Target="http://github.com/" TargetMode="External"/><Relationship Id="rId7" Type="http://schemas.openxmlformats.org/officeDocument/2006/relationships/image" Target="../media/image29.png"/><Relationship Id="rId2" Type="http://schemas.openxmlformats.org/officeDocument/2006/relationships/hyperlink" Target="http://udemy.com/" TargetMode="External"/><Relationship Id="rId1" Type="http://schemas.openxmlformats.org/officeDocument/2006/relationships/slideLayout" Target="../slideLayouts/slideLayout13.xml"/><Relationship Id="rId6" Type="http://schemas.openxmlformats.org/officeDocument/2006/relationships/image" Target="../media/image28.png"/><Relationship Id="rId5" Type="http://schemas.openxmlformats.org/officeDocument/2006/relationships/hyperlink" Target="https://dev.office.com/sharepoint" TargetMode="External"/><Relationship Id="rId4" Type="http://schemas.openxmlformats.org/officeDocument/2006/relationships/hyperlink" Target="https://www.voitanos.io/" TargetMode="External"/><Relationship Id="rId9" Type="http://schemas.openxmlformats.org/officeDocument/2006/relationships/image" Target="../media/image3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SharePoint Framework</a:t>
            </a:r>
            <a:endParaRPr lang="sr-Latn-CS" dirty="0"/>
          </a:p>
        </p:txBody>
      </p:sp>
      <p:sp>
        <p:nvSpPr>
          <p:cNvPr id="3" name="Subtitle 2"/>
          <p:cNvSpPr>
            <a:spLocks noGrp="1"/>
          </p:cNvSpPr>
          <p:nvPr>
            <p:ph type="subTitle" idx="1"/>
          </p:nvPr>
        </p:nvSpPr>
        <p:spPr/>
        <p:txBody>
          <a:bodyPr/>
          <a:lstStyle/>
          <a:p>
            <a:r>
              <a:rPr lang="en-US" dirty="0" smtClean="0"/>
              <a:t>Nova </a:t>
            </a:r>
            <a:r>
              <a:rPr lang="en-US" dirty="0" err="1" smtClean="0"/>
              <a:t>alatka</a:t>
            </a:r>
            <a:r>
              <a:rPr lang="en-US" dirty="0" smtClean="0"/>
              <a:t> u </a:t>
            </a:r>
            <a:r>
              <a:rPr lang="en-US" dirty="0" err="1" smtClean="0"/>
              <a:t>rukama</a:t>
            </a:r>
            <a:r>
              <a:rPr lang="en-US" dirty="0" smtClean="0"/>
              <a:t> SharePoint </a:t>
            </a:r>
            <a:r>
              <a:rPr lang="en-US" dirty="0" err="1" smtClean="0"/>
              <a:t>programera</a:t>
            </a:r>
            <a:endParaRPr lang="sr-Latn-C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Customizations responsive &amp; </a:t>
            </a:r>
            <a:r>
              <a:rPr lang="en-GB" b="1" dirty="0" smtClean="0"/>
              <a:t>accessible</a:t>
            </a:r>
            <a:endParaRPr lang="en-GB" dirty="0"/>
          </a:p>
        </p:txBody>
      </p:sp>
      <p:sp>
        <p:nvSpPr>
          <p:cNvPr id="3" name="Content Placeholder 2"/>
          <p:cNvSpPr>
            <a:spLocks noGrp="1"/>
          </p:cNvSpPr>
          <p:nvPr>
            <p:ph idx="1"/>
          </p:nvPr>
        </p:nvSpPr>
        <p:spPr>
          <a:xfrm>
            <a:off x="35496" y="1628800"/>
            <a:ext cx="8729134" cy="3894026"/>
          </a:xfrm>
        </p:spPr>
        <p:txBody>
          <a:bodyPr/>
          <a:lstStyle/>
          <a:p>
            <a:r>
              <a:rPr lang="en-US" dirty="0"/>
              <a:t>Because the customizations are rendered in the current page DOM and not in an IFRAME, they will not have the same baggage associated with them as IFRAMES have. One of the biggest benefits to this is that the customizations will be responsive and accessible by nature.</a:t>
            </a:r>
            <a:endParaRPr lang="en-GB" dirty="0"/>
          </a:p>
        </p:txBody>
      </p:sp>
      <p:pic>
        <p:nvPicPr>
          <p:cNvPr id="5122" name="Picture 2" descr="Image result for Customizations responsive &amp; accessible spf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4850098"/>
            <a:ext cx="3429000" cy="1928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065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Development experience embraces web development </a:t>
            </a:r>
            <a:r>
              <a:rPr lang="en-US" b="1" dirty="0" smtClean="0"/>
              <a:t>stack</a:t>
            </a:r>
            <a:endParaRPr lang="en-GB" dirty="0"/>
          </a:p>
        </p:txBody>
      </p:sp>
      <p:sp>
        <p:nvSpPr>
          <p:cNvPr id="3" name="Content Placeholder 2"/>
          <p:cNvSpPr>
            <a:spLocks noGrp="1"/>
          </p:cNvSpPr>
          <p:nvPr>
            <p:ph idx="1"/>
          </p:nvPr>
        </p:nvSpPr>
        <p:spPr/>
        <p:txBody>
          <a:bodyPr>
            <a:normAutofit fontScale="85000" lnSpcReduction="20000"/>
          </a:bodyPr>
          <a:lstStyle/>
          <a:p>
            <a:r>
              <a:rPr lang="en-US" dirty="0" smtClean="0"/>
              <a:t>Significant </a:t>
            </a:r>
            <a:r>
              <a:rPr lang="en-US" dirty="0"/>
              <a:t>break from the </a:t>
            </a:r>
            <a:r>
              <a:rPr lang="en-US" dirty="0" smtClean="0"/>
              <a:t>past</a:t>
            </a:r>
          </a:p>
          <a:p>
            <a:r>
              <a:rPr lang="en-US" dirty="0"/>
              <a:t>Traditional SharePoint developers are used to using tools like Visual Studio to create SharePoint solutions or add-ins</a:t>
            </a:r>
            <a:r>
              <a:rPr lang="en-US" dirty="0" smtClean="0"/>
              <a:t>.</a:t>
            </a:r>
          </a:p>
          <a:p>
            <a:r>
              <a:rPr lang="en-US" dirty="0"/>
              <a:t>This approach opens the platform up to more developers because it is not limited to Windows; the tools are cross platform. You can use any text editor you prefer. Popular open source tools are used to solve different parts of the build toolchain from project scaffolding, building, serving, packaging all the way to deploying. This includes tools like Yeoman, gulp and </a:t>
            </a:r>
            <a:r>
              <a:rPr lang="en-US" dirty="0" err="1"/>
              <a:t>webpack</a:t>
            </a:r>
            <a:r>
              <a:rPr lang="en-US" dirty="0"/>
              <a:t>, runtimes like Node.js, package managers like NPM and editors like Visual Studio Code or Sublime.</a:t>
            </a:r>
            <a:endParaRPr lang="en-GB" dirty="0"/>
          </a:p>
        </p:txBody>
      </p:sp>
    </p:spTree>
    <p:extLst>
      <p:ext uri="{BB962C8B-B14F-4D97-AF65-F5344CB8AC3E}">
        <p14:creationId xmlns:p14="http://schemas.microsoft.com/office/powerpoint/2010/main" val="1987237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First Party &amp; Third </a:t>
            </a:r>
            <a:r>
              <a:rPr lang="en-GB" b="1" dirty="0" smtClean="0"/>
              <a:t>Party</a:t>
            </a:r>
            <a:endParaRPr lang="en-GB" dirty="0"/>
          </a:p>
        </p:txBody>
      </p:sp>
      <p:sp>
        <p:nvSpPr>
          <p:cNvPr id="3" name="Content Placeholder 2"/>
          <p:cNvSpPr>
            <a:spLocks noGrp="1"/>
          </p:cNvSpPr>
          <p:nvPr>
            <p:ph idx="1"/>
          </p:nvPr>
        </p:nvSpPr>
        <p:spPr/>
        <p:txBody>
          <a:bodyPr>
            <a:normAutofit/>
          </a:bodyPr>
          <a:lstStyle/>
          <a:p>
            <a:r>
              <a:rPr lang="en-US" sz="2400" dirty="0"/>
              <a:t>Microsoft vs Others</a:t>
            </a:r>
            <a:endParaRPr lang="en-GB" sz="2400" dirty="0"/>
          </a:p>
        </p:txBody>
      </p:sp>
    </p:spTree>
    <p:extLst>
      <p:ext uri="{BB962C8B-B14F-4D97-AF65-F5344CB8AC3E}">
        <p14:creationId xmlns:p14="http://schemas.microsoft.com/office/powerpoint/2010/main" val="33836277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8925" y="2346082"/>
            <a:ext cx="7557477" cy="1015663"/>
          </a:xfrm>
          <a:prstGeom prst="rect">
            <a:avLst/>
          </a:prstGeom>
          <a:noFill/>
        </p:spPr>
        <p:txBody>
          <a:bodyPr wrap="square" rtlCol="0">
            <a:spAutoFit/>
          </a:bodyPr>
          <a:lstStyle/>
          <a:p>
            <a:endParaRPr lang="en-US" sz="3600" dirty="0">
              <a:solidFill>
                <a:srgbClr val="00B0F0"/>
              </a:solidFill>
              <a:latin typeface="Arial" pitchFamily="34" charset="0"/>
              <a:cs typeface="Arial" pitchFamily="34" charset="0"/>
            </a:endParaRPr>
          </a:p>
          <a:p>
            <a:r>
              <a:rPr lang="sr-Latn-RS" sz="2400" dirty="0">
                <a:solidFill>
                  <a:schemeClr val="bg2">
                    <a:lumMod val="25000"/>
                  </a:schemeClr>
                </a:solidFill>
                <a:latin typeface="Arial" pitchFamily="34" charset="0"/>
                <a:cs typeface="Arial" pitchFamily="34" charset="0"/>
              </a:rPr>
              <a:t>Kratak prikaz</a:t>
            </a:r>
            <a:endParaRPr lang="en-US" sz="2400" dirty="0">
              <a:solidFill>
                <a:schemeClr val="bg2">
                  <a:lumMod val="25000"/>
                </a:schemeClr>
              </a:solidFill>
              <a:latin typeface="Arial" pitchFamily="34" charset="0"/>
              <a:cs typeface="Arial" pitchFamily="34" charset="0"/>
            </a:endParaRPr>
          </a:p>
        </p:txBody>
      </p:sp>
      <p:sp>
        <p:nvSpPr>
          <p:cNvPr id="7" name="Text Placeholder 6"/>
          <p:cNvSpPr>
            <a:spLocks noGrp="1"/>
          </p:cNvSpPr>
          <p:nvPr>
            <p:ph type="body" sz="quarter" idx="11"/>
          </p:nvPr>
        </p:nvSpPr>
        <p:spPr/>
        <p:txBody>
          <a:bodyPr/>
          <a:lstStyle/>
          <a:p>
            <a:r>
              <a:rPr lang="en-GB" dirty="0" err="1" smtClean="0"/>
              <a:t>Prethodn</a:t>
            </a:r>
            <a:r>
              <a:rPr lang="sr-Latn-RS" dirty="0" smtClean="0"/>
              <a:t>ici</a:t>
            </a:r>
            <a:r>
              <a:rPr lang="en-GB" dirty="0" smtClean="0"/>
              <a:t>: </a:t>
            </a:r>
            <a:endParaRPr lang="sr-Latn-RS" dirty="0" smtClean="0"/>
          </a:p>
          <a:p>
            <a:r>
              <a:rPr lang="sr-Latn-RS" dirty="0" smtClean="0"/>
              <a:t>Farm Solution </a:t>
            </a:r>
            <a:r>
              <a:rPr lang="en-US" dirty="0" smtClean="0"/>
              <a:t>/ </a:t>
            </a:r>
          </a:p>
          <a:p>
            <a:r>
              <a:rPr lang="en-GB" dirty="0" smtClean="0"/>
              <a:t>App </a:t>
            </a:r>
            <a:r>
              <a:rPr lang="en-GB" dirty="0"/>
              <a:t>/ </a:t>
            </a:r>
            <a:r>
              <a:rPr lang="en-GB" dirty="0" smtClean="0"/>
              <a:t>Add </a:t>
            </a:r>
            <a:r>
              <a:rPr lang="en-GB" dirty="0"/>
              <a:t>in model </a:t>
            </a:r>
          </a:p>
        </p:txBody>
      </p:sp>
    </p:spTree>
    <p:extLst>
      <p:ext uri="{BB962C8B-B14F-4D97-AF65-F5344CB8AC3E}">
        <p14:creationId xmlns:p14="http://schemas.microsoft.com/office/powerpoint/2010/main" val="353106176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SpFx</a:t>
            </a:r>
            <a:r>
              <a:rPr lang="en-US" dirty="0" smtClean="0"/>
              <a:t> vs Farm Solutions</a:t>
            </a:r>
            <a:endParaRPr lang="en-GB" dirty="0"/>
          </a:p>
        </p:txBody>
      </p:sp>
      <p:pic>
        <p:nvPicPr>
          <p:cNvPr id="4" name="Content Placeholder 3"/>
          <p:cNvPicPr>
            <a:picLocks noGrp="1" noChangeAspect="1"/>
          </p:cNvPicPr>
          <p:nvPr>
            <p:ph idx="1"/>
          </p:nvPr>
        </p:nvPicPr>
        <p:blipFill>
          <a:blip r:embed="rId2"/>
          <a:stretch>
            <a:fillRect/>
          </a:stretch>
        </p:blipFill>
        <p:spPr>
          <a:xfrm>
            <a:off x="369623" y="2150609"/>
            <a:ext cx="8404754" cy="3115909"/>
          </a:xfrm>
          <a:prstGeom prst="rect">
            <a:avLst/>
          </a:prstGeom>
        </p:spPr>
      </p:pic>
    </p:spTree>
    <p:extLst>
      <p:ext uri="{BB962C8B-B14F-4D97-AF65-F5344CB8AC3E}">
        <p14:creationId xmlns:p14="http://schemas.microsoft.com/office/powerpoint/2010/main" val="31841082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SpFx</a:t>
            </a:r>
            <a:r>
              <a:rPr lang="en-US" dirty="0" smtClean="0"/>
              <a:t> vs SharePoint Add-ins</a:t>
            </a:r>
            <a:endParaRPr lang="en-GB" dirty="0"/>
          </a:p>
        </p:txBody>
      </p:sp>
      <p:sp>
        <p:nvSpPr>
          <p:cNvPr id="3" name="Content Placeholder 2"/>
          <p:cNvSpPr>
            <a:spLocks noGrp="1"/>
          </p:cNvSpPr>
          <p:nvPr>
            <p:ph idx="1"/>
          </p:nvPr>
        </p:nvSpPr>
        <p:spPr/>
        <p:txBody>
          <a:bodyPr/>
          <a:lstStyle/>
          <a:p>
            <a:endParaRPr lang="en-GB" dirty="0"/>
          </a:p>
        </p:txBody>
      </p:sp>
      <p:pic>
        <p:nvPicPr>
          <p:cNvPr id="5" name="Picture 4"/>
          <p:cNvPicPr>
            <a:picLocks noChangeAspect="1"/>
          </p:cNvPicPr>
          <p:nvPr/>
        </p:nvPicPr>
        <p:blipFill>
          <a:blip r:embed="rId2"/>
          <a:stretch>
            <a:fillRect/>
          </a:stretch>
        </p:blipFill>
        <p:spPr>
          <a:xfrm>
            <a:off x="296333" y="2032000"/>
            <a:ext cx="8051007" cy="3272961"/>
          </a:xfrm>
          <a:prstGeom prst="rect">
            <a:avLst/>
          </a:prstGeom>
        </p:spPr>
      </p:pic>
    </p:spTree>
    <p:extLst>
      <p:ext uri="{BB962C8B-B14F-4D97-AF65-F5344CB8AC3E}">
        <p14:creationId xmlns:p14="http://schemas.microsoft.com/office/powerpoint/2010/main" val="39273804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dirty="0" smtClean="0"/>
              <a:t>SharePoint Framework</a:t>
            </a:r>
            <a:endParaRPr lang="en-GB" dirty="0"/>
          </a:p>
        </p:txBody>
      </p:sp>
    </p:spTree>
    <p:extLst>
      <p:ext uri="{BB962C8B-B14F-4D97-AF65-F5344CB8AC3E}">
        <p14:creationId xmlns:p14="http://schemas.microsoft.com/office/powerpoint/2010/main" val="7948272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SharePoint Framework Timeline &amp; Roadmap</a:t>
            </a:r>
            <a:endParaRPr lang="en-GB" dirty="0"/>
          </a:p>
        </p:txBody>
      </p:sp>
      <p:pic>
        <p:nvPicPr>
          <p:cNvPr id="9" name="Picture 8"/>
          <p:cNvPicPr>
            <a:picLocks noChangeAspect="1"/>
          </p:cNvPicPr>
          <p:nvPr/>
        </p:nvPicPr>
        <p:blipFill>
          <a:blip r:embed="rId2"/>
          <a:stretch>
            <a:fillRect/>
          </a:stretch>
        </p:blipFill>
        <p:spPr>
          <a:xfrm>
            <a:off x="0" y="2048328"/>
            <a:ext cx="9144000" cy="3403252"/>
          </a:xfrm>
          <a:prstGeom prst="rect">
            <a:avLst/>
          </a:prstGeom>
        </p:spPr>
      </p:pic>
    </p:spTree>
    <p:extLst>
      <p:ext uri="{BB962C8B-B14F-4D97-AF65-F5344CB8AC3E}">
        <p14:creationId xmlns:p14="http://schemas.microsoft.com/office/powerpoint/2010/main" val="42826771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2" descr="SharePoint Fra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2109" y="1920479"/>
            <a:ext cx="4079782" cy="3626474"/>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GB" dirty="0"/>
              <a:t>Are you ready?</a:t>
            </a:r>
          </a:p>
        </p:txBody>
      </p:sp>
    </p:spTree>
    <p:extLst>
      <p:ext uri="{BB962C8B-B14F-4D97-AF65-F5344CB8AC3E}">
        <p14:creationId xmlns:p14="http://schemas.microsoft.com/office/powerpoint/2010/main" val="1951739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260480" y="2144399"/>
            <a:ext cx="1035525" cy="776977"/>
            <a:chOff x="1140359" y="2157070"/>
            <a:chExt cx="1790492" cy="1239228"/>
          </a:xfrm>
        </p:grpSpPr>
        <p:sp>
          <p:nvSpPr>
            <p:cNvPr id="14" name="Rectangle 13"/>
            <p:cNvSpPr/>
            <p:nvPr/>
          </p:nvSpPr>
          <p:spPr bwMode="auto">
            <a:xfrm>
              <a:off x="1140359" y="2157070"/>
              <a:ext cx="1536519" cy="962937"/>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33616" tIns="33616" rIns="33616" bIns="33616" numCol="1" spcCol="0" rtlCol="0" fromWordArt="0" anchor="t" anchorCtr="0" forceAA="0" compatLnSpc="1">
              <a:prstTxWarp prst="textNoShape">
                <a:avLst/>
              </a:prstTxWarp>
              <a:noAutofit/>
            </a:bodyPr>
            <a:lstStyle/>
            <a:p>
              <a:pPr defTabSz="672120" fontAlgn="base">
                <a:spcBef>
                  <a:spcPct val="0"/>
                </a:spcBef>
                <a:spcAft>
                  <a:spcPct val="0"/>
                </a:spcAft>
              </a:pPr>
              <a:r>
                <a:rPr lang="en-US" sz="1176" dirty="0">
                  <a:solidFill>
                    <a:schemeClr val="tx1">
                      <a:lumMod val="65000"/>
                      <a:lumOff val="35000"/>
                    </a:schemeClr>
                  </a:solidFill>
                  <a:ea typeface="Segoe UI" pitchFamily="34" charset="0"/>
                  <a:cs typeface="Segoe UI" pitchFamily="34" charset="0"/>
                </a:rPr>
                <a:t>IIS Express</a:t>
              </a:r>
            </a:p>
          </p:txBody>
        </p:sp>
        <p:pic>
          <p:nvPicPr>
            <p:cNvPr id="15" name="Picture 14"/>
            <p:cNvPicPr>
              <a:picLocks noChangeAspect="1"/>
            </p:cNvPicPr>
            <p:nvPr/>
          </p:nvPicPr>
          <p:blipFill>
            <a:blip r:embed="rId2"/>
            <a:stretch>
              <a:fillRect/>
            </a:stretch>
          </p:blipFill>
          <p:spPr>
            <a:xfrm>
              <a:off x="2158744" y="2496298"/>
              <a:ext cx="772107" cy="900000"/>
            </a:xfrm>
            <a:prstGeom prst="rect">
              <a:avLst/>
            </a:prstGeom>
          </p:spPr>
        </p:pic>
      </p:grpSp>
      <p:pic>
        <p:nvPicPr>
          <p:cNvPr id="16" name="Picture 15"/>
          <p:cNvPicPr>
            <a:picLocks noChangeAspect="1"/>
          </p:cNvPicPr>
          <p:nvPr/>
        </p:nvPicPr>
        <p:blipFill>
          <a:blip r:embed="rId3"/>
          <a:stretch>
            <a:fillRect/>
          </a:stretch>
        </p:blipFill>
        <p:spPr>
          <a:xfrm>
            <a:off x="560214" y="2417580"/>
            <a:ext cx="1283748" cy="691249"/>
          </a:xfrm>
          <a:prstGeom prst="rect">
            <a:avLst/>
          </a:prstGeom>
        </p:spPr>
      </p:pic>
      <p:pic>
        <p:nvPicPr>
          <p:cNvPr id="17" name="Picture 2" descr="https://upload.wikimedia.org/wikipedia/en/0/0d/Microsoft_.NET_Framework_v4.5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9108" y="3056433"/>
            <a:ext cx="1380360" cy="34088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63426" y="3227818"/>
            <a:ext cx="1208002" cy="1046504"/>
          </a:xfrm>
          <a:prstGeom prst="rect">
            <a:avLst/>
          </a:prstGeom>
        </p:spPr>
      </p:pic>
      <p:pic>
        <p:nvPicPr>
          <p:cNvPr id="19" name="Picture 18"/>
          <p:cNvPicPr>
            <a:picLocks noChangeAspect="1"/>
          </p:cNvPicPr>
          <p:nvPr/>
        </p:nvPicPr>
        <p:blipFill>
          <a:blip r:embed="rId6"/>
          <a:stretch>
            <a:fillRect/>
          </a:stretch>
        </p:blipFill>
        <p:spPr>
          <a:xfrm>
            <a:off x="5573597" y="1912564"/>
            <a:ext cx="437362" cy="982890"/>
          </a:xfrm>
          <a:prstGeom prst="rect">
            <a:avLst/>
          </a:prstGeom>
        </p:spPr>
      </p:pic>
      <p:pic>
        <p:nvPicPr>
          <p:cNvPr id="20" name="Picture 19"/>
          <p:cNvPicPr>
            <a:picLocks noChangeAspect="1"/>
          </p:cNvPicPr>
          <p:nvPr/>
        </p:nvPicPr>
        <p:blipFill>
          <a:blip r:embed="rId7"/>
          <a:stretch>
            <a:fillRect/>
          </a:stretch>
        </p:blipFill>
        <p:spPr>
          <a:xfrm>
            <a:off x="5164307" y="4728125"/>
            <a:ext cx="1414323" cy="521067"/>
          </a:xfrm>
          <a:prstGeom prst="rect">
            <a:avLst/>
          </a:prstGeom>
        </p:spPr>
      </p:pic>
      <p:cxnSp>
        <p:nvCxnSpPr>
          <p:cNvPr id="3" name="Straight Connector 2"/>
          <p:cNvCxnSpPr/>
          <p:nvPr/>
        </p:nvCxnSpPr>
        <p:spPr>
          <a:xfrm>
            <a:off x="4819862" y="1823482"/>
            <a:ext cx="0" cy="3645671"/>
          </a:xfrm>
          <a:prstGeom prst="line">
            <a:avLst/>
          </a:prstGeom>
          <a:ln w="28575">
            <a:solidFill>
              <a:schemeClr val="accent2"/>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4" name="Picture 4" descr="https://upload.wikimedia.org/wikipedia/commons/thumb/d/db/Npm-logo.svg/320px-Npm-logo.sv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4256" y="4185981"/>
            <a:ext cx="1407124" cy="54526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http://cdn.gapotchenko.com/website/Content/Blog/Images/2014/05/NuGet%20Logo%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89100" y="4121898"/>
            <a:ext cx="1575517" cy="57191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p:cNvCxnSpPr/>
          <p:nvPr/>
        </p:nvCxnSpPr>
        <p:spPr>
          <a:xfrm>
            <a:off x="1969611" y="2784615"/>
            <a:ext cx="615502" cy="0"/>
          </a:xfrm>
          <a:prstGeom prst="straightConnector1">
            <a:avLst/>
          </a:prstGeom>
          <a:ln w="41275">
            <a:solidFill>
              <a:schemeClr val="tx1">
                <a:lumMod val="75000"/>
                <a:lumOff val="25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953147" y="4435300"/>
            <a:ext cx="814187" cy="0"/>
          </a:xfrm>
          <a:prstGeom prst="straightConnector1">
            <a:avLst/>
          </a:prstGeom>
          <a:ln w="41275">
            <a:solidFill>
              <a:schemeClr val="tx1">
                <a:lumMod val="75000"/>
                <a:lumOff val="25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23" name="Left Brace 22"/>
          <p:cNvSpPr/>
          <p:nvPr/>
        </p:nvSpPr>
        <p:spPr>
          <a:xfrm>
            <a:off x="2660867" y="1984461"/>
            <a:ext cx="312486" cy="1600308"/>
          </a:xfrm>
          <a:prstGeom prst="leftBrace">
            <a:avLst/>
          </a:prstGeom>
          <a:ln w="25400">
            <a:solidFill>
              <a:schemeClr val="tx1">
                <a:lumMod val="75000"/>
                <a:lumOff val="2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i-FI" sz="1324"/>
          </a:p>
        </p:txBody>
      </p:sp>
      <p:grpSp>
        <p:nvGrpSpPr>
          <p:cNvPr id="29" name="Group 28"/>
          <p:cNvGrpSpPr/>
          <p:nvPr/>
        </p:nvGrpSpPr>
        <p:grpSpPr>
          <a:xfrm>
            <a:off x="7111425" y="3379228"/>
            <a:ext cx="1740244" cy="870430"/>
            <a:chOff x="9672033" y="3490175"/>
            <a:chExt cx="2366853" cy="1183843"/>
          </a:xfrm>
        </p:grpSpPr>
        <p:sp>
          <p:nvSpPr>
            <p:cNvPr id="27" name="Rectangle 26"/>
            <p:cNvSpPr/>
            <p:nvPr/>
          </p:nvSpPr>
          <p:spPr>
            <a:xfrm>
              <a:off x="9962747" y="4117634"/>
              <a:ext cx="1714070" cy="556384"/>
            </a:xfrm>
            <a:prstGeom prst="rect">
              <a:avLst/>
            </a:prstGeom>
          </p:spPr>
          <p:txBody>
            <a:bodyPr wrap="none">
              <a:spAutoFit/>
            </a:bodyPr>
            <a:lstStyle/>
            <a:p>
              <a:r>
                <a:rPr lang="en-US" sz="1029" dirty="0">
                  <a:sym typeface="Wingdings"/>
                </a:rPr>
                <a:t>VS Project  </a:t>
              </a:r>
            </a:p>
            <a:p>
              <a:r>
                <a:rPr lang="en-US" sz="1029" dirty="0">
                  <a:sym typeface="Wingdings"/>
                </a:rPr>
                <a:t>New  &lt;Template&gt;</a:t>
              </a:r>
              <a:endParaRPr lang="fi-FI" sz="1029" dirty="0"/>
            </a:p>
          </p:txBody>
        </p:sp>
        <p:pic>
          <p:nvPicPr>
            <p:cNvPr id="32" name="Picture 31"/>
            <p:cNvPicPr>
              <a:picLocks noChangeAspect="1"/>
            </p:cNvPicPr>
            <p:nvPr/>
          </p:nvPicPr>
          <p:blipFill>
            <a:blip r:embed="rId10"/>
            <a:stretch>
              <a:fillRect/>
            </a:stretch>
          </p:blipFill>
          <p:spPr>
            <a:xfrm>
              <a:off x="9672033" y="3490175"/>
              <a:ext cx="2366853" cy="661259"/>
            </a:xfrm>
            <a:prstGeom prst="rect">
              <a:avLst/>
            </a:prstGeom>
          </p:spPr>
        </p:pic>
      </p:grpSp>
      <p:cxnSp>
        <p:nvCxnSpPr>
          <p:cNvPr id="34" name="Straight Arrow Connector 33"/>
          <p:cNvCxnSpPr/>
          <p:nvPr/>
        </p:nvCxnSpPr>
        <p:spPr>
          <a:xfrm>
            <a:off x="6371429" y="3865422"/>
            <a:ext cx="814187" cy="0"/>
          </a:xfrm>
          <a:prstGeom prst="straightConnector1">
            <a:avLst/>
          </a:prstGeom>
          <a:ln w="41275">
            <a:solidFill>
              <a:schemeClr val="tx1">
                <a:lumMod val="75000"/>
                <a:lumOff val="25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297241" y="2481329"/>
            <a:ext cx="814187" cy="0"/>
          </a:xfrm>
          <a:prstGeom prst="straightConnector1">
            <a:avLst/>
          </a:prstGeom>
          <a:ln w="41275">
            <a:solidFill>
              <a:schemeClr val="tx1">
                <a:lumMod val="75000"/>
                <a:lumOff val="25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778523" y="4998579"/>
            <a:ext cx="814187" cy="0"/>
          </a:xfrm>
          <a:prstGeom prst="straightConnector1">
            <a:avLst/>
          </a:prstGeom>
          <a:ln w="41275">
            <a:solidFill>
              <a:schemeClr val="tx1">
                <a:lumMod val="75000"/>
                <a:lumOff val="25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592709" y="4615009"/>
            <a:ext cx="795737" cy="767202"/>
          </a:xfrm>
          <a:prstGeom prst="rect">
            <a:avLst/>
          </a:prstGeom>
          <a:noFill/>
        </p:spPr>
        <p:txBody>
          <a:bodyPr wrap="none" lIns="134464" tIns="107571" rIns="134464" bIns="107571" rtlCol="0">
            <a:spAutoFit/>
          </a:bodyPr>
          <a:lstStyle/>
          <a:p>
            <a:pPr>
              <a:lnSpc>
                <a:spcPct val="90000"/>
              </a:lnSpc>
              <a:spcAft>
                <a:spcPts val="441"/>
              </a:spcAft>
            </a:pPr>
            <a:r>
              <a:rPr lang="en-US" sz="3971" dirty="0">
                <a:solidFill>
                  <a:schemeClr val="accent2"/>
                </a:solidFill>
              </a:rPr>
              <a:t>C#</a:t>
            </a:r>
            <a:endParaRPr lang="fi-FI" sz="3971" dirty="0" err="1">
              <a:solidFill>
                <a:schemeClr val="accent2"/>
              </a:solidFill>
            </a:endParaRPr>
          </a:p>
        </p:txBody>
      </p:sp>
      <p:sp>
        <p:nvSpPr>
          <p:cNvPr id="31" name="TextBox 30"/>
          <p:cNvSpPr txBox="1"/>
          <p:nvPr/>
        </p:nvSpPr>
        <p:spPr>
          <a:xfrm>
            <a:off x="7156336" y="2226363"/>
            <a:ext cx="1223738" cy="502449"/>
          </a:xfrm>
          <a:prstGeom prst="rect">
            <a:avLst/>
          </a:prstGeom>
          <a:noFill/>
        </p:spPr>
        <p:txBody>
          <a:bodyPr wrap="none" lIns="134464" tIns="107571" rIns="134464" bIns="107571" rtlCol="0">
            <a:spAutoFit/>
          </a:bodyPr>
          <a:lstStyle/>
          <a:p>
            <a:pPr>
              <a:lnSpc>
                <a:spcPct val="90000"/>
              </a:lnSpc>
              <a:spcAft>
                <a:spcPts val="441"/>
              </a:spcAft>
            </a:pPr>
            <a:r>
              <a:rPr lang="en-US" sz="2059" dirty="0">
                <a:gradFill>
                  <a:gsLst>
                    <a:gs pos="2917">
                      <a:schemeClr val="tx1"/>
                    </a:gs>
                    <a:gs pos="30000">
                      <a:schemeClr val="tx1"/>
                    </a:gs>
                  </a:gsLst>
                  <a:lin ang="5400000" scaled="0"/>
                </a:gradFill>
              </a:rPr>
              <a:t>MS Build</a:t>
            </a:r>
            <a:endParaRPr lang="fi-FI" sz="2059" dirty="0" err="1">
              <a:gradFill>
                <a:gsLst>
                  <a:gs pos="2917">
                    <a:schemeClr val="tx1"/>
                  </a:gs>
                  <a:gs pos="30000">
                    <a:schemeClr val="tx1"/>
                  </a:gs>
                </a:gsLst>
                <a:lin ang="5400000" scaled="0"/>
              </a:gradFill>
            </a:endParaRPr>
          </a:p>
        </p:txBody>
      </p:sp>
      <p:sp>
        <p:nvSpPr>
          <p:cNvPr id="5" name="Title 4"/>
          <p:cNvSpPr>
            <a:spLocks noGrp="1"/>
          </p:cNvSpPr>
          <p:nvPr>
            <p:ph type="title"/>
          </p:nvPr>
        </p:nvSpPr>
        <p:spPr/>
        <p:txBody>
          <a:bodyPr>
            <a:normAutofit fontScale="90000"/>
          </a:bodyPr>
          <a:lstStyle/>
          <a:p>
            <a:r>
              <a:rPr lang="en-US" dirty="0"/>
              <a:t>Web stack tooling compared to classic MS tools</a:t>
            </a:r>
            <a:endParaRPr lang="en-GB" dirty="0"/>
          </a:p>
        </p:txBody>
      </p:sp>
    </p:spTree>
    <p:extLst>
      <p:ext uri="{BB962C8B-B14F-4D97-AF65-F5344CB8AC3E}">
        <p14:creationId xmlns:p14="http://schemas.microsoft.com/office/powerpoint/2010/main" val="1995438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nodeType="afterEffect">
                                  <p:stCondLst>
                                    <p:cond delay="25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250"/>
                            </p:stCondLst>
                            <p:childTnLst>
                              <p:par>
                                <p:cTn id="13" presetID="10" presetClass="entr" presetSubtype="0" fill="hold" nodeType="afterEffect">
                                  <p:stCondLst>
                                    <p:cond delay="25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2000"/>
                            </p:stCondLst>
                            <p:childTnLst>
                              <p:par>
                                <p:cTn id="17" presetID="10" presetClass="entr" presetSubtype="0" fill="hold" nodeType="afterEffect">
                                  <p:stCondLst>
                                    <p:cond delay="25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SharePoint Framework</a:t>
            </a:r>
          </a:p>
        </p:txBody>
      </p:sp>
      <p:sp>
        <p:nvSpPr>
          <p:cNvPr id="3" name="Content Placeholder 2"/>
          <p:cNvSpPr>
            <a:spLocks noGrp="1"/>
          </p:cNvSpPr>
          <p:nvPr>
            <p:ph idx="1"/>
          </p:nvPr>
        </p:nvSpPr>
        <p:spPr/>
        <p:txBody>
          <a:bodyPr/>
          <a:lstStyle/>
          <a:p>
            <a:pPr marL="0" indent="0">
              <a:buNone/>
            </a:pPr>
            <a:r>
              <a:rPr lang="en-US" dirty="0" smtClean="0"/>
              <a:t>Radovan </a:t>
            </a:r>
            <a:r>
              <a:rPr lang="en-US" dirty="0" err="1" smtClean="0"/>
              <a:t>Ostoji</a:t>
            </a:r>
            <a:r>
              <a:rPr lang="sr-Latn-RS" dirty="0" smtClean="0"/>
              <a:t>ć</a:t>
            </a:r>
          </a:p>
          <a:p>
            <a:pPr marL="0" indent="0">
              <a:buNone/>
            </a:pPr>
            <a:r>
              <a:rPr lang="sr-Latn-RS" dirty="0" smtClean="0"/>
              <a:t>Comtrade SE</a:t>
            </a:r>
            <a:endParaRPr lang="sr-Latn-RS" dirty="0"/>
          </a:p>
        </p:txBody>
      </p:sp>
    </p:spTree>
    <p:extLst>
      <p:ext uri="{BB962C8B-B14F-4D97-AF65-F5344CB8AC3E}">
        <p14:creationId xmlns:p14="http://schemas.microsoft.com/office/powerpoint/2010/main" val="24267357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You NEED to know NPM and </a:t>
            </a:r>
            <a:r>
              <a:rPr lang="en-US" dirty="0" err="1"/>
              <a:t>TypeScript</a:t>
            </a:r>
            <a:endParaRPr lang="en-GB" dirty="0"/>
          </a:p>
        </p:txBody>
      </p:sp>
      <p:pic>
        <p:nvPicPr>
          <p:cNvPr id="7172" name="Picture 4" descr="https://s3.amazonaws.com/kajabi-storefronts-production/blogs/3971/images/b2W8u3mNTiy6n2gGmn5t_nodejs-new-pantone-bla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17725" y="2089626"/>
            <a:ext cx="2227568" cy="1366241"/>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s://s3.amazonaws.com/kajabi-storefronts-production/blogs/3971/images/9njQKn5RieXawYxCauxA_np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162" y="4324354"/>
            <a:ext cx="3140869" cy="1235409"/>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s://encrypted-tbn0.gstatic.com/images?q=tbn:ANd9GcRTWMHuVQjg1RoYk-YKVcWv41yAm_wr7TonsgKlJPCZiYkJcCWts7WBxNP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162" y="2549803"/>
            <a:ext cx="1607344" cy="1607344"/>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Image result for yeoma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73479" y="3455866"/>
            <a:ext cx="2171814" cy="917405"/>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descr="Image result for gul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70572" y="2405659"/>
            <a:ext cx="1107974" cy="2478362"/>
          </a:xfrm>
          <a:prstGeom prst="rect">
            <a:avLst/>
          </a:prstGeom>
          <a:noFill/>
          <a:extLst>
            <a:ext uri="{909E8E84-426E-40DD-AFC4-6F175D3DCCD1}">
              <a14:hiddenFill xmlns:a14="http://schemas.microsoft.com/office/drawing/2010/main">
                <a:solidFill>
                  <a:srgbClr val="FFFFFF"/>
                </a:solidFill>
              </a14:hiddenFill>
            </a:ext>
          </a:extLst>
        </p:spPr>
      </p:pic>
      <p:pic>
        <p:nvPicPr>
          <p:cNvPr id="7182" name="Picture 14" descr="Image result for webpack"/>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00536" y="4478529"/>
            <a:ext cx="1357789" cy="737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1918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sz="4050" dirty="0"/>
              <a:t>Demo – Hello World </a:t>
            </a:r>
          </a:p>
          <a:p>
            <a:pPr marL="514350" indent="-514350">
              <a:buFont typeface="Arial" panose="020B0604020202020204" pitchFamily="34" charset="0"/>
              <a:buChar char="•"/>
            </a:pPr>
            <a:r>
              <a:rPr lang="en-US" sz="4050" dirty="0"/>
              <a:t>from the local </a:t>
            </a:r>
            <a:r>
              <a:rPr lang="sr-Latn-RS" sz="4050" dirty="0"/>
              <a:t>W</a:t>
            </a:r>
            <a:r>
              <a:rPr lang="en-US" sz="4050" dirty="0" err="1"/>
              <a:t>orkbench</a:t>
            </a:r>
            <a:endParaRPr lang="en-US" sz="4050" dirty="0"/>
          </a:p>
          <a:p>
            <a:pPr marL="514350" indent="-514350">
              <a:buFont typeface="Arial" panose="020B0604020202020204" pitchFamily="34" charset="0"/>
              <a:buChar char="•"/>
            </a:pPr>
            <a:r>
              <a:rPr lang="en-US" sz="4050" dirty="0"/>
              <a:t>from the Cloud</a:t>
            </a:r>
            <a:endParaRPr lang="en-CA" sz="4050" dirty="0"/>
          </a:p>
        </p:txBody>
      </p:sp>
    </p:spTree>
    <p:extLst>
      <p:ext uri="{BB962C8B-B14F-4D97-AF65-F5344CB8AC3E}">
        <p14:creationId xmlns:p14="http://schemas.microsoft.com/office/powerpoint/2010/main" val="39200526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Let</a:t>
            </a:r>
            <a:r>
              <a:rPr lang="en-US" dirty="0" smtClean="0"/>
              <a:t>’s Demo</a:t>
            </a:r>
            <a:endParaRPr lang="en-GB" dirty="0"/>
          </a:p>
        </p:txBody>
      </p:sp>
      <p:sp>
        <p:nvSpPr>
          <p:cNvPr id="3" name="Content Placeholder 2"/>
          <p:cNvSpPr>
            <a:spLocks noGrp="1"/>
          </p:cNvSpPr>
          <p:nvPr>
            <p:ph idx="1"/>
          </p:nvPr>
        </p:nvSpPr>
        <p:spPr/>
        <p:txBody>
          <a:bodyPr>
            <a:normAutofit fontScale="92500"/>
          </a:bodyPr>
          <a:lstStyle/>
          <a:p>
            <a:r>
              <a:rPr lang="en-US" dirty="0" smtClean="0"/>
              <a:t>Hello World Web Part</a:t>
            </a:r>
            <a:r>
              <a:rPr lang="sr-Latn-RS" dirty="0" smtClean="0"/>
              <a:t> (sastojci)</a:t>
            </a:r>
            <a:endParaRPr lang="en-US" dirty="0" smtClean="0"/>
          </a:p>
          <a:p>
            <a:pPr lvl="1"/>
            <a:endParaRPr lang="sr-Latn-RS" dirty="0" smtClean="0"/>
          </a:p>
          <a:p>
            <a:pPr lvl="1">
              <a:lnSpc>
                <a:spcPct val="200000"/>
              </a:lnSpc>
            </a:pPr>
            <a:r>
              <a:rPr lang="en-US" dirty="0" err="1" smtClean="0"/>
              <a:t>Yo</a:t>
            </a:r>
            <a:endParaRPr lang="en-US" dirty="0" smtClean="0"/>
          </a:p>
          <a:p>
            <a:pPr lvl="1">
              <a:lnSpc>
                <a:spcPct val="200000"/>
              </a:lnSpc>
            </a:pPr>
            <a:r>
              <a:rPr lang="en-US" dirty="0" smtClean="0"/>
              <a:t>Gulp</a:t>
            </a:r>
          </a:p>
          <a:p>
            <a:pPr lvl="1">
              <a:lnSpc>
                <a:spcPct val="200000"/>
              </a:lnSpc>
            </a:pPr>
            <a:r>
              <a:rPr lang="en-US" dirty="0" smtClean="0"/>
              <a:t>Update TS</a:t>
            </a:r>
          </a:p>
          <a:p>
            <a:pPr lvl="1">
              <a:lnSpc>
                <a:spcPct val="200000"/>
              </a:lnSpc>
            </a:pPr>
            <a:r>
              <a:rPr lang="en-US" dirty="0" smtClean="0"/>
              <a:t>Go Live!</a:t>
            </a:r>
            <a:endParaRPr lang="en-GB" dirty="0"/>
          </a:p>
        </p:txBody>
      </p:sp>
    </p:spTree>
    <p:extLst>
      <p:ext uri="{BB962C8B-B14F-4D97-AF65-F5344CB8AC3E}">
        <p14:creationId xmlns:p14="http://schemas.microsoft.com/office/powerpoint/2010/main" val="2600254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96333" y="1920479"/>
            <a:ext cx="8389620" cy="3704593"/>
          </a:xfrm>
          <a:prstGeom prst="rect">
            <a:avLst/>
          </a:prstGeom>
        </p:spPr>
      </p:pic>
      <p:sp>
        <p:nvSpPr>
          <p:cNvPr id="5" name="Title 4"/>
          <p:cNvSpPr>
            <a:spLocks noGrp="1"/>
          </p:cNvSpPr>
          <p:nvPr>
            <p:ph type="title"/>
          </p:nvPr>
        </p:nvSpPr>
        <p:spPr/>
        <p:txBody>
          <a:bodyPr/>
          <a:lstStyle/>
          <a:p>
            <a:r>
              <a:rPr lang="sr-Latn-RS" dirty="0" smtClean="0"/>
              <a:t>Client Side Web Part Flow</a:t>
            </a:r>
            <a:endParaRPr lang="en-GB" dirty="0"/>
          </a:p>
        </p:txBody>
      </p:sp>
    </p:spTree>
    <p:extLst>
      <p:ext uri="{BB962C8B-B14F-4D97-AF65-F5344CB8AC3E}">
        <p14:creationId xmlns:p14="http://schemas.microsoft.com/office/powerpoint/2010/main" val="4874501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Preporuke</a:t>
            </a:r>
            <a:r>
              <a:rPr lang="en-US" dirty="0" smtClean="0"/>
              <a:t> </a:t>
            </a:r>
            <a:r>
              <a:rPr lang="en-US" dirty="0" err="1" smtClean="0"/>
              <a:t>za</a:t>
            </a:r>
            <a:r>
              <a:rPr lang="en-US" dirty="0" smtClean="0"/>
              <a:t> </a:t>
            </a:r>
            <a:r>
              <a:rPr lang="sr-Latn-RS" dirty="0" smtClean="0"/>
              <a:t>učenje</a:t>
            </a:r>
            <a:endParaRPr lang="en-GB" dirty="0"/>
          </a:p>
        </p:txBody>
      </p:sp>
      <p:sp>
        <p:nvSpPr>
          <p:cNvPr id="3" name="Content Placeholder 2"/>
          <p:cNvSpPr>
            <a:spLocks noGrp="1"/>
          </p:cNvSpPr>
          <p:nvPr>
            <p:ph idx="1"/>
          </p:nvPr>
        </p:nvSpPr>
        <p:spPr/>
        <p:txBody>
          <a:bodyPr>
            <a:normAutofit fontScale="92500" lnSpcReduction="10000"/>
          </a:bodyPr>
          <a:lstStyle/>
          <a:p>
            <a:endParaRPr lang="en-GB" dirty="0" smtClean="0"/>
          </a:p>
          <a:p>
            <a:pPr>
              <a:lnSpc>
                <a:spcPct val="200000"/>
              </a:lnSpc>
            </a:pPr>
            <a:r>
              <a:rPr lang="en-US" dirty="0" smtClean="0">
                <a:hlinkClick r:id="rId2"/>
              </a:rPr>
              <a:t>http://udemy.com</a:t>
            </a:r>
            <a:endParaRPr lang="en-US" dirty="0" smtClean="0"/>
          </a:p>
          <a:p>
            <a:pPr>
              <a:lnSpc>
                <a:spcPct val="200000"/>
              </a:lnSpc>
            </a:pPr>
            <a:r>
              <a:rPr lang="en-US" dirty="0" smtClean="0">
                <a:hlinkClick r:id="rId3"/>
              </a:rPr>
              <a:t>http://github.com</a:t>
            </a:r>
            <a:endParaRPr lang="en-US" dirty="0" smtClean="0"/>
          </a:p>
          <a:p>
            <a:pPr>
              <a:lnSpc>
                <a:spcPct val="200000"/>
              </a:lnSpc>
            </a:pPr>
            <a:r>
              <a:rPr lang="en-GB" dirty="0">
                <a:hlinkClick r:id="rId4"/>
              </a:rPr>
              <a:t>https://</a:t>
            </a:r>
            <a:r>
              <a:rPr lang="en-GB" dirty="0" smtClean="0">
                <a:hlinkClick r:id="rId4"/>
              </a:rPr>
              <a:t>www.voitanos.io</a:t>
            </a:r>
            <a:endParaRPr lang="en-GB" dirty="0" smtClean="0"/>
          </a:p>
          <a:p>
            <a:pPr>
              <a:lnSpc>
                <a:spcPct val="200000"/>
              </a:lnSpc>
            </a:pPr>
            <a:r>
              <a:rPr lang="en-GB" dirty="0">
                <a:hlinkClick r:id="rId5"/>
              </a:rPr>
              <a:t>https://</a:t>
            </a:r>
            <a:r>
              <a:rPr lang="en-GB" dirty="0" smtClean="0">
                <a:hlinkClick r:id="rId5"/>
              </a:rPr>
              <a:t>dev.office.com/sharepoint</a:t>
            </a:r>
            <a:endParaRPr lang="en-GB" dirty="0" smtClean="0"/>
          </a:p>
          <a:p>
            <a:endParaRPr lang="en-GB" dirty="0"/>
          </a:p>
        </p:txBody>
      </p:sp>
      <p:pic>
        <p:nvPicPr>
          <p:cNvPr id="7" name="Picture 6"/>
          <p:cNvPicPr>
            <a:picLocks noChangeAspect="1"/>
          </p:cNvPicPr>
          <p:nvPr/>
        </p:nvPicPr>
        <p:blipFill>
          <a:blip r:embed="rId6"/>
          <a:stretch>
            <a:fillRect/>
          </a:stretch>
        </p:blipFill>
        <p:spPr>
          <a:xfrm>
            <a:off x="4660900" y="2046526"/>
            <a:ext cx="1835944" cy="1400175"/>
          </a:xfrm>
          <a:prstGeom prst="rect">
            <a:avLst/>
          </a:prstGeom>
        </p:spPr>
      </p:pic>
      <p:pic>
        <p:nvPicPr>
          <p:cNvPr id="9" name="Picture 8"/>
          <p:cNvPicPr>
            <a:picLocks noChangeAspect="1"/>
          </p:cNvPicPr>
          <p:nvPr/>
        </p:nvPicPr>
        <p:blipFill>
          <a:blip r:embed="rId7"/>
          <a:stretch>
            <a:fillRect/>
          </a:stretch>
        </p:blipFill>
        <p:spPr>
          <a:xfrm>
            <a:off x="6653874" y="2164398"/>
            <a:ext cx="2214563" cy="1164431"/>
          </a:xfrm>
          <a:prstGeom prst="rect">
            <a:avLst/>
          </a:prstGeom>
        </p:spPr>
      </p:pic>
      <p:pic>
        <p:nvPicPr>
          <p:cNvPr id="11" name="Picture 10"/>
          <p:cNvPicPr>
            <a:picLocks noChangeAspect="1"/>
          </p:cNvPicPr>
          <p:nvPr/>
        </p:nvPicPr>
        <p:blipFill>
          <a:blip r:embed="rId8"/>
          <a:stretch>
            <a:fillRect/>
          </a:stretch>
        </p:blipFill>
        <p:spPr>
          <a:xfrm>
            <a:off x="4864496" y="3949225"/>
            <a:ext cx="1428750" cy="1000125"/>
          </a:xfrm>
          <a:prstGeom prst="rect">
            <a:avLst/>
          </a:prstGeom>
        </p:spPr>
      </p:pic>
      <p:pic>
        <p:nvPicPr>
          <p:cNvPr id="13" name="Picture 12"/>
          <p:cNvPicPr>
            <a:picLocks noChangeAspect="1"/>
          </p:cNvPicPr>
          <p:nvPr/>
        </p:nvPicPr>
        <p:blipFill>
          <a:blip r:embed="rId9"/>
          <a:stretch>
            <a:fillRect/>
          </a:stretch>
        </p:blipFill>
        <p:spPr>
          <a:xfrm>
            <a:off x="7075911" y="3563851"/>
            <a:ext cx="1607344" cy="1607344"/>
          </a:xfrm>
          <a:prstGeom prst="rect">
            <a:avLst/>
          </a:prstGeom>
        </p:spPr>
      </p:pic>
    </p:spTree>
    <p:extLst>
      <p:ext uri="{BB962C8B-B14F-4D97-AF65-F5344CB8AC3E}">
        <p14:creationId xmlns:p14="http://schemas.microsoft.com/office/powerpoint/2010/main" val="3027679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14710" y="1268941"/>
            <a:ext cx="8229600" cy="857250"/>
          </a:xfrm>
        </p:spPr>
        <p:txBody>
          <a:bodyPr/>
          <a:lstStyle/>
          <a:p>
            <a:pPr algn="ctr"/>
            <a:r>
              <a:rPr lang="sr-Latn-RS" dirty="0"/>
              <a:t>Hvala na pažnji!</a:t>
            </a:r>
            <a:endParaRPr lang="en-US" dirty="0"/>
          </a:p>
        </p:txBody>
      </p:sp>
      <p:sp>
        <p:nvSpPr>
          <p:cNvPr id="3" name="Title 3"/>
          <p:cNvSpPr txBox="1">
            <a:spLocks/>
          </p:cNvSpPr>
          <p:nvPr/>
        </p:nvSpPr>
        <p:spPr>
          <a:xfrm>
            <a:off x="485268" y="4152484"/>
            <a:ext cx="8229600" cy="857250"/>
          </a:xfrm>
          <a:prstGeom prst="rect">
            <a:avLst/>
          </a:prstGeom>
        </p:spPr>
        <p:txBody>
          <a:bodyPr vert="horz" lIns="68580" tIns="34290" rIns="68580" bIns="34290" rtlCol="0" anchor="ctr">
            <a:noAutofit/>
          </a:bodyPr>
          <a:lstStyle>
            <a:lvl1pPr algn="l" rtl="0" eaLnBrk="1" fontAlgn="base" hangingPunct="1">
              <a:spcBef>
                <a:spcPct val="0"/>
              </a:spcBef>
              <a:spcAft>
                <a:spcPct val="0"/>
              </a:spcAft>
              <a:defRPr sz="4800" kern="1200">
                <a:solidFill>
                  <a:schemeClr val="tx1">
                    <a:lumMod val="85000"/>
                    <a:lumOff val="15000"/>
                  </a:schemeClr>
                </a:solidFill>
                <a:latin typeface="Segoe UI Light" panose="020B0502040204020203" pitchFamily="34" charset="0"/>
                <a:ea typeface="+mj-ea"/>
                <a:cs typeface="Segoe UI Light" panose="020B0502040204020203" pitchFamily="34" charset="0"/>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a:lstStyle>
          <a:p>
            <a:pPr algn="ctr"/>
            <a:r>
              <a:rPr lang="en-US" sz="5400" dirty="0"/>
              <a:t>Have a nice weekend</a:t>
            </a:r>
            <a:r>
              <a:rPr lang="sr-Latn-RS" sz="5400" dirty="0"/>
              <a:t>!</a:t>
            </a:r>
            <a:endParaRPr lang="en-US" sz="5400" dirty="0"/>
          </a:p>
        </p:txBody>
      </p:sp>
    </p:spTree>
    <p:extLst>
      <p:ext uri="{BB962C8B-B14F-4D97-AF65-F5344CB8AC3E}">
        <p14:creationId xmlns:p14="http://schemas.microsoft.com/office/powerpoint/2010/main" val="6566862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05978" y="1339182"/>
            <a:ext cx="6857999" cy="825008"/>
          </a:xfrm>
          <a:prstGeom prst="rect">
            <a:avLst/>
          </a:prstGeom>
        </p:spPr>
        <p:txBody>
          <a:bodyPr vert="horz" wrap="square" lIns="109728" tIns="68580" rIns="109728" bIns="68580" rtlCol="0" anchor="t">
            <a:noAutofit/>
          </a:bodyPr>
          <a:lstStyle>
            <a:lvl1pPr algn="l" defTabSz="932742" rtl="0" eaLnBrk="1" latinLnBrk="0" hangingPunct="1">
              <a:lnSpc>
                <a:spcPts val="6300"/>
              </a:lnSpc>
              <a:spcBef>
                <a:spcPct val="0"/>
              </a:spcBef>
              <a:buNone/>
              <a:defRPr lang="en-US" sz="5800" b="0" kern="1200" cap="none" spc="-102" baseline="0">
                <a:ln w="3175">
                  <a:noFill/>
                </a:ln>
                <a:solidFill>
                  <a:srgbClr val="00B0F0"/>
                </a:solidFill>
                <a:effectLst/>
                <a:latin typeface="+mj-lt"/>
                <a:ea typeface="+mn-ea"/>
                <a:cs typeface="Segoe UI" pitchFamily="34" charset="0"/>
              </a:defRPr>
            </a:lvl1pPr>
          </a:lstStyle>
          <a:p>
            <a:pPr defTabSz="699557">
              <a:lnSpc>
                <a:spcPts val="4725"/>
              </a:lnSpc>
              <a:defRPr/>
            </a:pPr>
            <a:r>
              <a:rPr lang="sr-Latn-RS" sz="4350" spc="-77" dirty="0">
                <a:latin typeface="Segoe UI Light"/>
              </a:rPr>
              <a:t>O predavaču</a:t>
            </a:r>
          </a:p>
        </p:txBody>
      </p:sp>
      <p:sp>
        <p:nvSpPr>
          <p:cNvPr id="7" name="Text Placeholder 2"/>
          <p:cNvSpPr txBox="1">
            <a:spLocks/>
          </p:cNvSpPr>
          <p:nvPr/>
        </p:nvSpPr>
        <p:spPr>
          <a:xfrm>
            <a:off x="205978" y="2328242"/>
            <a:ext cx="7178795" cy="3346277"/>
          </a:xfrm>
          <a:prstGeom prst="rect">
            <a:avLst/>
          </a:prstGeom>
        </p:spPr>
        <p:txBody>
          <a:bodyPr vert="horz" wrap="square" lIns="137160" tIns="109728" rIns="137160" bIns="109728" rtlCol="0">
            <a:noAutofit/>
          </a:bodyPr>
          <a:lstStyle>
            <a:lvl1pPr marL="0" marR="0" indent="0" algn="l" defTabSz="932742" rtl="0" eaLnBrk="1" fontAlgn="auto" latinLnBrk="0" hangingPunct="1">
              <a:lnSpc>
                <a:spcPts val="1800"/>
              </a:lnSpc>
              <a:spcBef>
                <a:spcPts val="1200"/>
              </a:spcBef>
              <a:spcAft>
                <a:spcPts val="0"/>
              </a:spcAft>
              <a:buClrTx/>
              <a:buSzPct val="90000"/>
              <a:buFont typeface="Arial" pitchFamily="34" charset="0"/>
              <a:buNone/>
              <a:tabLst/>
              <a:defRPr sz="1600" kern="1200" spc="0" baseline="0">
                <a:solidFill>
                  <a:schemeClr val="tx2"/>
                </a:solidFill>
                <a:latin typeface="+mj-lt"/>
                <a:ea typeface="+mn-ea"/>
                <a:cs typeface="+mn-cs"/>
              </a:defRPr>
            </a:lvl1pPr>
            <a:lvl2pPr marL="0" marR="0" indent="0" algn="l" defTabSz="932742" rtl="0" eaLnBrk="1" fontAlgn="auto" latinLnBrk="0" hangingPunct="1">
              <a:lnSpc>
                <a:spcPts val="1800"/>
              </a:lnSpc>
              <a:spcBef>
                <a:spcPts val="1200"/>
              </a:spcBef>
              <a:spcAft>
                <a:spcPts val="0"/>
              </a:spcAft>
              <a:buClrTx/>
              <a:buSzPct val="90000"/>
              <a:buFont typeface="Arial" pitchFamily="34" charset="0"/>
              <a:buNone/>
              <a:tabLst/>
              <a:defRPr sz="1600" kern="1200" spc="0" baseline="0">
                <a:solidFill>
                  <a:schemeClr val="tx2"/>
                </a:solidFill>
                <a:latin typeface="+mn-lt"/>
                <a:ea typeface="+mn-ea"/>
                <a:cs typeface="+mn-cs"/>
              </a:defRPr>
            </a:lvl2pPr>
            <a:lvl3pPr marL="0" marR="0" indent="0" algn="l" defTabSz="932742" rtl="0" eaLnBrk="1" fontAlgn="auto" latinLnBrk="0" hangingPunct="1">
              <a:lnSpc>
                <a:spcPts val="1800"/>
              </a:lnSpc>
              <a:spcBef>
                <a:spcPts val="1200"/>
              </a:spcBef>
              <a:spcAft>
                <a:spcPts val="0"/>
              </a:spcAft>
              <a:buClrTx/>
              <a:buSzPct val="90000"/>
              <a:buFont typeface="Arial" pitchFamily="34" charset="0"/>
              <a:buNone/>
              <a:tabLst/>
              <a:defRPr sz="1600" kern="1200" spc="0" baseline="0">
                <a:solidFill>
                  <a:schemeClr val="tx2"/>
                </a:solidFill>
                <a:latin typeface="+mn-lt"/>
                <a:ea typeface="+mn-ea"/>
                <a:cs typeface="+mn-cs"/>
              </a:defRPr>
            </a:lvl3pPr>
            <a:lvl4pPr marL="0" marR="0" indent="0" algn="l" defTabSz="932742" rtl="0" eaLnBrk="1" fontAlgn="auto" latinLnBrk="0" hangingPunct="1">
              <a:lnSpc>
                <a:spcPts val="1800"/>
              </a:lnSpc>
              <a:spcBef>
                <a:spcPts val="1200"/>
              </a:spcBef>
              <a:spcAft>
                <a:spcPts val="0"/>
              </a:spcAft>
              <a:buClrTx/>
              <a:buSzPct val="90000"/>
              <a:buFont typeface="Arial" pitchFamily="34" charset="0"/>
              <a:buNone/>
              <a:tabLst/>
              <a:defRPr sz="1600" kern="1200" spc="0" baseline="0">
                <a:solidFill>
                  <a:schemeClr val="tx2"/>
                </a:solidFill>
                <a:latin typeface="+mn-lt"/>
                <a:ea typeface="+mn-ea"/>
                <a:cs typeface="+mn-cs"/>
              </a:defRPr>
            </a:lvl4pPr>
            <a:lvl5pPr marL="0" marR="0" indent="0" algn="l" defTabSz="932742" rtl="0" eaLnBrk="1" fontAlgn="auto" latinLnBrk="0" hangingPunct="1">
              <a:lnSpc>
                <a:spcPts val="1800"/>
              </a:lnSpc>
              <a:spcBef>
                <a:spcPts val="1200"/>
              </a:spcBef>
              <a:spcAft>
                <a:spcPts val="0"/>
              </a:spcAft>
              <a:buClrTx/>
              <a:buSzPct val="90000"/>
              <a:buFont typeface="Arial" pitchFamily="34" charset="0"/>
              <a:buNone/>
              <a:tabLst/>
              <a:defRPr sz="1600" kern="1200" spc="0" baseline="0">
                <a:solidFill>
                  <a:schemeClr val="tx2"/>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699557">
              <a:lnSpc>
                <a:spcPts val="1350"/>
              </a:lnSpc>
              <a:spcBef>
                <a:spcPts val="900"/>
              </a:spcBef>
              <a:defRPr/>
            </a:pPr>
            <a:endParaRPr lang="en-US" sz="1200" dirty="0">
              <a:solidFill>
                <a:srgbClr val="1F497D"/>
              </a:solidFill>
              <a:latin typeface="Segoe UI Light"/>
            </a:endParaRPr>
          </a:p>
        </p:txBody>
      </p:sp>
      <p:sp>
        <p:nvSpPr>
          <p:cNvPr id="3" name="Rectangle 2"/>
          <p:cNvSpPr/>
          <p:nvPr/>
        </p:nvSpPr>
        <p:spPr>
          <a:xfrm>
            <a:off x="517921" y="2164190"/>
            <a:ext cx="7968854" cy="3046988"/>
          </a:xfrm>
          <a:prstGeom prst="rect">
            <a:avLst/>
          </a:prstGeom>
        </p:spPr>
        <p:txBody>
          <a:bodyPr wrap="square">
            <a:spAutoFit/>
          </a:bodyPr>
          <a:lstStyle/>
          <a:p>
            <a:r>
              <a:rPr lang="en-GB" sz="2400" dirty="0" err="1"/>
              <a:t>Programer</a:t>
            </a:r>
            <a:r>
              <a:rPr lang="en-GB" sz="2400" dirty="0"/>
              <a:t> </a:t>
            </a:r>
            <a:r>
              <a:rPr lang="en-GB" sz="2400" dirty="0" err="1"/>
              <a:t>i</a:t>
            </a:r>
            <a:r>
              <a:rPr lang="en-GB" sz="2400" dirty="0"/>
              <a:t> software </a:t>
            </a:r>
            <a:r>
              <a:rPr lang="en-GB" sz="2400" dirty="0" err="1"/>
              <a:t>arhitekt</a:t>
            </a:r>
            <a:r>
              <a:rPr lang="en-GB" sz="2400" dirty="0"/>
              <a:t>, </a:t>
            </a:r>
            <a:r>
              <a:rPr lang="en-GB" sz="2400" dirty="0" err="1"/>
              <a:t>sa</a:t>
            </a:r>
            <a:r>
              <a:rPr lang="en-GB" sz="2400" dirty="0"/>
              <a:t> </a:t>
            </a:r>
            <a:r>
              <a:rPr lang="en-GB" sz="2400" dirty="0" err="1"/>
              <a:t>specijalizacijom</a:t>
            </a:r>
            <a:r>
              <a:rPr lang="en-GB" sz="2400" dirty="0"/>
              <a:t> SharePoint </a:t>
            </a:r>
            <a:r>
              <a:rPr lang="en-GB" sz="2400" dirty="0" err="1"/>
              <a:t>i</a:t>
            </a:r>
            <a:r>
              <a:rPr lang="en-GB" sz="2400" dirty="0"/>
              <a:t> </a:t>
            </a:r>
            <a:r>
              <a:rPr lang="en-GB" sz="2400" dirty="0" err="1"/>
              <a:t>.Net</a:t>
            </a:r>
            <a:r>
              <a:rPr lang="en-GB" sz="2400" dirty="0"/>
              <a:t>.</a:t>
            </a:r>
          </a:p>
          <a:p>
            <a:endParaRPr lang="en-US" sz="2400" dirty="0"/>
          </a:p>
          <a:p>
            <a:r>
              <a:rPr lang="en-US" sz="2400" dirty="0" err="1"/>
              <a:t>Zaposlen</a:t>
            </a:r>
            <a:r>
              <a:rPr lang="en-US" sz="2400" dirty="0"/>
              <a:t> u Comtrade SE </a:t>
            </a:r>
            <a:r>
              <a:rPr lang="en-US" sz="2400" dirty="0" err="1"/>
              <a:t>kao</a:t>
            </a:r>
            <a:r>
              <a:rPr lang="en-US" sz="2400" dirty="0"/>
              <a:t> Lead in</a:t>
            </a:r>
            <a:r>
              <a:rPr lang="sr-Latn-RS" sz="2400" dirty="0"/>
              <a:t>ženjer</a:t>
            </a:r>
            <a:endParaRPr lang="en-US" sz="2400" dirty="0"/>
          </a:p>
          <a:p>
            <a:endParaRPr lang="en-GB" sz="2400" dirty="0"/>
          </a:p>
          <a:p>
            <a:r>
              <a:rPr lang="en-GB" sz="2400" dirty="0" err="1"/>
              <a:t>Trenutn</a:t>
            </a:r>
            <a:r>
              <a:rPr lang="sr-Latn-RS" sz="2400" dirty="0"/>
              <a:t>i klijent</a:t>
            </a:r>
            <a:r>
              <a:rPr lang="en-GB" sz="2400" dirty="0"/>
              <a:t> </a:t>
            </a:r>
            <a:r>
              <a:rPr lang="en-GB" sz="2400" dirty="0"/>
              <a:t>Vanderlande </a:t>
            </a:r>
            <a:r>
              <a:rPr lang="en-GB" sz="2400" dirty="0" err="1"/>
              <a:t>iz</a:t>
            </a:r>
            <a:r>
              <a:rPr lang="en-GB" sz="2400" dirty="0"/>
              <a:t> </a:t>
            </a:r>
            <a:r>
              <a:rPr lang="en-GB" sz="2400" dirty="0" err="1"/>
              <a:t>Holandije</a:t>
            </a:r>
            <a:r>
              <a:rPr lang="sr-Latn-RS" sz="2400" dirty="0"/>
              <a:t>,</a:t>
            </a:r>
            <a:r>
              <a:rPr lang="en-GB" sz="2400" dirty="0"/>
              <a:t> </a:t>
            </a:r>
            <a:r>
              <a:rPr lang="sr-Latn-RS" sz="2400" dirty="0"/>
              <a:t>radim</a:t>
            </a:r>
            <a:r>
              <a:rPr lang="en-GB" sz="2400" dirty="0"/>
              <a:t> </a:t>
            </a:r>
            <a:r>
              <a:rPr lang="en-GB" sz="2400" dirty="0" err="1"/>
              <a:t>kao</a:t>
            </a:r>
            <a:r>
              <a:rPr lang="en-GB" sz="2400" dirty="0"/>
              <a:t> </a:t>
            </a:r>
            <a:r>
              <a:rPr lang="en-GB" sz="2400" dirty="0" err="1"/>
              <a:t>Sistem</a:t>
            </a:r>
            <a:r>
              <a:rPr lang="en-GB" sz="2400" dirty="0"/>
              <a:t> </a:t>
            </a:r>
            <a:r>
              <a:rPr lang="en-GB" sz="2400" dirty="0" err="1"/>
              <a:t>arhitekt</a:t>
            </a:r>
            <a:r>
              <a:rPr lang="en-GB" sz="2400" dirty="0"/>
              <a:t> u </a:t>
            </a:r>
            <a:r>
              <a:rPr lang="en-GB" sz="2400" dirty="0" err="1"/>
              <a:t>oblasti</a:t>
            </a:r>
            <a:r>
              <a:rPr lang="en-GB" sz="2400" dirty="0"/>
              <a:t> warehouse </a:t>
            </a:r>
            <a:r>
              <a:rPr lang="en-GB" sz="2400" dirty="0"/>
              <a:t>automation-a</a:t>
            </a:r>
            <a:r>
              <a:rPr lang="sr-Latn-RS" sz="2400" dirty="0"/>
              <a:t>.</a:t>
            </a:r>
            <a:endParaRPr lang="en-GB" sz="2400" dirty="0"/>
          </a:p>
          <a:p>
            <a:endParaRPr lang="en-GB" sz="2400" dirty="0"/>
          </a:p>
        </p:txBody>
      </p:sp>
    </p:spTree>
    <p:extLst>
      <p:ext uri="{BB962C8B-B14F-4D97-AF65-F5344CB8AC3E}">
        <p14:creationId xmlns:p14="http://schemas.microsoft.com/office/powerpoint/2010/main" val="34779318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txBox="1">
            <a:spLocks/>
          </p:cNvSpPr>
          <p:nvPr/>
        </p:nvSpPr>
        <p:spPr>
          <a:xfrm>
            <a:off x="205979" y="2169216"/>
            <a:ext cx="6771291" cy="3436724"/>
          </a:xfrm>
          <a:prstGeom prst="rect">
            <a:avLst/>
          </a:prstGeom>
        </p:spPr>
        <p:txBody>
          <a:bodyPr vert="horz" wrap="square" lIns="137160" tIns="109728" rIns="137160" bIns="109728" rtlCol="0">
            <a:noAutofit/>
          </a:bodyPr>
          <a:lstStyle>
            <a:lvl1pPr marL="0" marR="0" indent="0" algn="l" defTabSz="932742" rtl="0" eaLnBrk="1" fontAlgn="auto" latinLnBrk="0" hangingPunct="1">
              <a:lnSpc>
                <a:spcPts val="2600"/>
              </a:lnSpc>
              <a:spcBef>
                <a:spcPts val="3000"/>
              </a:spcBef>
              <a:spcAft>
                <a:spcPts val="0"/>
              </a:spcAft>
              <a:buClrTx/>
              <a:buSzPct val="90000"/>
              <a:buFont typeface="Arial" pitchFamily="34" charset="0"/>
              <a:buNone/>
              <a:tabLst/>
              <a:defRPr sz="2400" kern="1200" spc="0" baseline="0">
                <a:solidFill>
                  <a:schemeClr val="tx2"/>
                </a:solidFill>
                <a:latin typeface="+mn-lt"/>
                <a:ea typeface="+mn-ea"/>
                <a:cs typeface="+mn-cs"/>
              </a:defRPr>
            </a:lvl1pPr>
            <a:lvl2pPr marL="0" marR="0" indent="0" algn="l" defTabSz="932742" rtl="0" eaLnBrk="1" fontAlgn="auto" latinLnBrk="0" hangingPunct="1">
              <a:lnSpc>
                <a:spcPts val="1800"/>
              </a:lnSpc>
              <a:spcBef>
                <a:spcPts val="1200"/>
              </a:spcBef>
              <a:spcAft>
                <a:spcPts val="0"/>
              </a:spcAft>
              <a:buClrTx/>
              <a:buSzPct val="90000"/>
              <a:buFont typeface="Arial" pitchFamily="34" charset="0"/>
              <a:buNone/>
              <a:tabLst/>
              <a:defRPr sz="1600" kern="1200" spc="0" baseline="0">
                <a:solidFill>
                  <a:schemeClr val="tx2"/>
                </a:solidFill>
                <a:latin typeface="+mn-lt"/>
                <a:ea typeface="+mn-ea"/>
                <a:cs typeface="+mn-cs"/>
              </a:defRPr>
            </a:lvl2pPr>
            <a:lvl3pPr marL="0" marR="0" indent="0" algn="l" defTabSz="932742" rtl="0" eaLnBrk="1" fontAlgn="auto" latinLnBrk="0" hangingPunct="1">
              <a:lnSpc>
                <a:spcPts val="1800"/>
              </a:lnSpc>
              <a:spcBef>
                <a:spcPts val="1200"/>
              </a:spcBef>
              <a:spcAft>
                <a:spcPts val="0"/>
              </a:spcAft>
              <a:buClrTx/>
              <a:buSzPct val="90000"/>
              <a:buFont typeface="Arial" pitchFamily="34" charset="0"/>
              <a:buNone/>
              <a:tabLst/>
              <a:defRPr sz="1600" kern="1200" spc="0" baseline="0">
                <a:solidFill>
                  <a:schemeClr val="tx2"/>
                </a:solidFill>
                <a:latin typeface="+mn-lt"/>
                <a:ea typeface="+mn-ea"/>
                <a:cs typeface="+mn-cs"/>
              </a:defRPr>
            </a:lvl3pPr>
            <a:lvl4pPr marL="0" marR="0" indent="0" algn="l" defTabSz="932742" rtl="0" eaLnBrk="1" fontAlgn="auto" latinLnBrk="0" hangingPunct="1">
              <a:lnSpc>
                <a:spcPts val="1800"/>
              </a:lnSpc>
              <a:spcBef>
                <a:spcPts val="1200"/>
              </a:spcBef>
              <a:spcAft>
                <a:spcPts val="0"/>
              </a:spcAft>
              <a:buClrTx/>
              <a:buSzPct val="90000"/>
              <a:buFont typeface="Arial" pitchFamily="34" charset="0"/>
              <a:buNone/>
              <a:tabLst/>
              <a:defRPr sz="1600" kern="1200" spc="0" baseline="0">
                <a:solidFill>
                  <a:schemeClr val="tx2"/>
                </a:solidFill>
                <a:latin typeface="+mn-lt"/>
                <a:ea typeface="+mn-ea"/>
                <a:cs typeface="+mn-cs"/>
              </a:defRPr>
            </a:lvl4pPr>
            <a:lvl5pPr marL="0" marR="0" indent="0" algn="l" defTabSz="932742" rtl="0" eaLnBrk="1" fontAlgn="auto" latinLnBrk="0" hangingPunct="1">
              <a:lnSpc>
                <a:spcPts val="1800"/>
              </a:lnSpc>
              <a:spcBef>
                <a:spcPts val="1200"/>
              </a:spcBef>
              <a:spcAft>
                <a:spcPts val="0"/>
              </a:spcAft>
              <a:buClrTx/>
              <a:buSzPct val="90000"/>
              <a:buFont typeface="Arial" pitchFamily="34" charset="0"/>
              <a:buNone/>
              <a:tabLst/>
              <a:defRPr sz="1600" kern="1200" spc="0" baseline="0">
                <a:solidFill>
                  <a:schemeClr val="tx2"/>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7175" indent="-257175">
              <a:lnSpc>
                <a:spcPct val="250000"/>
              </a:lnSpc>
              <a:spcBef>
                <a:spcPts val="750"/>
              </a:spcBef>
              <a:buFont typeface="Arial" panose="020B0604020202020204" pitchFamily="34" charset="0"/>
              <a:buChar char="•"/>
              <a:defRPr/>
            </a:pPr>
            <a:r>
              <a:rPr lang="sr-Latn-RS" sz="1800" dirty="0">
                <a:solidFill>
                  <a:srgbClr val="1F497D"/>
                </a:solidFill>
                <a:latin typeface="Segoe UI"/>
              </a:rPr>
              <a:t>Uvod </a:t>
            </a:r>
            <a:r>
              <a:rPr lang="en-US" sz="1800" dirty="0">
                <a:solidFill>
                  <a:srgbClr val="1F497D"/>
                </a:solidFill>
                <a:latin typeface="Segoe UI"/>
              </a:rPr>
              <a:t>(</a:t>
            </a:r>
            <a:r>
              <a:rPr lang="sr-Latn-RS" sz="1800" dirty="0">
                <a:solidFill>
                  <a:srgbClr val="1F497D"/>
                </a:solidFill>
                <a:latin typeface="Segoe UI"/>
              </a:rPr>
              <a:t>u</a:t>
            </a:r>
            <a:r>
              <a:rPr lang="en-US" sz="1800" dirty="0">
                <a:solidFill>
                  <a:srgbClr val="1F497D"/>
                </a:solidFill>
                <a:latin typeface="Segoe UI"/>
              </a:rPr>
              <a:t>z</a:t>
            </a:r>
            <a:r>
              <a:rPr lang="sr-Latn-RS" sz="1800" dirty="0">
                <a:solidFill>
                  <a:srgbClr val="1F497D"/>
                </a:solidFill>
                <a:latin typeface="Segoe UI"/>
              </a:rPr>
              <a:t> </a:t>
            </a:r>
            <a:r>
              <a:rPr lang="en-US" sz="1800" dirty="0" err="1">
                <a:solidFill>
                  <a:srgbClr val="1F497D"/>
                </a:solidFill>
                <a:latin typeface="Segoe UI"/>
              </a:rPr>
              <a:t>malo</a:t>
            </a:r>
            <a:r>
              <a:rPr lang="en-US" sz="1800" dirty="0">
                <a:solidFill>
                  <a:srgbClr val="1F497D"/>
                </a:solidFill>
                <a:latin typeface="Segoe UI"/>
              </a:rPr>
              <a:t> </a:t>
            </a:r>
            <a:r>
              <a:rPr lang="en-US" sz="1800" dirty="0" err="1">
                <a:solidFill>
                  <a:srgbClr val="1F497D"/>
                </a:solidFill>
                <a:latin typeface="Segoe UI"/>
              </a:rPr>
              <a:t>istorije</a:t>
            </a:r>
            <a:r>
              <a:rPr lang="en-US" sz="1800" dirty="0">
                <a:solidFill>
                  <a:srgbClr val="1F497D"/>
                </a:solidFill>
                <a:latin typeface="Segoe UI"/>
              </a:rPr>
              <a:t> </a:t>
            </a:r>
            <a:r>
              <a:rPr lang="en-US" sz="1800" dirty="0">
                <a:solidFill>
                  <a:srgbClr val="1F497D"/>
                </a:solidFill>
                <a:latin typeface="Segoe UI"/>
                <a:sym typeface="Wingdings" panose="05000000000000000000" pitchFamily="2" charset="2"/>
              </a:rPr>
              <a:t></a:t>
            </a:r>
            <a:r>
              <a:rPr lang="en-US" sz="1800" dirty="0">
                <a:solidFill>
                  <a:srgbClr val="1F497D"/>
                </a:solidFill>
                <a:latin typeface="Segoe UI"/>
              </a:rPr>
              <a:t>)</a:t>
            </a:r>
            <a:endParaRPr lang="sr-Latn-RS" sz="1800" dirty="0">
              <a:solidFill>
                <a:srgbClr val="1F497D"/>
              </a:solidFill>
              <a:latin typeface="Segoe UI"/>
            </a:endParaRPr>
          </a:p>
          <a:p>
            <a:pPr marL="257175" indent="-257175">
              <a:lnSpc>
                <a:spcPct val="250000"/>
              </a:lnSpc>
              <a:spcBef>
                <a:spcPts val="750"/>
              </a:spcBef>
              <a:buFont typeface="Arial" panose="020B0604020202020204" pitchFamily="34" charset="0"/>
              <a:buChar char="•"/>
              <a:defRPr/>
            </a:pPr>
            <a:r>
              <a:rPr lang="sr-Latn-RS" sz="1800" dirty="0">
                <a:solidFill>
                  <a:srgbClr val="1F497D"/>
                </a:solidFill>
                <a:latin typeface="Segoe UI"/>
              </a:rPr>
              <a:t>Prethodnici: Farm Solution, App/Add in model</a:t>
            </a:r>
            <a:endParaRPr lang="sr-Latn-RS" sz="1800" dirty="0">
              <a:solidFill>
                <a:srgbClr val="1F497D"/>
              </a:solidFill>
              <a:latin typeface="Segoe UI"/>
            </a:endParaRPr>
          </a:p>
          <a:p>
            <a:pPr marL="257175" indent="-257175" defTabSz="699557">
              <a:lnSpc>
                <a:spcPct val="250000"/>
              </a:lnSpc>
              <a:spcBef>
                <a:spcPts val="750"/>
              </a:spcBef>
              <a:buFont typeface="Arial" panose="020B0604020202020204" pitchFamily="34" charset="0"/>
              <a:buChar char="•"/>
              <a:defRPr/>
            </a:pPr>
            <a:r>
              <a:rPr lang="sr-Latn-RS" sz="1800" dirty="0">
                <a:solidFill>
                  <a:srgbClr val="1F497D"/>
                </a:solidFill>
                <a:latin typeface="Segoe UI"/>
              </a:rPr>
              <a:t>SharePoint Framework</a:t>
            </a:r>
          </a:p>
          <a:p>
            <a:pPr marL="257175" indent="-257175" defTabSz="699557">
              <a:lnSpc>
                <a:spcPct val="250000"/>
              </a:lnSpc>
              <a:spcBef>
                <a:spcPts val="750"/>
              </a:spcBef>
              <a:buFont typeface="Arial" panose="020B0604020202020204" pitchFamily="34" charset="0"/>
              <a:buChar char="•"/>
              <a:defRPr/>
            </a:pPr>
            <a:r>
              <a:rPr lang="sr-Latn-RS" sz="1800" dirty="0">
                <a:solidFill>
                  <a:srgbClr val="1F497D"/>
                </a:solidFill>
                <a:latin typeface="Segoe UI"/>
              </a:rPr>
              <a:t>Demo</a:t>
            </a:r>
          </a:p>
          <a:p>
            <a:pPr marL="257175" indent="-257175" defTabSz="699557">
              <a:lnSpc>
                <a:spcPts val="1950"/>
              </a:lnSpc>
              <a:spcBef>
                <a:spcPts val="750"/>
              </a:spcBef>
              <a:buFont typeface="Arial" panose="020B0604020202020204" pitchFamily="34" charset="0"/>
              <a:buChar char="•"/>
              <a:defRPr/>
            </a:pPr>
            <a:endParaRPr lang="sr-Latn-RS" sz="1800" dirty="0">
              <a:solidFill>
                <a:srgbClr val="1F497D"/>
              </a:solidFill>
              <a:latin typeface="Segoe UI"/>
            </a:endParaRPr>
          </a:p>
          <a:p>
            <a:pPr marL="257175" indent="-257175" defTabSz="699557">
              <a:lnSpc>
                <a:spcPts val="1950"/>
              </a:lnSpc>
              <a:spcBef>
                <a:spcPts val="2250"/>
              </a:spcBef>
              <a:buFont typeface="Arial" pitchFamily="34" charset="0"/>
              <a:buChar char="•"/>
              <a:defRPr/>
            </a:pPr>
            <a:endParaRPr lang="sr-Latn-RS" sz="1800" dirty="0">
              <a:solidFill>
                <a:srgbClr val="1F497D"/>
              </a:solidFill>
              <a:latin typeface="Segoe UI"/>
            </a:endParaRPr>
          </a:p>
        </p:txBody>
      </p:sp>
      <p:sp>
        <p:nvSpPr>
          <p:cNvPr id="6" name="Title 5"/>
          <p:cNvSpPr>
            <a:spLocks noGrp="1"/>
          </p:cNvSpPr>
          <p:nvPr>
            <p:ph type="title"/>
          </p:nvPr>
        </p:nvSpPr>
        <p:spPr/>
        <p:txBody>
          <a:bodyPr/>
          <a:lstStyle/>
          <a:p>
            <a:r>
              <a:rPr lang="en-US" dirty="0" smtClean="0"/>
              <a:t>Agenda</a:t>
            </a:r>
            <a:endParaRPr lang="en-GB" dirty="0"/>
          </a:p>
        </p:txBody>
      </p:sp>
    </p:spTree>
    <p:extLst>
      <p:ext uri="{BB962C8B-B14F-4D97-AF65-F5344CB8AC3E}">
        <p14:creationId xmlns:p14="http://schemas.microsoft.com/office/powerpoint/2010/main" val="2422911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dirty="0" err="1" smtClean="0"/>
              <a:t>Uvod</a:t>
            </a:r>
            <a:r>
              <a:rPr lang="en-US" dirty="0" smtClean="0"/>
              <a:t> u SharePoint Framework</a:t>
            </a:r>
            <a:endParaRPr lang="en-GB" dirty="0"/>
          </a:p>
        </p:txBody>
      </p:sp>
    </p:spTree>
    <p:extLst>
      <p:ext uri="{BB962C8B-B14F-4D97-AF65-F5344CB8AC3E}">
        <p14:creationId xmlns:p14="http://schemas.microsoft.com/office/powerpoint/2010/main" val="390122421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s://blogs.office.com/wp-content/uploads/2016/05/The-SharePoint-framework-an-open-and-connected-platform-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194" y="1822421"/>
            <a:ext cx="8615363" cy="366019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sr-Latn-RS" dirty="0" smtClean="0"/>
              <a:t>Server side development – ko se seća?</a:t>
            </a:r>
            <a:endParaRPr lang="en-GB" dirty="0"/>
          </a:p>
        </p:txBody>
      </p:sp>
      <p:sp>
        <p:nvSpPr>
          <p:cNvPr id="3" name="Slide Number Placeholder 2"/>
          <p:cNvSpPr>
            <a:spLocks noGrp="1"/>
          </p:cNvSpPr>
          <p:nvPr>
            <p:ph type="sldNum" sz="quarter" idx="4294967295"/>
          </p:nvPr>
        </p:nvSpPr>
        <p:spPr>
          <a:xfrm>
            <a:off x="7086600" y="5624513"/>
            <a:ext cx="2057400" cy="273844"/>
          </a:xfrm>
          <a:prstGeom prst="rect">
            <a:avLst/>
          </a:prstGeom>
        </p:spPr>
        <p:txBody>
          <a:bodyPr/>
          <a:lstStyle/>
          <a:p>
            <a:fld id="{BBB259A7-9FDB-4109-A32F-8B9EFF8B24D5}" type="slidenum">
              <a:rPr lang="en-US" smtClean="0"/>
              <a:pPr/>
              <a:t>6</a:t>
            </a:fld>
            <a:endParaRPr lang="en-US"/>
          </a:p>
        </p:txBody>
      </p:sp>
    </p:spTree>
    <p:extLst>
      <p:ext uri="{BB962C8B-B14F-4D97-AF65-F5344CB8AC3E}">
        <p14:creationId xmlns:p14="http://schemas.microsoft.com/office/powerpoint/2010/main" val="8592409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334" y="1063229"/>
            <a:ext cx="8847667" cy="857250"/>
          </a:xfrm>
        </p:spPr>
        <p:txBody>
          <a:bodyPr>
            <a:normAutofit fontScale="90000"/>
          </a:bodyPr>
          <a:lstStyle/>
          <a:p>
            <a:r>
              <a:rPr lang="en-US" dirty="0"/>
              <a:t>Provides full support for client-side customization</a:t>
            </a:r>
            <a:endParaRPr lang="en-GB" dirty="0"/>
          </a:p>
        </p:txBody>
      </p:sp>
      <p:pic>
        <p:nvPicPr>
          <p:cNvPr id="2050" name="Picture 2" descr="Image result for spfx Provides full support for client-side customiz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766" y="1920478"/>
            <a:ext cx="6610691" cy="3833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94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Provides easy access to SharePoint data</a:t>
            </a:r>
            <a:endParaRPr lang="en-GB" dirty="0"/>
          </a:p>
        </p:txBody>
      </p:sp>
      <p:pic>
        <p:nvPicPr>
          <p:cNvPr id="3074" name="Picture 2" descr="Image result for Provides easy access to SharePoint data spf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564" y="1920478"/>
            <a:ext cx="7298872" cy="3594512"/>
          </a:xfrm>
          <a:prstGeom prst="rect">
            <a:avLst/>
          </a:prstGeom>
          <a:solidFill>
            <a:srgbClr val="F8F8F8"/>
          </a:solidFill>
        </p:spPr>
      </p:pic>
    </p:spTree>
    <p:extLst>
      <p:ext uri="{BB962C8B-B14F-4D97-AF65-F5344CB8AC3E}">
        <p14:creationId xmlns:p14="http://schemas.microsoft.com/office/powerpoint/2010/main" val="26878198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Customizations run in current </a:t>
            </a:r>
            <a:r>
              <a:rPr lang="en-US" b="1" dirty="0" smtClean="0"/>
              <a:t>context</a:t>
            </a:r>
            <a:endParaRPr lang="en-GB" dirty="0"/>
          </a:p>
        </p:txBody>
      </p:sp>
      <p:sp>
        <p:nvSpPr>
          <p:cNvPr id="3" name="Content Placeholder 2"/>
          <p:cNvSpPr>
            <a:spLocks noGrp="1"/>
          </p:cNvSpPr>
          <p:nvPr>
            <p:ph idx="1"/>
          </p:nvPr>
        </p:nvSpPr>
        <p:spPr/>
        <p:txBody>
          <a:bodyPr>
            <a:noAutofit/>
          </a:bodyPr>
          <a:lstStyle/>
          <a:p>
            <a:r>
              <a:rPr lang="en-US" sz="2400" dirty="0"/>
              <a:t>Components built using the SharePoint Framework will run in the current context, unlike their predecessor add-ins that ran within the context of an IFRAME. This means not only will they load faster, but they will run within the context of the current user and using the current connection in the browser.</a:t>
            </a:r>
          </a:p>
          <a:p>
            <a:r>
              <a:rPr lang="en-US" sz="2400" dirty="0"/>
              <a:t>SharePoint Framework customizations are also rendered in the current page DOM, again not in an IFRAME, which eliminates the requirement (but not the ability) to host more involved customizations in another website.</a:t>
            </a:r>
          </a:p>
          <a:p>
            <a:endParaRPr lang="en-GB" sz="2400" dirty="0"/>
          </a:p>
        </p:txBody>
      </p:sp>
    </p:spTree>
    <p:extLst>
      <p:ext uri="{BB962C8B-B14F-4D97-AF65-F5344CB8AC3E}">
        <p14:creationId xmlns:p14="http://schemas.microsoft.com/office/powerpoint/2010/main" val="6286183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284C05AE35ECD49A6C45DB44BC80BD4" ma:contentTypeVersion="10" ma:contentTypeDescription="Create a new document." ma:contentTypeScope="" ma:versionID="fba2928e051aa57f6840eebb3135d8b9">
  <xsd:schema xmlns:xsd="http://www.w3.org/2001/XMLSchema" xmlns:xs="http://www.w3.org/2001/XMLSchema" xmlns:p="http://schemas.microsoft.com/office/2006/metadata/properties" xmlns:ns1="http://schemas.microsoft.com/sharepoint/v3" xmlns:ns2="29314b17-d983-479b-a6eb-8eb22fea1436" targetNamespace="http://schemas.microsoft.com/office/2006/metadata/properties" ma:root="true" ma:fieldsID="c10a1bb9aab23144c09a2d09f0be3251" ns1:_="" ns2:_="">
    <xsd:import namespace="http://schemas.microsoft.com/sharepoint/v3"/>
    <xsd:import namespace="29314b17-d983-479b-a6eb-8eb22fea1436"/>
    <xsd:element name="properties">
      <xsd:complexType>
        <xsd:sequence>
          <xsd:element name="documentManagement">
            <xsd:complexType>
              <xsd:all>
                <xsd:element ref="ns2:Vertical" minOccurs="0"/>
                <xsd:element ref="ns1:PublishingStartDate" minOccurs="0"/>
                <xsd:element ref="ns1:PublishingExpirationDate" minOccurs="0"/>
                <xsd:element ref="ns2:FileType" minOccurs="0"/>
                <xsd:element ref="ns2:Active" minOccurs="0"/>
                <xsd:element ref="ns2:Order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3" nillable="true" ma:displayName="Scheduling Start Date" ma:internalName="PublishingStartDate">
      <xsd:simpleType>
        <xsd:restriction base="dms:Unknown"/>
      </xsd:simpleType>
    </xsd:element>
    <xsd:element name="PublishingExpirationDate" ma:index="4" nillable="true" ma:displayName="Scheduling End Dat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9314b17-d983-479b-a6eb-8eb22fea1436" elementFormDefault="qualified">
    <xsd:import namespace="http://schemas.microsoft.com/office/2006/documentManagement/types"/>
    <xsd:import namespace="http://schemas.microsoft.com/office/infopath/2007/PartnerControls"/>
    <xsd:element name="Vertical" ma:index="2" nillable="true" ma:displayName="Vertical" ma:format="Dropdown" ma:internalName="Vertical">
      <xsd:simpleType>
        <xsd:union memberTypes="dms:Text">
          <xsd:simpleType>
            <xsd:restriction base="dms:Choice">
              <xsd:enumeration value="Solutions"/>
              <xsd:enumeration value="Distribution"/>
              <xsd:enumeration value="General"/>
            </xsd:restriction>
          </xsd:simpleType>
        </xsd:union>
      </xsd:simpleType>
    </xsd:element>
    <xsd:element name="FileType" ma:index="13" nillable="true" ma:displayName="FileType" ma:format="Dropdown" ma:internalName="FileType">
      <xsd:simpleType>
        <xsd:restriction base="dms:Choice">
          <xsd:enumeration value="None"/>
          <xsd:enumeration value="Icon"/>
          <xsd:enumeration value="EPS"/>
          <xsd:enumeration value="JPG"/>
          <xsd:enumeration value="PDF"/>
          <xsd:enumeration value="PNG"/>
        </xsd:restriction>
      </xsd:simpleType>
    </xsd:element>
    <xsd:element name="Active" ma:index="14" nillable="true" ma:displayName="Active" ma:default="1" ma:internalName="Active">
      <xsd:simpleType>
        <xsd:restriction base="dms:Boolean"/>
      </xsd:simpleType>
    </xsd:element>
    <xsd:element name="Order0" ma:index="15" nillable="true" ma:displayName="Order" ma:internalName="Order0">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ertical xmlns="29314b17-d983-479b-a6eb-8eb22fea1436">General</Vertical>
    <PublishingExpirationDate xmlns="http://schemas.microsoft.com/sharepoint/v3" xsi:nil="true"/>
    <Active xmlns="29314b17-d983-479b-a6eb-8eb22fea1436">true</Active>
    <PublishingStartDate xmlns="http://schemas.microsoft.com/sharepoint/v3" xsi:nil="true"/>
    <Order0 xmlns="29314b17-d983-479b-a6eb-8eb22fea1436" xsi:nil="true"/>
    <FileType xmlns="29314b17-d983-479b-a6eb-8eb22fea1436" xsi:nil="true"/>
  </documentManagement>
</p:properties>
</file>

<file path=customXml/itemProps1.xml><?xml version="1.0" encoding="utf-8"?>
<ds:datastoreItem xmlns:ds="http://schemas.openxmlformats.org/officeDocument/2006/customXml" ds:itemID="{F35C7013-E381-4FA0-8A61-F680B8FB35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9314b17-d983-479b-a6eb-8eb22fea14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10BFB77-6AF3-4FCF-94E8-72A5AAE735EB}">
  <ds:schemaRefs>
    <ds:schemaRef ds:uri="http://schemas.microsoft.com/sharepoint/v3/contenttype/forms"/>
  </ds:schemaRefs>
</ds:datastoreItem>
</file>

<file path=customXml/itemProps3.xml><?xml version="1.0" encoding="utf-8"?>
<ds:datastoreItem xmlns:ds="http://schemas.openxmlformats.org/officeDocument/2006/customXml" ds:itemID="{C2015C09-E357-4B57-896C-45BDF19E5D5C}">
  <ds:schemaRef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9314b17-d983-479b-a6eb-8eb22fea1436"/>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31</TotalTime>
  <Words>786</Words>
  <Application>Microsoft Office PowerPoint</Application>
  <PresentationFormat>On-screen Show (4:3)</PresentationFormat>
  <Paragraphs>86</Paragraphs>
  <Slides>25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Segoe UI</vt:lpstr>
      <vt:lpstr>Segoe UI Light</vt:lpstr>
      <vt:lpstr>Segoe UI Semibold</vt:lpstr>
      <vt:lpstr>Wingdings</vt:lpstr>
      <vt:lpstr>Office Theme</vt:lpstr>
      <vt:lpstr>SharePoint Framework</vt:lpstr>
      <vt:lpstr>SharePoint Framework</vt:lpstr>
      <vt:lpstr>PowerPoint Presentation</vt:lpstr>
      <vt:lpstr>Agenda</vt:lpstr>
      <vt:lpstr>PowerPoint Presentation</vt:lpstr>
      <vt:lpstr>Server side development – ko se seća?</vt:lpstr>
      <vt:lpstr>Provides full support for client-side customization</vt:lpstr>
      <vt:lpstr>Provides easy access to SharePoint data</vt:lpstr>
      <vt:lpstr>Customizations run in current context</vt:lpstr>
      <vt:lpstr>Customizations responsive &amp; accessible</vt:lpstr>
      <vt:lpstr>Development experience embraces web development stack</vt:lpstr>
      <vt:lpstr>First Party &amp; Third Party</vt:lpstr>
      <vt:lpstr>PowerPoint Presentation</vt:lpstr>
      <vt:lpstr>SpFx vs Farm Solutions</vt:lpstr>
      <vt:lpstr>SpFx vs SharePoint Add-ins</vt:lpstr>
      <vt:lpstr>PowerPoint Presentation</vt:lpstr>
      <vt:lpstr>SharePoint Framework Timeline &amp; Roadmap</vt:lpstr>
      <vt:lpstr>Are you ready?</vt:lpstr>
      <vt:lpstr>Web stack tooling compared to classic MS tools</vt:lpstr>
      <vt:lpstr>You NEED to know NPM and TypeScript</vt:lpstr>
      <vt:lpstr>PowerPoint Presentation</vt:lpstr>
      <vt:lpstr>Let’s Demo</vt:lpstr>
      <vt:lpstr>Client Side Web Part Flow</vt:lpstr>
      <vt:lpstr>Preporuke za učenje</vt:lpstr>
      <vt:lpstr>Hvala na pažnji!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Comtrade PPT template 2014</dc:title>
  <dc:creator>Nikola Bogdanović</dc:creator>
  <cp:lastModifiedBy>Radovan Ostojić</cp:lastModifiedBy>
  <cp:revision>6</cp:revision>
  <dcterms:created xsi:type="dcterms:W3CDTF">2014-02-14T09:11:58Z</dcterms:created>
  <dcterms:modified xsi:type="dcterms:W3CDTF">2017-09-11T13:25:58Z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0x0101006284C05AE35ECD49A6C45DB44BC80BD4</vt:lpwstr>
  </property>
  <property fmtid="{D5CDD505-2E9C-101B-9397-08002B2CF9AE}" pid="3" name="Department">
    <vt:lpwstr>Marketing</vt:lpwstr>
  </property>
  <property fmtid="{D5CDD505-2E9C-101B-9397-08002B2CF9AE}" pid="4" name="DocContentType">
    <vt:lpwstr>Template</vt:lpwstr>
  </property>
  <property fmtid="{D5CDD505-2E9C-101B-9397-08002B2CF9AE}" pid="5" name="Language">
    <vt:lpwstr/>
  </property>
  <property fmtid="{D5CDD505-2E9C-101B-9397-08002B2CF9AE}" pid="6" name="Subsidiary">
    <vt:lpwstr/>
  </property>
</Properties>
</file>