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Proxima Nova Black" panose="020B0604020202020204" charset="0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1" clrIdx="0">
    <p:extLst>
      <p:ext uri="{19B8F6BF-5375-455C-9EA6-DF929625EA0E}">
        <p15:presenceInfo xmlns:p15="http://schemas.microsoft.com/office/powerpoint/2012/main" userId="RePack by Di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0" dirty="0" smtClean="0"/>
              <a:t>HIGHER-ORDER COMPONENT. STATE HOISTING. CONTROLLED INPUT</a:t>
            </a:r>
            <a:endParaRPr lang="en-US" sz="9000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Rostyslav</a:t>
            </a:r>
            <a:r>
              <a:rPr lang="en-US" dirty="0" smtClean="0"/>
              <a:t> </a:t>
            </a:r>
            <a:r>
              <a:rPr lang="en-US" dirty="0" err="1" smtClean="0"/>
              <a:t>Khanas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7" y="146611"/>
            <a:ext cx="6933571" cy="6542258"/>
          </a:xfrm>
          <a:prstGeom prst="rect">
            <a:avLst/>
          </a:prstGeom>
        </p:spPr>
      </p:pic>
      <p:sp>
        <p:nvSpPr>
          <p:cNvPr id="3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7650299" y="1027089"/>
            <a:ext cx="3206592" cy="5038860"/>
          </a:xfrm>
        </p:spPr>
        <p:txBody>
          <a:bodyPr/>
          <a:lstStyle/>
          <a:p>
            <a:r>
              <a:rPr lang="en-US" dirty="0"/>
              <a:t>Our new requirement is that, in addition to a Celsius input, we provide a Fahrenheit input, and they are kept in sync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We can start by extracting a </a:t>
            </a:r>
            <a:r>
              <a:rPr lang="en-US" b="1" dirty="0" err="1"/>
              <a:t>TemperatureInput</a:t>
            </a:r>
            <a:r>
              <a:rPr lang="en-US" dirty="0"/>
              <a:t> component from </a:t>
            </a:r>
            <a:r>
              <a:rPr lang="en-US" b="1" dirty="0"/>
              <a:t>Calculator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2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7444237" y="666481"/>
            <a:ext cx="3206592" cy="3995670"/>
          </a:xfrm>
        </p:spPr>
        <p:txBody>
          <a:bodyPr/>
          <a:lstStyle/>
          <a:p>
            <a:r>
              <a:rPr lang="en-US" dirty="0"/>
              <a:t>We can now change the </a:t>
            </a:r>
            <a:r>
              <a:rPr lang="en-US" b="1" dirty="0"/>
              <a:t>Calculator</a:t>
            </a:r>
            <a:r>
              <a:rPr lang="en-US" dirty="0"/>
              <a:t> to render two separate temperature </a:t>
            </a:r>
            <a:r>
              <a:rPr lang="en-US" dirty="0" smtClean="0"/>
              <a:t>inputs.</a:t>
            </a:r>
          </a:p>
          <a:p>
            <a:endParaRPr lang="en-US" dirty="0"/>
          </a:p>
          <a:p>
            <a:r>
              <a:rPr lang="en-US" dirty="0"/>
              <a:t>We have two inputs now, but when you enter the temperature in one of them, the other doesn’t update. This contradicts our requirement: we want to keep them in sync.</a:t>
            </a:r>
          </a:p>
          <a:p>
            <a:endParaRPr 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459345" y="5156744"/>
            <a:ext cx="9135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also can’t display the </a:t>
            </a:r>
            <a:r>
              <a:rPr lang="en-US" b="1" dirty="0" err="1"/>
              <a:t>BoilingVerdict</a:t>
            </a:r>
            <a:r>
              <a:rPr lang="en-US" dirty="0"/>
              <a:t> from </a:t>
            </a:r>
            <a:r>
              <a:rPr lang="en-US" b="1" dirty="0"/>
              <a:t>Calculator</a:t>
            </a:r>
            <a:r>
              <a:rPr lang="en-US" dirty="0"/>
              <a:t>. The </a:t>
            </a:r>
            <a:r>
              <a:rPr lang="en-US" b="1" dirty="0"/>
              <a:t>Calculator</a:t>
            </a:r>
            <a:r>
              <a:rPr lang="en-US" dirty="0"/>
              <a:t> doesn’t know the current temperature because it is hidden inside the </a:t>
            </a:r>
            <a:r>
              <a:rPr lang="en-US" b="1" dirty="0" err="1"/>
              <a:t>TemperatureInput</a:t>
            </a:r>
            <a:r>
              <a:rPr lang="en-US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6" y="1077168"/>
            <a:ext cx="6529768" cy="32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3" y="196861"/>
            <a:ext cx="8158476" cy="6371363"/>
          </a:xfrm>
          <a:prstGeom prst="rect">
            <a:avLst/>
          </a:prstGeom>
        </p:spPr>
      </p:pic>
      <p:sp>
        <p:nvSpPr>
          <p:cNvPr id="4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8577578" y="863112"/>
            <a:ext cx="3206592" cy="5038860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remove </a:t>
            </a:r>
            <a:r>
              <a:rPr lang="en-US" dirty="0"/>
              <a:t>the local state from the </a:t>
            </a:r>
            <a:r>
              <a:rPr lang="en-US" b="1" dirty="0" err="1"/>
              <a:t>TemperatureInput</a:t>
            </a:r>
            <a:r>
              <a:rPr lang="en-US" dirty="0"/>
              <a:t> and move it into the </a:t>
            </a:r>
            <a:r>
              <a:rPr lang="en-US" b="1" dirty="0"/>
              <a:t>Calculator</a:t>
            </a:r>
            <a:r>
              <a:rPr lang="en-US" dirty="0"/>
              <a:t> instead.</a:t>
            </a:r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b="1" dirty="0"/>
              <a:t>Calculator</a:t>
            </a:r>
            <a:r>
              <a:rPr lang="en-US" dirty="0"/>
              <a:t> owns the shared state, it becomes the </a:t>
            </a:r>
            <a:r>
              <a:rPr lang="en-US" b="1" dirty="0"/>
              <a:t>“source of truth”</a:t>
            </a:r>
            <a:r>
              <a:rPr lang="en-US" dirty="0"/>
              <a:t> for the current temperature in both inputs. It can instruct them both to have values that are consistent with each other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7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7" y="137633"/>
            <a:ext cx="8308202" cy="6515823"/>
          </a:xfrm>
          <a:prstGeom prst="rect">
            <a:avLst/>
          </a:prstGeom>
        </p:spPr>
      </p:pic>
      <p:sp>
        <p:nvSpPr>
          <p:cNvPr id="4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8577578" y="863112"/>
            <a:ext cx="3206592" cy="5038860"/>
          </a:xfrm>
        </p:spPr>
        <p:txBody>
          <a:bodyPr/>
          <a:lstStyle/>
          <a:p>
            <a:r>
              <a:rPr lang="en-US" dirty="0"/>
              <a:t>We will store the current input’s temperature and scale in its local state. This is the state we </a:t>
            </a:r>
            <a:r>
              <a:rPr lang="en-US" b="1" dirty="0"/>
              <a:t>“lifted up” </a:t>
            </a:r>
            <a:r>
              <a:rPr lang="en-US" dirty="0"/>
              <a:t>from the </a:t>
            </a:r>
            <a:r>
              <a:rPr lang="en-US" dirty="0" smtClean="0"/>
              <a:t>inputs.</a:t>
            </a:r>
          </a:p>
          <a:p>
            <a:r>
              <a:rPr lang="en-US" dirty="0"/>
              <a:t>The inputs stay in sync because their values are computed from the same </a:t>
            </a:r>
            <a:r>
              <a:rPr lang="en-US" dirty="0" smtClean="0"/>
              <a:t>state.</a:t>
            </a:r>
          </a:p>
          <a:p>
            <a:r>
              <a:rPr lang="en-US" dirty="0"/>
              <a:t>One of the inputs gets the value as is, so any user input is preserved, and the other input value is always recalculated based on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6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COMPONENT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632397"/>
            <a:ext cx="10820400" cy="149716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higher-order </a:t>
            </a:r>
            <a:r>
              <a:rPr lang="en-US" b="1" dirty="0" smtClean="0"/>
              <a:t>component(HOC) </a:t>
            </a:r>
            <a:r>
              <a:rPr lang="en-US" dirty="0"/>
              <a:t>is a function that takes a component and returns a new component</a:t>
            </a:r>
            <a:r>
              <a:rPr lang="en-US" dirty="0" smtClean="0"/>
              <a:t>.</a:t>
            </a:r>
          </a:p>
          <a:p>
            <a:r>
              <a:rPr lang="en-US" dirty="0"/>
              <a:t>HOCs are not part of the React API, per se. They are a pattern that emerges from </a:t>
            </a:r>
            <a:r>
              <a:rPr lang="en-US" dirty="0" err="1"/>
              <a:t>React’s</a:t>
            </a:r>
            <a:r>
              <a:rPr lang="en-US" dirty="0"/>
              <a:t> compositional nature</a:t>
            </a:r>
            <a:r>
              <a:rPr lang="en-US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9566"/>
            <a:ext cx="8898788" cy="1439892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588135" y="4775520"/>
            <a:ext cx="94058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two HOC’s implementations in the React ecosystem are </a:t>
            </a:r>
            <a:r>
              <a:rPr lang="en-US" b="1" dirty="0"/>
              <a:t>connect</a:t>
            </a:r>
            <a:r>
              <a:rPr lang="en-US" dirty="0"/>
              <a:t> from </a:t>
            </a:r>
            <a:r>
              <a:rPr lang="en-US" dirty="0" err="1"/>
              <a:t>Redux</a:t>
            </a:r>
            <a:r>
              <a:rPr lang="en-US" dirty="0"/>
              <a:t> and </a:t>
            </a:r>
            <a:r>
              <a:rPr lang="en-US" b="1" dirty="0" err="1"/>
              <a:t>withRouter</a:t>
            </a:r>
            <a:r>
              <a:rPr lang="en-US" dirty="0"/>
              <a:t> from React Router. The connect function from </a:t>
            </a:r>
            <a:r>
              <a:rPr lang="en-US" dirty="0" err="1"/>
              <a:t>Redux</a:t>
            </a:r>
            <a:r>
              <a:rPr lang="en-US" dirty="0"/>
              <a:t> is used to give components access to the global state in the </a:t>
            </a:r>
            <a:r>
              <a:rPr lang="en-US" dirty="0" err="1"/>
              <a:t>Redux</a:t>
            </a:r>
            <a:r>
              <a:rPr lang="en-US" dirty="0"/>
              <a:t> store, and it passes these values to the component as props. The </a:t>
            </a:r>
            <a:r>
              <a:rPr lang="en-US" dirty="0" err="1"/>
              <a:t>withRouter</a:t>
            </a:r>
            <a:r>
              <a:rPr lang="en-US" dirty="0"/>
              <a:t> function injects the router information and functionality into the component, enabling the developer access or change the route.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55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7132"/>
            <a:ext cx="6449096" cy="2337625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685800" y="741819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 </a:t>
            </a:r>
            <a:r>
              <a:rPr lang="en-US" dirty="0"/>
              <a:t>of the most simple HOC </a:t>
            </a:r>
            <a:r>
              <a:rPr lang="en-US" dirty="0" smtClean="0"/>
              <a:t>possible:</a:t>
            </a:r>
            <a:endParaRPr lang="uk-UA" dirty="0"/>
          </a:p>
        </p:txBody>
      </p:sp>
      <p:sp>
        <p:nvSpPr>
          <p:cNvPr id="8" name="Прямокутник 7"/>
          <p:cNvSpPr/>
          <p:nvPr/>
        </p:nvSpPr>
        <p:spPr>
          <a:xfrm>
            <a:off x="685800" y="4032968"/>
            <a:ext cx="586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use the HOC to create a new component like this: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40511"/>
            <a:ext cx="6449096" cy="12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769513"/>
            <a:ext cx="10820400" cy="1561563"/>
          </a:xfrm>
        </p:spPr>
        <p:txBody>
          <a:bodyPr/>
          <a:lstStyle/>
          <a:p>
            <a:r>
              <a:rPr lang="en-US" dirty="0"/>
              <a:t>The HOC we just created does not do anything to the component, it just returns the same component with a wrapper component around it</a:t>
            </a:r>
            <a:r>
              <a:rPr lang="en-US" dirty="0" smtClean="0"/>
              <a:t>.</a:t>
            </a:r>
          </a:p>
          <a:p>
            <a:r>
              <a:rPr lang="en-US" b="1" dirty="0"/>
              <a:t>The idea with HOC is to enhance components with functions or data</a:t>
            </a:r>
            <a:r>
              <a:rPr lang="en-US" b="1" dirty="0" smtClean="0"/>
              <a:t>.</a:t>
            </a:r>
          </a:p>
          <a:p>
            <a:r>
              <a:rPr lang="en-US" dirty="0"/>
              <a:t>Let’s add a name prop with the value “React”. It would look something like this: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41547"/>
            <a:ext cx="6165762" cy="2705651"/>
          </a:xfrm>
          <a:prstGeom prst="rect">
            <a:avLst/>
          </a:prstGeom>
        </p:spPr>
      </p:pic>
      <p:sp>
        <p:nvSpPr>
          <p:cNvPr id="5" name="Місце для тексту 2"/>
          <p:cNvSpPr txBox="1">
            <a:spLocks/>
          </p:cNvSpPr>
          <p:nvPr/>
        </p:nvSpPr>
        <p:spPr>
          <a:xfrm>
            <a:off x="1082899" y="5296437"/>
            <a:ext cx="10820400" cy="1561563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592430" y="5477053"/>
            <a:ext cx="969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other addition is that we spread the props passed to the component. This ensures that any other props that are passed to the wrapped component will be accessible via </a:t>
            </a:r>
            <a:r>
              <a:rPr lang="en-US" dirty="0" err="1"/>
              <a:t>this.props</a:t>
            </a:r>
            <a:r>
              <a:rPr lang="en-US" dirty="0"/>
              <a:t> in the same manner they would be called if the component was not passed through our higher-order component function.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40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2"/>
          </p:nvPr>
        </p:nvSpPr>
        <p:spPr>
          <a:xfrm>
            <a:off x="504959" y="1404789"/>
            <a:ext cx="8948134" cy="858438"/>
          </a:xfrm>
        </p:spPr>
        <p:txBody>
          <a:bodyPr/>
          <a:lstStyle/>
          <a:p>
            <a:r>
              <a:rPr lang="en-US" dirty="0"/>
              <a:t>Lets take a look how we can use it.</a:t>
            </a:r>
          </a:p>
          <a:p>
            <a:r>
              <a:rPr lang="en-US" dirty="0"/>
              <a:t>First, we define the component to send in, which uses the name </a:t>
            </a:r>
            <a:r>
              <a:rPr lang="en-US" dirty="0" smtClean="0"/>
              <a:t>prop…</a:t>
            </a:r>
            <a:endParaRPr lang="en-US" dirty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0" y="2660414"/>
            <a:ext cx="6345719" cy="2723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9" y="4221809"/>
            <a:ext cx="6345719" cy="1226165"/>
          </a:xfrm>
          <a:prstGeom prst="rect">
            <a:avLst/>
          </a:prstGeom>
        </p:spPr>
      </p:pic>
      <p:sp>
        <p:nvSpPr>
          <p:cNvPr id="3" name="Прямокутник 2"/>
          <p:cNvSpPr/>
          <p:nvPr/>
        </p:nvSpPr>
        <p:spPr>
          <a:xfrm>
            <a:off x="504959" y="3392620"/>
            <a:ext cx="438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…</a:t>
            </a:r>
            <a:r>
              <a:rPr lang="uk-UA" dirty="0" err="1"/>
              <a:t>then</a:t>
            </a:r>
            <a:r>
              <a:rPr lang="uk-UA" dirty="0"/>
              <a:t> </a:t>
            </a:r>
            <a:r>
              <a:rPr lang="uk-UA" dirty="0" err="1"/>
              <a:t>we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enhance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our</a:t>
            </a:r>
            <a:r>
              <a:rPr lang="uk-UA" dirty="0"/>
              <a:t> HOC.</a:t>
            </a:r>
          </a:p>
        </p:txBody>
      </p:sp>
    </p:spTree>
    <p:extLst>
      <p:ext uri="{BB962C8B-B14F-4D97-AF65-F5344CB8AC3E}">
        <p14:creationId xmlns:p14="http://schemas.microsoft.com/office/powerpoint/2010/main" val="32884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3" y="309094"/>
            <a:ext cx="6811129" cy="62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503609"/>
            <a:ext cx="10820400" cy="3429000"/>
          </a:xfrm>
        </p:spPr>
        <p:txBody>
          <a:bodyPr/>
          <a:lstStyle/>
          <a:p>
            <a:r>
              <a:rPr lang="en-US" dirty="0" smtClean="0"/>
              <a:t>HOC </a:t>
            </a:r>
            <a:r>
              <a:rPr lang="en-US" dirty="0"/>
              <a:t>is a powerful concept that is used to enhance a component with new functions or data. It is worth noting the following: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don’t modify or mutate the component. We create new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HOC is used to compose components for code reuse.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HOC is a pure function. That means it has no side effects. It only returns a new component.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9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COMPONENTS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HTML, form elements such as &lt;input&gt;, &lt;</a:t>
            </a:r>
            <a:r>
              <a:rPr lang="en-US" dirty="0" err="1"/>
              <a:t>textarea</a:t>
            </a:r>
            <a:r>
              <a:rPr lang="en-US" dirty="0"/>
              <a:t>&gt;, and &lt;select&gt; typically maintain their own state and update it based on user input.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React, mutable state is typically kept in the state property of components, and only updated with </a:t>
            </a:r>
            <a:r>
              <a:rPr lang="en-US" dirty="0" err="1"/>
              <a:t>setState</a:t>
            </a:r>
            <a:r>
              <a:rPr lang="en-US" dirty="0" smtClean="0"/>
              <a:t>().</a:t>
            </a:r>
          </a:p>
          <a:p>
            <a:r>
              <a:rPr lang="en-US" dirty="0"/>
              <a:t>We can combine the two by making the React state be the “single source of truth</a:t>
            </a:r>
            <a:r>
              <a:rPr lang="en-US" dirty="0" smtClean="0"/>
              <a:t>”.</a:t>
            </a:r>
          </a:p>
          <a:p>
            <a:r>
              <a:rPr lang="en-US" dirty="0"/>
              <a:t>An input form element whose value is controlled by React in this way is called </a:t>
            </a:r>
            <a:r>
              <a:rPr lang="en-US" dirty="0" smtClean="0"/>
              <a:t>a </a:t>
            </a:r>
            <a:r>
              <a:rPr lang="en-US" b="1" dirty="0" smtClean="0"/>
              <a:t>“controlled component”</a:t>
            </a:r>
            <a:r>
              <a:rPr lang="en-US" dirty="0" smtClean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42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707783"/>
            <a:ext cx="10820400" cy="160664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16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0412" y="158799"/>
            <a:ext cx="10820400" cy="685800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751221"/>
            <a:ext cx="7830355" cy="5999835"/>
          </a:xfrm>
          <a:prstGeom prst="rect">
            <a:avLst/>
          </a:prstGeom>
        </p:spPr>
      </p:pic>
      <p:sp>
        <p:nvSpPr>
          <p:cNvPr id="7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8358389" y="1258909"/>
            <a:ext cx="3258356" cy="4420673"/>
          </a:xfrm>
        </p:spPr>
        <p:txBody>
          <a:bodyPr/>
          <a:lstStyle/>
          <a:p>
            <a:r>
              <a:rPr lang="en-US" dirty="0"/>
              <a:t>Since the value attribute is set on our form element, the displayed value will always be </a:t>
            </a:r>
            <a:r>
              <a:rPr lang="en-US" b="1" dirty="0" err="1"/>
              <a:t>this.state.value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making the React state the source of truth. Since </a:t>
            </a:r>
            <a:r>
              <a:rPr lang="en-US" b="1" dirty="0" err="1"/>
              <a:t>handleChange</a:t>
            </a:r>
            <a:r>
              <a:rPr lang="en-US" dirty="0"/>
              <a:t> runs on every keystroke to update the React state, the displayed value will update as the user types.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58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64810" y="158077"/>
            <a:ext cx="10820400" cy="685800"/>
          </a:xfrm>
        </p:spPr>
        <p:txBody>
          <a:bodyPr/>
          <a:lstStyle/>
          <a:p>
            <a:r>
              <a:rPr lang="en-US" dirty="0"/>
              <a:t>THE TEXTAREA TAG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0" y="741603"/>
            <a:ext cx="6237890" cy="5992689"/>
          </a:xfrm>
          <a:prstGeom prst="rect">
            <a:avLst/>
          </a:prstGeom>
        </p:spPr>
      </p:pic>
      <p:sp>
        <p:nvSpPr>
          <p:cNvPr id="7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7064776" y="1039969"/>
            <a:ext cx="4062569" cy="4755524"/>
          </a:xfrm>
        </p:spPr>
        <p:txBody>
          <a:bodyPr/>
          <a:lstStyle/>
          <a:p>
            <a:r>
              <a:rPr lang="en-US" dirty="0"/>
              <a:t>In HTML, a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 </a:t>
            </a:r>
            <a:r>
              <a:rPr lang="en-US" dirty="0"/>
              <a:t>element defines its text by its </a:t>
            </a:r>
            <a:r>
              <a:rPr lang="en-US" dirty="0" smtClean="0"/>
              <a:t>children.</a:t>
            </a:r>
          </a:p>
          <a:p>
            <a:r>
              <a:rPr lang="en-US" dirty="0"/>
              <a:t>In React, a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 </a:t>
            </a:r>
            <a:r>
              <a:rPr lang="en-US" dirty="0"/>
              <a:t>uses a value attribute instead. This way, a form using a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 </a:t>
            </a:r>
            <a:r>
              <a:rPr lang="en-US" dirty="0"/>
              <a:t>can be written very similarly to a form that uses a single-line </a:t>
            </a:r>
            <a:r>
              <a:rPr lang="en-US" dirty="0" smtClean="0"/>
              <a:t>input.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84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96259" y="0"/>
            <a:ext cx="10820400" cy="685800"/>
          </a:xfrm>
        </p:spPr>
        <p:txBody>
          <a:bodyPr/>
          <a:lstStyle/>
          <a:p>
            <a:r>
              <a:rPr lang="en-US" dirty="0" smtClean="0"/>
              <a:t>THE SELECT TAG</a:t>
            </a:r>
            <a:endParaRPr lang="uk-UA" dirty="0"/>
          </a:p>
        </p:txBody>
      </p:sp>
      <p:sp>
        <p:nvSpPr>
          <p:cNvPr id="4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7064776" y="1039969"/>
            <a:ext cx="4062569" cy="4755524"/>
          </a:xfrm>
        </p:spPr>
        <p:txBody>
          <a:bodyPr/>
          <a:lstStyle/>
          <a:p>
            <a:r>
              <a:rPr lang="en-US" dirty="0" smtClean="0"/>
              <a:t>React</a:t>
            </a:r>
            <a:r>
              <a:rPr lang="en-US" dirty="0"/>
              <a:t>, instead of using </a:t>
            </a:r>
            <a:r>
              <a:rPr lang="en-US" dirty="0" smtClean="0"/>
              <a:t>selected </a:t>
            </a:r>
            <a:r>
              <a:rPr lang="en-US" dirty="0"/>
              <a:t>attribute, uses a value attribute on the root select tag. This is more convenient in a controlled component because you only need to update it in one place. 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9" y="685800"/>
            <a:ext cx="6578028" cy="61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171451"/>
            <a:ext cx="10820400" cy="685800"/>
          </a:xfrm>
        </p:spPr>
        <p:txBody>
          <a:bodyPr/>
          <a:lstStyle/>
          <a:p>
            <a:r>
              <a:rPr lang="en-US" b="1" dirty="0" smtClean="0"/>
              <a:t>HANDLING MULTIPLE INPUTS</a:t>
            </a:r>
            <a:endParaRPr lang="en-US" b="1" dirty="0"/>
          </a:p>
        </p:txBody>
      </p:sp>
      <p:sp>
        <p:nvSpPr>
          <p:cNvPr id="4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7064776" y="1039969"/>
            <a:ext cx="4062569" cy="4755524"/>
          </a:xfrm>
        </p:spPr>
        <p:txBody>
          <a:bodyPr/>
          <a:lstStyle/>
          <a:p>
            <a:r>
              <a:rPr lang="en-US" dirty="0"/>
              <a:t>When you need to handle multiple controlled input elements, you can add a </a:t>
            </a:r>
            <a:r>
              <a:rPr lang="en-US" b="1" dirty="0"/>
              <a:t>name</a:t>
            </a:r>
            <a:r>
              <a:rPr lang="en-US" dirty="0"/>
              <a:t> attribute to each element and let the handler function choose what to do based on the value of </a:t>
            </a:r>
            <a:r>
              <a:rPr lang="en-US" b="1" dirty="0"/>
              <a:t>event.target.name.</a:t>
            </a:r>
            <a:endParaRPr lang="uk-UA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857251"/>
            <a:ext cx="5634105" cy="60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HOISTING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several components need to reflect the same changing data. </a:t>
            </a:r>
            <a:endParaRPr lang="en-US" dirty="0" smtClean="0"/>
          </a:p>
          <a:p>
            <a:r>
              <a:rPr lang="en-US" dirty="0" smtClean="0"/>
              <a:t>React recommend </a:t>
            </a:r>
            <a:r>
              <a:rPr lang="en-US" dirty="0"/>
              <a:t>lifting the shared state up to their closest common ancestor</a:t>
            </a:r>
            <a:r>
              <a:rPr lang="en-US" dirty="0" smtClean="0"/>
              <a:t>.</a:t>
            </a:r>
          </a:p>
          <a:p>
            <a:r>
              <a:rPr lang="en-US" dirty="0"/>
              <a:t>In React, sharing state is accomplished by moving it up to the closest common ancestor of the components that need it. This is called “lifting state up”.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87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5" y="3618683"/>
            <a:ext cx="7549910" cy="2318477"/>
          </a:xfrm>
          <a:prstGeom prst="rect">
            <a:avLst/>
          </a:prstGeom>
        </p:spPr>
      </p:pic>
      <p:sp>
        <p:nvSpPr>
          <p:cNvPr id="7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721464" y="1065727"/>
            <a:ext cx="8332383" cy="239869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will create a temperature calculator that calculates whether the water would boil at a given temperature.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smtClean="0"/>
              <a:t>start </a:t>
            </a:r>
            <a:r>
              <a:rPr lang="en-US" dirty="0"/>
              <a:t>with a component called </a:t>
            </a:r>
            <a:r>
              <a:rPr lang="en-US" b="1" dirty="0" err="1"/>
              <a:t>BoilingVerdict</a:t>
            </a:r>
            <a:r>
              <a:rPr lang="en-US" dirty="0"/>
              <a:t>. It accepts the </a:t>
            </a:r>
            <a:r>
              <a:rPr lang="en-US" dirty="0" err="1"/>
              <a:t>celsius</a:t>
            </a:r>
            <a:r>
              <a:rPr lang="en-US" dirty="0"/>
              <a:t> temperature as a prop, and prints whether it is enough to boil the water: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21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39539"/>
            <a:ext cx="6941712" cy="6596010"/>
          </a:xfrm>
          <a:prstGeom prst="rect">
            <a:avLst/>
          </a:prstGeom>
        </p:spPr>
      </p:pic>
      <p:sp>
        <p:nvSpPr>
          <p:cNvPr id="3" name="Місце для тексту 6"/>
          <p:cNvSpPr>
            <a:spLocks noGrp="1"/>
          </p:cNvSpPr>
          <p:nvPr>
            <p:ph type="body" sz="quarter" idx="10"/>
          </p:nvPr>
        </p:nvSpPr>
        <p:spPr>
          <a:xfrm>
            <a:off x="7714693" y="1039968"/>
            <a:ext cx="3206592" cy="4420673"/>
          </a:xfrm>
        </p:spPr>
        <p:txBody>
          <a:bodyPr/>
          <a:lstStyle/>
          <a:p>
            <a:r>
              <a:rPr lang="en-US" dirty="0"/>
              <a:t>Next, we </a:t>
            </a:r>
            <a:r>
              <a:rPr lang="en-US" dirty="0" smtClean="0"/>
              <a:t>create </a:t>
            </a:r>
            <a:r>
              <a:rPr lang="en-US" dirty="0"/>
              <a:t>a component called </a:t>
            </a:r>
            <a:r>
              <a:rPr lang="en-US" b="1" dirty="0"/>
              <a:t>Calculator</a:t>
            </a:r>
            <a:r>
              <a:rPr lang="en-US" dirty="0"/>
              <a:t>. It renders an &lt;input&gt; that lets you enter the temperature, and keeps its value in </a:t>
            </a:r>
            <a:r>
              <a:rPr lang="en-US" dirty="0" err="1"/>
              <a:t>this.state.temperature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Additionally, it renders the </a:t>
            </a:r>
            <a:r>
              <a:rPr lang="en-US" b="1" dirty="0" err="1"/>
              <a:t>BoilingVerdict</a:t>
            </a:r>
            <a:r>
              <a:rPr lang="en-US" dirty="0"/>
              <a:t> for the current input value.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87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835f28f2-30f1-4728-84d2-86d96e143488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341e6018-ac0a-4dfb-8409-db9e0d25502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125</TotalTime>
  <Words>1019</Words>
  <Application>Microsoft Office PowerPoint</Application>
  <PresentationFormat>Широкий екран</PresentationFormat>
  <Paragraphs>57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20</vt:i4>
      </vt:variant>
    </vt:vector>
  </HeadingPairs>
  <TitlesOfParts>
    <vt:vector size="26" baseType="lpstr">
      <vt:lpstr>Open Sans</vt:lpstr>
      <vt:lpstr>Arial</vt:lpstr>
      <vt:lpstr>Proxima Nova Black</vt:lpstr>
      <vt:lpstr>Calibri</vt:lpstr>
      <vt:lpstr>DARK THEME</vt:lpstr>
      <vt:lpstr>LIGHT-THEME</vt:lpstr>
      <vt:lpstr>HIGHER-ORDER COMPONENT. STATE HOISTING. CONTROLLED INPUT</vt:lpstr>
      <vt:lpstr>CONTROLLED COMPONENTS</vt:lpstr>
      <vt:lpstr>INPUT</vt:lpstr>
      <vt:lpstr>THE TEXTAREA TAG</vt:lpstr>
      <vt:lpstr>THE SELECT TAG</vt:lpstr>
      <vt:lpstr>HANDLING MULTIPLE INPUTS</vt:lpstr>
      <vt:lpstr>STATE HOISTING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HIGHER-ORDER COMPONENT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RePack by Diakov</cp:lastModifiedBy>
  <cp:revision>19</cp:revision>
  <dcterms:created xsi:type="dcterms:W3CDTF">2018-12-11T16:43:22Z</dcterms:created>
  <dcterms:modified xsi:type="dcterms:W3CDTF">2019-08-04T20:30:25Z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