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notesMasterIdLst>
    <p:notesMasterId r:id="rId19"/>
  </p:notesMasterIdLst>
  <p:sldIdLst>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Open Sans" panose="020B0604020202020204" charset="0"/>
      <p:regular r:id="rId20"/>
      <p:bold r:id="rId21"/>
      <p:italic r:id="rId22"/>
      <p:boldItalic r:id="rId23"/>
    </p:embeddedFont>
    <p:embeddedFont>
      <p:font typeface="Proxima Nova Black" panose="020B0604020202020204" charset="0"/>
      <p:bold r:id="rId24"/>
    </p:embeddedFont>
    <p:embeddedFont>
      <p:font typeface="Calibri" panose="020F0502020204030204" pitchFamily="3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Pack by Diakov" initials="RbD" lastIdx="1" clrIdx="0">
    <p:extLst>
      <p:ext uri="{19B8F6BF-5375-455C-9EA6-DF929625EA0E}">
        <p15:presenceInfo xmlns:p15="http://schemas.microsoft.com/office/powerpoint/2012/main" userId="RePack by Diakov"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957" autoAdjust="0"/>
  </p:normalViewPr>
  <p:slideViewPr>
    <p:cSldViewPr snapToGrid="0">
      <p:cViewPr varScale="1">
        <p:scale>
          <a:sx n="64" d="100"/>
          <a:sy n="64" d="100"/>
        </p:scale>
        <p:origin x="978"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1.fntdata"/><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5.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A819DD-C604-4C86-9EDB-690022802FDB}" type="datetimeFigureOut">
              <a:rPr lang="uk-UA" smtClean="0"/>
              <a:t>10.10.2019</a:t>
            </a:fld>
            <a:endParaRPr lang="uk-UA"/>
          </a:p>
        </p:txBody>
      </p:sp>
      <p:sp>
        <p:nvSpPr>
          <p:cNvPr id="4" name="Місце для зображення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uk-UA"/>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E1582-6F4B-44B9-8F22-CCA1DF2027C8}" type="slidenum">
              <a:rPr lang="uk-UA" smtClean="0"/>
              <a:t>‹№›</a:t>
            </a:fld>
            <a:endParaRPr lang="uk-UA"/>
          </a:p>
        </p:txBody>
      </p:sp>
    </p:spTree>
    <p:extLst>
      <p:ext uri="{BB962C8B-B14F-4D97-AF65-F5344CB8AC3E}">
        <p14:creationId xmlns:p14="http://schemas.microsoft.com/office/powerpoint/2010/main" val="3430362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is good, but now we want to create character classes for the heroes to use. It wouldn’t make sense to put all the abilities for every class into the </a:t>
            </a:r>
            <a:r>
              <a:rPr lang="en-US" dirty="0" smtClean="0"/>
              <a:t>Hero</a:t>
            </a:r>
            <a:r>
              <a:rPr lang="en-US" sz="1200" b="0" i="0" kern="1200" dirty="0" smtClean="0">
                <a:solidFill>
                  <a:schemeClr val="tx1"/>
                </a:solidFill>
                <a:effectLst/>
                <a:latin typeface="+mn-lt"/>
                <a:ea typeface="+mn-ea"/>
                <a:cs typeface="+mn-cs"/>
              </a:rPr>
              <a:t> constructor, because different classes will have different abilities. We want to create new constructor functions, but we also want them to be connected to the original </a:t>
            </a:r>
            <a:r>
              <a:rPr lang="en-US" dirty="0" smtClean="0"/>
              <a:t>Hero</a:t>
            </a:r>
            <a:r>
              <a:rPr lang="en-US" sz="1200" b="0" i="0" kern="1200" dirty="0" smtClean="0">
                <a:solidFill>
                  <a:schemeClr val="tx1"/>
                </a:solidFill>
                <a:effectLst/>
                <a:latin typeface="+mn-lt"/>
                <a:ea typeface="+mn-ea"/>
                <a:cs typeface="+mn-cs"/>
              </a:rPr>
              <a:t>.</a:t>
            </a:r>
            <a:endParaRPr lang="uk-UA" dirty="0"/>
          </a:p>
        </p:txBody>
      </p:sp>
      <p:sp>
        <p:nvSpPr>
          <p:cNvPr id="4" name="Місце для номера слайда 3"/>
          <p:cNvSpPr>
            <a:spLocks noGrp="1"/>
          </p:cNvSpPr>
          <p:nvPr>
            <p:ph type="sldNum" sz="quarter" idx="10"/>
          </p:nvPr>
        </p:nvSpPr>
        <p:spPr/>
        <p:txBody>
          <a:bodyPr/>
          <a:lstStyle/>
          <a:p>
            <a:fld id="{3D9E1582-6F4B-44B9-8F22-CCA1DF2027C8}" type="slidenum">
              <a:rPr lang="uk-UA" smtClean="0"/>
              <a:t>9</a:t>
            </a:fld>
            <a:endParaRPr lang="uk-UA"/>
          </a:p>
        </p:txBody>
      </p:sp>
    </p:spTree>
    <p:extLst>
      <p:ext uri="{BB962C8B-B14F-4D97-AF65-F5344CB8AC3E}">
        <p14:creationId xmlns:p14="http://schemas.microsoft.com/office/powerpoint/2010/main" val="1261257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smtClean="0"/>
              <a:t>Click icon to add picture</a:t>
            </a:r>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smtClean="0"/>
              <a:t>Click icon to add picture</a:t>
            </a:r>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smtClean="0"/>
              <a:t>Click icon to add picture</a:t>
            </a:r>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smtClean="0"/>
              <a:t>Click icon to add picture</a:t>
            </a:r>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9000" dirty="0" smtClean="0">
                <a:latin typeface="Proxima Nova Black" panose="02000506030000020004" pitchFamily="2" charset="0"/>
              </a:rPr>
              <a:t>PROTOTYPAL INHERITANCE</a:t>
            </a:r>
            <a:endParaRPr lang="en-US" sz="9000" dirty="0">
              <a:latin typeface="Proxima Nova Black" panose="02000506030000020004" pitchFamily="2" charset="0"/>
            </a:endParaRPr>
          </a:p>
        </p:txBody>
      </p:sp>
      <p:sp>
        <p:nvSpPr>
          <p:cNvPr id="3" name="Text Placeholder 2"/>
          <p:cNvSpPr>
            <a:spLocks noGrp="1"/>
          </p:cNvSpPr>
          <p:nvPr>
            <p:ph type="body" sz="quarter" idx="10"/>
          </p:nvPr>
        </p:nvSpPr>
        <p:spPr/>
        <p:txBody>
          <a:bodyPr/>
          <a:lstStyle/>
          <a:p>
            <a:r>
              <a:rPr lang="en-US" dirty="0" smtClean="0"/>
              <a:t>by </a:t>
            </a:r>
            <a:r>
              <a:rPr lang="en-US" dirty="0" err="1" smtClean="0"/>
              <a:t>Rostyslav</a:t>
            </a:r>
            <a:r>
              <a:rPr lang="en-US" dirty="0" smtClean="0"/>
              <a:t> </a:t>
            </a:r>
            <a:r>
              <a:rPr lang="en-US" dirty="0" err="1" smtClean="0"/>
              <a:t>Khanas</a:t>
            </a:r>
            <a:endParaRPr lang="en-US" dirty="0"/>
          </a:p>
        </p:txBody>
      </p:sp>
    </p:spTree>
    <p:extLst>
      <p:ext uri="{BB962C8B-B14F-4D97-AF65-F5344CB8AC3E}">
        <p14:creationId xmlns:p14="http://schemas.microsoft.com/office/powerpoint/2010/main" val="1552756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a:xfrm>
            <a:off x="595859" y="723275"/>
            <a:ext cx="10820400" cy="5062928"/>
          </a:xfrm>
        </p:spPr>
        <p:txBody>
          <a:bodyPr/>
          <a:lstStyle/>
          <a:p>
            <a:r>
              <a:rPr lang="en-US" dirty="0"/>
              <a:t>Both new constructors now have the properties of Hero and a few </a:t>
            </a:r>
            <a:r>
              <a:rPr lang="en-US" dirty="0" err="1"/>
              <a:t>unqiue</a:t>
            </a:r>
            <a:r>
              <a:rPr lang="en-US" dirty="0"/>
              <a:t> ones. We’ll add the attack() method to Warrior, and the heal() method to </a:t>
            </a:r>
            <a:r>
              <a:rPr lang="en-US" dirty="0" smtClean="0"/>
              <a:t>Healer:</a:t>
            </a:r>
          </a:p>
          <a:p>
            <a:r>
              <a:rPr lang="en-US" dirty="0" err="1"/>
              <a:t>Warrior.prototype.attack</a:t>
            </a:r>
            <a:r>
              <a:rPr lang="en-US" dirty="0"/>
              <a:t> = function () {</a:t>
            </a:r>
          </a:p>
          <a:p>
            <a:r>
              <a:rPr lang="en-US" dirty="0"/>
              <a:t>  return `${this.name} attacks with the ${</a:t>
            </a:r>
            <a:r>
              <a:rPr lang="en-US" dirty="0" err="1"/>
              <a:t>this.weapon</a:t>
            </a:r>
            <a:r>
              <a:rPr lang="en-US" dirty="0"/>
              <a:t>}.`;</a:t>
            </a:r>
          </a:p>
          <a:p>
            <a:r>
              <a:rPr lang="en-US" dirty="0" smtClean="0"/>
              <a:t>}</a:t>
            </a:r>
            <a:endParaRPr lang="en-US" dirty="0"/>
          </a:p>
          <a:p>
            <a:r>
              <a:rPr lang="en-US" dirty="0" err="1"/>
              <a:t>Healer.prototype.heal</a:t>
            </a:r>
            <a:r>
              <a:rPr lang="en-US" dirty="0"/>
              <a:t> = function () {</a:t>
            </a:r>
          </a:p>
          <a:p>
            <a:r>
              <a:rPr lang="en-US" dirty="0"/>
              <a:t>  return `${this.name} casts ${</a:t>
            </a:r>
            <a:r>
              <a:rPr lang="en-US" dirty="0" err="1"/>
              <a:t>this.spell</a:t>
            </a:r>
            <a:r>
              <a:rPr lang="en-US" dirty="0"/>
              <a:t>}.`;</a:t>
            </a:r>
          </a:p>
          <a:p>
            <a:r>
              <a:rPr lang="en-US" dirty="0" smtClean="0"/>
              <a:t>}</a:t>
            </a:r>
          </a:p>
          <a:p>
            <a:endParaRPr lang="en-US" dirty="0"/>
          </a:p>
          <a:p>
            <a:r>
              <a:rPr lang="en-US" dirty="0" err="1"/>
              <a:t>const</a:t>
            </a:r>
            <a:r>
              <a:rPr lang="en-US" dirty="0"/>
              <a:t> hero1 = new Warrior('Bjorn', 1, 'axe');</a:t>
            </a:r>
          </a:p>
          <a:p>
            <a:r>
              <a:rPr lang="en-US" dirty="0" err="1"/>
              <a:t>const</a:t>
            </a:r>
            <a:r>
              <a:rPr lang="en-US" dirty="0"/>
              <a:t> hero2 = new Healer('Kanin', 1, 'cure');</a:t>
            </a:r>
            <a:endParaRPr lang="uk-UA" dirty="0"/>
          </a:p>
        </p:txBody>
      </p:sp>
    </p:spTree>
    <p:extLst>
      <p:ext uri="{BB962C8B-B14F-4D97-AF65-F5344CB8AC3E}">
        <p14:creationId xmlns:p14="http://schemas.microsoft.com/office/powerpoint/2010/main" val="4231464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a:xfrm>
            <a:off x="625840" y="1472784"/>
            <a:ext cx="10820400" cy="3429000"/>
          </a:xfrm>
        </p:spPr>
        <p:txBody>
          <a:bodyPr/>
          <a:lstStyle/>
          <a:p>
            <a:r>
              <a:rPr lang="en-US" dirty="0"/>
              <a:t>hero1 is now recognized as a Warrior with the new </a:t>
            </a:r>
            <a:r>
              <a:rPr lang="en-US" dirty="0" smtClean="0"/>
              <a:t>properties:</a:t>
            </a:r>
            <a:endParaRPr lang="en-US" dirty="0"/>
          </a:p>
          <a:p>
            <a:r>
              <a:rPr lang="en-US" dirty="0"/>
              <a:t>Warrior {name: "Bjorn", level: 1, weapon: "axe</a:t>
            </a:r>
            <a:r>
              <a:rPr lang="en-US" dirty="0" smtClean="0"/>
              <a:t>"}</a:t>
            </a:r>
          </a:p>
          <a:p>
            <a:endParaRPr lang="en-US" dirty="0" smtClean="0"/>
          </a:p>
          <a:p>
            <a:r>
              <a:rPr lang="en-US" dirty="0"/>
              <a:t>We can use the new methods we set on the Warrior </a:t>
            </a:r>
            <a:r>
              <a:rPr lang="en-US" dirty="0" smtClean="0"/>
              <a:t>prototype:</a:t>
            </a:r>
          </a:p>
          <a:p>
            <a:r>
              <a:rPr lang="en-US" dirty="0"/>
              <a:t>hero1.attack(); // "Bjorn attacks with the axe</a:t>
            </a:r>
            <a:r>
              <a:rPr lang="en-US" dirty="0" smtClean="0"/>
              <a:t>.“</a:t>
            </a:r>
          </a:p>
          <a:p>
            <a:endParaRPr lang="en-US" dirty="0" smtClean="0"/>
          </a:p>
          <a:p>
            <a:r>
              <a:rPr lang="en-US" dirty="0"/>
              <a:t>But what happens if we try to use methods further down the prototype chain?</a:t>
            </a:r>
          </a:p>
          <a:p>
            <a:r>
              <a:rPr lang="en-US" dirty="0"/>
              <a:t>hero1.greet(); // Uncaught </a:t>
            </a:r>
            <a:r>
              <a:rPr lang="en-US" dirty="0" err="1"/>
              <a:t>TypeError</a:t>
            </a:r>
            <a:r>
              <a:rPr lang="en-US" dirty="0"/>
              <a:t>: hero1.greet is not a function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uk-UA" dirty="0"/>
          </a:p>
        </p:txBody>
      </p:sp>
    </p:spTree>
    <p:extLst>
      <p:ext uri="{BB962C8B-B14F-4D97-AF65-F5344CB8AC3E}">
        <p14:creationId xmlns:p14="http://schemas.microsoft.com/office/powerpoint/2010/main" val="1061318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a:xfrm>
            <a:off x="685800" y="1113019"/>
            <a:ext cx="10820400" cy="4253459"/>
          </a:xfrm>
        </p:spPr>
        <p:txBody>
          <a:bodyPr/>
          <a:lstStyle/>
          <a:p>
            <a:r>
              <a:rPr lang="en-US" dirty="0"/>
              <a:t>Prototype properties and methods are not automatically linked when you use </a:t>
            </a:r>
            <a:r>
              <a:rPr lang="en-US" b="1" dirty="0"/>
              <a:t>call()</a:t>
            </a:r>
            <a:r>
              <a:rPr lang="en-US" dirty="0"/>
              <a:t> to chain constructors. We will use </a:t>
            </a:r>
            <a:r>
              <a:rPr lang="en-US" b="1" dirty="0" err="1"/>
              <a:t>Object.create</a:t>
            </a:r>
            <a:r>
              <a:rPr lang="en-US" b="1" dirty="0"/>
              <a:t>()</a:t>
            </a:r>
            <a:r>
              <a:rPr lang="en-US" dirty="0"/>
              <a:t> to link the prototypes, making sure to put it before any additional methods are created and added to the prototype</a:t>
            </a:r>
            <a:r>
              <a:rPr lang="en-US" dirty="0" smtClean="0"/>
              <a:t>.</a:t>
            </a:r>
          </a:p>
          <a:p>
            <a:r>
              <a:rPr lang="en-US" dirty="0" err="1"/>
              <a:t>Warrior.prototype</a:t>
            </a:r>
            <a:r>
              <a:rPr lang="en-US" dirty="0"/>
              <a:t> = </a:t>
            </a:r>
            <a:r>
              <a:rPr lang="en-US" dirty="0" err="1"/>
              <a:t>Object.create</a:t>
            </a:r>
            <a:r>
              <a:rPr lang="en-US" dirty="0"/>
              <a:t>(</a:t>
            </a:r>
            <a:r>
              <a:rPr lang="en-US" dirty="0" err="1"/>
              <a:t>Hero.prototype</a:t>
            </a:r>
            <a:r>
              <a:rPr lang="en-US" dirty="0" smtClean="0"/>
              <a:t>);</a:t>
            </a:r>
          </a:p>
          <a:p>
            <a:r>
              <a:rPr lang="en-US" dirty="0" err="1" smtClean="0"/>
              <a:t>Warior.prototype.constructor</a:t>
            </a:r>
            <a:r>
              <a:rPr lang="en-US" dirty="0" smtClean="0"/>
              <a:t> = </a:t>
            </a:r>
            <a:r>
              <a:rPr lang="en-US" dirty="0" err="1" smtClean="0"/>
              <a:t>Warior</a:t>
            </a:r>
            <a:r>
              <a:rPr lang="en-US" dirty="0" smtClean="0"/>
              <a:t>;</a:t>
            </a:r>
            <a:endParaRPr lang="en-US" dirty="0"/>
          </a:p>
          <a:p>
            <a:r>
              <a:rPr lang="en-US" dirty="0" err="1"/>
              <a:t>Healer.prototype</a:t>
            </a:r>
            <a:r>
              <a:rPr lang="en-US" dirty="0"/>
              <a:t> = </a:t>
            </a:r>
            <a:r>
              <a:rPr lang="en-US" dirty="0" err="1"/>
              <a:t>Object.create</a:t>
            </a:r>
            <a:r>
              <a:rPr lang="en-US" dirty="0"/>
              <a:t>(</a:t>
            </a:r>
            <a:r>
              <a:rPr lang="en-US" dirty="0" err="1"/>
              <a:t>Hero.prototype</a:t>
            </a:r>
            <a:r>
              <a:rPr lang="en-US" dirty="0" smtClean="0"/>
              <a:t>);</a:t>
            </a:r>
          </a:p>
          <a:p>
            <a:r>
              <a:rPr lang="en-US" dirty="0" err="1" smtClean="0"/>
              <a:t>Healer.prototype.constructor</a:t>
            </a:r>
            <a:r>
              <a:rPr lang="en-US" dirty="0" smtClean="0"/>
              <a:t> = Healer;</a:t>
            </a:r>
          </a:p>
          <a:p>
            <a:endParaRPr lang="en-US" dirty="0"/>
          </a:p>
          <a:p>
            <a:r>
              <a:rPr lang="en-US" dirty="0"/>
              <a:t>With this code we’ve created our Hero class with the base properties, created two character classes called Warrior and Healer from the original constructor, added methods to the prototypes and created individual character instances.</a:t>
            </a:r>
          </a:p>
          <a:p>
            <a:endParaRPr lang="uk-UA" dirty="0"/>
          </a:p>
        </p:txBody>
      </p:sp>
    </p:spTree>
    <p:extLst>
      <p:ext uri="{BB962C8B-B14F-4D97-AF65-F5344CB8AC3E}">
        <p14:creationId xmlns:p14="http://schemas.microsoft.com/office/powerpoint/2010/main" val="1533806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a:xfrm>
            <a:off x="685800" y="1802567"/>
            <a:ext cx="10820400" cy="3429000"/>
          </a:xfrm>
        </p:spPr>
        <p:txBody>
          <a:bodyPr/>
          <a:lstStyle/>
          <a:p>
            <a:pPr algn="ctr"/>
            <a:endParaRPr lang="en-US" dirty="0"/>
          </a:p>
          <a:p>
            <a:pPr algn="ctr"/>
            <a:endParaRPr lang="en-US" dirty="0" smtClean="0"/>
          </a:p>
          <a:p>
            <a:pPr algn="ctr"/>
            <a:endParaRPr lang="en-US" dirty="0"/>
          </a:p>
          <a:p>
            <a:pPr algn="ctr"/>
            <a:r>
              <a:rPr lang="en-US" sz="6000" b="1" dirty="0" smtClean="0"/>
              <a:t>THANKS!</a:t>
            </a:r>
          </a:p>
        </p:txBody>
      </p:sp>
    </p:spTree>
    <p:extLst>
      <p:ext uri="{BB962C8B-B14F-4D97-AF65-F5344CB8AC3E}">
        <p14:creationId xmlns:p14="http://schemas.microsoft.com/office/powerpoint/2010/main" val="2557238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JS PROTOTYPES</a:t>
            </a:r>
            <a:endParaRPr lang="uk-UA" dirty="0"/>
          </a:p>
        </p:txBody>
      </p:sp>
      <p:sp>
        <p:nvSpPr>
          <p:cNvPr id="3" name="Місце для тексту 2"/>
          <p:cNvSpPr>
            <a:spLocks noGrp="1"/>
          </p:cNvSpPr>
          <p:nvPr>
            <p:ph type="body" sz="quarter" idx="10"/>
          </p:nvPr>
        </p:nvSpPr>
        <p:spPr/>
        <p:txBody>
          <a:bodyPr/>
          <a:lstStyle/>
          <a:p>
            <a:r>
              <a:rPr lang="en-US" dirty="0"/>
              <a:t>Every object in JavaScript has an internal property called </a:t>
            </a:r>
            <a:r>
              <a:rPr lang="en-US" b="1" dirty="0"/>
              <a:t>[[Prototype]]</a:t>
            </a:r>
            <a:r>
              <a:rPr lang="en-US" dirty="0"/>
              <a:t>. </a:t>
            </a:r>
            <a:endParaRPr lang="en-US" dirty="0" smtClean="0"/>
          </a:p>
          <a:p>
            <a:r>
              <a:rPr lang="en-US" dirty="0" smtClean="0"/>
              <a:t>The </a:t>
            </a:r>
            <a:r>
              <a:rPr lang="en-US" dirty="0"/>
              <a:t>double square brackets that enclose [[Prototype]] signify that it is an internal property, and cannot be accessed directly in code</a:t>
            </a:r>
            <a:r>
              <a:rPr lang="en-US" dirty="0" smtClean="0"/>
              <a:t>.</a:t>
            </a:r>
          </a:p>
          <a:p>
            <a:r>
              <a:rPr lang="en-US" dirty="0"/>
              <a:t>To find the [[Prototype]] </a:t>
            </a:r>
            <a:r>
              <a:rPr lang="en-US" dirty="0" smtClean="0"/>
              <a:t>of an object</a:t>
            </a:r>
            <a:r>
              <a:rPr lang="en-US" dirty="0"/>
              <a:t>, we </a:t>
            </a:r>
            <a:r>
              <a:rPr lang="en-US" dirty="0" smtClean="0"/>
              <a:t>can </a:t>
            </a:r>
            <a:r>
              <a:rPr lang="en-US" dirty="0"/>
              <a:t>use the </a:t>
            </a:r>
            <a:r>
              <a:rPr lang="en-US" b="1" dirty="0" err="1"/>
              <a:t>getPrototypeOf</a:t>
            </a:r>
            <a:r>
              <a:rPr lang="en-US" b="1" dirty="0"/>
              <a:t>()</a:t>
            </a:r>
            <a:r>
              <a:rPr lang="en-US" dirty="0"/>
              <a:t> </a:t>
            </a:r>
            <a:r>
              <a:rPr lang="en-US" dirty="0" smtClean="0"/>
              <a:t>method:</a:t>
            </a:r>
          </a:p>
          <a:p>
            <a:endParaRPr lang="en-US" dirty="0"/>
          </a:p>
          <a:p>
            <a:r>
              <a:rPr lang="en-US" dirty="0" err="1"/>
              <a:t>Object.getPrototypeOf</a:t>
            </a:r>
            <a:r>
              <a:rPr lang="en-US" dirty="0"/>
              <a:t>(x</a:t>
            </a:r>
            <a:r>
              <a:rPr lang="en-US" dirty="0" smtClean="0"/>
              <a:t>); </a:t>
            </a:r>
            <a:r>
              <a:rPr lang="en-US" dirty="0"/>
              <a:t>// {constructor: ƒ, __</a:t>
            </a:r>
            <a:r>
              <a:rPr lang="en-US" dirty="0" err="1"/>
              <a:t>defineGetter</a:t>
            </a:r>
            <a:r>
              <a:rPr lang="en-US" dirty="0"/>
              <a:t>__: ƒ, __</a:t>
            </a:r>
            <a:r>
              <a:rPr lang="en-US" dirty="0" err="1"/>
              <a:t>defineSetter</a:t>
            </a:r>
            <a:r>
              <a:rPr lang="en-US" dirty="0"/>
              <a:t>__: ƒ, </a:t>
            </a:r>
            <a:r>
              <a:rPr lang="en-US" dirty="0" smtClean="0"/>
              <a:t>…}</a:t>
            </a:r>
          </a:p>
          <a:p>
            <a:r>
              <a:rPr lang="en-US" dirty="0"/>
              <a:t>The output </a:t>
            </a:r>
            <a:r>
              <a:rPr lang="en-US" dirty="0" smtClean="0"/>
              <a:t>consists </a:t>
            </a:r>
            <a:r>
              <a:rPr lang="en-US" dirty="0"/>
              <a:t>of several built-in properties and methods.</a:t>
            </a:r>
          </a:p>
          <a:p>
            <a:endParaRPr lang="en-US" dirty="0"/>
          </a:p>
          <a:p>
            <a:endParaRPr lang="en-US" dirty="0" smtClean="0"/>
          </a:p>
        </p:txBody>
      </p:sp>
    </p:spTree>
    <p:extLst>
      <p:ext uri="{BB962C8B-B14F-4D97-AF65-F5344CB8AC3E}">
        <p14:creationId xmlns:p14="http://schemas.microsoft.com/office/powerpoint/2010/main" val="3763387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a:xfrm>
            <a:off x="685800" y="1542246"/>
            <a:ext cx="10820400" cy="3429000"/>
          </a:xfrm>
        </p:spPr>
        <p:txBody>
          <a:bodyPr/>
          <a:lstStyle/>
          <a:p>
            <a:r>
              <a:rPr lang="en-US" dirty="0"/>
              <a:t>Another way to find the [[Prototype]] is through the </a:t>
            </a:r>
            <a:r>
              <a:rPr lang="en-US" b="1" dirty="0"/>
              <a:t>__proto__</a:t>
            </a:r>
            <a:r>
              <a:rPr lang="en-US" dirty="0"/>
              <a:t> property. __proto__ is a property that exposes the internal [[Prototype]] of an </a:t>
            </a:r>
            <a:r>
              <a:rPr lang="en-US" dirty="0" smtClean="0"/>
              <a:t>object:</a:t>
            </a:r>
          </a:p>
          <a:p>
            <a:endParaRPr lang="en-US" dirty="0" smtClean="0"/>
          </a:p>
          <a:p>
            <a:r>
              <a:rPr lang="en-US" dirty="0" err="1"/>
              <a:t>x.__proto</a:t>
            </a:r>
            <a:r>
              <a:rPr lang="en-US" dirty="0" smtClean="0"/>
              <a:t>__; </a:t>
            </a:r>
            <a:r>
              <a:rPr lang="en-US" dirty="0"/>
              <a:t>// {constructor: ƒ, __</a:t>
            </a:r>
            <a:r>
              <a:rPr lang="en-US" dirty="0" err="1"/>
              <a:t>defineGetter</a:t>
            </a:r>
            <a:r>
              <a:rPr lang="en-US" dirty="0"/>
              <a:t>__: ƒ, __</a:t>
            </a:r>
            <a:r>
              <a:rPr lang="en-US" dirty="0" err="1"/>
              <a:t>defineSetter</a:t>
            </a:r>
            <a:r>
              <a:rPr lang="en-US" dirty="0"/>
              <a:t>__: ƒ, …}</a:t>
            </a:r>
          </a:p>
          <a:p>
            <a:r>
              <a:rPr lang="en-US" dirty="0" smtClean="0"/>
              <a:t>It </a:t>
            </a:r>
            <a:r>
              <a:rPr lang="en-US" dirty="0"/>
              <a:t>is important to note that .__proto__ is a legacy feature and should not be used in production code, and it is not </a:t>
            </a:r>
            <a:r>
              <a:rPr lang="en-US" dirty="0" smtClean="0"/>
              <a:t>present </a:t>
            </a:r>
            <a:r>
              <a:rPr lang="en-US" dirty="0"/>
              <a:t>in every modern browser</a:t>
            </a:r>
            <a:r>
              <a:rPr lang="en-US" dirty="0" smtClean="0"/>
              <a:t>.</a:t>
            </a:r>
          </a:p>
          <a:p>
            <a:r>
              <a:rPr lang="en-US" dirty="0"/>
              <a:t>It is important that every object in JavaScript has a [[Prototype]] as it creates a way for any two or more objects to be linked.</a:t>
            </a:r>
            <a:endParaRPr lang="uk-UA" dirty="0"/>
          </a:p>
        </p:txBody>
      </p:sp>
    </p:spTree>
    <p:extLst>
      <p:ext uri="{BB962C8B-B14F-4D97-AF65-F5344CB8AC3E}">
        <p14:creationId xmlns:p14="http://schemas.microsoft.com/office/powerpoint/2010/main" val="1309762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PROTOTYPE INHERITANCE</a:t>
            </a:r>
            <a:endParaRPr lang="uk-UA" dirty="0"/>
          </a:p>
        </p:txBody>
      </p:sp>
      <p:sp>
        <p:nvSpPr>
          <p:cNvPr id="3" name="Місце для тексту 2"/>
          <p:cNvSpPr>
            <a:spLocks noGrp="1"/>
          </p:cNvSpPr>
          <p:nvPr>
            <p:ph type="body" sz="quarter" idx="10"/>
          </p:nvPr>
        </p:nvSpPr>
        <p:spPr>
          <a:xfrm>
            <a:off x="685800" y="2057400"/>
            <a:ext cx="10820400" cy="3776730"/>
          </a:xfrm>
        </p:spPr>
        <p:txBody>
          <a:bodyPr/>
          <a:lstStyle/>
          <a:p>
            <a:r>
              <a:rPr lang="en-US" dirty="0"/>
              <a:t>When you attempt to access a property or method of an object, JavaScript will first search on the object itself, and if it is not found, it will search the object’s </a:t>
            </a:r>
            <a:r>
              <a:rPr lang="en-US" b="1" dirty="0"/>
              <a:t>[[Prototype</a:t>
            </a:r>
            <a:r>
              <a:rPr lang="en-US" b="1" dirty="0" smtClean="0"/>
              <a:t>]]</a:t>
            </a:r>
            <a:r>
              <a:rPr lang="en-US" dirty="0" smtClean="0"/>
              <a:t>.</a:t>
            </a:r>
          </a:p>
          <a:p>
            <a:r>
              <a:rPr lang="en-US" dirty="0"/>
              <a:t>At the end of the prototype chain is </a:t>
            </a:r>
            <a:r>
              <a:rPr lang="en-US" b="1" dirty="0" err="1"/>
              <a:t>Object.prototype</a:t>
            </a:r>
            <a:r>
              <a:rPr lang="en-US" dirty="0"/>
              <a:t>. All objects inherit the properties and methods of </a:t>
            </a:r>
            <a:r>
              <a:rPr lang="en-US" b="1" dirty="0"/>
              <a:t>Object</a:t>
            </a:r>
            <a:r>
              <a:rPr lang="en-US" dirty="0"/>
              <a:t>. Any attempt to search beyond the end of the chain results in </a:t>
            </a:r>
            <a:r>
              <a:rPr lang="en-US" b="1" dirty="0"/>
              <a:t>null</a:t>
            </a:r>
            <a:r>
              <a:rPr lang="en-US" dirty="0" smtClean="0"/>
              <a:t>.</a:t>
            </a:r>
          </a:p>
          <a:p>
            <a:r>
              <a:rPr lang="en-US" dirty="0"/>
              <a:t>In our example, </a:t>
            </a:r>
            <a:r>
              <a:rPr lang="en-US" b="1" dirty="0"/>
              <a:t>x</a:t>
            </a:r>
            <a:r>
              <a:rPr lang="en-US" dirty="0"/>
              <a:t> is an empty object that inherits from Object. x can use any property or method that Object has, such as </a:t>
            </a:r>
            <a:r>
              <a:rPr lang="en-US" b="1" dirty="0" err="1"/>
              <a:t>toString</a:t>
            </a:r>
            <a:r>
              <a:rPr lang="en-US" b="1" dirty="0" smtClean="0"/>
              <a:t>()</a:t>
            </a:r>
            <a:r>
              <a:rPr lang="en-US" dirty="0"/>
              <a:t>:</a:t>
            </a:r>
            <a:endParaRPr lang="en-US" dirty="0" smtClean="0"/>
          </a:p>
          <a:p>
            <a:r>
              <a:rPr lang="en-US" dirty="0" err="1"/>
              <a:t>x.toString</a:t>
            </a:r>
            <a:r>
              <a:rPr lang="en-US" dirty="0" smtClean="0"/>
              <a:t>(); // [object Object]</a:t>
            </a:r>
          </a:p>
          <a:p>
            <a:r>
              <a:rPr lang="en-US" dirty="0"/>
              <a:t>This prototype chain is only one link long. x -&gt; Object. We know this, because if we try to chain two [[Prototype]] properties together, it will be null</a:t>
            </a:r>
            <a:r>
              <a:rPr lang="en-US" dirty="0" smtClean="0"/>
              <a:t>.</a:t>
            </a:r>
          </a:p>
          <a:p>
            <a:r>
              <a:rPr lang="en-US" dirty="0" err="1"/>
              <a:t>x.__proto__.__proto</a:t>
            </a:r>
            <a:r>
              <a:rPr lang="en-US" dirty="0" smtClean="0"/>
              <a:t>__; // null</a:t>
            </a:r>
            <a:endParaRPr lang="en-US" dirty="0"/>
          </a:p>
          <a:p>
            <a:endParaRPr lang="en-US" dirty="0"/>
          </a:p>
          <a:p>
            <a:endParaRPr lang="en-US" dirty="0"/>
          </a:p>
        </p:txBody>
      </p:sp>
    </p:spTree>
    <p:extLst>
      <p:ext uri="{BB962C8B-B14F-4D97-AF65-F5344CB8AC3E}">
        <p14:creationId xmlns:p14="http://schemas.microsoft.com/office/powerpoint/2010/main" val="538016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a:xfrm>
            <a:off x="428223" y="666482"/>
            <a:ext cx="10820400" cy="4974464"/>
          </a:xfrm>
        </p:spPr>
        <p:txBody>
          <a:bodyPr/>
          <a:lstStyle/>
          <a:p>
            <a:r>
              <a:rPr lang="en-US" dirty="0"/>
              <a:t>let y = [];</a:t>
            </a:r>
          </a:p>
          <a:p>
            <a:r>
              <a:rPr lang="en-US" dirty="0"/>
              <a:t>If we take a look at the [[Prototype]] of the new </a:t>
            </a:r>
            <a:r>
              <a:rPr lang="en-US" b="1" dirty="0"/>
              <a:t>y</a:t>
            </a:r>
            <a:r>
              <a:rPr lang="en-US" dirty="0"/>
              <a:t> array, we will see that it has more properties and methods than the x object. It has inherited everything from </a:t>
            </a:r>
            <a:r>
              <a:rPr lang="en-US" b="1" dirty="0" err="1" smtClean="0"/>
              <a:t>Array.prototype</a:t>
            </a:r>
            <a:r>
              <a:rPr lang="en-US" dirty="0"/>
              <a:t>:</a:t>
            </a:r>
            <a:endParaRPr lang="en-US" dirty="0" smtClean="0"/>
          </a:p>
          <a:p>
            <a:r>
              <a:rPr lang="en-US" dirty="0" err="1"/>
              <a:t>y.__proto</a:t>
            </a:r>
            <a:r>
              <a:rPr lang="en-US" dirty="0" smtClean="0"/>
              <a:t>__; // [</a:t>
            </a:r>
            <a:r>
              <a:rPr lang="en-US" dirty="0"/>
              <a:t>constructor: ƒ, </a:t>
            </a:r>
            <a:r>
              <a:rPr lang="en-US" dirty="0" err="1"/>
              <a:t>concat</a:t>
            </a:r>
            <a:r>
              <a:rPr lang="en-US" dirty="0"/>
              <a:t>: ƒ, pop: ƒ, push: ƒ, </a:t>
            </a:r>
            <a:r>
              <a:rPr lang="en-US" dirty="0" smtClean="0"/>
              <a:t>…]</a:t>
            </a:r>
          </a:p>
          <a:p>
            <a:r>
              <a:rPr lang="en-US" dirty="0"/>
              <a:t>We can chain two prototypes together now, since our prototype chain is longer in this case. It looks like y -&gt; Array -&gt; Object</a:t>
            </a:r>
            <a:r>
              <a:rPr lang="en-US" dirty="0" smtClean="0"/>
              <a:t>.</a:t>
            </a:r>
          </a:p>
          <a:p>
            <a:r>
              <a:rPr lang="en-US" dirty="0" err="1"/>
              <a:t>y.__proto__.__proto</a:t>
            </a:r>
            <a:r>
              <a:rPr lang="en-US" dirty="0"/>
              <a:t>__; // {constructor: ƒ, __</a:t>
            </a:r>
            <a:r>
              <a:rPr lang="en-US" dirty="0" err="1"/>
              <a:t>defineGetter</a:t>
            </a:r>
            <a:r>
              <a:rPr lang="en-US" dirty="0"/>
              <a:t>__: ƒ, __</a:t>
            </a:r>
            <a:r>
              <a:rPr lang="en-US" dirty="0" err="1"/>
              <a:t>defineSetter</a:t>
            </a:r>
            <a:r>
              <a:rPr lang="en-US" dirty="0"/>
              <a:t>__: ƒ, …}</a:t>
            </a:r>
          </a:p>
          <a:p>
            <a:r>
              <a:rPr lang="en-US" dirty="0"/>
              <a:t>This chain is now referring to </a:t>
            </a:r>
            <a:r>
              <a:rPr lang="en-US" dirty="0" err="1"/>
              <a:t>Object.prototype</a:t>
            </a:r>
            <a:r>
              <a:rPr lang="en-US" dirty="0"/>
              <a:t>. We can test the internal [[Prototype]] against the prototype property of the constructor function to see that they are referring to the same thing</a:t>
            </a:r>
            <a:r>
              <a:rPr lang="en-US" dirty="0" smtClean="0"/>
              <a:t>.</a:t>
            </a:r>
          </a:p>
          <a:p>
            <a:r>
              <a:rPr lang="en-US" dirty="0" err="1"/>
              <a:t>y.__proto</a:t>
            </a:r>
            <a:r>
              <a:rPr lang="en-US" dirty="0"/>
              <a:t>__ === </a:t>
            </a:r>
            <a:r>
              <a:rPr lang="en-US" dirty="0" err="1"/>
              <a:t>Array.prototype</a:t>
            </a:r>
            <a:r>
              <a:rPr lang="en-US" dirty="0" smtClean="0"/>
              <a:t>; // </a:t>
            </a:r>
            <a:r>
              <a:rPr lang="en-US" dirty="0"/>
              <a:t>true</a:t>
            </a:r>
          </a:p>
          <a:p>
            <a:r>
              <a:rPr lang="en-US" dirty="0" err="1"/>
              <a:t>y.__proto__.__proto</a:t>
            </a:r>
            <a:r>
              <a:rPr lang="en-US" dirty="0"/>
              <a:t>__ === </a:t>
            </a:r>
            <a:r>
              <a:rPr lang="en-US" dirty="0" err="1"/>
              <a:t>Object.prototype</a:t>
            </a:r>
            <a:r>
              <a:rPr lang="en-US" dirty="0"/>
              <a:t>; // true</a:t>
            </a:r>
          </a:p>
          <a:p>
            <a:endParaRPr lang="en-US" dirty="0"/>
          </a:p>
          <a:p>
            <a:endParaRPr lang="uk-UA" dirty="0"/>
          </a:p>
        </p:txBody>
      </p:sp>
    </p:spTree>
    <p:extLst>
      <p:ext uri="{BB962C8B-B14F-4D97-AF65-F5344CB8AC3E}">
        <p14:creationId xmlns:p14="http://schemas.microsoft.com/office/powerpoint/2010/main" val="1719714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p:txBody>
          <a:bodyPr/>
          <a:lstStyle/>
          <a:p>
            <a:r>
              <a:rPr lang="en-US" dirty="0"/>
              <a:t>We can also use the </a:t>
            </a:r>
            <a:r>
              <a:rPr lang="en-US" b="1" dirty="0" err="1"/>
              <a:t>isPrototypeOf</a:t>
            </a:r>
            <a:r>
              <a:rPr lang="en-US" b="1" dirty="0"/>
              <a:t>()</a:t>
            </a:r>
            <a:r>
              <a:rPr lang="en-US" dirty="0"/>
              <a:t> method to accomplish </a:t>
            </a:r>
            <a:r>
              <a:rPr lang="en-US" dirty="0" smtClean="0"/>
              <a:t>this:</a:t>
            </a:r>
            <a:endParaRPr lang="en-US" dirty="0"/>
          </a:p>
          <a:p>
            <a:r>
              <a:rPr lang="en-US" dirty="0" err="1"/>
              <a:t>Array.prototype.isPrototypeOf</a:t>
            </a:r>
            <a:r>
              <a:rPr lang="en-US" dirty="0"/>
              <a:t>(y);      // true</a:t>
            </a:r>
          </a:p>
          <a:p>
            <a:r>
              <a:rPr lang="en-US" dirty="0" err="1"/>
              <a:t>Object.prototype.isPrototypeOf</a:t>
            </a:r>
            <a:r>
              <a:rPr lang="en-US" dirty="0"/>
              <a:t>(Array); // </a:t>
            </a:r>
            <a:r>
              <a:rPr lang="en-US" dirty="0" smtClean="0"/>
              <a:t>true</a:t>
            </a:r>
          </a:p>
          <a:p>
            <a:r>
              <a:rPr lang="en-US" dirty="0"/>
              <a:t>We can use the </a:t>
            </a:r>
            <a:r>
              <a:rPr lang="en-US" b="1" dirty="0" err="1"/>
              <a:t>instanceof</a:t>
            </a:r>
            <a:r>
              <a:rPr lang="en-US" dirty="0"/>
              <a:t> operator to test whether the </a:t>
            </a:r>
            <a:r>
              <a:rPr lang="en-US" b="1" dirty="0"/>
              <a:t>prototype</a:t>
            </a:r>
            <a:r>
              <a:rPr lang="en-US" dirty="0"/>
              <a:t> property of a constructor appears anywhere within an object’s prototype </a:t>
            </a:r>
            <a:r>
              <a:rPr lang="en-US" dirty="0" smtClean="0"/>
              <a:t>chain:</a:t>
            </a:r>
          </a:p>
          <a:p>
            <a:r>
              <a:rPr lang="en-US" dirty="0"/>
              <a:t>y </a:t>
            </a:r>
            <a:r>
              <a:rPr lang="en-US" dirty="0" err="1"/>
              <a:t>instanceof</a:t>
            </a:r>
            <a:r>
              <a:rPr lang="en-US" dirty="0"/>
              <a:t> Array; // true</a:t>
            </a:r>
          </a:p>
          <a:p>
            <a:endParaRPr lang="en-US" dirty="0"/>
          </a:p>
          <a:p>
            <a:endParaRPr lang="uk-UA" dirty="0"/>
          </a:p>
        </p:txBody>
      </p:sp>
    </p:spTree>
    <p:extLst>
      <p:ext uri="{BB962C8B-B14F-4D97-AF65-F5344CB8AC3E}">
        <p14:creationId xmlns:p14="http://schemas.microsoft.com/office/powerpoint/2010/main" val="1138993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CONSTRUCTOR FUNCTIONS</a:t>
            </a:r>
            <a:endParaRPr lang="uk-UA" dirty="0"/>
          </a:p>
        </p:txBody>
      </p:sp>
      <p:sp>
        <p:nvSpPr>
          <p:cNvPr id="3" name="Місце для тексту 2"/>
          <p:cNvSpPr>
            <a:spLocks noGrp="1"/>
          </p:cNvSpPr>
          <p:nvPr>
            <p:ph type="body" sz="quarter" idx="10"/>
          </p:nvPr>
        </p:nvSpPr>
        <p:spPr>
          <a:xfrm>
            <a:off x="685800" y="2057399"/>
            <a:ext cx="10820400" cy="4008549"/>
          </a:xfrm>
        </p:spPr>
        <p:txBody>
          <a:bodyPr/>
          <a:lstStyle/>
          <a:p>
            <a:r>
              <a:rPr lang="en-US" b="1" dirty="0"/>
              <a:t>Constructor functions</a:t>
            </a:r>
            <a:r>
              <a:rPr lang="en-US" dirty="0"/>
              <a:t> are functions that are used to construct new objects. The </a:t>
            </a:r>
            <a:r>
              <a:rPr lang="en-US" b="1" dirty="0"/>
              <a:t>new</a:t>
            </a:r>
            <a:r>
              <a:rPr lang="en-US" dirty="0"/>
              <a:t> operator is used to create new instances based off a constructor function</a:t>
            </a:r>
            <a:r>
              <a:rPr lang="en-US" dirty="0" smtClean="0"/>
              <a:t>.</a:t>
            </a:r>
          </a:p>
          <a:p>
            <a:r>
              <a:rPr lang="en-US" dirty="0"/>
              <a:t>To begin, a constructor function is just a regular function. It becomes a constructor when it is called on by an instance with the new keyword</a:t>
            </a:r>
            <a:r>
              <a:rPr lang="en-US" dirty="0" smtClean="0"/>
              <a:t>.</a:t>
            </a:r>
          </a:p>
          <a:p>
            <a:endParaRPr lang="en-US" dirty="0" smtClean="0"/>
          </a:p>
          <a:p>
            <a:r>
              <a:rPr lang="en-US" dirty="0"/>
              <a:t>// Initialize a constructor function for a new Hero</a:t>
            </a:r>
          </a:p>
          <a:p>
            <a:r>
              <a:rPr lang="en-US" dirty="0"/>
              <a:t>function Hero(name, level) {</a:t>
            </a:r>
          </a:p>
          <a:p>
            <a:r>
              <a:rPr lang="en-US" dirty="0"/>
              <a:t>  this.name = name;</a:t>
            </a:r>
          </a:p>
          <a:p>
            <a:r>
              <a:rPr lang="en-US" dirty="0"/>
              <a:t>  </a:t>
            </a:r>
            <a:r>
              <a:rPr lang="en-US" dirty="0" err="1"/>
              <a:t>this.level</a:t>
            </a:r>
            <a:r>
              <a:rPr lang="en-US" dirty="0"/>
              <a:t> = level;</a:t>
            </a:r>
          </a:p>
          <a:p>
            <a:r>
              <a:rPr lang="en-US" dirty="0"/>
              <a:t>}</a:t>
            </a:r>
            <a:endParaRPr lang="uk-UA" dirty="0"/>
          </a:p>
        </p:txBody>
      </p:sp>
    </p:spTree>
    <p:extLst>
      <p:ext uri="{BB962C8B-B14F-4D97-AF65-F5344CB8AC3E}">
        <p14:creationId xmlns:p14="http://schemas.microsoft.com/office/powerpoint/2010/main" val="3719571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a:xfrm>
            <a:off x="660043" y="1168757"/>
            <a:ext cx="10820400" cy="4420674"/>
          </a:xfrm>
        </p:spPr>
        <p:txBody>
          <a:bodyPr/>
          <a:lstStyle/>
          <a:p>
            <a:r>
              <a:rPr lang="en-US" dirty="0"/>
              <a:t>let hero1 = new Hero('Bjorn', 1</a:t>
            </a:r>
            <a:r>
              <a:rPr lang="en-US" dirty="0" smtClean="0"/>
              <a:t>); </a:t>
            </a:r>
            <a:r>
              <a:rPr lang="en-US" dirty="0"/>
              <a:t>// Hero {name: "Bjorn", level: 1</a:t>
            </a:r>
            <a:r>
              <a:rPr lang="en-US" dirty="0" smtClean="0"/>
              <a:t>}</a:t>
            </a:r>
          </a:p>
          <a:p>
            <a:endParaRPr lang="en-US" dirty="0" smtClean="0"/>
          </a:p>
          <a:p>
            <a:r>
              <a:rPr lang="en-US" dirty="0"/>
              <a:t>Now if we get the [[Prototype]] of hero1, we will be able to see the constructor as Hero</a:t>
            </a:r>
            <a:r>
              <a:rPr lang="en-US" dirty="0" smtClean="0"/>
              <a:t>():</a:t>
            </a:r>
          </a:p>
          <a:p>
            <a:r>
              <a:rPr lang="en-US" dirty="0" err="1"/>
              <a:t>Object.getPrototypeOf</a:t>
            </a:r>
            <a:r>
              <a:rPr lang="en-US" dirty="0"/>
              <a:t>(hero1</a:t>
            </a:r>
            <a:r>
              <a:rPr lang="en-US" dirty="0" smtClean="0"/>
              <a:t>); </a:t>
            </a:r>
            <a:r>
              <a:rPr lang="en-US" dirty="0"/>
              <a:t>// constructor: ƒ Hero(name, level</a:t>
            </a:r>
            <a:r>
              <a:rPr lang="en-US" dirty="0" smtClean="0"/>
              <a:t>)</a:t>
            </a:r>
          </a:p>
          <a:p>
            <a:endParaRPr lang="en-US" dirty="0"/>
          </a:p>
          <a:p>
            <a:r>
              <a:rPr lang="en-US" dirty="0"/>
              <a:t>We can add a method to Hero using prototype. We’ll create a greet() </a:t>
            </a:r>
            <a:r>
              <a:rPr lang="en-US" dirty="0" smtClean="0"/>
              <a:t>method:</a:t>
            </a:r>
          </a:p>
          <a:p>
            <a:endParaRPr lang="en-US" dirty="0"/>
          </a:p>
          <a:p>
            <a:r>
              <a:rPr lang="en-US" dirty="0"/>
              <a:t>// Add greet method to the Hero prototype</a:t>
            </a:r>
          </a:p>
          <a:p>
            <a:r>
              <a:rPr lang="en-US" dirty="0" err="1"/>
              <a:t>Hero.prototype.greet</a:t>
            </a:r>
            <a:r>
              <a:rPr lang="en-US" dirty="0"/>
              <a:t> = function () {</a:t>
            </a:r>
          </a:p>
          <a:p>
            <a:r>
              <a:rPr lang="en-US" dirty="0"/>
              <a:t>  return `${this.name} says hello.`;</a:t>
            </a:r>
          </a:p>
          <a:p>
            <a:r>
              <a:rPr lang="en-US" dirty="0" smtClean="0"/>
              <a:t>}</a:t>
            </a:r>
          </a:p>
          <a:p>
            <a:endParaRPr lang="en-US" dirty="0"/>
          </a:p>
          <a:p>
            <a:endParaRPr lang="en-US" dirty="0"/>
          </a:p>
          <a:p>
            <a:endParaRPr lang="en-US" dirty="0"/>
          </a:p>
          <a:p>
            <a:endParaRPr lang="uk-UA" dirty="0"/>
          </a:p>
        </p:txBody>
      </p:sp>
    </p:spTree>
    <p:extLst>
      <p:ext uri="{BB962C8B-B14F-4D97-AF65-F5344CB8AC3E}">
        <p14:creationId xmlns:p14="http://schemas.microsoft.com/office/powerpoint/2010/main" val="1270198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a:xfrm>
            <a:off x="647163" y="821028"/>
            <a:ext cx="10820400" cy="3429000"/>
          </a:xfrm>
        </p:spPr>
        <p:txBody>
          <a:bodyPr/>
          <a:lstStyle/>
          <a:p>
            <a:r>
              <a:rPr lang="en-US" dirty="0"/>
              <a:t>// Initialize Warrior constructor</a:t>
            </a:r>
          </a:p>
          <a:p>
            <a:r>
              <a:rPr lang="en-US" dirty="0"/>
              <a:t>function Warrior(name, level, weapon) {</a:t>
            </a:r>
          </a:p>
          <a:p>
            <a:r>
              <a:rPr lang="en-US" dirty="0"/>
              <a:t>  // Chain constructor with call</a:t>
            </a:r>
          </a:p>
          <a:p>
            <a:r>
              <a:rPr lang="en-US" dirty="0"/>
              <a:t>  </a:t>
            </a:r>
            <a:r>
              <a:rPr lang="en-US" dirty="0" err="1"/>
              <a:t>Hero.call</a:t>
            </a:r>
            <a:r>
              <a:rPr lang="en-US" dirty="0"/>
              <a:t>(this, name, level);</a:t>
            </a:r>
          </a:p>
          <a:p>
            <a:r>
              <a:rPr lang="en-US" dirty="0" smtClean="0"/>
              <a:t>  </a:t>
            </a:r>
            <a:r>
              <a:rPr lang="en-US" dirty="0"/>
              <a:t>// Add a new property</a:t>
            </a:r>
          </a:p>
          <a:p>
            <a:r>
              <a:rPr lang="en-US" dirty="0"/>
              <a:t>  </a:t>
            </a:r>
            <a:r>
              <a:rPr lang="en-US" dirty="0" err="1"/>
              <a:t>this.weapon</a:t>
            </a:r>
            <a:r>
              <a:rPr lang="en-US" dirty="0"/>
              <a:t> = weapon;</a:t>
            </a:r>
          </a:p>
          <a:p>
            <a:r>
              <a:rPr lang="en-US" dirty="0"/>
              <a:t>}</a:t>
            </a:r>
          </a:p>
          <a:p>
            <a:endParaRPr lang="en-US" dirty="0"/>
          </a:p>
          <a:p>
            <a:r>
              <a:rPr lang="en-US" dirty="0"/>
              <a:t>// Initialize Healer constructor</a:t>
            </a:r>
          </a:p>
          <a:p>
            <a:r>
              <a:rPr lang="en-US" dirty="0"/>
              <a:t>function Healer(name, level, spell) {</a:t>
            </a:r>
          </a:p>
          <a:p>
            <a:r>
              <a:rPr lang="en-US" dirty="0"/>
              <a:t>  </a:t>
            </a:r>
            <a:r>
              <a:rPr lang="en-US" dirty="0" err="1"/>
              <a:t>Hero.call</a:t>
            </a:r>
            <a:r>
              <a:rPr lang="en-US" dirty="0"/>
              <a:t>(this, name, level);</a:t>
            </a:r>
          </a:p>
          <a:p>
            <a:r>
              <a:rPr lang="en-US" dirty="0" smtClean="0"/>
              <a:t>  </a:t>
            </a:r>
            <a:r>
              <a:rPr lang="en-US" dirty="0" err="1"/>
              <a:t>this.spell</a:t>
            </a:r>
            <a:r>
              <a:rPr lang="en-US" dirty="0"/>
              <a:t> = spell;</a:t>
            </a:r>
          </a:p>
          <a:p>
            <a:r>
              <a:rPr lang="en-US" dirty="0"/>
              <a:t>}</a:t>
            </a:r>
            <a:endParaRPr lang="uk-UA" dirty="0"/>
          </a:p>
        </p:txBody>
      </p:sp>
    </p:spTree>
    <p:extLst>
      <p:ext uri="{BB962C8B-B14F-4D97-AF65-F5344CB8AC3E}">
        <p14:creationId xmlns:p14="http://schemas.microsoft.com/office/powerpoint/2010/main" val="2187958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3.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A1340B-3A1B-4156-ADE3-51DF6C2C795D}">
  <ds:schemaRefs>
    <ds:schemaRef ds:uri="http://purl.org/dc/terms/"/>
    <ds:schemaRef ds:uri="835f28f2-30f1-4728-84d2-86d96e143488"/>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purl.org/dc/dcmitype/"/>
    <ds:schemaRef ds:uri="341e6018-ac0a-4dfb-8409-db9e0d25502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451</TotalTime>
  <Words>1112</Words>
  <Application>Microsoft Office PowerPoint</Application>
  <PresentationFormat>Широкий екран</PresentationFormat>
  <Paragraphs>107</Paragraphs>
  <Slides>13</Slides>
  <Notes>1</Notes>
  <HiddenSlides>0</HiddenSlides>
  <MMClips>0</MMClips>
  <ScaleCrop>false</ScaleCrop>
  <HeadingPairs>
    <vt:vector size="6" baseType="variant">
      <vt:variant>
        <vt:lpstr>Використані шрифти</vt:lpstr>
      </vt:variant>
      <vt:variant>
        <vt:i4>4</vt:i4>
      </vt:variant>
      <vt:variant>
        <vt:lpstr>Тема</vt:lpstr>
      </vt:variant>
      <vt:variant>
        <vt:i4>2</vt:i4>
      </vt:variant>
      <vt:variant>
        <vt:lpstr>Заголовки слайдів</vt:lpstr>
      </vt:variant>
      <vt:variant>
        <vt:i4>13</vt:i4>
      </vt:variant>
    </vt:vector>
  </HeadingPairs>
  <TitlesOfParts>
    <vt:vector size="19" baseType="lpstr">
      <vt:lpstr>Open Sans</vt:lpstr>
      <vt:lpstr>Arial</vt:lpstr>
      <vt:lpstr>Proxima Nova Black</vt:lpstr>
      <vt:lpstr>Calibri</vt:lpstr>
      <vt:lpstr>DARK THEME</vt:lpstr>
      <vt:lpstr>LIGHT-THEME</vt:lpstr>
      <vt:lpstr>PROTOTYPAL INHERITANCE</vt:lpstr>
      <vt:lpstr>JS PROTOTYPES</vt:lpstr>
      <vt:lpstr>Презентація PowerPoint</vt:lpstr>
      <vt:lpstr>PROTOTYPE INHERITANCE</vt:lpstr>
      <vt:lpstr>Презентація PowerPoint</vt:lpstr>
      <vt:lpstr>Презентація PowerPoint</vt:lpstr>
      <vt:lpstr>CONSTRUCTOR FUNCTIONS</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RePack by Diakov</cp:lastModifiedBy>
  <cp:revision>26</cp:revision>
  <dcterms:created xsi:type="dcterms:W3CDTF">2018-12-11T16:43:22Z</dcterms:created>
  <dcterms:modified xsi:type="dcterms:W3CDTF">2019-10-09T21:41:51Z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